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639" r:id="rId2"/>
    <p:sldId id="660" r:id="rId3"/>
    <p:sldId id="689" r:id="rId4"/>
    <p:sldId id="680" r:id="rId5"/>
    <p:sldId id="665" r:id="rId6"/>
    <p:sldId id="679" r:id="rId7"/>
    <p:sldId id="661" r:id="rId8"/>
    <p:sldId id="688" r:id="rId9"/>
    <p:sldId id="691" r:id="rId10"/>
    <p:sldId id="681" r:id="rId11"/>
    <p:sldId id="672" r:id="rId12"/>
    <p:sldId id="673" r:id="rId13"/>
    <p:sldId id="683" r:id="rId14"/>
    <p:sldId id="277" r:id="rId15"/>
    <p:sldId id="280" r:id="rId16"/>
    <p:sldId id="692" r:id="rId17"/>
    <p:sldId id="701" r:id="rId18"/>
    <p:sldId id="702" r:id="rId19"/>
    <p:sldId id="693" r:id="rId20"/>
    <p:sldId id="684" r:id="rId21"/>
    <p:sldId id="685" r:id="rId22"/>
    <p:sldId id="686" r:id="rId23"/>
    <p:sldId id="694" r:id="rId24"/>
    <p:sldId id="695" r:id="rId25"/>
    <p:sldId id="697" r:id="rId26"/>
    <p:sldId id="687" r:id="rId27"/>
  </p:sldIdLst>
  <p:sldSz cx="9144000" cy="5715000" type="screen16x10"/>
  <p:notesSz cx="7010400" cy="9296400"/>
  <p:custShowLst>
    <p:custShow name="Ankara" id="0">
      <p:sldLst/>
    </p:custShow>
  </p:custShow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33CC"/>
    <a:srgbClr val="E6F4FE"/>
    <a:srgbClr val="FF3399"/>
    <a:srgbClr val="0000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773" autoAdjust="0"/>
    <p:restoredTop sz="96417" autoAdjust="0"/>
  </p:normalViewPr>
  <p:slideViewPr>
    <p:cSldViewPr snapToGrid="0">
      <p:cViewPr varScale="1">
        <p:scale>
          <a:sx n="84" d="100"/>
          <a:sy n="84" d="100"/>
        </p:scale>
        <p:origin x="984" y="78"/>
      </p:cViewPr>
      <p:guideLst>
        <p:guide orient="horz" pos="1800"/>
        <p:guide pos="2880"/>
      </p:guideLst>
    </p:cSldViewPr>
  </p:slideViewPr>
  <p:outlineViewPr>
    <p:cViewPr>
      <p:scale>
        <a:sx n="33" d="100"/>
        <a:sy n="33" d="100"/>
      </p:scale>
      <p:origin x="0" y="-5050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70" d="100"/>
        <a:sy n="170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3756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userId="0b33747bfa732b1e" providerId="LiveId" clId="{8FA19599-2B74-4C33-B34F-D0CE280D134E}"/>
    <pc:docChg chg="custSel modSld">
      <pc:chgData name="" userId="0b33747bfa732b1e" providerId="LiveId" clId="{8FA19599-2B74-4C33-B34F-D0CE280D134E}" dt="2017-10-25T02:33:55.244" v="52" actId="20577"/>
      <pc:docMkLst>
        <pc:docMk/>
      </pc:docMkLst>
      <pc:sldChg chg="modSp">
        <pc:chgData name="" userId="0b33747bfa732b1e" providerId="LiveId" clId="{8FA19599-2B74-4C33-B34F-D0CE280D134E}" dt="2017-10-25T02:33:55.244" v="52" actId="20577"/>
        <pc:sldMkLst>
          <pc:docMk/>
          <pc:sldMk cId="0" sldId="633"/>
        </pc:sldMkLst>
        <pc:spChg chg="mod">
          <ac:chgData name="" userId="0b33747bfa732b1e" providerId="LiveId" clId="{8FA19599-2B74-4C33-B34F-D0CE280D134E}" dt="2017-10-25T02:33:55.244" v="52" actId="20577"/>
          <ac:spMkLst>
            <pc:docMk/>
            <pc:sldMk cId="0" sldId="633"/>
            <ac:spMk id="316418" creationId="{B9348901-64E8-4BDC-948E-2999C5765B49}"/>
          </ac:spMkLst>
        </pc:spChg>
      </pc:sldChg>
      <pc:sldChg chg="modSp">
        <pc:chgData name="" userId="0b33747bfa732b1e" providerId="LiveId" clId="{8FA19599-2B74-4C33-B34F-D0CE280D134E}" dt="2017-10-25T02:33:03.511" v="48" actId="313"/>
        <pc:sldMkLst>
          <pc:docMk/>
          <pc:sldMk cId="0" sldId="635"/>
        </pc:sldMkLst>
        <pc:spChg chg="mod">
          <ac:chgData name="" userId="0b33747bfa732b1e" providerId="LiveId" clId="{8FA19599-2B74-4C33-B34F-D0CE280D134E}" dt="2017-10-25T02:33:03.511" v="48" actId="313"/>
          <ac:spMkLst>
            <pc:docMk/>
            <pc:sldMk cId="0" sldId="635"/>
            <ac:spMk id="22531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xmlns="" id="{9CE62F03-4A3A-40C2-9C9D-742C13DA637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2" rIns="91425" bIns="45712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xmlns="" id="{3FC694CA-8625-4F1D-9B69-E4B8B460DE6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2" rIns="91425" bIns="45712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64" name="Rectangle 4">
            <a:extLst>
              <a:ext uri="{FF2B5EF4-FFF2-40B4-BE49-F238E27FC236}">
                <a16:creationId xmlns:a16="http://schemas.microsoft.com/office/drawing/2014/main" xmlns="" id="{B67364D7-F0F9-4352-8345-9E6F4DB933D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2" rIns="91425" bIns="45712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65" name="Rectangle 5">
            <a:extLst>
              <a:ext uri="{FF2B5EF4-FFF2-40B4-BE49-F238E27FC236}">
                <a16:creationId xmlns:a16="http://schemas.microsoft.com/office/drawing/2014/main" xmlns="" id="{384C134F-EAD7-4E04-B3A6-1D483D69DC2C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2" rIns="91425" bIns="4571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36A900DB-8F43-4BBC-904F-3BBF74ADC6D0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37280702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>
            <a:extLst>
              <a:ext uri="{FF2B5EF4-FFF2-40B4-BE49-F238E27FC236}">
                <a16:creationId xmlns:a16="http://schemas.microsoft.com/office/drawing/2014/main" xmlns="" id="{0A0A5003-0670-41C0-BA7A-B526C0DAAA8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2" rIns="91425" bIns="45712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7219" name="Rectangle 3">
            <a:extLst>
              <a:ext uri="{FF2B5EF4-FFF2-40B4-BE49-F238E27FC236}">
                <a16:creationId xmlns:a16="http://schemas.microsoft.com/office/drawing/2014/main" xmlns="" id="{BBC19C3B-7133-4029-B50C-00D0E1C1231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2" rIns="91425" bIns="45712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5963" y="696913"/>
            <a:ext cx="5578475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21" name="Rectangle 5">
            <a:extLst>
              <a:ext uri="{FF2B5EF4-FFF2-40B4-BE49-F238E27FC236}">
                <a16:creationId xmlns:a16="http://schemas.microsoft.com/office/drawing/2014/main" xmlns="" id="{DE0C9C69-0272-4B93-A0B7-9DA1F931C94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2" rIns="91425" bIns="457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37222" name="Rectangle 6">
            <a:extLst>
              <a:ext uri="{FF2B5EF4-FFF2-40B4-BE49-F238E27FC236}">
                <a16:creationId xmlns:a16="http://schemas.microsoft.com/office/drawing/2014/main" xmlns="" id="{7958CB0D-1E1C-47BC-B57F-0DA4DB92F10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2" rIns="91425" bIns="45712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7223" name="Rectangle 7">
            <a:extLst>
              <a:ext uri="{FF2B5EF4-FFF2-40B4-BE49-F238E27FC236}">
                <a16:creationId xmlns:a16="http://schemas.microsoft.com/office/drawing/2014/main" xmlns="" id="{976DCF25-6FED-4615-9D7B-8FA87C3E35B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2" rIns="91425" bIns="4571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4C11A37A-9800-462C-84BA-2DAB31512C1C}" type="slidenum">
              <a:rPr lang="en-GB" altLang="fr-FR"/>
              <a:pPr>
                <a:defRPr/>
              </a:pPr>
              <a:t>‹#›</a:t>
            </a:fld>
            <a:endParaRPr lang="en-GB" altLang="fr-FR" dirty="0"/>
          </a:p>
        </p:txBody>
      </p:sp>
    </p:spTree>
    <p:extLst>
      <p:ext uri="{BB962C8B-B14F-4D97-AF65-F5344CB8AC3E}">
        <p14:creationId xmlns:p14="http://schemas.microsoft.com/office/powerpoint/2010/main" val="26665988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6E51DA2-4B96-45C6-ADB2-08BC4AC06BEC}" type="slidenum">
              <a:rPr lang="en-GB" altLang="en-US" smtClean="0"/>
              <a:pPr>
                <a:spcBef>
                  <a:spcPct val="0"/>
                </a:spcBef>
              </a:pPr>
              <a:t>1</a:t>
            </a:fld>
            <a:endParaRPr lang="en-GB" alt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b="1"/>
          </a:p>
        </p:txBody>
      </p:sp>
    </p:spTree>
    <p:extLst>
      <p:ext uri="{BB962C8B-B14F-4D97-AF65-F5344CB8AC3E}">
        <p14:creationId xmlns:p14="http://schemas.microsoft.com/office/powerpoint/2010/main" val="9160877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1DD4F8C-8AF0-4C83-80B1-E6A5314DEF17}" type="slidenum">
              <a:rPr lang="en-GB" altLang="en-US" smtClean="0"/>
              <a:pPr>
                <a:spcBef>
                  <a:spcPct val="0"/>
                </a:spcBef>
              </a:pPr>
              <a:t>2</a:t>
            </a:fld>
            <a:endParaRPr lang="en-GB" altLang="en-US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740611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1DD4F8C-8AF0-4C83-80B1-E6A5314DEF17}" type="slidenum">
              <a:rPr lang="en-GB" altLang="en-US" smtClean="0"/>
              <a:pPr>
                <a:spcBef>
                  <a:spcPct val="0"/>
                </a:spcBef>
              </a:pPr>
              <a:t>3</a:t>
            </a:fld>
            <a:endParaRPr lang="en-GB" altLang="en-US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690136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1DD4F8C-8AF0-4C83-80B1-E6A5314DEF17}" type="slidenum">
              <a:rPr lang="en-GB" altLang="en-US" smtClean="0"/>
              <a:pPr>
                <a:spcBef>
                  <a:spcPct val="0"/>
                </a:spcBef>
              </a:pPr>
              <a:t>4</a:t>
            </a:fld>
            <a:endParaRPr lang="en-GB" altLang="en-US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682393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1DD4F8C-8AF0-4C83-80B1-E6A5314DEF17}" type="slidenum">
              <a:rPr lang="en-GB" altLang="en-US" smtClean="0"/>
              <a:pPr>
                <a:spcBef>
                  <a:spcPct val="0"/>
                </a:spcBef>
              </a:pPr>
              <a:t>6</a:t>
            </a:fld>
            <a:endParaRPr lang="en-GB" altLang="en-US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64469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F3EFAC4-8A80-49B3-B99F-56B3BBC42C68}" type="slidenum">
              <a:rPr lang="en-GB" altLang="en-US" smtClean="0"/>
              <a:pPr>
                <a:spcBef>
                  <a:spcPct val="0"/>
                </a:spcBef>
              </a:pPr>
              <a:t>7</a:t>
            </a:fld>
            <a:endParaRPr lang="en-GB" altLang="en-US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448115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F3EFAC4-8A80-49B3-B99F-56B3BBC42C68}" type="slidenum">
              <a:rPr lang="en-GB" altLang="en-US" smtClean="0"/>
              <a:pPr>
                <a:spcBef>
                  <a:spcPct val="0"/>
                </a:spcBef>
              </a:pPr>
              <a:t>8</a:t>
            </a:fld>
            <a:endParaRPr lang="en-GB" altLang="en-US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916853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1DD4F8C-8AF0-4C83-80B1-E6A5314DEF17}" type="slidenum">
              <a:rPr lang="en-GB" altLang="en-US" smtClean="0"/>
              <a:pPr>
                <a:spcBef>
                  <a:spcPct val="0"/>
                </a:spcBef>
              </a:pPr>
              <a:t>9</a:t>
            </a:fld>
            <a:endParaRPr lang="en-GB" altLang="en-US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281047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1DD4F8C-8AF0-4C83-80B1-E6A5314DEF17}" type="slidenum">
              <a:rPr lang="en-GB" altLang="en-US" smtClean="0"/>
              <a:pPr>
                <a:spcBef>
                  <a:spcPct val="0"/>
                </a:spcBef>
              </a:pPr>
              <a:t>10</a:t>
            </a:fld>
            <a:endParaRPr lang="en-GB" altLang="en-US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121898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86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58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30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02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74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46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7945786-B95E-4397-89DB-33DF27B2568F}" type="slidenum">
              <a:rPr lang="en-GB" altLang="en-US" smtClean="0"/>
              <a:pPr>
                <a:spcBef>
                  <a:spcPct val="0"/>
                </a:spcBef>
              </a:pPr>
              <a:t>11</a:t>
            </a:fld>
            <a:endParaRPr lang="en-GB" altLang="en-US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263225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86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58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30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02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74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46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5AD49DD-C83F-407A-B9B0-D7432E9C2FE1}" type="slidenum">
              <a:rPr lang="en-GB" altLang="en-US" smtClean="0"/>
              <a:pPr>
                <a:spcBef>
                  <a:spcPct val="0"/>
                </a:spcBef>
              </a:pPr>
              <a:t>12</a:t>
            </a:fld>
            <a:endParaRPr lang="en-GB" altLang="en-US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417144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86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58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30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02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74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46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8A1BC4B-E0F2-4909-B5AC-18385C2DAE8C}" type="slidenum">
              <a:rPr lang="en-GB" altLang="en-US" smtClean="0"/>
              <a:pPr>
                <a:spcBef>
                  <a:spcPct val="0"/>
                </a:spcBef>
              </a:pPr>
              <a:t>13</a:t>
            </a:fld>
            <a:endParaRPr lang="en-GB" altLang="en-US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309391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86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58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30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02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74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46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EE3DEE0-68F7-40CA-BBE3-00669BFB8B45}" type="slidenum">
              <a:rPr lang="en-GB" altLang="en-US" smtClean="0"/>
              <a:pPr>
                <a:spcBef>
                  <a:spcPct val="0"/>
                </a:spcBef>
              </a:pPr>
              <a:t>16</a:t>
            </a:fld>
            <a:endParaRPr lang="en-GB" altLang="en-US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167683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86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58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30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02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74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46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EE3DEE0-68F7-40CA-BBE3-00669BFB8B45}" type="slidenum">
              <a:rPr lang="en-GB" altLang="en-US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17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763533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86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58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30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02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74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46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EE3DEE0-68F7-40CA-BBE3-00669BFB8B45}" type="slidenum">
              <a:rPr lang="en-GB" altLang="en-US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18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918870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1DD4F8C-8AF0-4C83-80B1-E6A5314DEF17}" type="slidenum">
              <a:rPr lang="en-GB" altLang="en-US" smtClean="0"/>
              <a:pPr>
                <a:spcBef>
                  <a:spcPct val="0"/>
                </a:spcBef>
              </a:pPr>
              <a:t>19</a:t>
            </a:fld>
            <a:endParaRPr lang="en-GB" altLang="en-US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786090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86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58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30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02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74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46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8A1BC4B-E0F2-4909-B5AC-18385C2DAE8C}" type="slidenum">
              <a:rPr lang="en-GB" altLang="en-US" smtClean="0"/>
              <a:pPr>
                <a:spcBef>
                  <a:spcPct val="0"/>
                </a:spcBef>
              </a:pPr>
              <a:t>20</a:t>
            </a:fld>
            <a:endParaRPr lang="en-GB" altLang="en-US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537647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86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58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30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02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74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46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8A1BC4B-E0F2-4909-B5AC-18385C2DAE8C}" type="slidenum">
              <a:rPr lang="en-GB" altLang="en-US" smtClean="0"/>
              <a:pPr>
                <a:spcBef>
                  <a:spcPct val="0"/>
                </a:spcBef>
              </a:pPr>
              <a:t>21</a:t>
            </a:fld>
            <a:endParaRPr lang="en-GB" altLang="en-US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036083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86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58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30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02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74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46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8A1BC4B-E0F2-4909-B5AC-18385C2DAE8C}" type="slidenum">
              <a:rPr lang="en-GB" altLang="en-US" smtClean="0"/>
              <a:pPr>
                <a:spcBef>
                  <a:spcPct val="0"/>
                </a:spcBef>
              </a:pPr>
              <a:t>22</a:t>
            </a:fld>
            <a:endParaRPr lang="en-GB" altLang="en-US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825432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86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58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30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02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74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46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8A1BC4B-E0F2-4909-B5AC-18385C2DAE8C}" type="slidenum">
              <a:rPr lang="en-GB" altLang="en-US" smtClean="0"/>
              <a:pPr>
                <a:spcBef>
                  <a:spcPct val="0"/>
                </a:spcBef>
              </a:pPr>
              <a:t>23</a:t>
            </a:fld>
            <a:endParaRPr lang="en-GB" altLang="en-US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69369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86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58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30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02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74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46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8A1BC4B-E0F2-4909-B5AC-18385C2DAE8C}" type="slidenum">
              <a:rPr lang="en-GB" altLang="en-US" smtClean="0"/>
              <a:pPr>
                <a:spcBef>
                  <a:spcPct val="0"/>
                </a:spcBef>
              </a:pPr>
              <a:t>24</a:t>
            </a:fld>
            <a:endParaRPr lang="en-GB" altLang="en-US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448090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86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58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30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02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74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46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8A1BC4B-E0F2-4909-B5AC-18385C2DAE8C}" type="slidenum">
              <a:rPr lang="en-GB" altLang="en-US" smtClean="0"/>
              <a:pPr>
                <a:spcBef>
                  <a:spcPct val="0"/>
                </a:spcBef>
              </a:pPr>
              <a:t>25</a:t>
            </a:fld>
            <a:endParaRPr lang="en-GB" altLang="en-US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723631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86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58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30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02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74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46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8A1BC4B-E0F2-4909-B5AC-18385C2DAE8C}" type="slidenum">
              <a:rPr lang="en-GB" altLang="en-US" smtClean="0"/>
              <a:pPr>
                <a:spcBef>
                  <a:spcPct val="0"/>
                </a:spcBef>
              </a:pPr>
              <a:t>26</a:t>
            </a:fld>
            <a:endParaRPr lang="en-GB" altLang="en-US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496203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24F132-F3C1-4B7D-8D02-6D851D362385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3550614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E0EEC0-A5D0-484A-A198-768BF6210430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2501618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0E57CE-6DE6-4F37-97CD-9C6A312C49B9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3632761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62FD07-BF55-453D-818F-0536824C60B1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4149161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21C786-E86A-4D73-9D52-8D4DA79D62D4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3834092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D3F388-69AB-44C6-A7EF-22575F4E3AD3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2773552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FF3ED8-7A1A-481D-A74A-2B0FD76BF256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2513756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8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A3AE56-65D6-47D1-974C-B6F28DC14CA3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2659668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2B60B6-3816-45FB-9424-8965F571CE1A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2862259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55CA1C-6DB1-4B3B-AB72-54FE1B37C9BD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2400491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866"/>
            <a:ext cx="2057400" cy="487627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66"/>
            <a:ext cx="6019800" cy="487627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8CE949-BE27-43B1-A228-CDB6333D3A05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28176591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28866"/>
            <a:ext cx="8229600" cy="48762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26AA73-C727-4FB9-B637-762ED64B2EBB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982132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00200" y="228600"/>
            <a:ext cx="70866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33500"/>
            <a:ext cx="8229600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E4619EB5-AF5C-417B-B879-C5F70CFDBDC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5203825"/>
            <a:ext cx="2133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EDEC3630-13C9-4842-9153-12BD01883B9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5203825"/>
            <a:ext cx="2895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D7BCEC99-665B-4182-8C5F-4E7BD015447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5203825"/>
            <a:ext cx="2133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/>
            </a:lvl1pPr>
          </a:lstStyle>
          <a:p>
            <a:pPr>
              <a:defRPr/>
            </a:pPr>
            <a:fld id="{05E000F0-AE01-4FBE-996A-02B75CDE4C85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  <p:pic>
        <p:nvPicPr>
          <p:cNvPr id="1031" name="Picture 11" descr="UNSD_second_banner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▫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unstats.un.org/sdgs/hlg/Cape-Town-Global-Action-Plan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96119" y="1744899"/>
            <a:ext cx="7751762" cy="3157537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ts val="1200"/>
              </a:spcBef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</a:pPr>
            <a:endParaRPr lang="en-GB" altLang="en-US" sz="1600" dirty="0"/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GB" altLang="fr-FR" b="1" dirty="0">
                <a:solidFill>
                  <a:srgbClr val="0000FF"/>
                </a:solidFill>
              </a:rPr>
              <a:t>UNSD Capacity Building Initiatives</a:t>
            </a:r>
          </a:p>
          <a:p>
            <a:pPr eaLnBrk="1" hangingPunct="1">
              <a:lnSpc>
                <a:spcPct val="150000"/>
              </a:lnSpc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GB" altLang="en-US" sz="2000" b="1" dirty="0">
                <a:solidFill>
                  <a:srgbClr val="0000FF"/>
                </a:solidFill>
              </a:rPr>
              <a:t>Focusing on ECA countries</a:t>
            </a:r>
          </a:p>
        </p:txBody>
      </p:sp>
      <p:pic>
        <p:nvPicPr>
          <p:cNvPr id="50180" name="Picture 2" descr="Image result for disaggregati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4131" y="3872149"/>
            <a:ext cx="1455738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xmlns="" id="{EA22ED66-4B7B-4EDC-BEC6-B0F5DDE971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46188" y="1076325"/>
            <a:ext cx="5778500" cy="560388"/>
          </a:xfrm>
        </p:spPr>
        <p:txBody>
          <a:bodyPr/>
          <a:lstStyle/>
          <a:p>
            <a:pPr eaLnBrk="1" hangingPunct="1">
              <a:defRPr/>
            </a:pPr>
            <a:r>
              <a:rPr lang="en-GB" altLang="en-US" sz="2000" b="1" dirty="0"/>
              <a:t>Contents</a:t>
            </a:r>
            <a:endParaRPr lang="en-GB" altLang="en-US" sz="1167" dirty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xmlns="" id="{46B43B47-E824-447C-9C85-AA351BA0B3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46188" y="1770063"/>
            <a:ext cx="6858000" cy="3498850"/>
          </a:xfrm>
        </p:spPr>
        <p:txBody>
          <a:bodyPr/>
          <a:lstStyle/>
          <a:p>
            <a:pPr eaLnBrk="1" hangingPunct="1">
              <a:spcBef>
                <a:spcPts val="0"/>
              </a:spcBef>
              <a:spcAft>
                <a:spcPts val="750"/>
              </a:spcAft>
              <a:buClr>
                <a:srgbClr val="0000FF"/>
              </a:buClr>
              <a:defRPr/>
            </a:pPr>
            <a:r>
              <a:rPr lang="en-GB" altLang="en-US" sz="1600" dirty="0"/>
              <a:t>Guidance for capacity building activities</a:t>
            </a:r>
          </a:p>
          <a:p>
            <a:pPr eaLnBrk="1" hangingPunct="1">
              <a:spcBef>
                <a:spcPts val="0"/>
              </a:spcBef>
              <a:spcAft>
                <a:spcPts val="750"/>
              </a:spcAft>
              <a:buClr>
                <a:srgbClr val="0000FF"/>
              </a:buClr>
              <a:defRPr/>
            </a:pPr>
            <a:r>
              <a:rPr lang="en-GB" altLang="en-US" sz="1600" dirty="0"/>
              <a:t>Coordination mechanisms</a:t>
            </a:r>
          </a:p>
          <a:p>
            <a:pPr eaLnBrk="1" hangingPunct="1"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defRPr/>
            </a:pPr>
            <a:r>
              <a:rPr lang="en-GB" altLang="en-US" sz="1600" dirty="0"/>
              <a:t>UN Development Account projects – 10</a:t>
            </a:r>
            <a:r>
              <a:rPr lang="en-GB" altLang="en-US" sz="1600" baseline="30000" dirty="0"/>
              <a:t>th</a:t>
            </a:r>
            <a:r>
              <a:rPr lang="en-GB" altLang="en-US" sz="1600" dirty="0"/>
              <a:t> tranche and others</a:t>
            </a:r>
          </a:p>
          <a:p>
            <a:pPr eaLnBrk="1" hangingPunct="1"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defRPr/>
            </a:pPr>
            <a:r>
              <a:rPr lang="en-GB" altLang="en-US" sz="1600" dirty="0"/>
              <a:t>UNSD-DFID project on SDG monitoring</a:t>
            </a:r>
          </a:p>
          <a:p>
            <a:pPr eaLnBrk="1" hangingPunct="1"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defRPr/>
            </a:pPr>
            <a:r>
              <a:rPr lang="en-US" altLang="en-US" sz="1600" dirty="0"/>
              <a:t>Examples of UNSD capacity building activities in Africa in specific statistical domains </a:t>
            </a:r>
          </a:p>
          <a:p>
            <a:pPr eaLnBrk="1" hangingPunct="1"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defRPr/>
            </a:pPr>
            <a:r>
              <a:rPr lang="en-GB" altLang="en-US" sz="1600" dirty="0"/>
              <a:t>Future work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xmlns="" id="{EA22ED66-4B7B-4EDC-BEC6-B0F5DDE971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46188" y="1076324"/>
            <a:ext cx="5778500" cy="3344535"/>
          </a:xfrm>
        </p:spPr>
        <p:txBody>
          <a:bodyPr/>
          <a:lstStyle/>
          <a:p>
            <a:pPr algn="ctr" eaLnBrk="1" hangingPunct="1">
              <a:spcBef>
                <a:spcPts val="0"/>
              </a:spcBef>
              <a:spcAft>
                <a:spcPts val="750"/>
              </a:spcAft>
              <a:buClr>
                <a:srgbClr val="0000FF"/>
              </a:buClr>
              <a:defRPr/>
            </a:pPr>
            <a:r>
              <a:rPr lang="en-GB" altLang="en-US" sz="2000" b="1" dirty="0"/>
              <a:t>Guidance for capacity building activities, coordination mechanisms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7E7B8C8-E489-450A-8F45-72E5B7F6126B}"/>
              </a:ext>
            </a:extLst>
          </p:cNvPr>
          <p:cNvSpPr txBox="1"/>
          <p:nvPr/>
        </p:nvSpPr>
        <p:spPr>
          <a:xfrm>
            <a:off x="1136911" y="4420859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/>
              <a:t>Define key targets of capacity building efforts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/>
              <a:t>Clarify coordination among different processes and players</a:t>
            </a:r>
          </a:p>
        </p:txBody>
      </p:sp>
    </p:spTree>
    <p:extLst>
      <p:ext uri="{BB962C8B-B14F-4D97-AF65-F5344CB8AC3E}">
        <p14:creationId xmlns:p14="http://schemas.microsoft.com/office/powerpoint/2010/main" val="4235357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xmlns="" id="{EA22ED66-4B7B-4EDC-BEC6-B0F5DDE971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46188" y="1076325"/>
            <a:ext cx="5778500" cy="560388"/>
          </a:xfrm>
        </p:spPr>
        <p:txBody>
          <a:bodyPr/>
          <a:lstStyle/>
          <a:p>
            <a:pPr eaLnBrk="1" hangingPunct="1">
              <a:defRPr/>
            </a:pPr>
            <a:r>
              <a:rPr lang="en-GB" altLang="en-US" sz="2000" b="1" dirty="0"/>
              <a:t>Capacity building activities</a:t>
            </a:r>
            <a:endParaRPr lang="en-GB" altLang="en-US" sz="1167" dirty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xmlns="" id="{46B43B47-E824-447C-9C85-AA351BA0B3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46188" y="1770063"/>
            <a:ext cx="6858000" cy="3498850"/>
          </a:xfrm>
        </p:spPr>
        <p:txBody>
          <a:bodyPr/>
          <a:lstStyle/>
          <a:p>
            <a:pPr eaLnBrk="1" hangingPunct="1">
              <a:spcBef>
                <a:spcPts val="0"/>
              </a:spcBef>
              <a:spcAft>
                <a:spcPts val="750"/>
              </a:spcAft>
              <a:buClr>
                <a:srgbClr val="0000FF"/>
              </a:buClr>
              <a:defRPr/>
            </a:pPr>
            <a:r>
              <a:rPr lang="en-GB" altLang="en-US" sz="1600" dirty="0"/>
              <a:t>Sustainable Development Goals (SDGs) drive statistical activities to ensure measurement of progress</a:t>
            </a:r>
          </a:p>
          <a:p>
            <a:pPr eaLnBrk="1" hangingPunct="1">
              <a:spcBef>
                <a:spcPts val="0"/>
              </a:spcBef>
              <a:spcAft>
                <a:spcPts val="750"/>
              </a:spcAft>
              <a:buClr>
                <a:srgbClr val="0000FF"/>
              </a:buClr>
              <a:defRPr/>
            </a:pPr>
            <a:r>
              <a:rPr lang="en-GB" altLang="en-US" sz="1600" dirty="0"/>
              <a:t>Capacity building activities therefore heavily focus on SDGs right now</a:t>
            </a:r>
          </a:p>
          <a:p>
            <a:pPr eaLnBrk="1" hangingPunct="1">
              <a:spcBef>
                <a:spcPts val="0"/>
              </a:spcBef>
              <a:spcAft>
                <a:spcPts val="750"/>
              </a:spcAft>
              <a:buClr>
                <a:srgbClr val="0000FF"/>
              </a:buClr>
              <a:defRPr/>
            </a:pPr>
            <a:r>
              <a:rPr lang="en-GB" altLang="en-US" sz="1600" dirty="0"/>
              <a:t>Priorities are being set by international processes and resulting action plans</a:t>
            </a:r>
          </a:p>
        </p:txBody>
      </p:sp>
    </p:spTree>
    <p:extLst>
      <p:ext uri="{BB962C8B-B14F-4D97-AF65-F5344CB8AC3E}">
        <p14:creationId xmlns:p14="http://schemas.microsoft.com/office/powerpoint/2010/main" val="3830321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226" name="Groupe 2"/>
          <p:cNvGrpSpPr>
            <a:grpSpLocks/>
          </p:cNvGrpSpPr>
          <p:nvPr/>
        </p:nvGrpSpPr>
        <p:grpSpPr bwMode="auto">
          <a:xfrm>
            <a:off x="1101725" y="1503363"/>
            <a:ext cx="6908800" cy="3541712"/>
            <a:chOff x="1101708" y="1005819"/>
            <a:chExt cx="6909104" cy="3541986"/>
          </a:xfrm>
        </p:grpSpPr>
        <p:grpSp>
          <p:nvGrpSpPr>
            <p:cNvPr id="52227" name="Group 34"/>
            <p:cNvGrpSpPr>
              <a:grpSpLocks/>
            </p:cNvGrpSpPr>
            <p:nvPr/>
          </p:nvGrpSpPr>
          <p:grpSpPr bwMode="auto">
            <a:xfrm>
              <a:off x="1158550" y="1005819"/>
              <a:ext cx="6852262" cy="3492893"/>
              <a:chOff x="101372" y="1300228"/>
              <a:chExt cx="8222127" cy="4192415"/>
            </a:xfrm>
          </p:grpSpPr>
          <p:grpSp>
            <p:nvGrpSpPr>
              <p:cNvPr id="52232" name="Group 24"/>
              <p:cNvGrpSpPr>
                <a:grpSpLocks/>
              </p:cNvGrpSpPr>
              <p:nvPr/>
            </p:nvGrpSpPr>
            <p:grpSpPr bwMode="auto">
              <a:xfrm>
                <a:off x="3695772" y="2296662"/>
                <a:ext cx="4610028" cy="757172"/>
                <a:chOff x="3695772" y="2296662"/>
                <a:chExt cx="4610028" cy="757172"/>
              </a:xfrm>
            </p:grpSpPr>
            <p:sp>
              <p:nvSpPr>
                <p:cNvPr id="52251" name="Rectangle 12"/>
                <p:cNvSpPr>
                  <a:spLocks noChangeArrowheads="1"/>
                </p:cNvSpPr>
                <p:nvPr/>
              </p:nvSpPr>
              <p:spPr bwMode="auto">
                <a:xfrm>
                  <a:off x="5866872" y="2536750"/>
                  <a:ext cx="2438928" cy="2955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Wingdings" panose="05000000000000000000" pitchFamily="2" charset="2"/>
                    <a:buChar char="§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▫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GB" altLang="en-US" sz="1000" b="0">
                      <a:solidFill>
                        <a:srgbClr val="0070C0"/>
                      </a:solidFill>
                    </a:rPr>
                    <a:t>54 Member States</a:t>
                  </a:r>
                </a:p>
              </p:txBody>
            </p:sp>
            <p:grpSp>
              <p:nvGrpSpPr>
                <p:cNvPr id="52252" name="Group 14"/>
                <p:cNvGrpSpPr>
                  <a:grpSpLocks/>
                </p:cNvGrpSpPr>
                <p:nvPr/>
              </p:nvGrpSpPr>
              <p:grpSpPr bwMode="auto">
                <a:xfrm>
                  <a:off x="3695772" y="2296662"/>
                  <a:ext cx="1774860" cy="757172"/>
                  <a:chOff x="3695772" y="2536749"/>
                  <a:chExt cx="1774860" cy="701752"/>
                </a:xfrm>
              </p:grpSpPr>
              <p:pic>
                <p:nvPicPr>
                  <p:cNvPr id="52253" name="Picture 10"/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80396" y="2536749"/>
                    <a:ext cx="590236" cy="70175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254" name="Picture 13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95772" y="2536749"/>
                    <a:ext cx="1014269" cy="70175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grpSp>
            <p:nvGrpSpPr>
              <p:cNvPr id="52233" name="Group 23"/>
              <p:cNvGrpSpPr>
                <a:grpSpLocks/>
              </p:cNvGrpSpPr>
              <p:nvPr/>
            </p:nvGrpSpPr>
            <p:grpSpPr bwMode="auto">
              <a:xfrm>
                <a:off x="3695772" y="1300228"/>
                <a:ext cx="4610028" cy="757172"/>
                <a:chOff x="3695772" y="1300228"/>
                <a:chExt cx="4610028" cy="757172"/>
              </a:xfrm>
            </p:grpSpPr>
            <p:grpSp>
              <p:nvGrpSpPr>
                <p:cNvPr id="52247" name="Group 11"/>
                <p:cNvGrpSpPr>
                  <a:grpSpLocks/>
                </p:cNvGrpSpPr>
                <p:nvPr/>
              </p:nvGrpSpPr>
              <p:grpSpPr bwMode="auto">
                <a:xfrm>
                  <a:off x="3695772" y="1300228"/>
                  <a:ext cx="1945215" cy="757172"/>
                  <a:chOff x="3695772" y="1300228"/>
                  <a:chExt cx="1945215" cy="757172"/>
                </a:xfrm>
              </p:grpSpPr>
              <p:pic>
                <p:nvPicPr>
                  <p:cNvPr id="52249" name="Picture 4"/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95772" y="1300228"/>
                    <a:ext cx="1014269" cy="757172"/>
                  </a:xfrm>
                  <a:prstGeom prst="rect">
                    <a:avLst/>
                  </a:prstGeom>
                  <a:noFill/>
                  <a:ln w="9525">
                    <a:solidFill>
                      <a:srgbClr val="0070C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52250" name="Picture 4" descr="Image result for UN General assembly"/>
                  <p:cNvPicPr>
                    <a:picLocks noChangeAspect="1" noChangeArrowheads="1"/>
                  </p:cNvPicPr>
                  <p:nvPr/>
                </p:nvPicPr>
                <p:blipFill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710041" y="1300230"/>
                    <a:ext cx="930946" cy="75717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sp>
              <p:nvSpPr>
                <p:cNvPr id="52248" name="Rectangle 16"/>
                <p:cNvSpPr>
                  <a:spLocks noChangeArrowheads="1"/>
                </p:cNvSpPr>
                <p:nvPr/>
              </p:nvSpPr>
              <p:spPr bwMode="auto">
                <a:xfrm>
                  <a:off x="5866872" y="1540316"/>
                  <a:ext cx="2438928" cy="2955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Wingdings" panose="05000000000000000000" pitchFamily="2" charset="2"/>
                    <a:buChar char="§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▫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GB" altLang="en-US" sz="1000" b="0">
                      <a:solidFill>
                        <a:srgbClr val="0070C0"/>
                      </a:solidFill>
                    </a:rPr>
                    <a:t>193 Member States</a:t>
                  </a:r>
                </a:p>
              </p:txBody>
            </p:sp>
          </p:grpSp>
          <p:grpSp>
            <p:nvGrpSpPr>
              <p:cNvPr id="52234" name="Group 32"/>
              <p:cNvGrpSpPr>
                <a:grpSpLocks/>
              </p:cNvGrpSpPr>
              <p:nvPr/>
            </p:nvGrpSpPr>
            <p:grpSpPr bwMode="auto">
              <a:xfrm>
                <a:off x="3695772" y="3293096"/>
                <a:ext cx="4610028" cy="757257"/>
                <a:chOff x="3695772" y="3293096"/>
                <a:chExt cx="4610028" cy="757257"/>
              </a:xfrm>
            </p:grpSpPr>
            <p:grpSp>
              <p:nvGrpSpPr>
                <p:cNvPr id="52243" name="Group 22"/>
                <p:cNvGrpSpPr>
                  <a:grpSpLocks/>
                </p:cNvGrpSpPr>
                <p:nvPr/>
              </p:nvGrpSpPr>
              <p:grpSpPr bwMode="auto">
                <a:xfrm>
                  <a:off x="3695772" y="3293096"/>
                  <a:ext cx="1789780" cy="757257"/>
                  <a:chOff x="3695772" y="3293096"/>
                  <a:chExt cx="1789780" cy="757257"/>
                </a:xfrm>
              </p:grpSpPr>
              <p:pic>
                <p:nvPicPr>
                  <p:cNvPr id="52245" name="Picture 6" descr="Image result for UN statistical commission"/>
                  <p:cNvPicPr>
                    <a:picLocks noChangeAspect="1" noChangeArrowheads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95772" y="3293096"/>
                    <a:ext cx="1014269" cy="75725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246" name="Picture 15"/>
                  <p:cNvPicPr>
                    <a:picLocks noChangeAspect="1"/>
                  </p:cNvPicPr>
                  <p:nvPr/>
                </p:nvPicPr>
                <p:blipFill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5475" y="3361685"/>
                    <a:ext cx="620077" cy="62007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sp>
              <p:nvSpPr>
                <p:cNvPr id="52244" name="Rectangle 19"/>
                <p:cNvSpPr>
                  <a:spLocks noChangeArrowheads="1"/>
                </p:cNvSpPr>
                <p:nvPr/>
              </p:nvSpPr>
              <p:spPr bwMode="auto">
                <a:xfrm>
                  <a:off x="5866872" y="3533225"/>
                  <a:ext cx="2438928" cy="2955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Wingdings" panose="05000000000000000000" pitchFamily="2" charset="2"/>
                    <a:buChar char="§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▫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GB" altLang="en-US" sz="1000" b="0">
                      <a:solidFill>
                        <a:srgbClr val="0070C0"/>
                      </a:solidFill>
                    </a:rPr>
                    <a:t>24 Member States</a:t>
                  </a:r>
                </a:p>
              </p:txBody>
            </p:sp>
          </p:grpSp>
          <p:sp>
            <p:nvSpPr>
              <p:cNvPr id="52235" name="Arrow: Up-Down 17"/>
              <p:cNvSpPr>
                <a:spLocks noChangeArrowheads="1"/>
              </p:cNvSpPr>
              <p:nvPr/>
            </p:nvSpPr>
            <p:spPr bwMode="auto">
              <a:xfrm>
                <a:off x="4130517" y="2057400"/>
                <a:ext cx="144780" cy="239262"/>
              </a:xfrm>
              <a:prstGeom prst="upDownArrow">
                <a:avLst>
                  <a:gd name="adj1" fmla="val 50000"/>
                  <a:gd name="adj2" fmla="val 49999"/>
                </a:avLst>
              </a:prstGeom>
              <a:solidFill>
                <a:srgbClr val="0070C0"/>
              </a:solidFill>
              <a:ln w="9525" algn="ctr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▫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/>
              </a:p>
            </p:txBody>
          </p:sp>
          <p:sp>
            <p:nvSpPr>
              <p:cNvPr id="52236" name="Arrow: Up-Down 21"/>
              <p:cNvSpPr>
                <a:spLocks noChangeArrowheads="1"/>
              </p:cNvSpPr>
              <p:nvPr/>
            </p:nvSpPr>
            <p:spPr bwMode="auto">
              <a:xfrm>
                <a:off x="4130516" y="3053834"/>
                <a:ext cx="144780" cy="239262"/>
              </a:xfrm>
              <a:prstGeom prst="upDownArrow">
                <a:avLst>
                  <a:gd name="adj1" fmla="val 50000"/>
                  <a:gd name="adj2" fmla="val 49999"/>
                </a:avLst>
              </a:prstGeom>
              <a:solidFill>
                <a:srgbClr val="0070C0"/>
              </a:solidFill>
              <a:ln w="9525" algn="ctr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▫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xmlns="" id="{F5CAF6C8-A582-41DA-95CE-A63341AA5A1D}"/>
                  </a:ext>
                </a:extLst>
              </p:cNvPr>
              <p:cNvSpPr/>
              <p:nvPr/>
            </p:nvSpPr>
            <p:spPr>
              <a:xfrm>
                <a:off x="1785719" y="4753132"/>
                <a:ext cx="1487765" cy="739364"/>
              </a:xfrm>
              <a:prstGeom prst="rect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GB" sz="1400" dirty="0">
                    <a:solidFill>
                      <a:srgbClr val="1C75BC"/>
                    </a:solidFill>
                  </a:rPr>
                  <a:t>HLG</a:t>
                </a:r>
              </a:p>
              <a:p>
                <a:pPr algn="ctr">
                  <a:defRPr/>
                </a:pPr>
                <a:r>
                  <a:rPr lang="en-GB" sz="1000" b="0" dirty="0">
                    <a:solidFill>
                      <a:srgbClr val="1C75BC"/>
                    </a:solidFill>
                  </a:rPr>
                  <a:t>Capacity Development</a:t>
                </a:r>
                <a:endParaRPr lang="en-GB" sz="1400" dirty="0">
                  <a:solidFill>
                    <a:srgbClr val="1C75BC"/>
                  </a:solidFill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xmlns="" id="{357E2B19-5447-42A6-8BBC-85E4CF8E35ED}"/>
                  </a:ext>
                </a:extLst>
              </p:cNvPr>
              <p:cNvSpPr/>
              <p:nvPr/>
            </p:nvSpPr>
            <p:spPr>
              <a:xfrm>
                <a:off x="5174621" y="4753132"/>
                <a:ext cx="1483954" cy="739364"/>
              </a:xfrm>
              <a:prstGeom prst="rect">
                <a:avLst/>
              </a:prstGeom>
              <a:ln>
                <a:solidFill>
                  <a:srgbClr val="0033CC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GB" sz="1400" dirty="0">
                    <a:solidFill>
                      <a:srgbClr val="1C75BC"/>
                    </a:solidFill>
                  </a:rPr>
                  <a:t>IAEG</a:t>
                </a:r>
              </a:p>
              <a:p>
                <a:pPr algn="ctr">
                  <a:defRPr/>
                </a:pPr>
                <a:r>
                  <a:rPr lang="en-GB" sz="1000" b="0" dirty="0">
                    <a:solidFill>
                      <a:srgbClr val="1C75BC"/>
                    </a:solidFill>
                  </a:rPr>
                  <a:t>Methodology &amp; Standards</a:t>
                </a:r>
              </a:p>
            </p:txBody>
          </p:sp>
          <p:sp>
            <p:nvSpPr>
              <p:cNvPr id="52239" name="Arrow: Up-Down 27"/>
              <p:cNvSpPr>
                <a:spLocks noChangeArrowheads="1"/>
              </p:cNvSpPr>
              <p:nvPr/>
            </p:nvSpPr>
            <p:spPr bwMode="auto">
              <a:xfrm rot="2303582">
                <a:off x="3406968" y="4205833"/>
                <a:ext cx="185532" cy="397286"/>
              </a:xfrm>
              <a:prstGeom prst="upDownArrow">
                <a:avLst>
                  <a:gd name="adj1" fmla="val 50000"/>
                  <a:gd name="adj2" fmla="val 50004"/>
                </a:avLst>
              </a:prstGeom>
              <a:solidFill>
                <a:srgbClr val="0070C0"/>
              </a:solidFill>
              <a:ln w="9525" algn="ctr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▫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/>
              </a:p>
            </p:txBody>
          </p:sp>
          <p:sp>
            <p:nvSpPr>
              <p:cNvPr id="52240" name="Arrow: Up-Down 28"/>
              <p:cNvSpPr>
                <a:spLocks noChangeArrowheads="1"/>
              </p:cNvSpPr>
              <p:nvPr/>
            </p:nvSpPr>
            <p:spPr bwMode="auto">
              <a:xfrm rot="-2257457">
                <a:off x="4965438" y="4206494"/>
                <a:ext cx="185532" cy="397284"/>
              </a:xfrm>
              <a:prstGeom prst="upDownArrow">
                <a:avLst>
                  <a:gd name="adj1" fmla="val 50000"/>
                  <a:gd name="adj2" fmla="val 50004"/>
                </a:avLst>
              </a:prstGeom>
              <a:solidFill>
                <a:srgbClr val="0070C0"/>
              </a:solidFill>
              <a:ln w="9525" algn="ctr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▫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/>
              </a:p>
            </p:txBody>
          </p:sp>
          <p:sp>
            <p:nvSpPr>
              <p:cNvPr id="52241" name="Rectangle 29"/>
              <p:cNvSpPr>
                <a:spLocks noChangeArrowheads="1"/>
              </p:cNvSpPr>
              <p:nvPr/>
            </p:nvSpPr>
            <p:spPr bwMode="auto">
              <a:xfrm>
                <a:off x="101372" y="4926707"/>
                <a:ext cx="1684549" cy="2955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▫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GB" altLang="en-US" sz="1000" b="0">
                    <a:solidFill>
                      <a:srgbClr val="0070C0"/>
                    </a:solidFill>
                  </a:rPr>
                  <a:t>22 + 1 members</a:t>
                </a:r>
              </a:p>
            </p:txBody>
          </p:sp>
          <p:sp>
            <p:nvSpPr>
              <p:cNvPr id="52242" name="Rectangle 30"/>
              <p:cNvSpPr>
                <a:spLocks noChangeArrowheads="1"/>
              </p:cNvSpPr>
              <p:nvPr/>
            </p:nvSpPr>
            <p:spPr bwMode="auto">
              <a:xfrm>
                <a:off x="6659417" y="5012403"/>
                <a:ext cx="1664082" cy="2955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▫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GB" altLang="en-US" sz="1000" b="0">
                    <a:solidFill>
                      <a:srgbClr val="0070C0"/>
                    </a:solidFill>
                  </a:rPr>
                  <a:t>26 + 1 members</a:t>
                </a:r>
              </a:p>
            </p:txBody>
          </p:sp>
        </p:grpSp>
        <p:grpSp>
          <p:nvGrpSpPr>
            <p:cNvPr id="52228" name="Group 33"/>
            <p:cNvGrpSpPr>
              <a:grpSpLocks/>
            </p:cNvGrpSpPr>
            <p:nvPr/>
          </p:nvGrpSpPr>
          <p:grpSpPr bwMode="auto">
            <a:xfrm>
              <a:off x="1101708" y="1293715"/>
              <a:ext cx="2037292" cy="1727573"/>
              <a:chOff x="450215" y="1677028"/>
              <a:chExt cx="2446073" cy="2072602"/>
            </a:xfrm>
          </p:grpSpPr>
          <p:pic>
            <p:nvPicPr>
              <p:cNvPr id="52230" name="Picture 8" descr="Sustainable Development Goals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0215" y="1677028"/>
                <a:ext cx="2446073" cy="1905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xmlns="" id="{D4A5D8B1-3AA2-4B94-93D9-7266F0F48F07}"/>
                  </a:ext>
                </a:extLst>
              </p:cNvPr>
              <p:cNvSpPr/>
              <p:nvPr/>
            </p:nvSpPr>
            <p:spPr>
              <a:xfrm>
                <a:off x="760912" y="3238239"/>
                <a:ext cx="1824151" cy="51046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GB" sz="2167" i="1">
                    <a:solidFill>
                      <a:srgbClr val="20B7EC"/>
                    </a:solidFill>
                  </a:rPr>
                  <a:t>Indicators</a:t>
                </a:r>
              </a:p>
            </p:txBody>
          </p:sp>
        </p:grpSp>
        <p:sp>
          <p:nvSpPr>
            <p:cNvPr id="52229" name="Ellipse 1"/>
            <p:cNvSpPr>
              <a:spLocks noChangeArrowheads="1"/>
            </p:cNvSpPr>
            <p:nvPr/>
          </p:nvSpPr>
          <p:spPr bwMode="auto">
            <a:xfrm>
              <a:off x="3996138" y="3752829"/>
              <a:ext cx="1233208" cy="794976"/>
            </a:xfrm>
            <a:prstGeom prst="ellips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▫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fr-FR" sz="1200">
                  <a:solidFill>
                    <a:srgbClr val="0033CC"/>
                  </a:solidFill>
                </a:rPr>
                <a:t>Liaison Group</a:t>
              </a:r>
            </a:p>
          </p:txBody>
        </p:sp>
      </p:grpSp>
      <p:sp>
        <p:nvSpPr>
          <p:cNvPr id="31" name="Rectangle 2">
            <a:extLst>
              <a:ext uri="{FF2B5EF4-FFF2-40B4-BE49-F238E27FC236}">
                <a16:creationId xmlns:a16="http://schemas.microsoft.com/office/drawing/2014/main" xmlns="" id="{48B43C93-2C0C-419B-8302-75A86F810B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01028" y="727542"/>
            <a:ext cx="5778500" cy="560388"/>
          </a:xfrm>
        </p:spPr>
        <p:txBody>
          <a:bodyPr/>
          <a:lstStyle/>
          <a:p>
            <a:pPr eaLnBrk="1" hangingPunct="1">
              <a:defRPr/>
            </a:pPr>
            <a:r>
              <a:rPr lang="en-GB" altLang="en-US" sz="2000" b="1" dirty="0"/>
              <a:t>Coordination of SDG indicator work</a:t>
            </a:r>
            <a:endParaRPr lang="en-GB" altLang="en-US" sz="1167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xmlns="" id="{EA22ED66-4B7B-4EDC-BEC6-B0F5DDE971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46188" y="1076325"/>
            <a:ext cx="5778500" cy="560388"/>
          </a:xfrm>
        </p:spPr>
        <p:txBody>
          <a:bodyPr/>
          <a:lstStyle/>
          <a:p>
            <a:pPr eaLnBrk="1" hangingPunct="1">
              <a:defRPr/>
            </a:pPr>
            <a:r>
              <a:rPr lang="en-GB" altLang="en-US" sz="2000" b="1" dirty="0"/>
              <a:t>HLG-PCCB</a:t>
            </a:r>
            <a:br>
              <a:rPr lang="en-GB" altLang="en-US" sz="2000" b="1" dirty="0"/>
            </a:br>
            <a:r>
              <a:rPr lang="en-GB" altLang="en-US" sz="1167" dirty="0"/>
              <a:t>High-level Group for Partnership, Coordination and Capacity-building 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xmlns="" id="{46B43B47-E824-447C-9C85-AA351BA0B3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46188" y="1770063"/>
            <a:ext cx="6858000" cy="3498850"/>
          </a:xfrm>
        </p:spPr>
        <p:txBody>
          <a:bodyPr/>
          <a:lstStyle/>
          <a:p>
            <a:pPr marL="0" indent="0" eaLnBrk="1" hangingPunct="1">
              <a:spcBef>
                <a:spcPts val="0"/>
              </a:spcBef>
              <a:spcAft>
                <a:spcPts val="750"/>
              </a:spcAft>
              <a:buClr>
                <a:srgbClr val="0000FF"/>
              </a:buClr>
              <a:buFont typeface="Wingdings" panose="05000000000000000000" pitchFamily="2" charset="2"/>
              <a:buNone/>
              <a:defRPr/>
            </a:pPr>
            <a:r>
              <a:rPr lang="en-GB" altLang="en-US" sz="1600" b="1" dirty="0" smtClean="0"/>
              <a:t>HLG-PCCB:</a:t>
            </a:r>
            <a:endParaRPr lang="en-GB" altLang="en-US" sz="1600" b="1" dirty="0"/>
          </a:p>
          <a:p>
            <a:pPr eaLnBrk="1" hangingPunct="1"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defRPr/>
            </a:pPr>
            <a:r>
              <a:rPr lang="en-GB" altLang="en-US" sz="1400" dirty="0"/>
              <a:t>Provides leadership for SDG indicators implementation process</a:t>
            </a:r>
          </a:p>
          <a:p>
            <a:pPr eaLnBrk="1" hangingPunct="1"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defRPr/>
            </a:pPr>
            <a:r>
              <a:rPr lang="en-GB" altLang="en-US" sz="1400" dirty="0"/>
              <a:t>Promotes national ownership and fostering capacity-building, partnership and coordination </a:t>
            </a:r>
          </a:p>
          <a:p>
            <a:pPr eaLnBrk="1" hangingPunct="1"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defRPr/>
            </a:pPr>
            <a:r>
              <a:rPr lang="en-GB" altLang="en-US" sz="1400" dirty="0"/>
              <a:t>Fosters the modernization and harmonization of data infrastructures </a:t>
            </a:r>
          </a:p>
          <a:p>
            <a:pPr eaLnBrk="1" hangingPunct="1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defRPr/>
            </a:pPr>
            <a:r>
              <a:rPr lang="en-GB" altLang="en-US" sz="1400" dirty="0"/>
              <a:t>Provides guidance on the content and organization of the United Nations World Data Forums</a:t>
            </a:r>
          </a:p>
          <a:p>
            <a:pPr marL="0" indent="0" eaLnBrk="1" hangingPunct="1">
              <a:spcBef>
                <a:spcPts val="0"/>
              </a:spcBef>
              <a:spcAft>
                <a:spcPts val="750"/>
              </a:spcAft>
              <a:buClr>
                <a:srgbClr val="0000FF"/>
              </a:buClr>
              <a:buFont typeface="Wingdings" panose="05000000000000000000" pitchFamily="2" charset="2"/>
              <a:buNone/>
              <a:defRPr/>
            </a:pPr>
            <a:r>
              <a:rPr lang="en-GB" altLang="en-US" sz="1600" b="1" dirty="0"/>
              <a:t>Composition of the HLG-PCCB: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defRPr/>
            </a:pPr>
            <a:r>
              <a:rPr lang="en-GB" altLang="en-US" sz="1600" dirty="0"/>
              <a:t>22 Member States</a:t>
            </a:r>
          </a:p>
          <a:p>
            <a:pPr marL="355600" indent="0">
              <a:spcBef>
                <a:spcPts val="0"/>
              </a:spcBef>
              <a:spcAft>
                <a:spcPts val="900"/>
              </a:spcAft>
              <a:buFont typeface="Wingdings" panose="05000000000000000000" pitchFamily="2" charset="2"/>
              <a:buNone/>
              <a:defRPr/>
            </a:pPr>
            <a:r>
              <a:rPr lang="en-GB" altLang="en-US" sz="1200" dirty="0"/>
              <a:t>Africa: </a:t>
            </a:r>
            <a:r>
              <a:rPr lang="en-GB" sz="1200" dirty="0"/>
              <a:t>Angola, Rwanda, South Africa, Senegal, Morocco</a:t>
            </a:r>
          </a:p>
          <a:p>
            <a:pPr eaLnBrk="1" hangingPunct="1"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defRPr/>
            </a:pPr>
            <a:r>
              <a:rPr lang="en-GB" altLang="en-US" sz="1600" dirty="0"/>
              <a:t>Chair of the Statistical Commission </a:t>
            </a:r>
            <a:r>
              <a:rPr lang="en-GB" altLang="en-US" sz="1200" dirty="0"/>
              <a:t>(Brazil)</a:t>
            </a:r>
          </a:p>
        </p:txBody>
      </p:sp>
    </p:spTree>
    <p:extLst>
      <p:ext uri="{BB962C8B-B14F-4D97-AF65-F5344CB8AC3E}">
        <p14:creationId xmlns:p14="http://schemas.microsoft.com/office/powerpoint/2010/main" val="4266576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xmlns="" id="{ED9FE266-41E7-4C58-9FDA-4419FFC132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46188" y="1120775"/>
            <a:ext cx="5778500" cy="560388"/>
          </a:xfrm>
        </p:spPr>
        <p:txBody>
          <a:bodyPr/>
          <a:lstStyle/>
          <a:p>
            <a:pPr eaLnBrk="1" hangingPunct="1">
              <a:defRPr/>
            </a:pPr>
            <a:r>
              <a:rPr lang="en-GB" altLang="en-US" sz="2000" b="1"/>
              <a:t>Cape Town Global Action Plan </a:t>
            </a:r>
            <a:r>
              <a:rPr lang="en-GB" altLang="en-US" sz="1167" b="1"/>
              <a:t>(</a:t>
            </a:r>
            <a:r>
              <a:rPr lang="en-GB" altLang="en-US" sz="1167" b="1">
                <a:hlinkClick r:id="rId3"/>
              </a:rPr>
              <a:t>CT-GAP</a:t>
            </a:r>
            <a:r>
              <a:rPr lang="en-GB" altLang="en-US" sz="1167" b="1"/>
              <a:t>)</a:t>
            </a:r>
            <a:r>
              <a:rPr lang="en-GB" altLang="en-US" sz="2000" b="1"/>
              <a:t/>
            </a:r>
            <a:br>
              <a:rPr lang="en-GB" altLang="en-US" sz="2000" b="1"/>
            </a:br>
            <a:r>
              <a:rPr lang="en-GB" altLang="en-US" sz="1167"/>
              <a:t>for Sustainable Development Data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xmlns="" id="{38EA63EC-55A8-49E6-96EC-98973190F5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46188" y="1795463"/>
            <a:ext cx="6858000" cy="3309937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ts val="750"/>
              </a:spcAft>
              <a:buClr>
                <a:srgbClr val="0000FF"/>
              </a:buClr>
              <a:defRPr/>
            </a:pPr>
            <a:r>
              <a:rPr lang="en-GB" altLang="en-US" sz="1600" dirty="0"/>
              <a:t>Framework for the design and implementation of country-led statistical capacity building activities necessary to achieve the 2030 Agenda</a:t>
            </a:r>
          </a:p>
          <a:p>
            <a:pPr eaLnBrk="1" hangingPunct="1">
              <a:spcBef>
                <a:spcPct val="0"/>
              </a:spcBef>
              <a:spcAft>
                <a:spcPts val="750"/>
              </a:spcAft>
              <a:buClr>
                <a:srgbClr val="0000FF"/>
              </a:buClr>
              <a:defRPr/>
            </a:pPr>
            <a:r>
              <a:rPr lang="en-GB" altLang="en-US" sz="1600" dirty="0"/>
              <a:t>Consists of key actions under six strategic areas:</a:t>
            </a:r>
          </a:p>
          <a:p>
            <a:pPr lvl="1" eaLnBrk="1" hangingPunct="1">
              <a:spcBef>
                <a:spcPct val="0"/>
              </a:spcBef>
              <a:spcAft>
                <a:spcPts val="750"/>
              </a:spcAft>
              <a:buClr>
                <a:srgbClr val="0000FF"/>
              </a:buClr>
              <a:buSzPct val="80000"/>
              <a:buFont typeface="Arial" panose="020B0604020202020204" pitchFamily="34" charset="0"/>
              <a:buAutoNum type="arabicPeriod"/>
              <a:defRPr/>
            </a:pPr>
            <a:r>
              <a:rPr lang="en-GB" altLang="en-US" sz="1200" dirty="0"/>
              <a:t>Coordination and strategic leadership</a:t>
            </a:r>
          </a:p>
          <a:p>
            <a:pPr lvl="1" eaLnBrk="1" hangingPunct="1">
              <a:spcBef>
                <a:spcPct val="0"/>
              </a:spcBef>
              <a:spcAft>
                <a:spcPts val="750"/>
              </a:spcAft>
              <a:buClr>
                <a:srgbClr val="0000FF"/>
              </a:buClr>
              <a:buSzPct val="80000"/>
              <a:buFont typeface="Arial" panose="020B0604020202020204" pitchFamily="34" charset="0"/>
              <a:buAutoNum type="arabicPeriod"/>
              <a:defRPr/>
            </a:pPr>
            <a:r>
              <a:rPr lang="en-GB" altLang="en-US" sz="1200" dirty="0"/>
              <a:t>Innovation and modernization of NSS</a:t>
            </a:r>
          </a:p>
          <a:p>
            <a:pPr lvl="1" eaLnBrk="1" hangingPunct="1">
              <a:spcBef>
                <a:spcPct val="0"/>
              </a:spcBef>
              <a:spcAft>
                <a:spcPts val="750"/>
              </a:spcAft>
              <a:buClr>
                <a:srgbClr val="0000FF"/>
              </a:buClr>
              <a:buSzPct val="80000"/>
              <a:buFont typeface="Arial" panose="020B0604020202020204" pitchFamily="34" charset="0"/>
              <a:buAutoNum type="arabicPeriod"/>
              <a:defRPr/>
            </a:pPr>
            <a:r>
              <a:rPr lang="en-GB" altLang="en-US" sz="1200" dirty="0"/>
              <a:t>Basic statistical activities and programmes</a:t>
            </a:r>
          </a:p>
          <a:p>
            <a:pPr lvl="1" eaLnBrk="1" hangingPunct="1">
              <a:spcBef>
                <a:spcPct val="0"/>
              </a:spcBef>
              <a:spcAft>
                <a:spcPts val="750"/>
              </a:spcAft>
              <a:buClr>
                <a:srgbClr val="0000FF"/>
              </a:buClr>
              <a:buSzPct val="80000"/>
              <a:buFont typeface="Arial" panose="020B0604020202020204" pitchFamily="34" charset="0"/>
              <a:buAutoNum type="arabicPeriod"/>
              <a:defRPr/>
            </a:pPr>
            <a:r>
              <a:rPr lang="en-GB" altLang="en-US" sz="1200" dirty="0"/>
              <a:t>Data dissemination and use</a:t>
            </a:r>
          </a:p>
          <a:p>
            <a:pPr lvl="1" eaLnBrk="1" hangingPunct="1">
              <a:spcBef>
                <a:spcPct val="0"/>
              </a:spcBef>
              <a:spcAft>
                <a:spcPts val="750"/>
              </a:spcAft>
              <a:buClr>
                <a:srgbClr val="0000FF"/>
              </a:buClr>
              <a:buSzPct val="80000"/>
              <a:buFont typeface="Arial" panose="020B0604020202020204" pitchFamily="34" charset="0"/>
              <a:buAutoNum type="arabicPeriod"/>
              <a:defRPr/>
            </a:pPr>
            <a:r>
              <a:rPr lang="en-GB" altLang="en-US" sz="1200" dirty="0"/>
              <a:t>Multi-stakeholder partnerships</a:t>
            </a:r>
          </a:p>
          <a:p>
            <a:pPr lvl="1" eaLnBrk="1" hangingPunct="1">
              <a:spcBef>
                <a:spcPct val="0"/>
              </a:spcBef>
              <a:spcAft>
                <a:spcPts val="750"/>
              </a:spcAft>
              <a:buClr>
                <a:srgbClr val="0000FF"/>
              </a:buClr>
              <a:buSzPct val="80000"/>
              <a:buFont typeface="Arial" panose="020B0604020202020204" pitchFamily="34" charset="0"/>
              <a:buAutoNum type="arabicPeriod"/>
              <a:defRPr/>
            </a:pPr>
            <a:r>
              <a:rPr lang="en-GB" altLang="en-US" sz="1200" dirty="0"/>
              <a:t>Resource mobilization</a:t>
            </a:r>
          </a:p>
          <a:p>
            <a:pPr eaLnBrk="1" hangingPunct="1">
              <a:spcBef>
                <a:spcPct val="0"/>
              </a:spcBef>
              <a:spcAft>
                <a:spcPts val="750"/>
              </a:spcAft>
              <a:buClr>
                <a:srgbClr val="0000FF"/>
              </a:buClr>
              <a:defRPr/>
            </a:pPr>
            <a:r>
              <a:rPr lang="en-GB" altLang="en-US" sz="1600" dirty="0"/>
              <a:t>Developed by HLG-PCCB and launched at the 1</a:t>
            </a:r>
            <a:r>
              <a:rPr lang="en-GB" altLang="en-US" sz="1600" baseline="30000" dirty="0"/>
              <a:t>st</a:t>
            </a:r>
            <a:r>
              <a:rPr lang="en-GB" altLang="en-US" sz="1600" dirty="0"/>
              <a:t> UN Data Forum in Cape Town, South Africa in January 2017</a:t>
            </a:r>
          </a:p>
          <a:p>
            <a:pPr eaLnBrk="1" hangingPunct="1">
              <a:spcBef>
                <a:spcPct val="0"/>
              </a:spcBef>
              <a:spcAft>
                <a:spcPts val="750"/>
              </a:spcAft>
              <a:buClr>
                <a:srgbClr val="0000FF"/>
              </a:buClr>
              <a:defRPr/>
            </a:pPr>
            <a:r>
              <a:rPr lang="en-GB" altLang="en-US" sz="1600" dirty="0"/>
              <a:t>Adopted by the Statistical Commission at its 48th Session in 2017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xmlns="" id="{ED9FE266-41E7-4C58-9FDA-4419FFC132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46188" y="1120775"/>
            <a:ext cx="7089210" cy="560388"/>
          </a:xfrm>
        </p:spPr>
        <p:txBody>
          <a:bodyPr/>
          <a:lstStyle/>
          <a:p>
            <a:pPr eaLnBrk="1" hangingPunct="1">
              <a:defRPr/>
            </a:pPr>
            <a:r>
              <a:rPr lang="en-GB" altLang="en-US" sz="2000" b="1" dirty="0"/>
              <a:t>Action plan on implementation of the AU-UN framework on Agenda 2063 and the 2030 Agenda</a:t>
            </a:r>
            <a:endParaRPr lang="en-GB" altLang="en-US" sz="1167" dirty="0"/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xmlns="" id="{38EA63EC-55A8-49E6-96EC-98973190F5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46188" y="1795463"/>
            <a:ext cx="6858000" cy="3309937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ts val="750"/>
              </a:spcAft>
              <a:buClr>
                <a:srgbClr val="0000FF"/>
              </a:buClr>
              <a:defRPr/>
            </a:pPr>
            <a:r>
              <a:rPr lang="en-GB" altLang="en-US" sz="1800" dirty="0"/>
              <a:t>Development Framework signed in January 2018</a:t>
            </a:r>
          </a:p>
          <a:p>
            <a:pPr eaLnBrk="1" hangingPunct="1">
              <a:spcBef>
                <a:spcPct val="0"/>
              </a:spcBef>
              <a:spcAft>
                <a:spcPts val="750"/>
              </a:spcAft>
              <a:buClr>
                <a:srgbClr val="0000FF"/>
              </a:buClr>
              <a:defRPr/>
            </a:pPr>
            <a:r>
              <a:rPr lang="en-GB" altLang="en-US" sz="1800" dirty="0"/>
              <a:t>One of the thematic areas covers statistics: “d. Data eco-system of member states”, addressing with UNSD cooperation for example:</a:t>
            </a:r>
          </a:p>
          <a:p>
            <a:pPr lvl="1" eaLnBrk="1" hangingPunct="1">
              <a:spcBef>
                <a:spcPct val="0"/>
              </a:spcBef>
              <a:spcAft>
                <a:spcPts val="750"/>
              </a:spcAft>
              <a:buClr>
                <a:srgbClr val="0000FF"/>
              </a:buClr>
              <a:defRPr/>
            </a:pPr>
            <a:r>
              <a:rPr lang="en-GB" altLang="en-US" sz="1400" dirty="0"/>
              <a:t>Data and statistics strengthening (principles and guidelines, data standards)</a:t>
            </a:r>
          </a:p>
          <a:p>
            <a:pPr lvl="1" eaLnBrk="1" hangingPunct="1">
              <a:spcBef>
                <a:spcPct val="0"/>
              </a:spcBef>
              <a:spcAft>
                <a:spcPts val="750"/>
              </a:spcAft>
              <a:buClr>
                <a:srgbClr val="0000FF"/>
              </a:buClr>
              <a:defRPr/>
            </a:pPr>
            <a:r>
              <a:rPr lang="en-GB" altLang="en-US" sz="1400" dirty="0"/>
              <a:t>SDG progress reports and database</a:t>
            </a:r>
          </a:p>
          <a:p>
            <a:pPr lvl="1" eaLnBrk="1" hangingPunct="1">
              <a:spcBef>
                <a:spcPct val="0"/>
              </a:spcBef>
              <a:spcAft>
                <a:spcPts val="750"/>
              </a:spcAft>
              <a:buClr>
                <a:srgbClr val="0000FF"/>
              </a:buClr>
              <a:defRPr/>
            </a:pPr>
            <a:r>
              <a:rPr lang="en-GB" altLang="en-US" sz="1400" dirty="0"/>
              <a:t>Improving partnership, coordination and capacity building</a:t>
            </a:r>
          </a:p>
          <a:p>
            <a:pPr lvl="1" eaLnBrk="1" hangingPunct="1">
              <a:spcBef>
                <a:spcPct val="0"/>
              </a:spcBef>
              <a:spcAft>
                <a:spcPts val="750"/>
              </a:spcAft>
              <a:buClr>
                <a:srgbClr val="0000FF"/>
              </a:buClr>
              <a:defRPr/>
            </a:pPr>
            <a:r>
              <a:rPr lang="en-GB" altLang="en-US" sz="1400" dirty="0"/>
              <a:t>Integration of new data sources</a:t>
            </a:r>
          </a:p>
          <a:p>
            <a:pPr lvl="1" eaLnBrk="1" hangingPunct="1">
              <a:spcBef>
                <a:spcPct val="0"/>
              </a:spcBef>
              <a:spcAft>
                <a:spcPts val="750"/>
              </a:spcAft>
              <a:buClr>
                <a:srgbClr val="0000FF"/>
              </a:buClr>
              <a:defRPr/>
            </a:pPr>
            <a:r>
              <a:rPr lang="en-GB" altLang="en-US" sz="1400" dirty="0"/>
              <a:t>Handbook on Statistical Organization and Management</a:t>
            </a:r>
          </a:p>
          <a:p>
            <a:pPr lvl="1" eaLnBrk="1" hangingPunct="1">
              <a:spcBef>
                <a:spcPct val="0"/>
              </a:spcBef>
              <a:spcAft>
                <a:spcPts val="750"/>
              </a:spcAft>
              <a:buClr>
                <a:srgbClr val="0000FF"/>
              </a:buClr>
              <a:defRPr/>
            </a:pPr>
            <a:r>
              <a:rPr lang="en-GB" altLang="en-US" sz="1400" dirty="0"/>
              <a:t>Building national census-taking capacity</a:t>
            </a:r>
            <a:br>
              <a:rPr lang="en-GB" altLang="en-US" sz="1400" dirty="0"/>
            </a:br>
            <a:endParaRPr lang="en-GB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052635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xmlns="" id="{EA22ED66-4B7B-4EDC-BEC6-B0F5DDE971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46188" y="1076324"/>
            <a:ext cx="7012918" cy="3344535"/>
          </a:xfrm>
        </p:spPr>
        <p:txBody>
          <a:bodyPr/>
          <a:lstStyle/>
          <a:p>
            <a:pPr algn="ctr" eaLnBrk="1" hangingPunct="1">
              <a:spcBef>
                <a:spcPts val="0"/>
              </a:spcBef>
              <a:spcAft>
                <a:spcPts val="750"/>
              </a:spcAft>
              <a:buClr>
                <a:srgbClr val="0000FF"/>
              </a:buClr>
              <a:defRPr/>
            </a:pPr>
            <a:r>
              <a:rPr lang="en-GB" altLang="en-US" sz="2000" b="1" dirty="0"/>
              <a:t>Current and planned UNSD capacity building activities </a:t>
            </a:r>
            <a:br>
              <a:rPr lang="en-GB" altLang="en-US" sz="2000" b="1" dirty="0"/>
            </a:br>
            <a:r>
              <a:rPr lang="en-GB" altLang="en-US" sz="2000" b="1" dirty="0"/>
              <a:t>in Africa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D17E4D8-54B2-4A05-A1CC-E99E9BBD072C}"/>
              </a:ext>
            </a:extLst>
          </p:cNvPr>
          <p:cNvSpPr txBox="1"/>
          <p:nvPr/>
        </p:nvSpPr>
        <p:spPr>
          <a:xfrm>
            <a:off x="1133554" y="3869197"/>
            <a:ext cx="70129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/>
              <a:t>Development Account projects (9</a:t>
            </a:r>
            <a:r>
              <a:rPr lang="en-US" b="0" baseline="30000" dirty="0"/>
              <a:t>th</a:t>
            </a:r>
            <a:r>
              <a:rPr lang="en-US" b="0" dirty="0"/>
              <a:t>, 10</a:t>
            </a:r>
            <a:r>
              <a:rPr lang="en-US" b="0" baseline="30000" dirty="0"/>
              <a:t>th</a:t>
            </a:r>
            <a:r>
              <a:rPr lang="en-US" b="0" dirty="0"/>
              <a:t>, 11</a:t>
            </a:r>
            <a:r>
              <a:rPr lang="en-US" b="0" baseline="30000" dirty="0"/>
              <a:t>th</a:t>
            </a:r>
            <a:r>
              <a:rPr lang="en-US" b="0" dirty="0"/>
              <a:t> tranche)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/>
              <a:t>UNSD-DFID project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/>
              <a:t>Support in statistical domains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466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xmlns="" id="{EA22ED66-4B7B-4EDC-BEC6-B0F5DDE971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46188" y="1076325"/>
            <a:ext cx="5778500" cy="560388"/>
          </a:xfrm>
        </p:spPr>
        <p:txBody>
          <a:bodyPr/>
          <a:lstStyle/>
          <a:p>
            <a:pPr eaLnBrk="1" hangingPunct="1">
              <a:defRPr/>
            </a:pPr>
            <a:r>
              <a:rPr lang="en-GB" altLang="en-US" sz="2000" b="1" dirty="0"/>
              <a:t>UN Development Account Programme</a:t>
            </a:r>
            <a:endParaRPr lang="en-GB" altLang="en-US" sz="1167" dirty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xmlns="" id="{46B43B47-E824-447C-9C85-AA351BA0B3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46188" y="1770063"/>
            <a:ext cx="6858000" cy="3498850"/>
          </a:xfrm>
        </p:spPr>
        <p:txBody>
          <a:bodyPr/>
          <a:lstStyle/>
          <a:p>
            <a:pPr eaLnBrk="1" hangingPunct="1">
              <a:spcBef>
                <a:spcPts val="0"/>
              </a:spcBef>
              <a:spcAft>
                <a:spcPts val="750"/>
              </a:spcAft>
              <a:buClr>
                <a:srgbClr val="0000FF"/>
              </a:buClr>
              <a:defRPr/>
            </a:pPr>
            <a:r>
              <a:rPr lang="en-US" altLang="en-US" sz="1600" dirty="0"/>
              <a:t>Capacity development </a:t>
            </a:r>
            <a:r>
              <a:rPr lang="en-US" altLang="en-US" sz="1600" dirty="0" err="1"/>
              <a:t>programme</a:t>
            </a:r>
            <a:r>
              <a:rPr lang="en-US" altLang="en-US" sz="1600" dirty="0"/>
              <a:t> of the United Nations Secretariat aiming at enhancing capacities of developing countries in the priority areas of the United Nations Development Agenda</a:t>
            </a:r>
          </a:p>
          <a:p>
            <a:pPr eaLnBrk="1" hangingPunct="1">
              <a:spcBef>
                <a:spcPts val="0"/>
              </a:spcBef>
              <a:spcAft>
                <a:spcPts val="750"/>
              </a:spcAft>
              <a:buClr>
                <a:srgbClr val="0000FF"/>
              </a:buClr>
              <a:defRPr/>
            </a:pPr>
            <a:r>
              <a:rPr lang="en-US" altLang="en-US" sz="1600" dirty="0"/>
              <a:t>Originally established in 1997 and since then has programmed over 400 projects </a:t>
            </a:r>
          </a:p>
          <a:p>
            <a:pPr eaLnBrk="1" hangingPunct="1">
              <a:spcBef>
                <a:spcPts val="0"/>
              </a:spcBef>
              <a:spcAft>
                <a:spcPts val="750"/>
              </a:spcAft>
              <a:buClr>
                <a:srgbClr val="0000FF"/>
              </a:buClr>
              <a:defRPr/>
            </a:pPr>
            <a:r>
              <a:rPr lang="en-US" altLang="en-US" sz="1600" dirty="0"/>
              <a:t>Funded from the Secretariat’s regular budget </a:t>
            </a:r>
          </a:p>
          <a:p>
            <a:pPr eaLnBrk="1" hangingPunct="1">
              <a:spcBef>
                <a:spcPts val="0"/>
              </a:spcBef>
              <a:spcAft>
                <a:spcPts val="750"/>
              </a:spcAft>
              <a:buClr>
                <a:srgbClr val="0000FF"/>
              </a:buClr>
              <a:defRPr/>
            </a:pPr>
            <a:r>
              <a:rPr lang="en-US" altLang="en-US" sz="1600" dirty="0"/>
              <a:t>Implemented by 10 entities of the UN Secretariat (DESA, UNCTAD, UNEP, UN-Habitat, UNODC, ECA, ECE, ECLAC, ESCAP and ESCWA)</a:t>
            </a:r>
          </a:p>
          <a:p>
            <a:pPr eaLnBrk="1" hangingPunct="1">
              <a:spcBef>
                <a:spcPts val="0"/>
              </a:spcBef>
              <a:spcAft>
                <a:spcPts val="750"/>
              </a:spcAft>
              <a:buClr>
                <a:srgbClr val="0000FF"/>
              </a:buClr>
              <a:defRPr/>
            </a:pPr>
            <a:r>
              <a:rPr lang="en-US" altLang="en-US" sz="1600" dirty="0"/>
              <a:t>Always included projects related to selected fields of statistics</a:t>
            </a:r>
          </a:p>
          <a:p>
            <a:pPr eaLnBrk="1" hangingPunct="1">
              <a:spcBef>
                <a:spcPts val="0"/>
              </a:spcBef>
              <a:spcAft>
                <a:spcPts val="750"/>
              </a:spcAft>
              <a:buClr>
                <a:srgbClr val="0000FF"/>
              </a:buClr>
              <a:defRPr/>
            </a:pPr>
            <a:r>
              <a:rPr lang="en-US" altLang="en-US" sz="1600" dirty="0"/>
              <a:t>10</a:t>
            </a:r>
            <a:r>
              <a:rPr lang="en-US" altLang="en-US" sz="1600" baseline="30000" dirty="0"/>
              <a:t>th</a:t>
            </a:r>
            <a:r>
              <a:rPr lang="en-US" altLang="en-US" sz="1600" dirty="0"/>
              <a:t> tranche Development Account is the first to include a joint Statistics Project of all implementing entities</a:t>
            </a:r>
          </a:p>
        </p:txBody>
      </p:sp>
    </p:spTree>
    <p:extLst>
      <p:ext uri="{BB962C8B-B14F-4D97-AF65-F5344CB8AC3E}">
        <p14:creationId xmlns:p14="http://schemas.microsoft.com/office/powerpoint/2010/main" val="1036608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582613" y="922338"/>
            <a:ext cx="8178800" cy="504825"/>
          </a:xfrm>
        </p:spPr>
        <p:txBody>
          <a:bodyPr/>
          <a:lstStyle/>
          <a:p>
            <a:pPr eaLnBrk="1" hangingPunct="1"/>
            <a:r>
              <a:rPr lang="en-GB" altLang="en-US" sz="2000" b="1" dirty="0"/>
              <a:t>10</a:t>
            </a:r>
            <a:r>
              <a:rPr lang="en-GB" altLang="en-US" sz="2000" b="1" baseline="30000" dirty="0"/>
              <a:t>th</a:t>
            </a:r>
            <a:r>
              <a:rPr lang="en-GB" altLang="en-US" sz="2000" b="1" dirty="0"/>
              <a:t> Tranche Development Account Programme on Statistics and Data (DA10)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xmlns="" id="{3A69CD53-294B-4BFA-8446-B9A4962F6A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81025" y="1582738"/>
            <a:ext cx="8345488" cy="3533775"/>
          </a:xfrm>
        </p:spPr>
        <p:txBody>
          <a:bodyPr/>
          <a:lstStyle/>
          <a:p>
            <a:pPr marL="0" indent="0" eaLnBrk="1" hangingPunct="1"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buFont typeface="Wingdings" panose="05000000000000000000" pitchFamily="2" charset="2"/>
              <a:buNone/>
              <a:defRPr/>
            </a:pPr>
            <a:r>
              <a:rPr lang="en-GB" sz="1800" b="1" dirty="0"/>
              <a:t>Objective:</a:t>
            </a:r>
          </a:p>
          <a:p>
            <a:pPr eaLnBrk="1" hangingPunct="1"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defRPr/>
            </a:pPr>
            <a:r>
              <a:rPr lang="en-GB" sz="1800" dirty="0"/>
              <a:t>To strengthen the statistical capacity of developing countries to measure, monitor and report on the sustainable development goals in an accurate, reliable and timely manner for evidence-based policymaking</a:t>
            </a:r>
          </a:p>
          <a:p>
            <a:pPr marL="0" indent="0" eaLnBrk="1" hangingPunct="1">
              <a:spcBef>
                <a:spcPts val="600"/>
              </a:spcBef>
              <a:spcAft>
                <a:spcPts val="900"/>
              </a:spcAft>
              <a:buClr>
                <a:srgbClr val="0000FF"/>
              </a:buClr>
              <a:buFont typeface="Wingdings" panose="05000000000000000000" pitchFamily="2" charset="2"/>
              <a:buNone/>
              <a:defRPr/>
            </a:pPr>
            <a:r>
              <a:rPr lang="en-GB" altLang="en-US" sz="1800" b="1" dirty="0"/>
              <a:t>Principles:</a:t>
            </a:r>
          </a:p>
          <a:p>
            <a:pPr eaLnBrk="1" hangingPunct="1"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defRPr/>
            </a:pPr>
            <a:r>
              <a:rPr lang="en-GB" sz="1800" dirty="0"/>
              <a:t>Adapt to the needs of the countries and the evolving agenda</a:t>
            </a:r>
          </a:p>
          <a:p>
            <a:pPr eaLnBrk="1" hangingPunct="1"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defRPr/>
            </a:pPr>
            <a:r>
              <a:rPr lang="en-GB" sz="1800" dirty="0"/>
              <a:t>Build on comparative advantages of and close cooperation between the Development Account implementing entities</a:t>
            </a:r>
          </a:p>
          <a:p>
            <a:pPr eaLnBrk="1" hangingPunct="1"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defRPr/>
            </a:pPr>
            <a:r>
              <a:rPr lang="en-GB" sz="1800" dirty="0"/>
              <a:t>Build on existing initiatives and programmes (coordination)</a:t>
            </a:r>
          </a:p>
          <a:p>
            <a:pPr eaLnBrk="1" hangingPunct="1"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defRPr/>
            </a:pPr>
            <a:r>
              <a:rPr lang="en-GB" sz="1800" dirty="0"/>
              <a:t>Encourage external participation and funding (partnership)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582613" y="768350"/>
            <a:ext cx="6838950" cy="508000"/>
          </a:xfrm>
        </p:spPr>
        <p:txBody>
          <a:bodyPr/>
          <a:lstStyle/>
          <a:p>
            <a:pPr eaLnBrk="1" hangingPunct="1"/>
            <a:r>
              <a:rPr lang="en-GB" altLang="en-US" sz="2000" b="1" dirty="0"/>
              <a:t>DA10: activities and deliverables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81025" y="1169988"/>
            <a:ext cx="8229600" cy="1697037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en-GB" altLang="en-US" sz="1600"/>
              <a:t>Regional, sub-regional and national workshops / seminars / trainings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en-GB" altLang="fr-FR" sz="1600"/>
              <a:t>Expert group / technical group meetings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en-GB" altLang="fr-FR" sz="1600"/>
              <a:t>Advisory services / country missions 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en-GB" altLang="en-US" sz="1600"/>
              <a:t>Guidelines / methodology / tools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en-GB" altLang="fr-FR" sz="1600"/>
              <a:t>Training material / e-learning / case studies / best practices</a:t>
            </a:r>
            <a:endParaRPr lang="en-GB" altLang="en-US" sz="160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xmlns="" id="{39D89922-156D-40AD-8127-F8BD5B5A2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850" y="2747963"/>
            <a:ext cx="6838950" cy="50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F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FF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FF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FF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FF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FF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FF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FF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FF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GB" altLang="en-US" sz="2000" kern="0" dirty="0"/>
              <a:t>DA10: budget and timeframe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xmlns="" id="{46E05CD0-6BBE-4375-8B60-5CC4379AD7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263" y="3175000"/>
            <a:ext cx="8229600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▫"/>
              <a:defRPr sz="20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eaLnBrk="1" hangingPunct="1"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defRPr/>
            </a:pPr>
            <a:r>
              <a:rPr lang="en-GB" altLang="en-US" sz="1600" b="0" kern="0" dirty="0"/>
              <a:t>USD 10M </a:t>
            </a:r>
          </a:p>
          <a:p>
            <a:pPr eaLnBrk="1" hangingPunct="1"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defRPr/>
            </a:pPr>
            <a:r>
              <a:rPr lang="en-GB" sz="1600" b="0" kern="0" dirty="0"/>
              <a:t>Sept 2017 – Dec 2019</a:t>
            </a:r>
          </a:p>
          <a:p>
            <a:pPr eaLnBrk="1" hangingPunct="1"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defRPr/>
            </a:pPr>
            <a:r>
              <a:rPr lang="en-GB" sz="1600" b="0" kern="0" dirty="0"/>
              <a:t>Subsequent tranches of DA could complement or extend the DA10</a:t>
            </a:r>
            <a:endParaRPr lang="en-GB" altLang="en-US" sz="1600" b="0" kern="0" dirty="0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xmlns="" id="{B559DDAD-2644-4672-A164-790973AF2E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850" y="4178300"/>
            <a:ext cx="68389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F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FF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FF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FF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FF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FF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FF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FF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FF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GB" altLang="en-US" sz="2000" kern="0" dirty="0"/>
              <a:t>DA10: 10 implementing entities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xmlns="" id="{41BA07FF-6BA1-478D-B049-2918F140F7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263" y="4551363"/>
            <a:ext cx="8229600" cy="96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▫"/>
              <a:defRPr sz="20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eaLnBrk="1" hangingPunct="1"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defRPr/>
            </a:pPr>
            <a:r>
              <a:rPr lang="en-GB" altLang="en-US" sz="1600" b="0" kern="0" dirty="0"/>
              <a:t>Global: UNSD, UNEP, UNODC, UNCTAD, UN-Habitat </a:t>
            </a:r>
          </a:p>
          <a:p>
            <a:pPr eaLnBrk="1" hangingPunct="1"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defRPr/>
            </a:pPr>
            <a:r>
              <a:rPr lang="en-GB" sz="1600" b="0" kern="0" dirty="0"/>
              <a:t>Regional: ECA, ECE, ECLAC, ESCAP, ESCWA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582613" y="954088"/>
            <a:ext cx="8002587" cy="606425"/>
          </a:xfrm>
        </p:spPr>
        <p:txBody>
          <a:bodyPr/>
          <a:lstStyle/>
          <a:p>
            <a:pPr>
              <a:spcAft>
                <a:spcPts val="600"/>
              </a:spcAft>
              <a:buClr>
                <a:srgbClr val="0000FF"/>
              </a:buClr>
            </a:pPr>
            <a:r>
              <a:rPr lang="en-US" altLang="fr-FR" sz="2400" b="1" dirty="0"/>
              <a:t>UNSD-DFID project on Monitoring the SDGs </a:t>
            </a:r>
            <a:endParaRPr lang="en-US" altLang="fr-FR" sz="1400" dirty="0"/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81025" y="1668463"/>
            <a:ext cx="8318500" cy="3905250"/>
          </a:xfrm>
        </p:spPr>
        <p:txBody>
          <a:bodyPr/>
          <a:lstStyle/>
          <a:p>
            <a:pPr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en-US" altLang="fr-FR" sz="1800" dirty="0"/>
              <a:t>Making </a:t>
            </a:r>
            <a:r>
              <a:rPr lang="en-US" altLang="fr-FR" sz="1800" dirty="0" smtClean="0"/>
              <a:t>SDG indicators </a:t>
            </a:r>
            <a:r>
              <a:rPr lang="en-US" altLang="fr-FR" sz="1800" dirty="0"/>
              <a:t>available to the broadest possible audience</a:t>
            </a:r>
          </a:p>
          <a:p>
            <a:pPr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en-US" altLang="fr-FR" sz="1800" dirty="0"/>
              <a:t>Strengthening capacity of partner countries in the compilation and use of these indicators</a:t>
            </a:r>
          </a:p>
          <a:p>
            <a:pPr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endParaRPr lang="en-US" altLang="fr-FR" sz="800" dirty="0" smtClean="0"/>
          </a:p>
          <a:p>
            <a:pPr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en-US" altLang="fr-FR" sz="1800" dirty="0" smtClean="0"/>
              <a:t>Major </a:t>
            </a:r>
            <a:r>
              <a:rPr lang="en-US" altLang="fr-FR" sz="1800" dirty="0"/>
              <a:t>Activities: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en-US" altLang="fr-FR" sz="1800" dirty="0"/>
              <a:t>Research and analysis of country capacities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en-US" altLang="fr-FR" sz="1800" dirty="0"/>
              <a:t>Develop National SDGs Monitoring Strategies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en-US" altLang="fr-FR" sz="1800" dirty="0"/>
              <a:t>Create or upgrade national repositories of SDG indicators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en-US" altLang="fr-FR" sz="1800" dirty="0"/>
              <a:t>Technical assistance; missions; workshops at national and international level; study visits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en-US" altLang="fr-FR" sz="1800" dirty="0"/>
              <a:t>Development of the SDG Data and Visualization Platform/Country Data Lab; setting up automated data exchange</a:t>
            </a:r>
          </a:p>
        </p:txBody>
      </p:sp>
    </p:spTree>
    <p:extLst>
      <p:ext uri="{BB962C8B-B14F-4D97-AF65-F5344CB8AC3E}">
        <p14:creationId xmlns:p14="http://schemas.microsoft.com/office/powerpoint/2010/main" val="1026362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9AB8FDB-F1E7-44C2-BCA0-6627EBEEC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4107" y="874411"/>
            <a:ext cx="7086600" cy="459089"/>
          </a:xfrm>
        </p:spPr>
        <p:txBody>
          <a:bodyPr/>
          <a:lstStyle/>
          <a:p>
            <a:r>
              <a:rPr lang="en-US" sz="2000" b="1" dirty="0"/>
              <a:t>Focus Areas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892DB28-443B-4BB1-BB67-D9C144F8B12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1800" dirty="0"/>
              <a:t>Dissemination of national and global SDG indicators</a:t>
            </a:r>
          </a:p>
          <a:p>
            <a:r>
              <a:rPr lang="en-US" sz="1800" dirty="0"/>
              <a:t>Compilation and dissemination of metadata for national and global SDG indicators</a:t>
            </a:r>
          </a:p>
          <a:p>
            <a:r>
              <a:rPr lang="en-US" sz="1800" dirty="0"/>
              <a:t>SDMX-based data and metadata exchange of SDG indicators</a:t>
            </a:r>
          </a:p>
          <a:p>
            <a:r>
              <a:rPr lang="en-US" sz="1800" dirty="0"/>
              <a:t>Improving the coordination of National Statistical Systems of project countries</a:t>
            </a:r>
          </a:p>
          <a:p>
            <a:r>
              <a:rPr lang="en-US" sz="1800" dirty="0"/>
              <a:t>Capacity assessment of SDG monitoring in project countries and development of SDG monitoring strategies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520DBD0-4CF1-4E35-8451-9FD7BC2A4BE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43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5933" y="704692"/>
            <a:ext cx="7086600" cy="567927"/>
          </a:xfrm>
        </p:spPr>
        <p:txBody>
          <a:bodyPr/>
          <a:lstStyle/>
          <a:p>
            <a:r>
              <a:rPr lang="en-US" sz="2000" b="1" dirty="0"/>
              <a:t>2018 Activities</a:t>
            </a:r>
            <a:endParaRPr lang="en-GB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28650" y="1340826"/>
            <a:ext cx="7886700" cy="4374173"/>
          </a:xfrm>
        </p:spPr>
        <p:txBody>
          <a:bodyPr>
            <a:normAutofit fontScale="92500" lnSpcReduction="10000"/>
          </a:bodyPr>
          <a:lstStyle/>
          <a:p>
            <a:r>
              <a:rPr lang="en-US" sz="1900" dirty="0"/>
              <a:t>Complete initial assessment missions (Jun-Jul)</a:t>
            </a:r>
          </a:p>
          <a:p>
            <a:r>
              <a:rPr lang="en-US" sz="1900" dirty="0"/>
              <a:t>SDG Capacity Assessment (ongoing)</a:t>
            </a:r>
          </a:p>
          <a:p>
            <a:r>
              <a:rPr lang="en-US" sz="1900" dirty="0"/>
              <a:t>Complete pilot SDG data exchange (Jun)</a:t>
            </a:r>
          </a:p>
          <a:p>
            <a:r>
              <a:rPr lang="en-US" sz="1900" dirty="0"/>
              <a:t>Develop production SDG data exchange (Dec)</a:t>
            </a:r>
          </a:p>
          <a:p>
            <a:r>
              <a:rPr lang="en-US" sz="1900" dirty="0"/>
              <a:t>Pilot SDG metadata exchange (Dec)</a:t>
            </a:r>
          </a:p>
          <a:p>
            <a:r>
              <a:rPr lang="en-US" sz="1900" dirty="0"/>
              <a:t>Develop data/metadata exchange in SDG Platform (ongoing)</a:t>
            </a:r>
          </a:p>
          <a:p>
            <a:r>
              <a:rPr lang="en-US" sz="1900" dirty="0"/>
              <a:t>National Reporting and Dissemination Platforms – recommendations and guidelines</a:t>
            </a:r>
          </a:p>
          <a:p>
            <a:r>
              <a:rPr lang="en-US" sz="1900" dirty="0"/>
              <a:t>Assist project countries and work with providers in establishing national SDG reporting and dissemination platforms (ongoing)</a:t>
            </a:r>
          </a:p>
          <a:p>
            <a:r>
              <a:rPr lang="en-US" sz="1900" dirty="0"/>
              <a:t>Develop implementation plans for project countries (ongoing)</a:t>
            </a:r>
          </a:p>
          <a:p>
            <a:r>
              <a:rPr lang="en-US" sz="1900" dirty="0"/>
              <a:t>Workshops on data modeling/exchange (</a:t>
            </a:r>
            <a:r>
              <a:rPr lang="en-US" sz="1900" dirty="0">
                <a:solidFill>
                  <a:srgbClr val="FF0000"/>
                </a:solidFill>
              </a:rPr>
              <a:t>together with UNECA, in Kigali, Sep</a:t>
            </a:r>
            <a:r>
              <a:rPr lang="en-US" sz="1900" dirty="0"/>
              <a:t>)</a:t>
            </a:r>
          </a:p>
          <a:p>
            <a:r>
              <a:rPr lang="en-US" sz="1900" dirty="0"/>
              <a:t>Workshops on metadata compilation (from Nov)</a:t>
            </a:r>
          </a:p>
          <a:p>
            <a:endParaRPr lang="en-US" sz="2000" dirty="0"/>
          </a:p>
          <a:p>
            <a:endParaRPr lang="en-US" sz="1400" dirty="0"/>
          </a:p>
          <a:p>
            <a:endParaRPr lang="en-GB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351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582613" y="954088"/>
            <a:ext cx="8002587" cy="606425"/>
          </a:xfrm>
        </p:spPr>
        <p:txBody>
          <a:bodyPr/>
          <a:lstStyle/>
          <a:p>
            <a:pPr eaLnBrk="1" hangingPunct="1"/>
            <a:r>
              <a:rPr lang="en-GB" altLang="en-US" sz="2400" b="1" dirty="0"/>
              <a:t>Other on-going and planned DA Projects 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xmlns="" id="{06941B7B-D8E2-4FFE-AFB5-7131B4A368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81025" y="1668463"/>
            <a:ext cx="8318500" cy="390525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  <a:buClr>
                <a:srgbClr val="0000FF"/>
              </a:buClr>
              <a:defRPr/>
            </a:pPr>
            <a:r>
              <a:rPr lang="en-US" sz="1800" b="1" dirty="0"/>
              <a:t>Development Account 9</a:t>
            </a:r>
          </a:p>
          <a:p>
            <a:pPr marL="623888" lvl="2" indent="-268288"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buFont typeface="Arial" panose="020B0604020202020204" pitchFamily="34" charset="0"/>
              <a:buChar char="−"/>
              <a:defRPr/>
            </a:pPr>
            <a:r>
              <a:rPr lang="en-US" sz="1600" dirty="0">
                <a:ea typeface="+mn-ea"/>
              </a:rPr>
              <a:t>Enhancing national statistical capacity to measure, monitor, assess and report on progress on achieving post-2015 goals and targets for sustainable development</a:t>
            </a:r>
          </a:p>
          <a:p>
            <a:pPr marL="623888" lvl="2" indent="-268288"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buFont typeface="Arial" panose="020B0604020202020204" pitchFamily="34" charset="0"/>
              <a:buChar char="−"/>
              <a:defRPr/>
            </a:pPr>
            <a:r>
              <a:rPr lang="en-US" sz="1600" dirty="0">
                <a:ea typeface="+mn-ea"/>
              </a:rPr>
              <a:t>Supporting Member States in developing and strengthening environment statistics and integrated environmental-economic accounting for improved monitoring of sustainable development</a:t>
            </a:r>
          </a:p>
          <a:p>
            <a:pPr marL="342900" lvl="2" indent="-342900">
              <a:spcBef>
                <a:spcPts val="0"/>
              </a:spcBef>
              <a:spcAft>
                <a:spcPts val="600"/>
              </a:spcAft>
              <a:buClr>
                <a:srgbClr val="0000FF"/>
              </a:buClr>
              <a:buFont typeface="Wingdings" panose="05000000000000000000" pitchFamily="2" charset="2"/>
              <a:buChar char="§"/>
              <a:defRPr/>
            </a:pPr>
            <a:r>
              <a:rPr lang="en-US" sz="1800" b="1" dirty="0">
                <a:ea typeface="+mn-ea"/>
              </a:rPr>
              <a:t>Development Account 11</a:t>
            </a:r>
          </a:p>
          <a:p>
            <a:pPr marL="623888" lvl="2" indent="-268288"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buFont typeface="Arial" panose="020B0604020202020204" pitchFamily="34" charset="0"/>
              <a:buChar char="−"/>
              <a:defRPr/>
            </a:pPr>
            <a:r>
              <a:rPr lang="en-US" sz="1600" dirty="0">
                <a:ea typeface="+mn-ea"/>
              </a:rPr>
              <a:t>Strengthening geospatial information management in developing countries towards implementing the 2030 </a:t>
            </a:r>
            <a:r>
              <a:rPr lang="en-US" sz="1600" dirty="0" smtClean="0">
                <a:ea typeface="+mn-ea"/>
              </a:rPr>
              <a:t>Agenda </a:t>
            </a:r>
            <a:r>
              <a:rPr lang="en-US" sz="1600" dirty="0" smtClean="0">
                <a:solidFill>
                  <a:srgbClr val="FF0000"/>
                </a:solidFill>
                <a:ea typeface="+mn-ea"/>
              </a:rPr>
              <a:t>(Burkina Faso, Ethiopia)</a:t>
            </a:r>
            <a:endParaRPr lang="en-US" sz="1600" dirty="0">
              <a:solidFill>
                <a:srgbClr val="FF0000"/>
              </a:solidFill>
              <a:ea typeface="+mn-ea"/>
            </a:endParaRPr>
          </a:p>
          <a:p>
            <a:pPr marL="623888" lvl="2" indent="-268288"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buFont typeface="Arial" panose="020B0604020202020204" pitchFamily="34" charset="0"/>
              <a:buChar char="−"/>
              <a:defRPr/>
            </a:pPr>
            <a:r>
              <a:rPr lang="en-US" sz="1600" dirty="0" smtClean="0">
                <a:ea typeface="+mn-ea"/>
              </a:rPr>
              <a:t>Collection and use of international migration data in the context of the 2030 Agenda for Sustainable Development and the New York Declaration for Refugees and Migrants *</a:t>
            </a:r>
            <a:endParaRPr lang="en-US" sz="1600" dirty="0"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62942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94436" y="1798541"/>
            <a:ext cx="7609434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3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000" b="0" dirty="0">
                <a:latin typeface="+mn-lt"/>
              </a:rPr>
              <a:t>Created in March 2014 by the UN Statistical </a:t>
            </a:r>
            <a:r>
              <a:rPr lang="en-US" sz="2000" b="0" dirty="0" smtClean="0">
                <a:latin typeface="+mn-lt"/>
              </a:rPr>
              <a:t>Commission</a:t>
            </a:r>
            <a:endParaRPr lang="en-US" sz="2000" b="0" dirty="0">
              <a:latin typeface="+mn-lt"/>
            </a:endParaRPr>
          </a:p>
          <a:p>
            <a:pPr marL="457200" lvl="3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000" b="0" dirty="0">
                <a:latin typeface="+mn-lt"/>
              </a:rPr>
              <a:t>Mandated to give direction to the use of Big Data for Official </a:t>
            </a:r>
            <a:r>
              <a:rPr lang="en-US" sz="2000" b="0" dirty="0" smtClean="0">
                <a:latin typeface="+mn-lt"/>
              </a:rPr>
              <a:t>Statistics</a:t>
            </a:r>
            <a:endParaRPr lang="en-US" sz="2000" b="0" dirty="0">
              <a:latin typeface="+mn-lt"/>
            </a:endParaRPr>
          </a:p>
          <a:p>
            <a:pPr marL="457200" lvl="3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000" b="0" dirty="0">
                <a:latin typeface="+mn-lt"/>
              </a:rPr>
              <a:t>Consisting of 28 countries and 16 international organizations, including </a:t>
            </a:r>
            <a:r>
              <a:rPr lang="en-US" sz="2000" b="0" dirty="0" smtClean="0">
                <a:latin typeface="+mn-lt"/>
              </a:rPr>
              <a:t>Cameroon</a:t>
            </a:r>
            <a:r>
              <a:rPr lang="en-US" sz="2000" b="0" dirty="0">
                <a:latin typeface="+mn-lt"/>
              </a:rPr>
              <a:t>, Egypt, Morocco, Tanzania, African Development Bank and UNECA</a:t>
            </a:r>
          </a:p>
          <a:p>
            <a:pPr marL="457200" lvl="3" indent="-457200">
              <a:buFont typeface="Wingdings" panose="05000000000000000000" pitchFamily="2" charset="2"/>
              <a:buChar char="§"/>
            </a:pPr>
            <a:endParaRPr lang="en-US" sz="2000" b="1" dirty="0">
              <a:latin typeface="Garamond" panose="02020404030301010803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917351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0000FF"/>
                </a:solidFill>
                <a:latin typeface="+mj-lt"/>
                <a:ea typeface="+mj-ea"/>
                <a:cs typeface="+mj-cs"/>
              </a:rPr>
              <a:t>UN Global Working Group (GWG) </a:t>
            </a:r>
            <a:r>
              <a:rPr lang="en-US" sz="2400" dirty="0" smtClean="0">
                <a:solidFill>
                  <a:srgbClr val="0000FF"/>
                </a:solidFill>
                <a:latin typeface="+mj-lt"/>
                <a:ea typeface="+mj-ea"/>
                <a:cs typeface="+mj-cs"/>
              </a:rPr>
              <a:t>on</a:t>
            </a:r>
          </a:p>
          <a:p>
            <a:pPr algn="ctr"/>
            <a:r>
              <a:rPr lang="en-US" sz="2400" dirty="0" smtClean="0">
                <a:solidFill>
                  <a:srgbClr val="0000FF"/>
                </a:solidFill>
                <a:latin typeface="+mj-lt"/>
                <a:ea typeface="+mj-ea"/>
                <a:cs typeface="+mj-cs"/>
              </a:rPr>
              <a:t>Big </a:t>
            </a:r>
            <a:r>
              <a:rPr lang="en-US" sz="2400" dirty="0">
                <a:solidFill>
                  <a:srgbClr val="0000FF"/>
                </a:solidFill>
                <a:latin typeface="+mj-lt"/>
                <a:ea typeface="+mj-ea"/>
                <a:cs typeface="+mj-cs"/>
              </a:rPr>
              <a:t>Data for Official Statistics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014" y="3940001"/>
            <a:ext cx="2934121" cy="158320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540937" y="4637567"/>
            <a:ext cx="35060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https://unstats.un.org/bigdata/</a:t>
            </a:r>
          </a:p>
        </p:txBody>
      </p:sp>
    </p:spTree>
    <p:extLst>
      <p:ext uri="{BB962C8B-B14F-4D97-AF65-F5344CB8AC3E}">
        <p14:creationId xmlns:p14="http://schemas.microsoft.com/office/powerpoint/2010/main" val="756872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36" t="14598" r="21307" b="77389"/>
          <a:stretch/>
        </p:blipFill>
        <p:spPr bwMode="auto">
          <a:xfrm>
            <a:off x="3375" y="990600"/>
            <a:ext cx="7325473" cy="742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502920" y="1741249"/>
            <a:ext cx="8641080" cy="3739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0" dirty="0" smtClean="0"/>
              <a:t>The </a:t>
            </a:r>
            <a:r>
              <a:rPr lang="en-US" sz="2000" b="0" dirty="0"/>
              <a:t>GWG </a:t>
            </a:r>
            <a:r>
              <a:rPr lang="en-US" sz="2000" b="0" dirty="0" smtClean="0"/>
              <a:t>promotes new </a:t>
            </a:r>
            <a:r>
              <a:rPr lang="en-US" sz="2000" b="0" dirty="0"/>
              <a:t>data </a:t>
            </a:r>
            <a:r>
              <a:rPr lang="en-US" sz="2000" b="0" dirty="0" smtClean="0"/>
              <a:t>sources, new </a:t>
            </a:r>
            <a:r>
              <a:rPr lang="en-US" sz="2000" b="0" dirty="0"/>
              <a:t>technologies, services and </a:t>
            </a:r>
            <a:r>
              <a:rPr lang="en-US" sz="2000" b="0" dirty="0" smtClean="0"/>
              <a:t>applications; and  explores </a:t>
            </a:r>
            <a:r>
              <a:rPr lang="en-US" sz="2000" b="0" dirty="0"/>
              <a:t>the use of satellite data, mobile phone data, scanner data and social media data for </a:t>
            </a:r>
            <a:r>
              <a:rPr lang="en-US" sz="2000" b="0" dirty="0" smtClean="0"/>
              <a:t>official statistics </a:t>
            </a:r>
          </a:p>
          <a:p>
            <a:endParaRPr lang="en-US" sz="900" b="0" dirty="0" smtClean="0"/>
          </a:p>
          <a:p>
            <a:r>
              <a:rPr lang="en-US" sz="2000" b="0" dirty="0" smtClean="0"/>
              <a:t>The </a:t>
            </a:r>
            <a:r>
              <a:rPr lang="en-US" sz="2000" b="0" dirty="0"/>
              <a:t>GWG </a:t>
            </a:r>
            <a:r>
              <a:rPr lang="en-US" sz="2000" b="0" dirty="0" smtClean="0"/>
              <a:t>organizes global </a:t>
            </a:r>
            <a:r>
              <a:rPr lang="en-US" sz="2000" b="0" dirty="0"/>
              <a:t>Big Data Conferences: </a:t>
            </a:r>
            <a:endParaRPr lang="en-US" sz="2000" b="0" dirty="0" smtClean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000" b="0" dirty="0" smtClean="0"/>
              <a:t>October </a:t>
            </a:r>
            <a:r>
              <a:rPr lang="en-US" sz="2000" b="0" dirty="0"/>
              <a:t>2014 in </a:t>
            </a:r>
            <a:r>
              <a:rPr lang="en-US" sz="2000" b="0" dirty="0" smtClean="0"/>
              <a:t>Beijing, China 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000" b="0" dirty="0" smtClean="0"/>
              <a:t>October </a:t>
            </a:r>
            <a:r>
              <a:rPr lang="en-US" sz="2000" b="0" dirty="0"/>
              <a:t>2015 in Abu </a:t>
            </a:r>
            <a:r>
              <a:rPr lang="en-US" sz="2000" b="0" dirty="0" smtClean="0"/>
              <a:t>Dhabi, UAE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000" b="0" dirty="0" smtClean="0"/>
              <a:t>September </a:t>
            </a:r>
            <a:r>
              <a:rPr lang="en-US" sz="2000" b="0" dirty="0"/>
              <a:t>2016 in </a:t>
            </a:r>
            <a:r>
              <a:rPr lang="en-US" sz="2000" b="0" dirty="0" smtClean="0"/>
              <a:t>Dublin, Ireland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000" b="0" dirty="0" smtClean="0"/>
              <a:t>November </a:t>
            </a:r>
            <a:r>
              <a:rPr lang="en-US" sz="2000" b="0" dirty="0"/>
              <a:t>2017 in </a:t>
            </a:r>
            <a:r>
              <a:rPr lang="en-US" sz="2000" b="0" dirty="0" smtClean="0"/>
              <a:t>Bogota, </a:t>
            </a:r>
            <a:r>
              <a:rPr lang="en-US" sz="2000" b="0" dirty="0" smtClean="0"/>
              <a:t>Colombia</a:t>
            </a:r>
          </a:p>
          <a:p>
            <a:endParaRPr lang="en-US" sz="2000" b="0" dirty="0"/>
          </a:p>
          <a:p>
            <a:r>
              <a:rPr lang="en-US" sz="2400" b="0" dirty="0" smtClean="0">
                <a:sym typeface="Wingdings" panose="05000000000000000000" pitchFamily="2" charset="2"/>
              </a:rPr>
              <a:t> 5</a:t>
            </a:r>
            <a:r>
              <a:rPr lang="en-US" sz="2400" b="0" baseline="30000" dirty="0" smtClean="0">
                <a:sym typeface="Wingdings" panose="05000000000000000000" pitchFamily="2" charset="2"/>
              </a:rPr>
              <a:t>th</a:t>
            </a:r>
            <a:r>
              <a:rPr lang="en-US" sz="2400" b="0" dirty="0" smtClean="0">
                <a:sym typeface="Wingdings" panose="05000000000000000000" pitchFamily="2" charset="2"/>
              </a:rPr>
              <a:t> Global Big Data Conference: April 2019 in Kigali, Rwanda</a:t>
            </a:r>
            <a:endParaRPr lang="en-US" sz="2400" b="0" dirty="0"/>
          </a:p>
        </p:txBody>
      </p:sp>
    </p:spTree>
    <p:extLst>
      <p:ext uri="{BB962C8B-B14F-4D97-AF65-F5344CB8AC3E}">
        <p14:creationId xmlns:p14="http://schemas.microsoft.com/office/powerpoint/2010/main" val="1348903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xmlns="" id="{EA22ED66-4B7B-4EDC-BEC6-B0F5DDE971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46188" y="1076324"/>
            <a:ext cx="7012918" cy="3344535"/>
          </a:xfrm>
        </p:spPr>
        <p:txBody>
          <a:bodyPr/>
          <a:lstStyle/>
          <a:p>
            <a:pPr algn="ctr" eaLnBrk="1" hangingPunct="1">
              <a:spcBef>
                <a:spcPts val="0"/>
              </a:spcBef>
              <a:spcAft>
                <a:spcPts val="750"/>
              </a:spcAft>
              <a:buClr>
                <a:srgbClr val="0000FF"/>
              </a:buClr>
              <a:defRPr/>
            </a:pPr>
            <a:r>
              <a:rPr lang="en-GB" altLang="en-US" sz="2000" b="1" dirty="0"/>
              <a:t>Examples of UNSD capacity building activities in Africa in specific statistical domains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D17E4D8-54B2-4A05-A1CC-E99E9BBD072C}"/>
              </a:ext>
            </a:extLst>
          </p:cNvPr>
          <p:cNvSpPr txBox="1"/>
          <p:nvPr/>
        </p:nvSpPr>
        <p:spPr>
          <a:xfrm>
            <a:off x="1133554" y="3869197"/>
            <a:ext cx="701291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/>
              <a:t>Environment statistics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/>
              <a:t>Environmental-economic accounting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 smtClean="0"/>
              <a:t>Economic statistics, including trade</a:t>
            </a:r>
            <a:endParaRPr lang="en-US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 smtClean="0"/>
              <a:t>Geospatial </a:t>
            </a:r>
            <a:r>
              <a:rPr lang="en-US" b="0" dirty="0"/>
              <a:t>information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578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582613" y="954088"/>
            <a:ext cx="8002587" cy="606425"/>
          </a:xfrm>
        </p:spPr>
        <p:txBody>
          <a:bodyPr/>
          <a:lstStyle/>
          <a:p>
            <a:pPr>
              <a:spcAft>
                <a:spcPts val="600"/>
              </a:spcAft>
              <a:buClr>
                <a:srgbClr val="0000FF"/>
              </a:buClr>
            </a:pPr>
            <a:r>
              <a:rPr lang="en-US" altLang="fr-FR" sz="2400" b="1" dirty="0"/>
              <a:t>Environment statistics</a:t>
            </a:r>
            <a:endParaRPr lang="en-US" altLang="fr-FR" sz="1400" dirty="0"/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81025" y="1668463"/>
            <a:ext cx="8318500" cy="3905250"/>
          </a:xfrm>
        </p:spPr>
        <p:txBody>
          <a:bodyPr/>
          <a:lstStyle/>
          <a:p>
            <a:pPr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en-US" altLang="fr-FR" sz="1800" dirty="0"/>
              <a:t>Regional, sub-regional and national workshops, national capacity development</a:t>
            </a:r>
          </a:p>
          <a:p>
            <a:pPr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en-US" altLang="fr-FR" sz="1800" dirty="0"/>
              <a:t>Regional workshops to disseminate the Framework for the Development of Environment Statistics (FDES 2013) and build capacity on environment statistics covering 41 out of 54 ECA countries to date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en-US" altLang="fr-FR" sz="1400" dirty="0"/>
              <a:t>UNSD/Common Market for Eastern and Southern Africa (COMESA), Mauritius (Jan 2015)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en-US" altLang="fr-FR" sz="1400" dirty="0"/>
              <a:t>UNSD/East African Community (EAC), Tanzania (Jul 2015, Mar 2017, Oct 2017) [DA 9 project]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en-US" altLang="fr-FR" sz="1400" dirty="0"/>
              <a:t>UNSD/Economic Community of West African States (ECOWAS), Togo (Oct 2015)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en-US" altLang="fr-FR" sz="1400" dirty="0"/>
              <a:t>UNSD/Economic Community of Central African States (ECCAS), Gabon (Nov 2017)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en-US" altLang="fr-FR" sz="1400" dirty="0"/>
              <a:t>UNECA </a:t>
            </a:r>
            <a:r>
              <a:rPr lang="en-US" altLang="fr-FR" sz="1400" dirty="0" smtClean="0"/>
              <a:t>Regional </a:t>
            </a:r>
            <a:r>
              <a:rPr lang="en-US" altLang="fr-FR" sz="1400" dirty="0"/>
              <a:t>W</a:t>
            </a:r>
            <a:r>
              <a:rPr lang="en-US" altLang="fr-FR" sz="1400" dirty="0" smtClean="0"/>
              <a:t>orkshop </a:t>
            </a:r>
            <a:r>
              <a:rPr lang="en-US" altLang="fr-FR" sz="1400" dirty="0"/>
              <a:t>(Sep 2017) [DA 10 programme]</a:t>
            </a:r>
          </a:p>
          <a:p>
            <a:pPr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en-US" altLang="fr-FR" sz="1800" dirty="0"/>
              <a:t>UNSD Planned workshop with ESCWA in November 2018 (covering some ECA countries such as Algeria, Mauritania, Libya, Morocco, Sudan, Tunisia)</a:t>
            </a:r>
          </a:p>
        </p:txBody>
      </p:sp>
    </p:spTree>
    <p:extLst>
      <p:ext uri="{BB962C8B-B14F-4D97-AF65-F5344CB8AC3E}">
        <p14:creationId xmlns:p14="http://schemas.microsoft.com/office/powerpoint/2010/main" val="4170768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582613" y="954088"/>
            <a:ext cx="8002587" cy="606425"/>
          </a:xfrm>
        </p:spPr>
        <p:txBody>
          <a:bodyPr/>
          <a:lstStyle/>
          <a:p>
            <a:pPr>
              <a:spcAft>
                <a:spcPts val="600"/>
              </a:spcAft>
              <a:buClr>
                <a:srgbClr val="0000FF"/>
              </a:buClr>
            </a:pPr>
            <a:r>
              <a:rPr lang="en-US" altLang="fr-FR" sz="2400" b="1" dirty="0"/>
              <a:t>Environment statistics</a:t>
            </a:r>
            <a:endParaRPr lang="en-US" altLang="fr-FR" sz="1400" dirty="0"/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81025" y="1668463"/>
            <a:ext cx="8318500" cy="3905250"/>
          </a:xfrm>
        </p:spPr>
        <p:txBody>
          <a:bodyPr/>
          <a:lstStyle/>
          <a:p>
            <a:pPr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en-US" altLang="fr-FR" sz="1800" dirty="0"/>
              <a:t>National workshops to disseminate the Framework for the Development of Environment Statistics (FDES 2013) and build capacity on environment statistics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en-US" altLang="fr-FR" sz="1400" dirty="0"/>
              <a:t>Kenya (Aug 2016) [DA 9 project]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en-US" altLang="fr-FR" sz="1400" dirty="0"/>
              <a:t>Uganda (Aug 2016) [DA 9 project]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en-US" altLang="fr-FR" sz="1400" dirty="0"/>
              <a:t>Egypt (Sep 2016) – with COMESA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en-US" altLang="fr-FR" sz="1400" dirty="0"/>
              <a:t>Rwanda (Jan 2017) [DA 9 project]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en-US" altLang="fr-FR" sz="1400" dirty="0"/>
              <a:t>Tanzania (Jan 2017) [DA 9 project]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en-US" altLang="fr-FR" sz="1400" dirty="0"/>
              <a:t>Burundi (Mar 2017) [DA 9 project]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en-US" altLang="fr-FR" sz="1400" dirty="0"/>
              <a:t>Gambia (Feb 2018) [DA 10 </a:t>
            </a:r>
            <a:r>
              <a:rPr lang="en-US" altLang="fr-FR" sz="1400" dirty="0" err="1"/>
              <a:t>programme</a:t>
            </a:r>
            <a:r>
              <a:rPr lang="en-US" altLang="fr-FR" sz="1400" dirty="0"/>
              <a:t>]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en-US" altLang="fr-FR" sz="1400" dirty="0"/>
              <a:t>Namibia (Feb 2018) [DA 10 </a:t>
            </a:r>
            <a:r>
              <a:rPr lang="en-US" altLang="fr-FR" sz="1400" dirty="0" err="1"/>
              <a:t>programme</a:t>
            </a:r>
            <a:r>
              <a:rPr lang="en-US" altLang="fr-FR" sz="1400" dirty="0"/>
              <a:t>]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en-US" altLang="fr-FR" sz="1400" dirty="0"/>
              <a:t>Equatorial Guinea (April 2018) </a:t>
            </a:r>
          </a:p>
        </p:txBody>
      </p:sp>
    </p:spTree>
    <p:extLst>
      <p:ext uri="{BB962C8B-B14F-4D97-AF65-F5344CB8AC3E}">
        <p14:creationId xmlns:p14="http://schemas.microsoft.com/office/powerpoint/2010/main" val="3727004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582613" y="954088"/>
            <a:ext cx="8002587" cy="606425"/>
          </a:xfrm>
        </p:spPr>
        <p:txBody>
          <a:bodyPr/>
          <a:lstStyle/>
          <a:p>
            <a:pPr>
              <a:spcAft>
                <a:spcPts val="600"/>
              </a:spcAft>
              <a:buClr>
                <a:srgbClr val="0000FF"/>
              </a:buClr>
            </a:pPr>
            <a:r>
              <a:rPr lang="en-US" altLang="fr-FR" sz="2400" b="1" dirty="0"/>
              <a:t>Environment statistics</a:t>
            </a:r>
            <a:endParaRPr lang="en-US" altLang="fr-FR" sz="1400" dirty="0"/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81025" y="1668463"/>
            <a:ext cx="8318500" cy="3905250"/>
          </a:xfrm>
        </p:spPr>
        <p:txBody>
          <a:bodyPr/>
          <a:lstStyle/>
          <a:p>
            <a:pPr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en-US" altLang="fr-FR" sz="1800" dirty="0"/>
              <a:t>Development of training material and delivery of e-learning course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en-US" altLang="fr-FR" sz="1600" dirty="0"/>
              <a:t>UNSD E-Learning on the FDES with UNECA for anglophone and francophone African countries (Jun 2017</a:t>
            </a:r>
            <a:r>
              <a:rPr lang="en-US" altLang="fr-FR" sz="1600" dirty="0" smtClean="0"/>
              <a:t>).</a:t>
            </a:r>
            <a:endParaRPr lang="en-US" altLang="fr-FR" sz="1600" dirty="0"/>
          </a:p>
          <a:p>
            <a:pPr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endParaRPr lang="en-US" altLang="fr-FR" sz="1800" dirty="0"/>
          </a:p>
          <a:p>
            <a:pPr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en-US" altLang="fr-FR" sz="1800" dirty="0"/>
              <a:t>UNSD plans to continue its collaboration with UNECA and other regional/sub-regional partners in Africa to strengthen environment statistics in the region.</a:t>
            </a:r>
          </a:p>
          <a:p>
            <a:pPr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endParaRPr lang="en-US" altLang="fr-FR" sz="1800" dirty="0"/>
          </a:p>
        </p:txBody>
      </p:sp>
    </p:spTree>
    <p:extLst>
      <p:ext uri="{BB962C8B-B14F-4D97-AF65-F5344CB8AC3E}">
        <p14:creationId xmlns:p14="http://schemas.microsoft.com/office/powerpoint/2010/main" val="3296398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582613" y="954088"/>
            <a:ext cx="8002587" cy="606425"/>
          </a:xfrm>
        </p:spPr>
        <p:txBody>
          <a:bodyPr/>
          <a:lstStyle/>
          <a:p>
            <a:pPr>
              <a:spcAft>
                <a:spcPts val="600"/>
              </a:spcAft>
              <a:buClr>
                <a:srgbClr val="0000FF"/>
              </a:buClr>
            </a:pPr>
            <a:r>
              <a:rPr lang="en-US" altLang="fr-FR" sz="2400" b="1" dirty="0"/>
              <a:t>Environmental-economic accounting</a:t>
            </a:r>
            <a:endParaRPr lang="en-US" altLang="fr-FR" sz="1400" dirty="0"/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81025" y="1668463"/>
            <a:ext cx="8318500" cy="3905250"/>
          </a:xfrm>
        </p:spPr>
        <p:txBody>
          <a:bodyPr/>
          <a:lstStyle/>
          <a:p>
            <a:pPr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en-US" altLang="fr-FR" sz="1800" dirty="0"/>
              <a:t>Developed national assessment and national plan for the implementation of the System of Environmental Economic Accounting in Kenya and Uganda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en-US" altLang="fr-FR" sz="1400" dirty="0"/>
              <a:t>Pilot accounts for energy were developed by Kenya and released together with the national accounts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en-US" altLang="fr-FR" sz="1400" dirty="0"/>
              <a:t>Pilot accounts for water were developed for Uganda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en-US" altLang="fr-FR" sz="1400" dirty="0"/>
              <a:t>Both Kenya and Uganda are working on forest accounts</a:t>
            </a:r>
          </a:p>
          <a:p>
            <a:pPr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en-US" altLang="fr-FR" sz="1800" dirty="0"/>
              <a:t>Regional and national training workshops were undertaken in Kenya and Uganda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en-US" altLang="fr-FR" sz="1400" dirty="0"/>
              <a:t>E.g. Nairobi, Kenya (11-13 December) to showcase the national plan the results of the pilot compilation with participation of a number of countries, mostly signatories of the Gaborone Declaration on Natural Capital Accounting </a:t>
            </a:r>
            <a:r>
              <a:rPr lang="en-US" altLang="fr-FR" sz="1400" dirty="0" smtClean="0"/>
              <a:t>[the </a:t>
            </a:r>
            <a:r>
              <a:rPr lang="en-US" altLang="fr-FR" sz="1400" dirty="0"/>
              <a:t>Gaborone Declaration has been signed by 14 African Countries by heads of state and calls for the implementation of Natural Capital Accounting, that is the SEEA]</a:t>
            </a:r>
          </a:p>
          <a:p>
            <a:pPr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endParaRPr lang="en-US" altLang="fr-FR" sz="1800" dirty="0"/>
          </a:p>
        </p:txBody>
      </p:sp>
    </p:spTree>
    <p:extLst>
      <p:ext uri="{BB962C8B-B14F-4D97-AF65-F5344CB8AC3E}">
        <p14:creationId xmlns:p14="http://schemas.microsoft.com/office/powerpoint/2010/main" val="1822960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582613" y="954088"/>
            <a:ext cx="8002587" cy="606425"/>
          </a:xfrm>
        </p:spPr>
        <p:txBody>
          <a:bodyPr/>
          <a:lstStyle/>
          <a:p>
            <a:pPr>
              <a:spcAft>
                <a:spcPts val="600"/>
              </a:spcAft>
              <a:buClr>
                <a:srgbClr val="0000FF"/>
              </a:buClr>
            </a:pPr>
            <a:r>
              <a:rPr lang="en-US" altLang="fr-FR" sz="2400" b="1" dirty="0"/>
              <a:t>Environmental-economic accounting</a:t>
            </a:r>
            <a:endParaRPr lang="en-US" altLang="fr-FR" sz="1400" dirty="0"/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81025" y="1668463"/>
            <a:ext cx="8318500" cy="3905250"/>
          </a:xfrm>
        </p:spPr>
        <p:txBody>
          <a:bodyPr/>
          <a:lstStyle/>
          <a:p>
            <a:pPr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en-US" altLang="fr-FR" sz="1800" dirty="0"/>
              <a:t>EU Funded project Natural Capital Accounting and Valuation of Ecosystem Services (in collaboration with UNEP)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en-US" altLang="fr-FR" sz="1400" dirty="0"/>
              <a:t>South Africa, together with Brazil, India, China and Mexico are the partner countries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en-US" altLang="fr-FR" sz="1400" dirty="0"/>
              <a:t>Objectives: (1) support global activities in support of advancing the System of Environmental Economic Accounting Experimental Ecosystem Accounting; and (2) support the implementation of ecosystem accounting in countries.  </a:t>
            </a:r>
          </a:p>
          <a:p>
            <a:pPr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en-US" altLang="fr-FR" sz="1800" dirty="0"/>
              <a:t>A work plan for the project implementation from 2018-2019 has been agreed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en-US" altLang="fr-FR" sz="1400" dirty="0"/>
              <a:t>Covering national ecosystem extent account, city-region accounts, protected area accounts, marine ecosystem accounts, species accounts, and pilot a comprehensive set of ecosystem services account in the Kwa-Zulu Natal (KZN) region</a:t>
            </a:r>
          </a:p>
          <a:p>
            <a:pPr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en-US" altLang="fr-FR" sz="1800" dirty="0"/>
              <a:t>Regional policy forum jointly with GDSA on Natural Capital Accounting</a:t>
            </a:r>
          </a:p>
          <a:p>
            <a:pPr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en-US" altLang="fr-FR" sz="1800" dirty="0"/>
              <a:t>Regional training workshop on SEEA Experimental Ecosystem Accounting</a:t>
            </a:r>
          </a:p>
          <a:p>
            <a:pPr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en-US" altLang="fr-FR" sz="1800" dirty="0"/>
              <a:t>Workshop on linking sustainability reporting at the business level and the SEEA</a:t>
            </a:r>
          </a:p>
        </p:txBody>
      </p:sp>
    </p:spTree>
    <p:extLst>
      <p:ext uri="{BB962C8B-B14F-4D97-AF65-F5344CB8AC3E}">
        <p14:creationId xmlns:p14="http://schemas.microsoft.com/office/powerpoint/2010/main" val="50268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582613" y="835750"/>
            <a:ext cx="8002587" cy="606425"/>
          </a:xfrm>
        </p:spPr>
        <p:txBody>
          <a:bodyPr/>
          <a:lstStyle/>
          <a:p>
            <a:pPr>
              <a:spcAft>
                <a:spcPts val="600"/>
              </a:spcAft>
              <a:buClr>
                <a:srgbClr val="0000FF"/>
              </a:buClr>
            </a:pPr>
            <a:r>
              <a:rPr lang="en-US" altLang="fr-FR" sz="2400" b="1" dirty="0" smtClean="0"/>
              <a:t>Economic statistics, including trade</a:t>
            </a:r>
            <a:endParaRPr lang="en-US" altLang="fr-FR" sz="1400" dirty="0"/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81025" y="1410271"/>
            <a:ext cx="8318500" cy="4054612"/>
          </a:xfrm>
        </p:spPr>
        <p:txBody>
          <a:bodyPr/>
          <a:lstStyle/>
          <a:p>
            <a:pPr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en-US" altLang="fr-FR" sz="1800" dirty="0"/>
              <a:t>Regional Seminar on the Compilation and Application of Supply and Use Tables in Africa (</a:t>
            </a:r>
            <a:r>
              <a:rPr lang="en-US" altLang="fr-FR" sz="1800" dirty="0" smtClean="0"/>
              <a:t>February 2018, </a:t>
            </a:r>
            <a:r>
              <a:rPr lang="en-US" altLang="fr-FR" sz="1800" dirty="0"/>
              <a:t>Addis Ababa)</a:t>
            </a:r>
          </a:p>
          <a:p>
            <a:pPr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en-US" altLang="fr-FR" sz="1800" dirty="0"/>
              <a:t>Supporting the completion of Supply-Use Tables in Seychelles and </a:t>
            </a:r>
            <a:r>
              <a:rPr lang="en-US" altLang="fr-FR" sz="1800" dirty="0" err="1"/>
              <a:t>Eswatini</a:t>
            </a:r>
            <a:endParaRPr lang="en-US" altLang="fr-FR" sz="1800" dirty="0"/>
          </a:p>
          <a:p>
            <a:pPr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en-US" altLang="fr-FR" sz="1800" dirty="0" smtClean="0"/>
              <a:t>IMTS </a:t>
            </a:r>
            <a:r>
              <a:rPr lang="en-US" altLang="fr-FR" sz="1800" dirty="0"/>
              <a:t>technical assistances to South </a:t>
            </a:r>
            <a:r>
              <a:rPr lang="en-US" altLang="fr-FR" sz="1800" dirty="0" smtClean="0"/>
              <a:t>Africa, </a:t>
            </a:r>
            <a:r>
              <a:rPr lang="en-US" altLang="fr-FR" sz="1800" dirty="0"/>
              <a:t>including </a:t>
            </a:r>
            <a:r>
              <a:rPr lang="en-US" altLang="fr-FR" sz="1800" dirty="0" smtClean="0"/>
              <a:t>IMTS </a:t>
            </a:r>
            <a:r>
              <a:rPr lang="en-US" altLang="fr-FR" sz="1800" dirty="0"/>
              <a:t>regional workshop in </a:t>
            </a:r>
            <a:r>
              <a:rPr lang="en-US" altLang="fr-FR" sz="1800" dirty="0" smtClean="0"/>
              <a:t>2018; cooperation </a:t>
            </a:r>
            <a:r>
              <a:rPr lang="en-US" altLang="fr-FR" sz="1800" dirty="0"/>
              <a:t>on EUROTRACE software for trade statistics regional African partners (AUC, ECOWAS, COMESA, SACU</a:t>
            </a:r>
            <a:r>
              <a:rPr lang="en-US" altLang="fr-FR" sz="1800" dirty="0" smtClean="0"/>
              <a:t>); cooperation </a:t>
            </a:r>
            <a:r>
              <a:rPr lang="en-US" altLang="fr-FR" sz="1800" dirty="0"/>
              <a:t>on compilation of Informal Cross-Border Trade with ECOWAS and COMESA</a:t>
            </a:r>
          </a:p>
          <a:p>
            <a:pPr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en-US" altLang="fr-FR" sz="1800" dirty="0" smtClean="0"/>
              <a:t>SDMX-IMTS </a:t>
            </a:r>
            <a:r>
              <a:rPr lang="en-US" altLang="fr-FR" sz="1800" dirty="0"/>
              <a:t>country mission to Morocco (2017); </a:t>
            </a:r>
            <a:r>
              <a:rPr lang="en-US" altLang="fr-FR" sz="1800" dirty="0" smtClean="0"/>
              <a:t>SDMX-IMTS workshop </a:t>
            </a:r>
            <a:r>
              <a:rPr lang="en-US" altLang="fr-FR" sz="1800" dirty="0"/>
              <a:t>with AUC in Tunisia (2018); </a:t>
            </a:r>
            <a:r>
              <a:rPr lang="en-US" altLang="fr-FR" sz="1800" dirty="0" smtClean="0"/>
              <a:t>similar </a:t>
            </a:r>
            <a:r>
              <a:rPr lang="en-US" altLang="fr-FR" sz="1800" dirty="0"/>
              <a:t>workshop and country missions in 2019</a:t>
            </a:r>
          </a:p>
          <a:p>
            <a:pPr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en-US" altLang="fr-FR" sz="1800" dirty="0"/>
              <a:t>Participation in  Specialized Technical Group on External Sector (STGES) in 2017 conducted by African Union Commission (AUC)</a:t>
            </a:r>
          </a:p>
          <a:p>
            <a:pPr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en-US" altLang="fr-FR" sz="1800" dirty="0"/>
              <a:t>Cooperation with WTO, UNCTAD, AUC to provide e-learning courses on trade in services statistics in Africa (2018)</a:t>
            </a:r>
          </a:p>
        </p:txBody>
      </p:sp>
    </p:spTree>
    <p:extLst>
      <p:ext uri="{BB962C8B-B14F-4D97-AF65-F5344CB8AC3E}">
        <p14:creationId xmlns:p14="http://schemas.microsoft.com/office/powerpoint/2010/main" val="3460983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582613" y="954088"/>
            <a:ext cx="8002587" cy="606425"/>
          </a:xfrm>
        </p:spPr>
        <p:txBody>
          <a:bodyPr/>
          <a:lstStyle/>
          <a:p>
            <a:pPr>
              <a:spcAft>
                <a:spcPts val="600"/>
              </a:spcAft>
              <a:buClr>
                <a:srgbClr val="0000FF"/>
              </a:buClr>
            </a:pPr>
            <a:r>
              <a:rPr lang="en-US" altLang="fr-FR" sz="2400" b="1" dirty="0"/>
              <a:t>Future plans to continue capacity building activities</a:t>
            </a:r>
            <a:endParaRPr lang="en-US" altLang="fr-FR" sz="1400" dirty="0"/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81024" y="1668463"/>
            <a:ext cx="8425815" cy="3905250"/>
          </a:xfrm>
        </p:spPr>
        <p:txBody>
          <a:bodyPr/>
          <a:lstStyle/>
          <a:p>
            <a:pPr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en-US" altLang="fr-FR" sz="1800" dirty="0"/>
              <a:t>ECA region will remain a key partner for UNSD in capacity building activities</a:t>
            </a:r>
          </a:p>
          <a:p>
            <a:pPr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en-US" altLang="fr-FR" sz="1800" dirty="0"/>
              <a:t>Activities will focus on SDG-related statistical topics</a:t>
            </a:r>
          </a:p>
          <a:p>
            <a:pPr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en-US" altLang="fr-FR" sz="1800" dirty="0"/>
              <a:t>New forms of training will be explored</a:t>
            </a:r>
          </a:p>
          <a:p>
            <a:pPr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en-US" altLang="fr-FR" sz="1800" dirty="0"/>
              <a:t>Development Account projects and AU-UN framework serve as corner stones</a:t>
            </a:r>
          </a:p>
          <a:p>
            <a:pPr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en-US" altLang="fr-FR" sz="1800" dirty="0"/>
              <a:t>Newly formed Task Team on Capacity Development will work on coordination of UNSD’s activities with Regional Commissions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en-US" altLang="fr-FR" sz="1400" dirty="0"/>
              <a:t>ECA is member of the Task Team</a:t>
            </a:r>
          </a:p>
          <a:p>
            <a:pPr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en-US" altLang="fr-FR" sz="1800" dirty="0"/>
              <a:t>Thematic Conferences at regional and </a:t>
            </a:r>
            <a:r>
              <a:rPr lang="en-US" altLang="fr-FR" sz="1800" dirty="0" err="1"/>
              <a:t>subregional</a:t>
            </a:r>
            <a:r>
              <a:rPr lang="en-US" altLang="fr-FR" sz="1800" dirty="0"/>
              <a:t> level on the organization of statistical organizations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en-US" altLang="fr-FR" sz="1400" dirty="0"/>
              <a:t>Conference at ECA level is planned, </a:t>
            </a:r>
            <a:r>
              <a:rPr lang="en-US" altLang="fr-FR" sz="1400" dirty="0" err="1"/>
              <a:t>subregions</a:t>
            </a:r>
            <a:r>
              <a:rPr lang="en-US" altLang="fr-FR" sz="1400" dirty="0"/>
              <a:t> are possible</a:t>
            </a:r>
          </a:p>
          <a:p>
            <a:pPr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en-US" altLang="fr-FR" sz="1800" dirty="0"/>
              <a:t>Big Data Conference in Kigali, Rwanda planned for </a:t>
            </a:r>
            <a:r>
              <a:rPr lang="en-US" altLang="fr-FR" sz="1800" dirty="0" smtClean="0"/>
              <a:t>April/May 2019</a:t>
            </a:r>
            <a:endParaRPr lang="en-US" altLang="fr-FR" sz="1800" dirty="0"/>
          </a:p>
          <a:p>
            <a:pPr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endParaRPr lang="en-US" altLang="fr-FR" sz="1800" dirty="0"/>
          </a:p>
        </p:txBody>
      </p:sp>
    </p:spTree>
    <p:extLst>
      <p:ext uri="{BB962C8B-B14F-4D97-AF65-F5344CB8AC3E}">
        <p14:creationId xmlns:p14="http://schemas.microsoft.com/office/powerpoint/2010/main" val="3777004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00"/>
      </a:hlink>
      <a:folHlink>
        <a:srgbClr val="0000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43259</TotalTime>
  <Words>2044</Words>
  <Application>Microsoft Office PowerPoint</Application>
  <PresentationFormat>On-screen Show (16:10)</PresentationFormat>
  <Paragraphs>230</Paragraphs>
  <Slides>26</Slides>
  <Notes>23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  <vt:variant>
        <vt:lpstr>Custom Shows</vt:lpstr>
      </vt:variant>
      <vt:variant>
        <vt:i4>1</vt:i4>
      </vt:variant>
    </vt:vector>
  </HeadingPairs>
  <TitlesOfParts>
    <vt:vector size="32" baseType="lpstr">
      <vt:lpstr>Arial</vt:lpstr>
      <vt:lpstr>Courier New</vt:lpstr>
      <vt:lpstr>Garamond</vt:lpstr>
      <vt:lpstr>Wingdings</vt:lpstr>
      <vt:lpstr>Default Design</vt:lpstr>
      <vt:lpstr>PowerPoint Presentation</vt:lpstr>
      <vt:lpstr>Contents</vt:lpstr>
      <vt:lpstr>Guidance for capacity building activities, coordination mechanisms</vt:lpstr>
      <vt:lpstr>Capacity building activities</vt:lpstr>
      <vt:lpstr>Coordination of SDG indicator work</vt:lpstr>
      <vt:lpstr>HLG-PCCB High-level Group for Partnership, Coordination and Capacity-building </vt:lpstr>
      <vt:lpstr>Cape Town Global Action Plan (CT-GAP) for Sustainable Development Data</vt:lpstr>
      <vt:lpstr>Action plan on implementation of the AU-UN framework on Agenda 2063 and the 2030 Agenda</vt:lpstr>
      <vt:lpstr>Current and planned UNSD capacity building activities  in Africa</vt:lpstr>
      <vt:lpstr>UN Development Account Programme</vt:lpstr>
      <vt:lpstr>10th Tranche Development Account Programme on Statistics and Data (DA10)</vt:lpstr>
      <vt:lpstr>DA10: activities and deliverables</vt:lpstr>
      <vt:lpstr>UNSD-DFID project on Monitoring the SDGs </vt:lpstr>
      <vt:lpstr>Focus Areas</vt:lpstr>
      <vt:lpstr>2018 Activities</vt:lpstr>
      <vt:lpstr>Other on-going and planned DA Projects </vt:lpstr>
      <vt:lpstr>PowerPoint Presentation</vt:lpstr>
      <vt:lpstr>PowerPoint Presentation</vt:lpstr>
      <vt:lpstr>Examples of UNSD capacity building activities in Africa in specific statistical domains</vt:lpstr>
      <vt:lpstr>Environment statistics</vt:lpstr>
      <vt:lpstr>Environment statistics</vt:lpstr>
      <vt:lpstr>Environment statistics</vt:lpstr>
      <vt:lpstr>Environmental-economic accounting</vt:lpstr>
      <vt:lpstr>Environmental-economic accounting</vt:lpstr>
      <vt:lpstr>Economic statistics, including trade</vt:lpstr>
      <vt:lpstr>Future plans to continue capacity building activities</vt:lpstr>
      <vt:lpstr>Ankara</vt:lpstr>
    </vt:vector>
  </TitlesOfParts>
  <Company>United Nations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Gabriel.Gamez</dc:creator>
  <cp:lastModifiedBy>Greg Scott</cp:lastModifiedBy>
  <cp:revision>728</cp:revision>
  <cp:lastPrinted>2017-01-12T21:58:28Z</cp:lastPrinted>
  <dcterms:created xsi:type="dcterms:W3CDTF">2008-04-09T17:33:14Z</dcterms:created>
  <dcterms:modified xsi:type="dcterms:W3CDTF">2018-10-03T14:13:04Z</dcterms:modified>
</cp:coreProperties>
</file>