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60" r:id="rId5"/>
    <p:sldId id="344" r:id="rId6"/>
    <p:sldId id="345" r:id="rId7"/>
    <p:sldId id="355" r:id="rId8"/>
    <p:sldId id="262" r:id="rId9"/>
    <p:sldId id="352" r:id="rId10"/>
    <p:sldId id="346" r:id="rId11"/>
    <p:sldId id="353" r:id="rId12"/>
    <p:sldId id="348" r:id="rId13"/>
    <p:sldId id="354" r:id="rId14"/>
    <p:sldId id="350" r:id="rId15"/>
    <p:sldId id="351" r:id="rId16"/>
    <p:sldId id="356" r:id="rId17"/>
    <p:sldId id="357" r:id="rId18"/>
    <p:sldId id="358" r:id="rId19"/>
    <p:sldId id="359" r:id="rId20"/>
    <p:sldId id="365" r:id="rId21"/>
    <p:sldId id="360" r:id="rId22"/>
    <p:sldId id="361" r:id="rId23"/>
    <p:sldId id="362" r:id="rId24"/>
    <p:sldId id="363" r:id="rId25"/>
    <p:sldId id="364" r:id="rId26"/>
    <p:sldId id="285" r:id="rId2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6A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63" autoAdjust="0"/>
    <p:restoredTop sz="94630" autoAdjust="0"/>
  </p:normalViewPr>
  <p:slideViewPr>
    <p:cSldViewPr>
      <p:cViewPr varScale="1">
        <p:scale>
          <a:sx n="66" d="100"/>
          <a:sy n="66" d="100"/>
        </p:scale>
        <p:origin x="-1281" y="-54"/>
      </p:cViewPr>
      <p:guideLst>
        <p:guide orient="horz" pos="2160"/>
        <p:guide pos="2880"/>
      </p:guideLst>
    </p:cSldViewPr>
  </p:slideViewPr>
  <p:outlineViewPr>
    <p:cViewPr>
      <p:scale>
        <a:sx n="33" d="100"/>
        <a:sy n="33" d="100"/>
      </p:scale>
      <p:origin x="0" y="-811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2760" y="7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5A0D0AF-BAA8-4373-9A33-B834F9D12786}" type="datetimeFigureOut">
              <a:rPr lang="en-ZA" smtClean="0"/>
              <a:t>2018-10-01</a:t>
            </a:fld>
            <a:endParaRPr lang="en-ZA"/>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9B4078E-7054-4650-A0C1-C0FF6BB5ACD4}" type="slidenum">
              <a:rPr lang="en-ZA" smtClean="0"/>
              <a:t>‹#›</a:t>
            </a:fld>
            <a:endParaRPr lang="en-ZA"/>
          </a:p>
        </p:txBody>
      </p:sp>
    </p:spTree>
    <p:extLst>
      <p:ext uri="{BB962C8B-B14F-4D97-AF65-F5344CB8AC3E}">
        <p14:creationId xmlns:p14="http://schemas.microsoft.com/office/powerpoint/2010/main" val="29350716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25CC28-2B25-4345-AD7B-AB0F3A697BE6}" type="datetimeFigureOut">
              <a:rPr lang="en-ZA" smtClean="0"/>
              <a:t>2018-10-01</a:t>
            </a:fld>
            <a:endParaRPr lang="en-ZA"/>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805466A-20AA-486B-A4A1-34F28EF556FE}" type="slidenum">
              <a:rPr lang="en-ZA" smtClean="0"/>
              <a:t>‹#›</a:t>
            </a:fld>
            <a:endParaRPr lang="en-ZA"/>
          </a:p>
        </p:txBody>
      </p:sp>
    </p:spTree>
    <p:extLst>
      <p:ext uri="{BB962C8B-B14F-4D97-AF65-F5344CB8AC3E}">
        <p14:creationId xmlns:p14="http://schemas.microsoft.com/office/powerpoint/2010/main" val="778685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000">
                <a:solidFill>
                  <a:schemeClr val="tx1"/>
                </a:solidFill>
                <a:latin typeface="Tahoma" panose="020B0604030504040204" pitchFamily="34" charset="0"/>
              </a:defRPr>
            </a:lvl1pPr>
            <a:lvl2pPr marL="742950" indent="-285750" defTabSz="931863" eaLnBrk="0" hangingPunct="0">
              <a:defRPr sz="2000">
                <a:solidFill>
                  <a:schemeClr val="tx1"/>
                </a:solidFill>
                <a:latin typeface="Tahoma" panose="020B0604030504040204" pitchFamily="34" charset="0"/>
              </a:defRPr>
            </a:lvl2pPr>
            <a:lvl3pPr marL="1143000" indent="-228600" defTabSz="931863" eaLnBrk="0" hangingPunct="0">
              <a:defRPr sz="2000">
                <a:solidFill>
                  <a:schemeClr val="tx1"/>
                </a:solidFill>
                <a:latin typeface="Tahoma" panose="020B0604030504040204" pitchFamily="34" charset="0"/>
              </a:defRPr>
            </a:lvl3pPr>
            <a:lvl4pPr marL="1600200" indent="-228600" defTabSz="931863" eaLnBrk="0" hangingPunct="0">
              <a:defRPr sz="2000">
                <a:solidFill>
                  <a:schemeClr val="tx1"/>
                </a:solidFill>
                <a:latin typeface="Tahoma" panose="020B0604030504040204" pitchFamily="34" charset="0"/>
              </a:defRPr>
            </a:lvl4pPr>
            <a:lvl5pPr marL="2057400" indent="-228600" defTabSz="931863" eaLnBrk="0" hangingPunct="0">
              <a:defRPr sz="2000">
                <a:solidFill>
                  <a:schemeClr val="tx1"/>
                </a:solidFill>
                <a:latin typeface="Tahoma" panose="020B0604030504040204" pitchFamily="34" charset="0"/>
              </a:defRPr>
            </a:lvl5pPr>
            <a:lvl6pPr marL="2514600" indent="-228600" defTabSz="931863" eaLnBrk="0" fontAlgn="base" hangingPunct="0">
              <a:spcBef>
                <a:spcPct val="0"/>
              </a:spcBef>
              <a:spcAft>
                <a:spcPct val="0"/>
              </a:spcAft>
              <a:defRPr sz="2000">
                <a:solidFill>
                  <a:schemeClr val="tx1"/>
                </a:solidFill>
                <a:latin typeface="Tahoma" panose="020B0604030504040204" pitchFamily="34" charset="0"/>
              </a:defRPr>
            </a:lvl6pPr>
            <a:lvl7pPr marL="2971800" indent="-228600" defTabSz="931863" eaLnBrk="0" fontAlgn="base" hangingPunct="0">
              <a:spcBef>
                <a:spcPct val="0"/>
              </a:spcBef>
              <a:spcAft>
                <a:spcPct val="0"/>
              </a:spcAft>
              <a:defRPr sz="2000">
                <a:solidFill>
                  <a:schemeClr val="tx1"/>
                </a:solidFill>
                <a:latin typeface="Tahoma" panose="020B0604030504040204" pitchFamily="34" charset="0"/>
              </a:defRPr>
            </a:lvl7pPr>
            <a:lvl8pPr marL="3429000" indent="-228600" defTabSz="931863" eaLnBrk="0" fontAlgn="base" hangingPunct="0">
              <a:spcBef>
                <a:spcPct val="0"/>
              </a:spcBef>
              <a:spcAft>
                <a:spcPct val="0"/>
              </a:spcAft>
              <a:defRPr sz="2000">
                <a:solidFill>
                  <a:schemeClr val="tx1"/>
                </a:solidFill>
                <a:latin typeface="Tahoma" panose="020B0604030504040204" pitchFamily="34" charset="0"/>
              </a:defRPr>
            </a:lvl8pPr>
            <a:lvl9pPr marL="3886200" indent="-228600" defTabSz="931863" eaLnBrk="0" fontAlgn="base" hangingPunct="0">
              <a:spcBef>
                <a:spcPct val="0"/>
              </a:spcBef>
              <a:spcAft>
                <a:spcPct val="0"/>
              </a:spcAft>
              <a:defRPr sz="2000">
                <a:solidFill>
                  <a:schemeClr val="tx1"/>
                </a:solidFill>
                <a:latin typeface="Tahoma" panose="020B0604030504040204" pitchFamily="34" charset="0"/>
              </a:defRPr>
            </a:lvl9pPr>
          </a:lstStyle>
          <a:p>
            <a:pPr eaLnBrk="1" hangingPunct="1"/>
            <a:fld id="{CAA404A7-11E3-4349-8015-A69774516955}" type="slidenum">
              <a:rPr lang="en-US" altLang="en-US" sz="1200">
                <a:latin typeface="Verdana" panose="020B0604030504040204" pitchFamily="34" charset="0"/>
              </a:rPr>
              <a:pPr eaLnBrk="1" hangingPunct="1"/>
              <a:t>18</a:t>
            </a:fld>
            <a:endParaRPr lang="en-US" altLang="en-US" sz="1200">
              <a:latin typeface="Verdana" panose="020B0604030504040204" pitchFamily="34" charset="0"/>
            </a:endParaRPr>
          </a:p>
        </p:txBody>
      </p:sp>
    </p:spTree>
    <p:extLst>
      <p:ext uri="{BB962C8B-B14F-4D97-AF65-F5344CB8AC3E}">
        <p14:creationId xmlns:p14="http://schemas.microsoft.com/office/powerpoint/2010/main" val="1328746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05466A-20AA-486B-A4A1-34F28EF556FE}" type="slidenum">
              <a:rPr lang="en-ZA" smtClean="0"/>
              <a:t>23</a:t>
            </a:fld>
            <a:endParaRPr lang="en-ZA"/>
          </a:p>
        </p:txBody>
      </p:sp>
    </p:spTree>
    <p:extLst>
      <p:ext uri="{BB962C8B-B14F-4D97-AF65-F5344CB8AC3E}">
        <p14:creationId xmlns:p14="http://schemas.microsoft.com/office/powerpoint/2010/main" val="3322064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rgbClr val="0056A7"/>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539552" y="549399"/>
            <a:ext cx="8064896" cy="2951609"/>
          </a:xfrm>
          <a:prstGeom prst="rect">
            <a:avLst/>
          </a:prstGeom>
        </p:spPr>
        <p:txBody>
          <a:bodyPr>
            <a:normAutofit/>
          </a:bodyPr>
          <a:lstStyle>
            <a:lvl1pPr marL="0" indent="0">
              <a:buNone/>
              <a:defRPr sz="6000" b="1">
                <a:solidFill>
                  <a:schemeClr val="bg1"/>
                </a:solidFill>
              </a:defRPr>
            </a:lvl1pPr>
          </a:lstStyle>
          <a:p>
            <a:pPr lvl="0"/>
            <a:r>
              <a:rPr lang="en-ZA" sz="6000" dirty="0" smtClean="0"/>
              <a:t>PRESENTATION TITLE INSERTED HERE</a:t>
            </a:r>
            <a:endParaRPr lang="en-ZA" dirty="0"/>
          </a:p>
        </p:txBody>
      </p:sp>
      <p:sp>
        <p:nvSpPr>
          <p:cNvPr id="13" name="Text Placeholder 12"/>
          <p:cNvSpPr>
            <a:spLocks noGrp="1"/>
          </p:cNvSpPr>
          <p:nvPr>
            <p:ph type="body" sz="quarter" idx="11" hasCustomPrompt="1"/>
          </p:nvPr>
        </p:nvSpPr>
        <p:spPr>
          <a:xfrm>
            <a:off x="539551" y="3645024"/>
            <a:ext cx="8064897" cy="864096"/>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SUBHEADING INSERTED HERE LOREM IPSUM DOLOR SIT AMET, CONSETETUR SADIPSCING ELITR, SED DIAM NONUMY EIRMOD</a:t>
            </a:r>
            <a:endParaRPr lang="en-ZA" dirty="0" smtClean="0"/>
          </a:p>
        </p:txBody>
      </p:sp>
      <p:sp>
        <p:nvSpPr>
          <p:cNvPr id="15" name="Text Placeholder 14"/>
          <p:cNvSpPr>
            <a:spLocks noGrp="1"/>
          </p:cNvSpPr>
          <p:nvPr>
            <p:ph type="body" sz="quarter" idx="12" hasCustomPrompt="1"/>
          </p:nvPr>
        </p:nvSpPr>
        <p:spPr>
          <a:xfrm>
            <a:off x="539552" y="4581128"/>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mtClean="0"/>
              <a:t>Presenter </a:t>
            </a:r>
            <a:r>
              <a:rPr lang="en-US" dirty="0" smtClean="0"/>
              <a:t>Name and Surname</a:t>
            </a:r>
            <a:endParaRPr lang="en-ZA" dirty="0" smtClean="0"/>
          </a:p>
        </p:txBody>
      </p:sp>
    </p:spTree>
    <p:extLst>
      <p:ext uri="{BB962C8B-B14F-4D97-AF65-F5344CB8AC3E}">
        <p14:creationId xmlns:p14="http://schemas.microsoft.com/office/powerpoint/2010/main" val="7060818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rgbClr val="0056A7"/>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539552" y="548681"/>
            <a:ext cx="8064896" cy="2016223"/>
          </a:xfrm>
          <a:prstGeom prst="rect">
            <a:avLst/>
          </a:prstGeom>
        </p:spPr>
        <p:txBody>
          <a:bodyPr>
            <a:normAutofit/>
          </a:bodyPr>
          <a:lstStyle>
            <a:lvl1pPr marL="0" indent="0">
              <a:buNone/>
              <a:defRPr sz="6000" b="1">
                <a:solidFill>
                  <a:schemeClr val="bg1"/>
                </a:solidFill>
              </a:defRPr>
            </a:lvl1pPr>
          </a:lstStyle>
          <a:p>
            <a:pPr lvl="0"/>
            <a:r>
              <a:rPr lang="en-ZA" sz="6000" dirty="0" smtClean="0"/>
              <a:t>Presentation title inserted here</a:t>
            </a:r>
            <a:endParaRPr lang="en-ZA" dirty="0"/>
          </a:p>
        </p:txBody>
      </p:sp>
      <p:sp>
        <p:nvSpPr>
          <p:cNvPr id="13" name="Text Placeholder 12"/>
          <p:cNvSpPr>
            <a:spLocks noGrp="1"/>
          </p:cNvSpPr>
          <p:nvPr>
            <p:ph type="body" sz="quarter" idx="11" hasCustomPrompt="1"/>
          </p:nvPr>
        </p:nvSpPr>
        <p:spPr>
          <a:xfrm>
            <a:off x="539551" y="2636912"/>
            <a:ext cx="8064897" cy="864096"/>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Subheading inserted here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endParaRPr lang="en-ZA" dirty="0" smtClean="0"/>
          </a:p>
        </p:txBody>
      </p:sp>
      <p:sp>
        <p:nvSpPr>
          <p:cNvPr id="15" name="Text Placeholder 14"/>
          <p:cNvSpPr>
            <a:spLocks noGrp="1"/>
          </p:cNvSpPr>
          <p:nvPr>
            <p:ph type="body" sz="quarter" idx="12" hasCustomPrompt="1"/>
          </p:nvPr>
        </p:nvSpPr>
        <p:spPr>
          <a:xfrm>
            <a:off x="539552" y="3429000"/>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Presenter Name and Surname</a:t>
            </a:r>
            <a:endParaRPr lang="en-ZA" dirty="0" smtClean="0"/>
          </a:p>
        </p:txBody>
      </p:sp>
    </p:spTree>
    <p:extLst>
      <p:ext uri="{BB962C8B-B14F-4D97-AF65-F5344CB8AC3E}">
        <p14:creationId xmlns:p14="http://schemas.microsoft.com/office/powerpoint/2010/main" val="2874014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rgbClr val="0056A7"/>
        </a:solid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1" hasCustomPrompt="1"/>
          </p:nvPr>
        </p:nvSpPr>
        <p:spPr>
          <a:xfrm>
            <a:off x="539551" y="1268760"/>
            <a:ext cx="8064897" cy="720080"/>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Subheading inserted here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endParaRPr lang="en-ZA" dirty="0" smtClean="0"/>
          </a:p>
        </p:txBody>
      </p:sp>
      <p:sp>
        <p:nvSpPr>
          <p:cNvPr id="15" name="Text Placeholder 14"/>
          <p:cNvSpPr>
            <a:spLocks noGrp="1"/>
          </p:cNvSpPr>
          <p:nvPr>
            <p:ph type="body" sz="quarter" idx="12" hasCustomPrompt="1"/>
          </p:nvPr>
        </p:nvSpPr>
        <p:spPr>
          <a:xfrm>
            <a:off x="539552" y="2060848"/>
            <a:ext cx="8064896" cy="576064"/>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Presenter Name and Surname</a:t>
            </a:r>
            <a:endParaRPr lang="en-ZA" dirty="0" smtClean="0"/>
          </a:p>
        </p:txBody>
      </p:sp>
      <p:sp>
        <p:nvSpPr>
          <p:cNvPr id="6" name="Text Placeholder 12"/>
          <p:cNvSpPr>
            <a:spLocks noGrp="1"/>
          </p:cNvSpPr>
          <p:nvPr>
            <p:ph type="body" sz="quarter" idx="13" hasCustomPrompt="1"/>
          </p:nvPr>
        </p:nvSpPr>
        <p:spPr>
          <a:xfrm>
            <a:off x="539552" y="548680"/>
            <a:ext cx="8064896" cy="64807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3200" b="1">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Presentation title inserted here</a:t>
            </a:r>
            <a:endParaRPr lang="en-ZA" dirty="0" smtClean="0"/>
          </a:p>
        </p:txBody>
      </p:sp>
    </p:spTree>
    <p:extLst>
      <p:ext uri="{BB962C8B-B14F-4D97-AF65-F5344CB8AC3E}">
        <p14:creationId xmlns:p14="http://schemas.microsoft.com/office/powerpoint/2010/main" val="1327678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ing">
    <p:bg>
      <p:bgPr>
        <a:solidFill>
          <a:srgbClr val="0056A7"/>
        </a:solid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1" hasCustomPrompt="1"/>
          </p:nvPr>
        </p:nvSpPr>
        <p:spPr>
          <a:xfrm>
            <a:off x="539551" y="2780928"/>
            <a:ext cx="8064897" cy="720080"/>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aseline="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Description of this section</a:t>
            </a:r>
            <a:endParaRPr lang="en-ZA" dirty="0" smtClean="0"/>
          </a:p>
        </p:txBody>
      </p:sp>
      <p:sp>
        <p:nvSpPr>
          <p:cNvPr id="3" name="Text Placeholder 2"/>
          <p:cNvSpPr>
            <a:spLocks noGrp="1"/>
          </p:cNvSpPr>
          <p:nvPr>
            <p:ph type="body" sz="quarter" idx="14" hasCustomPrompt="1"/>
          </p:nvPr>
        </p:nvSpPr>
        <p:spPr>
          <a:xfrm>
            <a:off x="539552" y="2204864"/>
            <a:ext cx="8064896" cy="504825"/>
          </a:xfrm>
          <a:prstGeom prst="rect">
            <a:avLst/>
          </a:prstGeom>
        </p:spPr>
        <p:txBody>
          <a:bodyPr>
            <a:noAutofit/>
          </a:bodyPr>
          <a:lstStyle>
            <a:lvl1pPr marL="0" indent="0" algn="l">
              <a:buNone/>
              <a:defRPr sz="2400" b="1" baseline="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ZA" dirty="0" smtClean="0"/>
              <a:t>SECTION HEADING</a:t>
            </a:r>
            <a:endParaRPr lang="en-ZA" dirty="0"/>
          </a:p>
        </p:txBody>
      </p:sp>
    </p:spTree>
    <p:extLst>
      <p:ext uri="{BB962C8B-B14F-4D97-AF65-F5344CB8AC3E}">
        <p14:creationId xmlns:p14="http://schemas.microsoft.com/office/powerpoint/2010/main" val="728556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long) 1">
    <p:bg>
      <p:bgPr>
        <a:solidFill>
          <a:srgbClr val="0056A7"/>
        </a:solidFill>
        <a:effectLst/>
      </p:bgPr>
    </p:bg>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548680"/>
            <a:ext cx="8064896" cy="4824536"/>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baseline="0">
                <a:solidFill>
                  <a:schemeClr val="bg1"/>
                </a:solidFill>
              </a:defRPr>
            </a:lvl1pPr>
            <a:lvl2pPr>
              <a:defRPr>
                <a:solidFill>
                  <a:schemeClr val="bg1"/>
                </a:solidFill>
              </a:defRPr>
            </a:lvl2pPr>
            <a:lvl3pPr>
              <a:defRPr>
                <a:solidFill>
                  <a:schemeClr val="bg1"/>
                </a:solidFill>
              </a:defRPr>
            </a:lvl3pPr>
            <a:lvl4pPr>
              <a:buNone/>
              <a:defRPr>
                <a:solidFill>
                  <a:schemeClr val="bg1"/>
                </a:solidFill>
              </a:defRPr>
            </a:lvl4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LONG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t>
            </a:r>
            <a:r>
              <a:rPr lang="en-US" dirty="0" err="1" smtClean="0"/>
              <a:t>vero</a:t>
            </a:r>
            <a:r>
              <a:rPr lang="en-US" dirty="0" smtClean="0"/>
              <a:t> </a:t>
            </a:r>
            <a:r>
              <a:rPr lang="en-US" dirty="0" err="1" smtClean="0"/>
              <a:t>eos</a:t>
            </a:r>
            <a:r>
              <a:rPr lang="en-US" dirty="0" smtClean="0"/>
              <a:t> et </a:t>
            </a:r>
            <a:r>
              <a:rPr lang="en-US" dirty="0" err="1" smtClean="0"/>
              <a:t>accusam</a:t>
            </a:r>
            <a:r>
              <a:rPr lang="en-US" dirty="0" smtClean="0"/>
              <a:t> et </a:t>
            </a:r>
            <a:r>
              <a:rPr lang="en-US" dirty="0" err="1" smtClean="0"/>
              <a:t>justo</a:t>
            </a:r>
            <a:r>
              <a:rPr lang="en-US" dirty="0" smtClean="0"/>
              <a:t> duo </a:t>
            </a:r>
            <a:r>
              <a:rPr lang="en-US" dirty="0" err="1" smtClean="0"/>
              <a:t>dolores</a:t>
            </a:r>
            <a:r>
              <a:rPr lang="en-US" dirty="0" smtClean="0"/>
              <a:t> et </a:t>
            </a:r>
            <a:r>
              <a:rPr lang="en-US" dirty="0" err="1" smtClean="0"/>
              <a:t>ea</a:t>
            </a:r>
            <a:r>
              <a:rPr lang="en-US" dirty="0" smtClean="0"/>
              <a:t> </a:t>
            </a:r>
            <a:r>
              <a:rPr lang="en-US" dirty="0" err="1" smtClean="0"/>
              <a:t>rebum</a:t>
            </a:r>
            <a:r>
              <a:rPr lang="en-US" dirty="0" smtClean="0"/>
              <a:t>. Stet </a:t>
            </a:r>
            <a:r>
              <a:rPr lang="en-US" dirty="0" err="1" smtClean="0"/>
              <a:t>clita</a:t>
            </a:r>
            <a:r>
              <a:rPr lang="en-US" dirty="0" smtClean="0"/>
              <a:t> </a:t>
            </a:r>
            <a:r>
              <a:rPr lang="en-US" dirty="0" err="1" smtClean="0"/>
              <a:t>kasd</a:t>
            </a:r>
            <a:r>
              <a:rPr lang="en-US" dirty="0" smtClean="0"/>
              <a:t> </a:t>
            </a:r>
            <a:r>
              <a:rPr lang="en-US" dirty="0" err="1" smtClean="0"/>
              <a:t>gubergren</a:t>
            </a:r>
            <a:r>
              <a:rPr lang="en-US" dirty="0" smtClean="0"/>
              <a:t>, no sea </a:t>
            </a:r>
            <a:r>
              <a:rPr lang="en-US" dirty="0" err="1" smtClean="0"/>
              <a:t>takimata</a:t>
            </a:r>
            <a:r>
              <a:rPr lang="en-US" dirty="0" smtClean="0"/>
              <a:t> </a:t>
            </a:r>
            <a:r>
              <a:rPr lang="en-US" dirty="0" err="1" smtClean="0"/>
              <a:t>sanctus</a:t>
            </a:r>
            <a:r>
              <a:rPr lang="en-US" dirty="0" smtClean="0"/>
              <a:t> </a:t>
            </a:r>
            <a:r>
              <a:rPr lang="en-US" dirty="0" err="1" smtClean="0"/>
              <a:t>est</a:t>
            </a:r>
            <a:r>
              <a:rPr lang="en-US" dirty="0" smtClean="0"/>
              <a:t> Lorem ipsum dolor sit </a:t>
            </a:r>
            <a:r>
              <a:rPr lang="en-US" dirty="0" err="1" smtClean="0"/>
              <a:t>amet</a:t>
            </a:r>
            <a:r>
              <a:rPr lang="en-US" dirty="0" smtClean="0"/>
              <a:t>.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88509218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long) 2">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548680"/>
            <a:ext cx="8064896" cy="4824536"/>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LONG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t>
            </a:r>
            <a:r>
              <a:rPr lang="en-US" dirty="0" err="1" smtClean="0"/>
              <a:t>vero</a:t>
            </a:r>
            <a:r>
              <a:rPr lang="en-US" dirty="0" smtClean="0"/>
              <a:t> </a:t>
            </a:r>
            <a:r>
              <a:rPr lang="en-US" dirty="0" err="1" smtClean="0"/>
              <a:t>eos</a:t>
            </a:r>
            <a:r>
              <a:rPr lang="en-US" dirty="0" smtClean="0"/>
              <a:t> et </a:t>
            </a:r>
            <a:r>
              <a:rPr lang="en-US" dirty="0" err="1" smtClean="0"/>
              <a:t>accusam</a:t>
            </a:r>
            <a:r>
              <a:rPr lang="en-US" dirty="0" smtClean="0"/>
              <a:t> et </a:t>
            </a:r>
            <a:r>
              <a:rPr lang="en-US" dirty="0" err="1" smtClean="0"/>
              <a:t>justo</a:t>
            </a:r>
            <a:r>
              <a:rPr lang="en-US" dirty="0" smtClean="0"/>
              <a:t> duo </a:t>
            </a:r>
            <a:r>
              <a:rPr lang="en-US" dirty="0" err="1" smtClean="0"/>
              <a:t>dolores</a:t>
            </a:r>
            <a:r>
              <a:rPr lang="en-US" dirty="0" smtClean="0"/>
              <a:t> et </a:t>
            </a:r>
            <a:r>
              <a:rPr lang="en-US" dirty="0" err="1" smtClean="0"/>
              <a:t>ea</a:t>
            </a:r>
            <a:r>
              <a:rPr lang="en-US" dirty="0" smtClean="0"/>
              <a:t> </a:t>
            </a:r>
            <a:r>
              <a:rPr lang="en-US" dirty="0" err="1" smtClean="0"/>
              <a:t>rebum</a:t>
            </a:r>
            <a:r>
              <a:rPr lang="en-US" dirty="0" smtClean="0"/>
              <a:t>. Stet </a:t>
            </a:r>
            <a:r>
              <a:rPr lang="en-US" dirty="0" err="1" smtClean="0"/>
              <a:t>clita</a:t>
            </a:r>
            <a:r>
              <a:rPr lang="en-US" dirty="0" smtClean="0"/>
              <a:t> </a:t>
            </a:r>
            <a:r>
              <a:rPr lang="en-US" dirty="0" err="1" smtClean="0"/>
              <a:t>kasd</a:t>
            </a:r>
            <a:r>
              <a:rPr lang="en-US" dirty="0" smtClean="0"/>
              <a:t> </a:t>
            </a:r>
            <a:r>
              <a:rPr lang="en-US" dirty="0" err="1" smtClean="0"/>
              <a:t>gubergren</a:t>
            </a:r>
            <a:r>
              <a:rPr lang="en-US" dirty="0" smtClean="0"/>
              <a:t>, no sea </a:t>
            </a:r>
            <a:r>
              <a:rPr lang="en-US" dirty="0" err="1" smtClean="0"/>
              <a:t>takimata</a:t>
            </a:r>
            <a:r>
              <a:rPr lang="en-US" dirty="0" smtClean="0"/>
              <a:t> </a:t>
            </a:r>
            <a:r>
              <a:rPr lang="en-US" dirty="0" err="1" smtClean="0"/>
              <a:t>sanctus</a:t>
            </a:r>
            <a:r>
              <a:rPr lang="en-US" dirty="0" smtClean="0"/>
              <a:t> </a:t>
            </a:r>
            <a:r>
              <a:rPr lang="en-US" dirty="0" err="1" smtClean="0"/>
              <a:t>est</a:t>
            </a:r>
            <a:r>
              <a:rPr lang="en-US" dirty="0" smtClean="0"/>
              <a:t> Lorem ipsum dolor sit </a:t>
            </a:r>
            <a:r>
              <a:rPr lang="en-US" dirty="0" err="1" smtClean="0"/>
              <a:t>amet</a:t>
            </a:r>
            <a:r>
              <a:rPr lang="en-US" dirty="0" smtClean="0"/>
              <a:t>.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100695095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short) 1">
    <p:bg>
      <p:bgPr>
        <a:solidFill>
          <a:srgbClr val="0056A7"/>
        </a:solidFill>
        <a:effectLst/>
      </p:bgPr>
    </p:bg>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1916832"/>
            <a:ext cx="8064896" cy="172819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SHORT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366153867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slide (short) 2">
    <p:spTree>
      <p:nvGrpSpPr>
        <p:cNvPr id="1" name=""/>
        <p:cNvGrpSpPr/>
        <p:nvPr/>
      </p:nvGrpSpPr>
      <p:grpSpPr>
        <a:xfrm>
          <a:off x="0" y="0"/>
          <a:ext cx="0" cy="0"/>
          <a:chOff x="0" y="0"/>
          <a:chExt cx="0" cy="0"/>
        </a:xfrm>
      </p:grpSpPr>
      <p:sp>
        <p:nvSpPr>
          <p:cNvPr id="6" name="Text Placeholder 12"/>
          <p:cNvSpPr>
            <a:spLocks noGrp="1"/>
          </p:cNvSpPr>
          <p:nvPr>
            <p:ph type="body" sz="quarter" idx="13" hasCustomPrompt="1"/>
          </p:nvPr>
        </p:nvSpPr>
        <p:spPr>
          <a:xfrm>
            <a:off x="539552" y="1916832"/>
            <a:ext cx="8064896" cy="1728192"/>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500" b="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SHORT QUOTE SLIDE Lorem ipsum dolor sit </a:t>
            </a:r>
            <a:r>
              <a:rPr lang="en-US" dirty="0" err="1" smtClean="0"/>
              <a:t>amet</a:t>
            </a:r>
            <a:r>
              <a:rPr lang="en-US" dirty="0" smtClean="0"/>
              <a:t>, </a:t>
            </a:r>
            <a:r>
              <a:rPr lang="en-US" dirty="0" err="1" smtClean="0"/>
              <a:t>consetetur</a:t>
            </a:r>
            <a:r>
              <a:rPr lang="en-US" dirty="0" smtClean="0"/>
              <a:t> </a:t>
            </a:r>
            <a:r>
              <a:rPr lang="en-US" dirty="0" err="1" smtClean="0"/>
              <a:t>sadipscing</a:t>
            </a:r>
            <a:r>
              <a:rPr lang="en-US" dirty="0" smtClean="0"/>
              <a:t> </a:t>
            </a:r>
            <a:r>
              <a:rPr lang="en-US" dirty="0" err="1" smtClean="0"/>
              <a:t>elitr</a:t>
            </a:r>
            <a:r>
              <a:rPr lang="en-US" dirty="0" smtClean="0"/>
              <a:t>, </a:t>
            </a:r>
            <a:r>
              <a:rPr lang="en-US" dirty="0" err="1" smtClean="0"/>
              <a:t>sed</a:t>
            </a:r>
            <a:r>
              <a:rPr lang="en-US" dirty="0" smtClean="0"/>
              <a:t> </a:t>
            </a:r>
            <a:r>
              <a:rPr lang="en-US" dirty="0" err="1" smtClean="0"/>
              <a:t>diam</a:t>
            </a:r>
            <a:r>
              <a:rPr lang="en-US" dirty="0" smtClean="0"/>
              <a:t> </a:t>
            </a:r>
            <a:r>
              <a:rPr lang="en-US" dirty="0" err="1" smtClean="0"/>
              <a:t>nonumy</a:t>
            </a:r>
            <a:r>
              <a:rPr lang="en-US" dirty="0" smtClean="0"/>
              <a:t> </a:t>
            </a:r>
            <a:r>
              <a:rPr lang="en-US" dirty="0" err="1" smtClean="0"/>
              <a:t>eirmod</a:t>
            </a:r>
            <a:r>
              <a:rPr lang="en-US" dirty="0" smtClean="0"/>
              <a:t> </a:t>
            </a:r>
            <a:r>
              <a:rPr lang="en-US" dirty="0" err="1" smtClean="0"/>
              <a:t>tempor</a:t>
            </a:r>
            <a:r>
              <a:rPr lang="en-US" dirty="0" smtClean="0"/>
              <a:t> </a:t>
            </a:r>
            <a:r>
              <a:rPr lang="en-US" dirty="0" err="1" smtClean="0"/>
              <a:t>invidunt</a:t>
            </a:r>
            <a:r>
              <a:rPr lang="en-US" dirty="0" smtClean="0"/>
              <a:t> </a:t>
            </a:r>
            <a:r>
              <a:rPr lang="en-US" dirty="0" err="1" smtClean="0"/>
              <a:t>ut</a:t>
            </a:r>
            <a:r>
              <a:rPr lang="en-US" dirty="0" smtClean="0"/>
              <a:t> </a:t>
            </a:r>
            <a:r>
              <a:rPr lang="en-US" dirty="0" err="1" smtClean="0"/>
              <a:t>labore</a:t>
            </a:r>
            <a:r>
              <a:rPr lang="en-US" dirty="0" smtClean="0"/>
              <a:t> et </a:t>
            </a:r>
            <a:r>
              <a:rPr lang="en-US" dirty="0" err="1" smtClean="0"/>
              <a:t>dolore</a:t>
            </a:r>
            <a:r>
              <a:rPr lang="en-US" dirty="0" smtClean="0"/>
              <a:t> magna </a:t>
            </a:r>
            <a:r>
              <a:rPr lang="en-US" dirty="0" err="1" smtClean="0"/>
              <a:t>aliquyam</a:t>
            </a:r>
            <a:r>
              <a:rPr lang="en-US" dirty="0" smtClean="0"/>
              <a:t> </a:t>
            </a:r>
            <a:r>
              <a:rPr lang="en-US" dirty="0" err="1" smtClean="0"/>
              <a:t>erat</a:t>
            </a:r>
            <a:r>
              <a:rPr lang="en-US" dirty="0" smtClean="0"/>
              <a:t>, </a:t>
            </a:r>
            <a:r>
              <a:rPr lang="en-US" dirty="0" err="1" smtClean="0"/>
              <a:t>sed</a:t>
            </a:r>
            <a:r>
              <a:rPr lang="en-US" dirty="0" smtClean="0"/>
              <a:t> </a:t>
            </a:r>
            <a:r>
              <a:rPr lang="en-US" dirty="0" err="1" smtClean="0"/>
              <a:t>diam</a:t>
            </a:r>
            <a:r>
              <a:rPr lang="en-US" dirty="0" smtClean="0"/>
              <a:t> </a:t>
            </a:r>
            <a:r>
              <a:rPr lang="en-US" dirty="0" err="1" smtClean="0"/>
              <a:t>voluptua</a:t>
            </a:r>
            <a:r>
              <a:rPr lang="en-US" dirty="0" smtClean="0"/>
              <a:t>. </a:t>
            </a:r>
          </a:p>
        </p:txBody>
      </p:sp>
      <p:sp>
        <p:nvSpPr>
          <p:cNvPr id="3" name="Text Placeholder 2"/>
          <p:cNvSpPr>
            <a:spLocks noGrp="1"/>
          </p:cNvSpPr>
          <p:nvPr>
            <p:ph type="body" sz="quarter" idx="14" hasCustomPrompt="1"/>
          </p:nvPr>
        </p:nvSpPr>
        <p:spPr>
          <a:xfrm>
            <a:off x="539750" y="5804495"/>
            <a:ext cx="8064698" cy="360809"/>
          </a:xfrm>
          <a:prstGeom prst="rect">
            <a:avLst/>
          </a:prstGeom>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rgbClr val="000000"/>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smtClean="0"/>
              <a:t>Source: Lorem Ipsum Dolor Sit</a:t>
            </a:r>
            <a:endParaRPr lang="en-ZA" dirty="0" smtClean="0"/>
          </a:p>
        </p:txBody>
      </p:sp>
    </p:spTree>
    <p:extLst>
      <p:ext uri="{BB962C8B-B14F-4D97-AF65-F5344CB8AC3E}">
        <p14:creationId xmlns:p14="http://schemas.microsoft.com/office/powerpoint/2010/main" val="6857898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 slide 1">
    <p:bg>
      <p:bgPr>
        <a:solidFill>
          <a:srgbClr val="0056A7"/>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2124820" y="1700832"/>
            <a:ext cx="4895452" cy="2520256"/>
          </a:xfrm>
          <a:prstGeom prst="rect">
            <a:avLst/>
          </a:prstGeom>
        </p:spPr>
        <p:txBody>
          <a:bodyPr/>
          <a:lstStyle>
            <a:lvl1pPr marL="0" indent="0" algn="ctr">
              <a:buNone/>
              <a:defRPr>
                <a:solidFill>
                  <a:schemeClr val="bg1"/>
                </a:solidFill>
              </a:defRPr>
            </a:lvl1pPr>
          </a:lstStyle>
          <a:p>
            <a:r>
              <a:rPr lang="en-ZA" dirty="0" smtClean="0"/>
              <a:t>Insert icon(s)</a:t>
            </a:r>
            <a:endParaRPr lang="en-ZA" dirty="0"/>
          </a:p>
        </p:txBody>
      </p:sp>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ctr">
              <a:buNone/>
              <a:defRPr sz="4000">
                <a:solidFill>
                  <a:schemeClr val="bg1"/>
                </a:solidFill>
              </a:defRPr>
            </a:lvl1pPr>
          </a:lstStyle>
          <a:p>
            <a:pPr lvl="0"/>
            <a:r>
              <a:rPr lang="en-ZA" dirty="0" smtClean="0"/>
              <a:t>SHORT HEADING GOES HERE </a:t>
            </a:r>
            <a:endParaRPr lang="en-ZA" dirty="0"/>
          </a:p>
        </p:txBody>
      </p:sp>
      <p:sp>
        <p:nvSpPr>
          <p:cNvPr id="11" name="Text Placeholder 10"/>
          <p:cNvSpPr>
            <a:spLocks noGrp="1"/>
          </p:cNvSpPr>
          <p:nvPr>
            <p:ph type="body" sz="quarter" idx="12" hasCustomPrompt="1"/>
          </p:nvPr>
        </p:nvSpPr>
        <p:spPr>
          <a:xfrm>
            <a:off x="539553" y="4941168"/>
            <a:ext cx="8064894" cy="936625"/>
          </a:xfrm>
          <a:prstGeom prst="rect">
            <a:avLst/>
          </a:prstGeom>
        </p:spPr>
        <p:txBody>
          <a:bodyPr>
            <a:normAutofit/>
          </a:bodyPr>
          <a:lstStyle>
            <a:lvl1pPr marL="0" indent="0" algn="ctr">
              <a:buNone/>
              <a:defRPr sz="2200">
                <a:solidFill>
                  <a:schemeClr val="bg1"/>
                </a:solidFill>
              </a:defRPr>
            </a:lvl1pPr>
          </a:lstStyle>
          <a:p>
            <a:pPr lvl="0"/>
            <a:r>
              <a:rPr lang="en-ZA" dirty="0" smtClean="0"/>
              <a:t>Short description with a xx% goes here</a:t>
            </a:r>
            <a:endParaRPr lang="en-ZA" dirty="0"/>
          </a:p>
        </p:txBody>
      </p:sp>
    </p:spTree>
    <p:extLst>
      <p:ext uri="{BB962C8B-B14F-4D97-AF65-F5344CB8AC3E}">
        <p14:creationId xmlns:p14="http://schemas.microsoft.com/office/powerpoint/2010/main" val="17812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on slide 2">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2124820" y="1700832"/>
            <a:ext cx="4895452" cy="2520256"/>
          </a:xfrm>
          <a:prstGeom prst="rect">
            <a:avLst/>
          </a:prstGeom>
        </p:spPr>
        <p:txBody>
          <a:bodyPr/>
          <a:lstStyle>
            <a:lvl1pPr marL="0" indent="0" algn="ctr">
              <a:buNone/>
              <a:defRPr>
                <a:solidFill>
                  <a:srgbClr val="000000"/>
                </a:solidFill>
              </a:defRPr>
            </a:lvl1pPr>
          </a:lstStyle>
          <a:p>
            <a:r>
              <a:rPr lang="en-ZA" dirty="0" smtClean="0"/>
              <a:t>Insert icon(s)</a:t>
            </a:r>
            <a:endParaRPr lang="en-ZA" dirty="0"/>
          </a:p>
        </p:txBody>
      </p:sp>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ctr">
              <a:buNone/>
              <a:defRPr sz="4000">
                <a:solidFill>
                  <a:srgbClr val="000000"/>
                </a:solidFill>
              </a:defRPr>
            </a:lvl1pPr>
          </a:lstStyle>
          <a:p>
            <a:pPr lvl="0"/>
            <a:r>
              <a:rPr lang="en-ZA" dirty="0" smtClean="0"/>
              <a:t>SHORT HEADING GOES HERE </a:t>
            </a:r>
            <a:endParaRPr lang="en-ZA" dirty="0"/>
          </a:p>
        </p:txBody>
      </p:sp>
      <p:sp>
        <p:nvSpPr>
          <p:cNvPr id="11" name="Text Placeholder 10"/>
          <p:cNvSpPr>
            <a:spLocks noGrp="1"/>
          </p:cNvSpPr>
          <p:nvPr>
            <p:ph type="body" sz="quarter" idx="12" hasCustomPrompt="1"/>
          </p:nvPr>
        </p:nvSpPr>
        <p:spPr>
          <a:xfrm>
            <a:off x="539551" y="4941168"/>
            <a:ext cx="8064898" cy="936625"/>
          </a:xfrm>
          <a:prstGeom prst="rect">
            <a:avLst/>
          </a:prstGeom>
        </p:spPr>
        <p:txBody>
          <a:bodyPr>
            <a:normAutofit/>
          </a:bodyPr>
          <a:lstStyle>
            <a:lvl1pPr marL="0" indent="0" algn="ctr">
              <a:buNone/>
              <a:defRPr sz="2200">
                <a:solidFill>
                  <a:srgbClr val="000000"/>
                </a:solidFill>
              </a:defRPr>
            </a:lvl1pPr>
          </a:lstStyle>
          <a:p>
            <a:pPr lvl="0"/>
            <a:r>
              <a:rPr lang="en-ZA" dirty="0" smtClean="0"/>
              <a:t>Short description with a xx% goes here</a:t>
            </a:r>
            <a:endParaRPr lang="en-ZA" dirty="0"/>
          </a:p>
        </p:txBody>
      </p:sp>
    </p:spTree>
    <p:extLst>
      <p:ext uri="{BB962C8B-B14F-4D97-AF65-F5344CB8AC3E}">
        <p14:creationId xmlns:p14="http://schemas.microsoft.com/office/powerpoint/2010/main" val="395957799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con slide 3">
    <p:bg>
      <p:bgPr>
        <a:solidFill>
          <a:srgbClr val="0056A7"/>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332732" y="764704"/>
            <a:ext cx="6479628" cy="2592288"/>
          </a:xfrm>
          <a:prstGeom prst="rect">
            <a:avLst/>
          </a:prstGeom>
        </p:spPr>
        <p:txBody>
          <a:bodyPr/>
          <a:lstStyle>
            <a:lvl1pPr marL="0" indent="0" algn="ctr">
              <a:buNone/>
              <a:defRPr>
                <a:solidFill>
                  <a:schemeClr val="bg1"/>
                </a:solidFill>
              </a:defRPr>
            </a:lvl1pPr>
          </a:lstStyle>
          <a:p>
            <a:r>
              <a:rPr lang="en-ZA" dirty="0" smtClean="0"/>
              <a:t>Insert icon(s)</a:t>
            </a:r>
            <a:endParaRPr lang="en-ZA" dirty="0"/>
          </a:p>
        </p:txBody>
      </p:sp>
      <p:sp>
        <p:nvSpPr>
          <p:cNvPr id="11" name="Text Placeholder 10"/>
          <p:cNvSpPr>
            <a:spLocks noGrp="1"/>
          </p:cNvSpPr>
          <p:nvPr>
            <p:ph type="body" sz="quarter" idx="12" hasCustomPrompt="1"/>
          </p:nvPr>
        </p:nvSpPr>
        <p:spPr>
          <a:xfrm>
            <a:off x="539551" y="3861048"/>
            <a:ext cx="8064898" cy="2160240"/>
          </a:xfrm>
          <a:prstGeom prst="rect">
            <a:avLst/>
          </a:prstGeom>
        </p:spPr>
        <p:txBody>
          <a:bodyPr>
            <a:normAutofit/>
          </a:bodyPr>
          <a:lstStyle>
            <a:lvl1pPr marL="0" indent="0" algn="ctr">
              <a:buNone/>
              <a:defRPr sz="2200">
                <a:solidFill>
                  <a:schemeClr val="bg1"/>
                </a:solidFill>
              </a:defRPr>
            </a:lvl1pPr>
          </a:lstStyle>
          <a:p>
            <a:pPr lvl="0"/>
            <a:r>
              <a:rPr lang="en-ZA" dirty="0" smtClean="0"/>
              <a:t>Short description with a xx% goes here. Lorem ipsum </a:t>
            </a:r>
            <a:r>
              <a:rPr lang="en-ZA" dirty="0" err="1" smtClean="0"/>
              <a:t>dolor</a:t>
            </a:r>
            <a:r>
              <a:rPr lang="en-ZA" dirty="0" smtClean="0"/>
              <a:t> sit </a:t>
            </a:r>
            <a:r>
              <a:rPr lang="en-ZA" dirty="0" err="1" smtClean="0"/>
              <a:t>amet</a:t>
            </a:r>
            <a:r>
              <a:rPr lang="en-ZA" dirty="0" smtClean="0"/>
              <a:t>, </a:t>
            </a:r>
            <a:r>
              <a:rPr lang="en-ZA" dirty="0" err="1" smtClean="0"/>
              <a:t>consetetur</a:t>
            </a:r>
            <a:r>
              <a:rPr lang="en-ZA" dirty="0" smtClean="0"/>
              <a:t> </a:t>
            </a:r>
            <a:r>
              <a:rPr lang="en-ZA" dirty="0" err="1" smtClean="0"/>
              <a:t>sadipscing</a:t>
            </a:r>
            <a:r>
              <a:rPr lang="en-ZA" dirty="0" smtClean="0"/>
              <a:t> </a:t>
            </a:r>
            <a:r>
              <a:rPr lang="en-ZA" dirty="0" err="1" smtClean="0"/>
              <a:t>elitr</a:t>
            </a:r>
            <a:r>
              <a:rPr lang="en-ZA" dirty="0" smtClean="0"/>
              <a:t>, </a:t>
            </a:r>
            <a:r>
              <a:rPr lang="en-ZA" dirty="0" err="1" smtClean="0"/>
              <a:t>sed</a:t>
            </a:r>
            <a:r>
              <a:rPr lang="en-ZA" dirty="0" smtClean="0"/>
              <a:t> </a:t>
            </a:r>
            <a:r>
              <a:rPr lang="en-ZA" dirty="0" err="1" smtClean="0"/>
              <a:t>diam</a:t>
            </a:r>
            <a:r>
              <a:rPr lang="en-ZA" dirty="0" smtClean="0"/>
              <a:t> </a:t>
            </a:r>
            <a:r>
              <a:rPr lang="en-ZA" dirty="0" err="1" smtClean="0"/>
              <a:t>nonumy</a:t>
            </a:r>
            <a:r>
              <a:rPr lang="en-ZA" dirty="0" smtClean="0"/>
              <a:t> </a:t>
            </a:r>
            <a:r>
              <a:rPr lang="en-ZA" dirty="0" err="1" smtClean="0"/>
              <a:t>eirmod</a:t>
            </a:r>
            <a:r>
              <a:rPr lang="en-ZA" dirty="0" smtClean="0"/>
              <a:t> </a:t>
            </a:r>
            <a:r>
              <a:rPr lang="en-ZA" dirty="0" err="1" smtClean="0"/>
              <a:t>tempor</a:t>
            </a:r>
            <a:r>
              <a:rPr lang="en-ZA" dirty="0" smtClean="0"/>
              <a:t> </a:t>
            </a:r>
            <a:r>
              <a:rPr lang="en-ZA" dirty="0" err="1" smtClean="0"/>
              <a:t>invidunt</a:t>
            </a:r>
            <a:r>
              <a:rPr lang="en-ZA" dirty="0" smtClean="0"/>
              <a:t> </a:t>
            </a:r>
            <a:r>
              <a:rPr lang="en-ZA" dirty="0" err="1" smtClean="0"/>
              <a:t>ut</a:t>
            </a:r>
            <a:r>
              <a:rPr lang="en-ZA" dirty="0" smtClean="0"/>
              <a:t> </a:t>
            </a:r>
            <a:r>
              <a:rPr lang="en-ZA" dirty="0" err="1" smtClean="0"/>
              <a:t>labore</a:t>
            </a:r>
            <a:r>
              <a:rPr lang="en-ZA" dirty="0" smtClean="0"/>
              <a:t> et </a:t>
            </a:r>
            <a:r>
              <a:rPr lang="en-ZA" dirty="0" err="1" smtClean="0"/>
              <a:t>dolore</a:t>
            </a:r>
            <a:r>
              <a:rPr lang="en-ZA" dirty="0" smtClean="0"/>
              <a:t> magna </a:t>
            </a:r>
            <a:r>
              <a:rPr lang="en-ZA" dirty="0" err="1" smtClean="0"/>
              <a:t>aliquyam</a:t>
            </a:r>
            <a:r>
              <a:rPr lang="en-ZA" dirty="0" smtClean="0"/>
              <a:t> </a:t>
            </a:r>
            <a:r>
              <a:rPr lang="en-ZA" dirty="0" err="1" smtClean="0"/>
              <a:t>erat</a:t>
            </a:r>
            <a:r>
              <a:rPr lang="en-ZA" dirty="0" smtClean="0"/>
              <a:t>, </a:t>
            </a:r>
            <a:r>
              <a:rPr lang="en-ZA" dirty="0" err="1" smtClean="0"/>
              <a:t>sed</a:t>
            </a:r>
            <a:r>
              <a:rPr lang="en-ZA" dirty="0" smtClean="0"/>
              <a:t> </a:t>
            </a:r>
            <a:r>
              <a:rPr lang="en-ZA" dirty="0" err="1" smtClean="0"/>
              <a:t>diam</a:t>
            </a:r>
            <a:r>
              <a:rPr lang="en-ZA" dirty="0" smtClean="0"/>
              <a:t> </a:t>
            </a:r>
            <a:r>
              <a:rPr lang="en-ZA" dirty="0" err="1" smtClean="0"/>
              <a:t>voluptua</a:t>
            </a:r>
            <a:r>
              <a:rPr lang="en-ZA" dirty="0" smtClean="0"/>
              <a:t>. At </a:t>
            </a:r>
            <a:r>
              <a:rPr lang="en-ZA" dirty="0" err="1" smtClean="0"/>
              <a:t>vero</a:t>
            </a:r>
            <a:r>
              <a:rPr lang="en-ZA" dirty="0" smtClean="0"/>
              <a:t> </a:t>
            </a:r>
            <a:r>
              <a:rPr lang="en-ZA" dirty="0" err="1" smtClean="0"/>
              <a:t>eos</a:t>
            </a:r>
            <a:r>
              <a:rPr lang="en-ZA" dirty="0" smtClean="0"/>
              <a:t> et </a:t>
            </a:r>
            <a:r>
              <a:rPr lang="en-ZA" dirty="0" err="1" smtClean="0"/>
              <a:t>accusam</a:t>
            </a:r>
            <a:r>
              <a:rPr lang="en-ZA" dirty="0" smtClean="0"/>
              <a:t> et </a:t>
            </a:r>
            <a:r>
              <a:rPr lang="en-ZA" dirty="0" err="1" smtClean="0"/>
              <a:t>justo</a:t>
            </a:r>
            <a:r>
              <a:rPr lang="en-ZA" dirty="0" smtClean="0"/>
              <a:t> duo </a:t>
            </a:r>
            <a:r>
              <a:rPr lang="en-ZA" dirty="0" err="1" smtClean="0"/>
              <a:t>dolores</a:t>
            </a:r>
            <a:r>
              <a:rPr lang="en-ZA" dirty="0" smtClean="0"/>
              <a:t> et </a:t>
            </a:r>
            <a:r>
              <a:rPr lang="en-ZA" dirty="0" err="1" smtClean="0"/>
              <a:t>ea</a:t>
            </a:r>
            <a:r>
              <a:rPr lang="en-ZA" dirty="0" smtClean="0"/>
              <a:t> </a:t>
            </a:r>
            <a:r>
              <a:rPr lang="en-ZA" dirty="0" err="1" smtClean="0"/>
              <a:t>rebum</a:t>
            </a:r>
            <a:r>
              <a:rPr lang="en-ZA" dirty="0" smtClean="0"/>
              <a:t>.</a:t>
            </a:r>
            <a:endParaRPr lang="en-ZA" dirty="0"/>
          </a:p>
        </p:txBody>
      </p:sp>
    </p:spTree>
    <p:extLst>
      <p:ext uri="{BB962C8B-B14F-4D97-AF65-F5344CB8AC3E}">
        <p14:creationId xmlns:p14="http://schemas.microsoft.com/office/powerpoint/2010/main" val="420068118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con slide 4">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1332732" y="764704"/>
            <a:ext cx="6479628" cy="2592288"/>
          </a:xfrm>
          <a:prstGeom prst="rect">
            <a:avLst/>
          </a:prstGeom>
        </p:spPr>
        <p:txBody>
          <a:bodyPr/>
          <a:lstStyle>
            <a:lvl1pPr marL="0" indent="0" algn="ctr">
              <a:buNone/>
              <a:defRPr>
                <a:solidFill>
                  <a:srgbClr val="000000"/>
                </a:solidFill>
              </a:defRPr>
            </a:lvl1pPr>
          </a:lstStyle>
          <a:p>
            <a:r>
              <a:rPr lang="en-ZA" dirty="0" smtClean="0"/>
              <a:t>Insert icon(s)</a:t>
            </a:r>
            <a:endParaRPr lang="en-ZA" dirty="0"/>
          </a:p>
        </p:txBody>
      </p:sp>
      <p:sp>
        <p:nvSpPr>
          <p:cNvPr id="11" name="Text Placeholder 10"/>
          <p:cNvSpPr>
            <a:spLocks noGrp="1"/>
          </p:cNvSpPr>
          <p:nvPr>
            <p:ph type="body" sz="quarter" idx="12" hasCustomPrompt="1"/>
          </p:nvPr>
        </p:nvSpPr>
        <p:spPr>
          <a:xfrm>
            <a:off x="539551" y="3861048"/>
            <a:ext cx="8064898" cy="2160240"/>
          </a:xfrm>
          <a:prstGeom prst="rect">
            <a:avLst/>
          </a:prstGeom>
        </p:spPr>
        <p:txBody>
          <a:bodyPr>
            <a:normAutofit/>
          </a:bodyPr>
          <a:lstStyle>
            <a:lvl1pPr marL="0" indent="0" algn="ctr">
              <a:buNone/>
              <a:defRPr sz="2200">
                <a:solidFill>
                  <a:srgbClr val="000000"/>
                </a:solidFill>
              </a:defRPr>
            </a:lvl1pPr>
          </a:lstStyle>
          <a:p>
            <a:pPr lvl="0"/>
            <a:r>
              <a:rPr lang="en-ZA" dirty="0" smtClean="0"/>
              <a:t>Short description with a xx% goes here. Lorem ipsum </a:t>
            </a:r>
            <a:r>
              <a:rPr lang="en-ZA" dirty="0" err="1" smtClean="0"/>
              <a:t>dolor</a:t>
            </a:r>
            <a:r>
              <a:rPr lang="en-ZA" dirty="0" smtClean="0"/>
              <a:t> sit </a:t>
            </a:r>
            <a:r>
              <a:rPr lang="en-ZA" dirty="0" err="1" smtClean="0"/>
              <a:t>amet</a:t>
            </a:r>
            <a:r>
              <a:rPr lang="en-ZA" dirty="0" smtClean="0"/>
              <a:t>, </a:t>
            </a:r>
            <a:r>
              <a:rPr lang="en-ZA" dirty="0" err="1" smtClean="0"/>
              <a:t>consetetur</a:t>
            </a:r>
            <a:r>
              <a:rPr lang="en-ZA" dirty="0" smtClean="0"/>
              <a:t> </a:t>
            </a:r>
            <a:r>
              <a:rPr lang="en-ZA" dirty="0" err="1" smtClean="0"/>
              <a:t>sadipscing</a:t>
            </a:r>
            <a:r>
              <a:rPr lang="en-ZA" dirty="0" smtClean="0"/>
              <a:t> </a:t>
            </a:r>
            <a:r>
              <a:rPr lang="en-ZA" dirty="0" err="1" smtClean="0"/>
              <a:t>elitr</a:t>
            </a:r>
            <a:r>
              <a:rPr lang="en-ZA" dirty="0" smtClean="0"/>
              <a:t>, </a:t>
            </a:r>
            <a:r>
              <a:rPr lang="en-ZA" dirty="0" err="1" smtClean="0"/>
              <a:t>sed</a:t>
            </a:r>
            <a:r>
              <a:rPr lang="en-ZA" dirty="0" smtClean="0"/>
              <a:t> </a:t>
            </a:r>
            <a:r>
              <a:rPr lang="en-ZA" dirty="0" err="1" smtClean="0"/>
              <a:t>diam</a:t>
            </a:r>
            <a:r>
              <a:rPr lang="en-ZA" dirty="0" smtClean="0"/>
              <a:t> </a:t>
            </a:r>
            <a:r>
              <a:rPr lang="en-ZA" dirty="0" err="1" smtClean="0"/>
              <a:t>nonumy</a:t>
            </a:r>
            <a:r>
              <a:rPr lang="en-ZA" dirty="0" smtClean="0"/>
              <a:t> </a:t>
            </a:r>
            <a:r>
              <a:rPr lang="en-ZA" dirty="0" err="1" smtClean="0"/>
              <a:t>eirmod</a:t>
            </a:r>
            <a:r>
              <a:rPr lang="en-ZA" dirty="0" smtClean="0"/>
              <a:t> </a:t>
            </a:r>
            <a:r>
              <a:rPr lang="en-ZA" dirty="0" err="1" smtClean="0"/>
              <a:t>tempor</a:t>
            </a:r>
            <a:r>
              <a:rPr lang="en-ZA" dirty="0" smtClean="0"/>
              <a:t> </a:t>
            </a:r>
            <a:r>
              <a:rPr lang="en-ZA" dirty="0" err="1" smtClean="0"/>
              <a:t>invidunt</a:t>
            </a:r>
            <a:r>
              <a:rPr lang="en-ZA" dirty="0" smtClean="0"/>
              <a:t> </a:t>
            </a:r>
            <a:r>
              <a:rPr lang="en-ZA" dirty="0" err="1" smtClean="0"/>
              <a:t>ut</a:t>
            </a:r>
            <a:r>
              <a:rPr lang="en-ZA" dirty="0" smtClean="0"/>
              <a:t> </a:t>
            </a:r>
            <a:r>
              <a:rPr lang="en-ZA" dirty="0" err="1" smtClean="0"/>
              <a:t>labore</a:t>
            </a:r>
            <a:r>
              <a:rPr lang="en-ZA" dirty="0" smtClean="0"/>
              <a:t> et </a:t>
            </a:r>
            <a:r>
              <a:rPr lang="en-ZA" dirty="0" err="1" smtClean="0"/>
              <a:t>dolore</a:t>
            </a:r>
            <a:r>
              <a:rPr lang="en-ZA" dirty="0" smtClean="0"/>
              <a:t> magna </a:t>
            </a:r>
            <a:r>
              <a:rPr lang="en-ZA" dirty="0" err="1" smtClean="0"/>
              <a:t>aliquyam</a:t>
            </a:r>
            <a:r>
              <a:rPr lang="en-ZA" dirty="0" smtClean="0"/>
              <a:t> </a:t>
            </a:r>
            <a:r>
              <a:rPr lang="en-ZA" dirty="0" err="1" smtClean="0"/>
              <a:t>erat</a:t>
            </a:r>
            <a:r>
              <a:rPr lang="en-ZA" dirty="0" smtClean="0"/>
              <a:t>, </a:t>
            </a:r>
            <a:r>
              <a:rPr lang="en-ZA" dirty="0" err="1" smtClean="0"/>
              <a:t>sed</a:t>
            </a:r>
            <a:r>
              <a:rPr lang="en-ZA" dirty="0" smtClean="0"/>
              <a:t> </a:t>
            </a:r>
            <a:r>
              <a:rPr lang="en-ZA" dirty="0" err="1" smtClean="0"/>
              <a:t>diam</a:t>
            </a:r>
            <a:r>
              <a:rPr lang="en-ZA" dirty="0" smtClean="0"/>
              <a:t> </a:t>
            </a:r>
            <a:r>
              <a:rPr lang="en-ZA" dirty="0" err="1" smtClean="0"/>
              <a:t>voluptua</a:t>
            </a:r>
            <a:r>
              <a:rPr lang="en-ZA" dirty="0" smtClean="0"/>
              <a:t>. At </a:t>
            </a:r>
            <a:r>
              <a:rPr lang="en-ZA" dirty="0" err="1" smtClean="0"/>
              <a:t>vero</a:t>
            </a:r>
            <a:r>
              <a:rPr lang="en-ZA" dirty="0" smtClean="0"/>
              <a:t> </a:t>
            </a:r>
            <a:r>
              <a:rPr lang="en-ZA" dirty="0" err="1" smtClean="0"/>
              <a:t>eos</a:t>
            </a:r>
            <a:r>
              <a:rPr lang="en-ZA" dirty="0" smtClean="0"/>
              <a:t> et </a:t>
            </a:r>
            <a:r>
              <a:rPr lang="en-ZA" dirty="0" err="1" smtClean="0"/>
              <a:t>accusam</a:t>
            </a:r>
            <a:r>
              <a:rPr lang="en-ZA" dirty="0" smtClean="0"/>
              <a:t> et </a:t>
            </a:r>
            <a:r>
              <a:rPr lang="en-ZA" dirty="0" err="1" smtClean="0"/>
              <a:t>justo</a:t>
            </a:r>
            <a:r>
              <a:rPr lang="en-ZA" dirty="0" smtClean="0"/>
              <a:t> duo </a:t>
            </a:r>
            <a:r>
              <a:rPr lang="en-ZA" dirty="0" err="1" smtClean="0"/>
              <a:t>dolores</a:t>
            </a:r>
            <a:r>
              <a:rPr lang="en-ZA" dirty="0" smtClean="0"/>
              <a:t> et </a:t>
            </a:r>
            <a:r>
              <a:rPr lang="en-ZA" dirty="0" err="1" smtClean="0"/>
              <a:t>ea</a:t>
            </a:r>
            <a:r>
              <a:rPr lang="en-ZA" dirty="0" smtClean="0"/>
              <a:t> </a:t>
            </a:r>
            <a:r>
              <a:rPr lang="en-ZA" dirty="0" err="1" smtClean="0"/>
              <a:t>rebum</a:t>
            </a:r>
            <a:r>
              <a:rPr lang="en-ZA" dirty="0" smtClean="0"/>
              <a:t>.</a:t>
            </a:r>
            <a:endParaRPr lang="en-ZA" dirty="0"/>
          </a:p>
        </p:txBody>
      </p:sp>
    </p:spTree>
    <p:extLst>
      <p:ext uri="{BB962C8B-B14F-4D97-AF65-F5344CB8AC3E}">
        <p14:creationId xmlns:p14="http://schemas.microsoft.com/office/powerpoint/2010/main" val="1869390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1">
    <p:bg>
      <p:bgPr>
        <a:solidFill>
          <a:srgbClr val="0056A7"/>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39553" y="1124744"/>
            <a:ext cx="8064896" cy="4824536"/>
          </a:xfrm>
          <a:prstGeom prst="rect">
            <a:avLst/>
          </a:prstGeom>
        </p:spPr>
        <p:txBody>
          <a:bodyPr>
            <a:normAutofit/>
          </a:bodyPr>
          <a:lstStyle>
            <a:lvl1pPr marL="0" indent="0">
              <a:buFont typeface="Arial" panose="020B0604020202020204" pitchFamily="34" charset="0"/>
              <a:buNone/>
              <a:defRPr sz="2400">
                <a:solidFill>
                  <a:schemeClr val="bg1"/>
                </a:solidFill>
              </a:defRPr>
            </a:lvl1pPr>
            <a:lvl2pPr>
              <a:defRPr>
                <a:solidFill>
                  <a:schemeClr val="bg1"/>
                </a:solidFill>
              </a:defRPr>
            </a:lvl2pPr>
            <a:lvl3pPr>
              <a:defRPr>
                <a:solidFill>
                  <a:schemeClr val="bg1"/>
                </a:solidFill>
              </a:defRPr>
            </a:lvl3pPr>
            <a:lvl4pPr marL="1371600" indent="0">
              <a:buNone/>
              <a:defRPr>
                <a:solidFill>
                  <a:schemeClr val="bg1"/>
                </a:solidFill>
              </a:defRPr>
            </a:lvl4pPr>
          </a:lstStyle>
          <a:p>
            <a:pPr lvl="0"/>
            <a:endParaRPr lang="en-ZA" dirty="0" smtClean="0"/>
          </a:p>
        </p:txBody>
      </p:sp>
      <p:sp>
        <p:nvSpPr>
          <p:cNvPr id="8" name="Text Placeholder 8"/>
          <p:cNvSpPr>
            <a:spLocks noGrp="1"/>
          </p:cNvSpPr>
          <p:nvPr>
            <p:ph type="body" sz="quarter" idx="11" hasCustomPrompt="1"/>
          </p:nvPr>
        </p:nvSpPr>
        <p:spPr>
          <a:xfrm>
            <a:off x="540074" y="332656"/>
            <a:ext cx="8064374" cy="647353"/>
          </a:xfrm>
          <a:prstGeom prst="rect">
            <a:avLst/>
          </a:prstGeom>
        </p:spPr>
        <p:txBody>
          <a:bodyPr>
            <a:noAutofit/>
          </a:bodyPr>
          <a:lstStyle>
            <a:lvl1pPr marL="0" indent="0" algn="l">
              <a:buNone/>
              <a:defRPr sz="2800">
                <a:solidFill>
                  <a:schemeClr val="bg1"/>
                </a:solidFill>
              </a:defRPr>
            </a:lvl1pPr>
          </a:lstStyle>
          <a:p>
            <a:pPr lvl="0"/>
            <a:r>
              <a:rPr lang="en-ZA" dirty="0" smtClean="0"/>
              <a:t>SHORT HEADING GOES HERE </a:t>
            </a:r>
            <a:endParaRPr lang="en-ZA" dirty="0"/>
          </a:p>
        </p:txBody>
      </p:sp>
    </p:spTree>
    <p:extLst>
      <p:ext uri="{BB962C8B-B14F-4D97-AF65-F5344CB8AC3E}">
        <p14:creationId xmlns:p14="http://schemas.microsoft.com/office/powerpoint/2010/main" val="128533411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539553" y="1124744"/>
            <a:ext cx="8064896" cy="4824536"/>
          </a:xfrm>
          <a:prstGeom prst="rect">
            <a:avLst/>
          </a:prstGeom>
        </p:spPr>
        <p:txBody>
          <a:bodyPr>
            <a:normAutofit/>
          </a:bodyPr>
          <a:lstStyle>
            <a:lvl1pPr marL="0" indent="0">
              <a:buNone/>
              <a:defRPr sz="2400"/>
            </a:lvl1pPr>
          </a:lstStyle>
          <a:p>
            <a:pPr lvl="0"/>
            <a:endParaRPr lang="en-ZA" dirty="0" smtClean="0"/>
          </a:p>
        </p:txBody>
      </p:sp>
      <p:sp>
        <p:nvSpPr>
          <p:cNvPr id="8" name="Text Placeholder 8"/>
          <p:cNvSpPr>
            <a:spLocks noGrp="1"/>
          </p:cNvSpPr>
          <p:nvPr>
            <p:ph type="body" sz="quarter" idx="11" hasCustomPrompt="1"/>
          </p:nvPr>
        </p:nvSpPr>
        <p:spPr>
          <a:xfrm>
            <a:off x="540074" y="332656"/>
            <a:ext cx="8064374" cy="647353"/>
          </a:xfrm>
          <a:prstGeom prst="rect">
            <a:avLst/>
          </a:prstGeom>
        </p:spPr>
        <p:txBody>
          <a:bodyPr>
            <a:noAutofit/>
          </a:bodyPr>
          <a:lstStyle>
            <a:lvl1pPr marL="0" indent="0" algn="l">
              <a:buNone/>
              <a:defRPr sz="2800">
                <a:solidFill>
                  <a:srgbClr val="000000"/>
                </a:solidFill>
              </a:defRPr>
            </a:lvl1pPr>
          </a:lstStyle>
          <a:p>
            <a:pPr lvl="0"/>
            <a:r>
              <a:rPr lang="en-ZA" dirty="0" smtClean="0"/>
              <a:t>SHORT HEADING GOES HERE </a:t>
            </a:r>
            <a:endParaRPr lang="en-ZA" dirty="0"/>
          </a:p>
        </p:txBody>
      </p:sp>
    </p:spTree>
    <p:extLst>
      <p:ext uri="{BB962C8B-B14F-4D97-AF65-F5344CB8AC3E}">
        <p14:creationId xmlns:p14="http://schemas.microsoft.com/office/powerpoint/2010/main" val="258976165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 slide">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912031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ph slide 2">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19446852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 slide 3">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10858151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ph slide 4">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4333263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ph slide 5">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10337778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ph slide 6">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15615352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ph slide 7">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GRAPH</a:t>
            </a:r>
            <a:endParaRPr lang="en-ZA" dirty="0"/>
          </a:p>
        </p:txBody>
      </p:sp>
    </p:spTree>
    <p:extLst>
      <p:ext uri="{BB962C8B-B14F-4D97-AF65-F5344CB8AC3E}">
        <p14:creationId xmlns:p14="http://schemas.microsoft.com/office/powerpoint/2010/main" val="3403416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540074" y="333375"/>
            <a:ext cx="8064374" cy="863600"/>
          </a:xfrm>
          <a:prstGeom prst="rect">
            <a:avLst/>
          </a:prstGeom>
        </p:spPr>
        <p:txBody>
          <a:bodyPr>
            <a:noAutofit/>
          </a:bodyPr>
          <a:lstStyle>
            <a:lvl1pPr marL="0" indent="0" algn="l">
              <a:buNone/>
              <a:defRPr sz="2800" b="0">
                <a:solidFill>
                  <a:srgbClr val="000000"/>
                </a:solidFill>
              </a:defRPr>
            </a:lvl1pPr>
          </a:lstStyle>
          <a:p>
            <a:pPr lvl="0"/>
            <a:r>
              <a:rPr lang="en-ZA" dirty="0" smtClean="0"/>
              <a:t>GIVE A HEADING TO THIS TABLE</a:t>
            </a:r>
            <a:endParaRPr lang="en-ZA" dirty="0"/>
          </a:p>
        </p:txBody>
      </p:sp>
      <p:sp>
        <p:nvSpPr>
          <p:cNvPr id="5" name="Picture Placeholder 6"/>
          <p:cNvSpPr>
            <a:spLocks noGrp="1"/>
          </p:cNvSpPr>
          <p:nvPr>
            <p:ph type="pic" sz="quarter" idx="10" hasCustomPrompt="1"/>
          </p:nvPr>
        </p:nvSpPr>
        <p:spPr>
          <a:xfrm>
            <a:off x="539552" y="1556792"/>
            <a:ext cx="8064896" cy="3888432"/>
          </a:xfrm>
          <a:prstGeom prst="rect">
            <a:avLst/>
          </a:prstGeom>
        </p:spPr>
        <p:txBody>
          <a:bodyPr/>
          <a:lstStyle>
            <a:lvl1pPr marL="0" indent="0" algn="ctr">
              <a:buNone/>
              <a:defRPr>
                <a:solidFill>
                  <a:srgbClr val="000000"/>
                </a:solidFill>
              </a:defRPr>
            </a:lvl1pPr>
          </a:lstStyle>
          <a:p>
            <a:r>
              <a:rPr lang="en-ZA" dirty="0" smtClean="0"/>
              <a:t>Insert table</a:t>
            </a:r>
            <a:endParaRPr lang="en-ZA" dirty="0"/>
          </a:p>
        </p:txBody>
      </p:sp>
    </p:spTree>
    <p:extLst>
      <p:ext uri="{BB962C8B-B14F-4D97-AF65-F5344CB8AC3E}">
        <p14:creationId xmlns:p14="http://schemas.microsoft.com/office/powerpoint/2010/main" val="3869066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1">
    <p:bg>
      <p:bgPr>
        <a:solidFill>
          <a:srgbClr val="0056A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655769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95837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rgbClr val="0056A7"/>
        </a:solidFill>
        <a:effectLst/>
      </p:bgPr>
    </p:bg>
    <p:spTree>
      <p:nvGrpSpPr>
        <p:cNvPr id="1" name=""/>
        <p:cNvGrpSpPr/>
        <p:nvPr/>
      </p:nvGrpSpPr>
      <p:grpSpPr>
        <a:xfrm>
          <a:off x="0" y="0"/>
          <a:ext cx="0" cy="0"/>
          <a:chOff x="0" y="0"/>
          <a:chExt cx="0" cy="0"/>
        </a:xfrm>
      </p:grpSpPr>
      <p:sp>
        <p:nvSpPr>
          <p:cNvPr id="2" name="Text Placeholder 8"/>
          <p:cNvSpPr>
            <a:spLocks noGrp="1"/>
          </p:cNvSpPr>
          <p:nvPr>
            <p:ph type="body" sz="quarter" idx="11" hasCustomPrompt="1"/>
          </p:nvPr>
        </p:nvSpPr>
        <p:spPr>
          <a:xfrm>
            <a:off x="1980234" y="2421384"/>
            <a:ext cx="5184054" cy="863600"/>
          </a:xfrm>
          <a:prstGeom prst="rect">
            <a:avLst/>
          </a:prstGeom>
        </p:spPr>
        <p:txBody>
          <a:bodyPr>
            <a:noAutofit/>
          </a:bodyPr>
          <a:lstStyle>
            <a:lvl1pPr marL="0" indent="0" algn="ctr">
              <a:buNone/>
              <a:defRPr sz="2800" b="0" baseline="0">
                <a:solidFill>
                  <a:schemeClr val="bg1"/>
                </a:solidFill>
              </a:defRPr>
            </a:lvl1pPr>
          </a:lstStyle>
          <a:p>
            <a:pPr lvl="0"/>
            <a:r>
              <a:rPr lang="en-ZA" dirty="0" smtClean="0"/>
              <a:t>THANK YOU</a:t>
            </a:r>
            <a:endParaRPr lang="en-ZA" dirty="0"/>
          </a:p>
        </p:txBody>
      </p:sp>
    </p:spTree>
    <p:extLst>
      <p:ext uri="{BB962C8B-B14F-4D97-AF65-F5344CB8AC3E}">
        <p14:creationId xmlns:p14="http://schemas.microsoft.com/office/powerpoint/2010/main" val="42196497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 name="Text Placeholder 8"/>
          <p:cNvSpPr>
            <a:spLocks noGrp="1"/>
          </p:cNvSpPr>
          <p:nvPr>
            <p:ph type="body" sz="quarter" idx="11" hasCustomPrompt="1"/>
          </p:nvPr>
        </p:nvSpPr>
        <p:spPr>
          <a:xfrm>
            <a:off x="1980234" y="2421384"/>
            <a:ext cx="5184054" cy="863600"/>
          </a:xfrm>
          <a:prstGeom prst="rect">
            <a:avLst/>
          </a:prstGeom>
        </p:spPr>
        <p:txBody>
          <a:bodyPr>
            <a:noAutofit/>
          </a:bodyPr>
          <a:lstStyle>
            <a:lvl1pPr marL="0" indent="0" algn="ctr">
              <a:buNone/>
              <a:defRPr sz="2800" b="0" baseline="0">
                <a:solidFill>
                  <a:srgbClr val="000000"/>
                </a:solidFill>
              </a:defRPr>
            </a:lvl1pPr>
          </a:lstStyle>
          <a:p>
            <a:pPr lvl="0"/>
            <a:r>
              <a:rPr lang="en-ZA" dirty="0" smtClean="0"/>
              <a:t>THANK YOU</a:t>
            </a:r>
            <a:endParaRPr lang="en-ZA" dirty="0"/>
          </a:p>
        </p:txBody>
      </p:sp>
    </p:spTree>
    <p:extLst>
      <p:ext uri="{BB962C8B-B14F-4D97-AF65-F5344CB8AC3E}">
        <p14:creationId xmlns:p14="http://schemas.microsoft.com/office/powerpoint/2010/main" val="29202376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9AB1E7-CA66-4363-B632-F3AE5DFC033F}" type="datetime5">
              <a:rPr lang="en-US" smtClean="0"/>
              <a:pPr/>
              <a:t>1-Oct-18</a:t>
            </a:fld>
            <a:endParaRPr lang="en-ZA"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ZA" dirty="0" smtClean="0"/>
              <a:t>CS 2016 Data Collection Strategies</a:t>
            </a:r>
            <a:endParaRPr lang="en-ZA"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2277AC7-5625-41CF-9F37-783E67CDEE65}" type="slidenum">
              <a:rPr lang="en-ZA" smtClean="0"/>
              <a:pPr/>
              <a:t>‹#›</a:t>
            </a:fld>
            <a:endParaRPr lang="en-ZA" dirty="0"/>
          </a:p>
        </p:txBody>
      </p:sp>
    </p:spTree>
    <p:extLst>
      <p:ext uri="{BB962C8B-B14F-4D97-AF65-F5344CB8AC3E}">
        <p14:creationId xmlns:p14="http://schemas.microsoft.com/office/powerpoint/2010/main" val="2110455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0" y="6200071"/>
            <a:ext cx="9144000" cy="657929"/>
          </a:xfrm>
          <a:prstGeom prst="rect">
            <a:avLst/>
          </a:prstGeom>
        </p:spPr>
      </p:pic>
      <p:sp>
        <p:nvSpPr>
          <p:cNvPr id="5"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ZA" dirty="0"/>
          </a:p>
        </p:txBody>
      </p:sp>
      <p:sp>
        <p:nvSpPr>
          <p:cNvPr id="6"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ZA" dirty="0"/>
          </a:p>
        </p:txBody>
      </p:sp>
    </p:spTree>
    <p:extLst>
      <p:ext uri="{BB962C8B-B14F-4D97-AF65-F5344CB8AC3E}">
        <p14:creationId xmlns:p14="http://schemas.microsoft.com/office/powerpoint/2010/main" val="87370350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67" r:id="rId6"/>
    <p:sldLayoutId id="2147483665" r:id="rId7"/>
    <p:sldLayoutId id="2147483666" r:id="rId8"/>
    <p:sldLayoutId id="2147483660" r:id="rId9"/>
    <p:sldLayoutId id="2147483668" r:id="rId10"/>
    <p:sldLayoutId id="2147483669" r:id="rId11"/>
    <p:sldLayoutId id="2147483670" r:id="rId12"/>
    <p:sldLayoutId id="2147483674" r:id="rId13"/>
    <p:sldLayoutId id="2147483673" r:id="rId14"/>
    <p:sldLayoutId id="2147483671" r:id="rId15"/>
    <p:sldLayoutId id="2147483678" r:id="rId16"/>
    <p:sldLayoutId id="2147483679" r:id="rId17"/>
    <p:sldLayoutId id="2147483680" r:id="rId18"/>
    <p:sldLayoutId id="2147483681" r:id="rId19"/>
    <p:sldLayoutId id="2147483683" r:id="rId20"/>
    <p:sldLayoutId id="2147483684" r:id="rId21"/>
    <p:sldLayoutId id="2147483682" r:id="rId22"/>
    <p:sldLayoutId id="2147483677" r:id="rId23"/>
    <p:sldLayoutId id="2147483672" r:id="rId24"/>
    <p:sldLayoutId id="2147483675" r:id="rId25"/>
    <p:sldLayoutId id="2147483676" r:id="rId26"/>
    <p:sldLayoutId id="2147483685" r:id="rId27"/>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spcBef>
          <a:spcPct val="20000"/>
        </a:spcBef>
        <a:buFont typeface="Arial" panose="020B0604020202020204" pitchFamily="34" charset="0"/>
        <a:buNone/>
        <a:defRPr sz="25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a:xfrm>
            <a:off x="539551" y="3212976"/>
            <a:ext cx="8064897" cy="720080"/>
          </a:xfrm>
        </p:spPr>
        <p:txBody>
          <a:bodyPr>
            <a:noAutofit/>
          </a:bodyPr>
          <a:lstStyle/>
          <a:p>
            <a:pPr algn="ctr"/>
            <a:endParaRPr lang="en-US" sz="2400" b="1" dirty="0">
              <a:latin typeface="Tahoma" panose="020B0604030504040204" pitchFamily="34" charset="0"/>
              <a:ea typeface="Tahoma" panose="020B0604030504040204" pitchFamily="34" charset="0"/>
              <a:cs typeface="Tahoma" panose="020B0604030504040204" pitchFamily="34" charset="0"/>
            </a:endParaRPr>
          </a:p>
          <a:p>
            <a:pPr algn="ctr"/>
            <a:endParaRPr lang="en-US" sz="2000" b="1" dirty="0" smtClean="0">
              <a:latin typeface="Tahoma" panose="020B0604030504040204" pitchFamily="34" charset="0"/>
              <a:ea typeface="Tahoma" panose="020B0604030504040204" pitchFamily="34" charset="0"/>
              <a:cs typeface="Tahoma" panose="020B0604030504040204" pitchFamily="34" charset="0"/>
            </a:endParaRPr>
          </a:p>
          <a:p>
            <a:pPr algn="ctr"/>
            <a:r>
              <a:rPr lang="en-US" sz="2000" b="1" dirty="0" smtClean="0">
                <a:latin typeface="Tahoma" panose="020B0604030504040204" pitchFamily="34" charset="0"/>
                <a:ea typeface="Tahoma" panose="020B0604030504040204" pitchFamily="34" charset="0"/>
                <a:cs typeface="Tahoma" panose="020B0604030504040204" pitchFamily="34" charset="0"/>
              </a:rPr>
              <a:t>Risenga Maluleke</a:t>
            </a:r>
          </a:p>
          <a:p>
            <a:pPr algn="ctr"/>
            <a:r>
              <a:rPr lang="en-US" sz="2000" b="1" dirty="0" smtClean="0">
                <a:latin typeface="Tahoma" panose="020B0604030504040204" pitchFamily="34" charset="0"/>
                <a:ea typeface="Tahoma" panose="020B0604030504040204" pitchFamily="34" charset="0"/>
                <a:cs typeface="Tahoma" panose="020B0604030504040204" pitchFamily="34" charset="0"/>
              </a:rPr>
              <a:t>South Africa</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8" name="Text Placeholder 7"/>
          <p:cNvSpPr>
            <a:spLocks noGrp="1"/>
          </p:cNvSpPr>
          <p:nvPr>
            <p:ph type="body" sz="quarter" idx="14"/>
          </p:nvPr>
        </p:nvSpPr>
        <p:spPr>
          <a:xfrm>
            <a:off x="545041" y="2420888"/>
            <a:ext cx="8064896" cy="504825"/>
          </a:xfrm>
        </p:spPr>
        <p:txBody>
          <a:bodyPr/>
          <a:lstStyle/>
          <a:p>
            <a:pPr algn="ctr"/>
            <a:r>
              <a:rPr lang="en-US" sz="2800" dirty="0">
                <a:latin typeface="Tahoma" panose="020B0604030504040204" pitchFamily="34" charset="0"/>
                <a:ea typeface="Tahoma" panose="020B0604030504040204" pitchFamily="34" charset="0"/>
                <a:cs typeface="Tahoma" panose="020B0604030504040204" pitchFamily="34" charset="0"/>
              </a:rPr>
              <a:t>2020 Round of Population and Housing </a:t>
            </a:r>
            <a:r>
              <a:rPr lang="en-US" sz="2800" dirty="0" smtClean="0">
                <a:latin typeface="Tahoma" panose="020B0604030504040204" pitchFamily="34" charset="0"/>
                <a:ea typeface="Tahoma" panose="020B0604030504040204" pitchFamily="34" charset="0"/>
                <a:cs typeface="Tahoma" panose="020B0604030504040204" pitchFamily="34" charset="0"/>
              </a:rPr>
              <a:t>Censuses</a:t>
            </a:r>
          </a:p>
        </p:txBody>
      </p:sp>
      <p:pic>
        <p:nvPicPr>
          <p:cNvPr id="4" name="Picture 3" descr="ASSD logo fin"/>
          <p:cNvPicPr/>
          <p:nvPr/>
        </p:nvPicPr>
        <p:blipFill>
          <a:blip r:embed="rId2" cstate="print"/>
          <a:srcRect/>
          <a:stretch>
            <a:fillRect/>
          </a:stretch>
        </p:blipFill>
        <p:spPr bwMode="auto">
          <a:xfrm>
            <a:off x="3334075" y="476672"/>
            <a:ext cx="2486828" cy="1296144"/>
          </a:xfrm>
          <a:prstGeom prst="rect">
            <a:avLst/>
          </a:prstGeom>
          <a:noFill/>
          <a:ln w="9525">
            <a:noFill/>
            <a:miter lim="800000"/>
            <a:headEnd/>
            <a:tailEnd/>
          </a:ln>
        </p:spPr>
      </p:pic>
      <p:sp>
        <p:nvSpPr>
          <p:cNvPr id="5" name="static title slide"/>
          <p:cNvSpPr txBox="1"/>
          <p:nvPr/>
        </p:nvSpPr>
        <p:spPr>
          <a:xfrm>
            <a:off x="10979" y="5711025"/>
            <a:ext cx="9133021" cy="430887"/>
          </a:xfrm>
          <a:prstGeom prst="rect">
            <a:avLst/>
          </a:prstGeom>
          <a:noFill/>
        </p:spPr>
        <p:txBody>
          <a:bodyPr wrap="square" rtlCol="0">
            <a:spAutoFit/>
          </a:bodyPr>
          <a:lstStyle/>
          <a:p>
            <a:pPr algn="ctr"/>
            <a:r>
              <a:rPr lang="en-US" sz="2200" b="1" dirty="0">
                <a:solidFill>
                  <a:schemeClr val="bg1"/>
                </a:solidFill>
                <a:latin typeface="+mj-lt"/>
              </a:rPr>
              <a:t>13</a:t>
            </a:r>
            <a:r>
              <a:rPr lang="en-US" sz="2200" b="1" baseline="30000" dirty="0">
                <a:solidFill>
                  <a:schemeClr val="bg1"/>
                </a:solidFill>
                <a:latin typeface="+mj-lt"/>
              </a:rPr>
              <a:t>th</a:t>
            </a:r>
            <a:r>
              <a:rPr lang="en-US" sz="2200" b="1" dirty="0">
                <a:solidFill>
                  <a:schemeClr val="bg1"/>
                </a:solidFill>
                <a:latin typeface="+mj-lt"/>
              </a:rPr>
              <a:t> Africa Symposium on Statistical Development, Addis Ababa , Ethiopia</a:t>
            </a:r>
          </a:p>
        </p:txBody>
      </p:sp>
    </p:spTree>
    <p:extLst>
      <p:ext uri="{BB962C8B-B14F-4D97-AF65-F5344CB8AC3E}">
        <p14:creationId xmlns:p14="http://schemas.microsoft.com/office/powerpoint/2010/main" val="6706201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836712"/>
            <a:ext cx="9144000" cy="5544616"/>
          </a:xfrm>
          <a:ln>
            <a:solidFill>
              <a:schemeClr val="bg1"/>
            </a:solidFill>
          </a:ln>
        </p:spPr>
        <p:txBody>
          <a:bodyPr>
            <a:normAutofit fontScale="85000" lnSpcReduction="10000"/>
          </a:bodyPr>
          <a:lstStyle/>
          <a:p>
            <a:pPr marL="342900" indent="-342900">
              <a:lnSpc>
                <a:spcPct val="150000"/>
              </a:lnSpc>
              <a:buFont typeface="Arial" panose="020B0604020202020204" pitchFamily="34" charset="0"/>
              <a:buChar char="•"/>
            </a:pPr>
            <a:r>
              <a:rPr lang="en-ZA" dirty="0"/>
              <a:t>The UN Conference on Population and Housing censuses was held in 2015 in New York</a:t>
            </a:r>
          </a:p>
          <a:p>
            <a:pPr marL="342900" indent="-342900">
              <a:lnSpc>
                <a:spcPct val="150000"/>
              </a:lnSpc>
              <a:buFont typeface="Arial" panose="020B0604020202020204" pitchFamily="34" charset="0"/>
              <a:buChar char="•"/>
            </a:pPr>
            <a:r>
              <a:rPr lang="en-ZA" dirty="0" smtClean="0"/>
              <a:t>A </a:t>
            </a:r>
            <a:r>
              <a:rPr lang="en-ZA" dirty="0"/>
              <a:t>resolution was taken on the 2020 World Population and Housing censuses. It recommends that all member states conducts at least one population and housing census during the 2020 round of censuses</a:t>
            </a:r>
          </a:p>
          <a:p>
            <a:pPr marL="342900" indent="-342900">
              <a:lnSpc>
                <a:spcPct val="150000"/>
              </a:lnSpc>
              <a:buFont typeface="Arial" panose="020B0604020202020204" pitchFamily="34" charset="0"/>
              <a:buChar char="•"/>
            </a:pPr>
            <a:r>
              <a:rPr lang="en-ZA" dirty="0" smtClean="0"/>
              <a:t>The </a:t>
            </a:r>
            <a:r>
              <a:rPr lang="en-ZA" dirty="0"/>
              <a:t>2020 round of censuses should take into account:</a:t>
            </a:r>
          </a:p>
          <a:p>
            <a:pPr marL="1085850" lvl="1" indent="-342900">
              <a:lnSpc>
                <a:spcPct val="150000"/>
              </a:lnSpc>
              <a:buFont typeface="Arial" panose="020B0604020202020204" pitchFamily="34" charset="0"/>
              <a:buChar char="•"/>
            </a:pPr>
            <a:r>
              <a:rPr lang="en-ZA" dirty="0"/>
              <a:t>I</a:t>
            </a:r>
            <a:r>
              <a:rPr lang="en-ZA" dirty="0" smtClean="0"/>
              <a:t>nternational </a:t>
            </a:r>
            <a:r>
              <a:rPr lang="en-ZA" dirty="0"/>
              <a:t>and regional recommendations relating to population and housing censuses and giving particular attention to advance planning, </a:t>
            </a:r>
          </a:p>
          <a:p>
            <a:pPr marL="1085850" lvl="1" indent="-342900">
              <a:lnSpc>
                <a:spcPct val="150000"/>
              </a:lnSpc>
              <a:buFont typeface="Arial" panose="020B0604020202020204" pitchFamily="34" charset="0"/>
              <a:buChar char="•"/>
            </a:pPr>
            <a:r>
              <a:rPr lang="en-ZA" dirty="0" smtClean="0"/>
              <a:t>Cost </a:t>
            </a:r>
            <a:r>
              <a:rPr lang="en-ZA" dirty="0"/>
              <a:t>efficiency, </a:t>
            </a:r>
          </a:p>
          <a:p>
            <a:pPr marL="1085850" lvl="1" indent="-342900">
              <a:lnSpc>
                <a:spcPct val="150000"/>
              </a:lnSpc>
              <a:buFont typeface="Arial" panose="020B0604020202020204" pitchFamily="34" charset="0"/>
              <a:buChar char="•"/>
            </a:pPr>
            <a:r>
              <a:rPr lang="en-ZA" dirty="0" smtClean="0"/>
              <a:t>Coverage </a:t>
            </a:r>
            <a:r>
              <a:rPr lang="en-ZA" dirty="0"/>
              <a:t>and the timely dissemination of, and easy access to, census results in order to inform decisions and facilitate the effective implementation of development plans and programmes.</a:t>
            </a:r>
          </a:p>
          <a:p>
            <a:endParaRPr lang="en-ZA" dirty="0"/>
          </a:p>
        </p:txBody>
      </p:sp>
      <p:sp>
        <p:nvSpPr>
          <p:cNvPr id="3" name="Text Placeholder 2"/>
          <p:cNvSpPr>
            <a:spLocks noGrp="1"/>
          </p:cNvSpPr>
          <p:nvPr>
            <p:ph type="body" sz="quarter" idx="11"/>
          </p:nvPr>
        </p:nvSpPr>
        <p:spPr>
          <a:xfrm>
            <a:off x="0" y="12616"/>
            <a:ext cx="9144000" cy="647353"/>
          </a:xfrm>
          <a:ln>
            <a:solidFill>
              <a:schemeClr val="bg1"/>
            </a:solidFill>
          </a:ln>
        </p:spPr>
        <p:txBody>
          <a:bodyPr/>
          <a:lstStyle/>
          <a:p>
            <a:pPr algn="ctr"/>
            <a:r>
              <a:rPr lang="en-ZA" b="1" dirty="0" smtClean="0"/>
              <a:t>UN Conference – New York, 2015</a:t>
            </a:r>
            <a:endParaRPr lang="en-ZA" b="1" dirty="0"/>
          </a:p>
        </p:txBody>
      </p:sp>
    </p:spTree>
    <p:extLst>
      <p:ext uri="{BB962C8B-B14F-4D97-AF65-F5344CB8AC3E}">
        <p14:creationId xmlns:p14="http://schemas.microsoft.com/office/powerpoint/2010/main" val="42898863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1124744"/>
            <a:ext cx="9144000" cy="5040560"/>
          </a:xfrm>
          <a:ln>
            <a:solidFill>
              <a:schemeClr val="bg1"/>
            </a:solidFill>
          </a:ln>
        </p:spPr>
        <p:txBody>
          <a:bodyPr>
            <a:normAutofit fontScale="92500" lnSpcReduction="20000"/>
          </a:bodyPr>
          <a:lstStyle/>
          <a:p>
            <a:pPr marL="342900" indent="-342900">
              <a:lnSpc>
                <a:spcPct val="150000"/>
              </a:lnSpc>
              <a:buFont typeface="Arial" panose="020B0604020202020204" pitchFamily="34" charset="0"/>
              <a:buChar char="•"/>
            </a:pPr>
            <a:r>
              <a:rPr lang="en-ZA" dirty="0"/>
              <a:t>The UN resolution coincides with the South African plan to conduct the </a:t>
            </a:r>
            <a:r>
              <a:rPr lang="en-ZA" dirty="0">
                <a:solidFill>
                  <a:srgbClr val="FFFF00"/>
                </a:solidFill>
              </a:rPr>
              <a:t>Census in </a:t>
            </a:r>
            <a:r>
              <a:rPr lang="en-ZA" dirty="0" smtClean="0">
                <a:solidFill>
                  <a:srgbClr val="FFFF00"/>
                </a:solidFill>
              </a:rPr>
              <a:t>2021</a:t>
            </a:r>
            <a:endParaRPr lang="en-ZA" dirty="0">
              <a:solidFill>
                <a:srgbClr val="FFFF00"/>
              </a:solidFill>
            </a:endParaRPr>
          </a:p>
          <a:p>
            <a:pPr marL="342900" indent="-342900">
              <a:lnSpc>
                <a:spcPct val="150000"/>
              </a:lnSpc>
              <a:buFont typeface="Arial" panose="020B0604020202020204" pitchFamily="34" charset="0"/>
              <a:buChar char="•"/>
            </a:pPr>
            <a:endParaRPr lang="en-ZA" dirty="0"/>
          </a:p>
          <a:p>
            <a:pPr marL="342900" indent="-342900">
              <a:lnSpc>
                <a:spcPct val="150000"/>
              </a:lnSpc>
              <a:buFont typeface="Arial" panose="020B0604020202020204" pitchFamily="34" charset="0"/>
              <a:buChar char="•"/>
            </a:pPr>
            <a:r>
              <a:rPr lang="en-ZA" dirty="0"/>
              <a:t>The purpose of conducting the 2020 round of population and housing censuses is to ensure the coordination of activities amongst the member </a:t>
            </a:r>
            <a:r>
              <a:rPr lang="en-ZA" dirty="0" smtClean="0"/>
              <a:t>states</a:t>
            </a:r>
          </a:p>
          <a:p>
            <a:pPr marL="342900" indent="-342900">
              <a:lnSpc>
                <a:spcPct val="150000"/>
              </a:lnSpc>
              <a:buFont typeface="Arial" panose="020B0604020202020204" pitchFamily="34" charset="0"/>
              <a:buChar char="•"/>
            </a:pPr>
            <a:endParaRPr lang="en-ZA" dirty="0"/>
          </a:p>
          <a:p>
            <a:pPr marL="342900" indent="-342900">
              <a:lnSpc>
                <a:spcPct val="150000"/>
              </a:lnSpc>
              <a:buFont typeface="Arial" panose="020B0604020202020204" pitchFamily="34" charset="0"/>
              <a:buChar char="•"/>
            </a:pPr>
            <a:r>
              <a:rPr lang="en-ZA" dirty="0">
                <a:solidFill>
                  <a:srgbClr val="FFFF00"/>
                </a:solidFill>
              </a:rPr>
              <a:t>Statistics Act No. 6 of 1999 </a:t>
            </a:r>
            <a:r>
              <a:rPr lang="en-ZA" dirty="0"/>
              <a:t>requires Statistics South Africa to conduct the population and housing census every </a:t>
            </a:r>
            <a:r>
              <a:rPr lang="en-ZA" dirty="0">
                <a:solidFill>
                  <a:srgbClr val="FFFF00"/>
                </a:solidFill>
              </a:rPr>
              <a:t>5 </a:t>
            </a:r>
            <a:r>
              <a:rPr lang="en-ZA" dirty="0" smtClean="0">
                <a:solidFill>
                  <a:srgbClr val="FFFF00"/>
                </a:solidFill>
              </a:rPr>
              <a:t>years – Reason for Census 2021</a:t>
            </a:r>
            <a:endParaRPr lang="en-ZA" dirty="0"/>
          </a:p>
        </p:txBody>
      </p:sp>
      <p:sp>
        <p:nvSpPr>
          <p:cNvPr id="3" name="Text Placeholder 2"/>
          <p:cNvSpPr>
            <a:spLocks noGrp="1"/>
          </p:cNvSpPr>
          <p:nvPr>
            <p:ph type="body" sz="quarter" idx="11"/>
          </p:nvPr>
        </p:nvSpPr>
        <p:spPr>
          <a:xfrm>
            <a:off x="0" y="116632"/>
            <a:ext cx="9144000" cy="647353"/>
          </a:xfrm>
          <a:ln>
            <a:solidFill>
              <a:schemeClr val="bg1"/>
            </a:solidFill>
          </a:ln>
        </p:spPr>
        <p:txBody>
          <a:bodyPr/>
          <a:lstStyle/>
          <a:p>
            <a:pPr algn="ctr"/>
            <a:r>
              <a:rPr lang="en-ZA" b="1" dirty="0" smtClean="0"/>
              <a:t>UN Conference – New York, 2015</a:t>
            </a:r>
            <a:endParaRPr lang="en-ZA" b="1" dirty="0"/>
          </a:p>
        </p:txBody>
      </p:sp>
    </p:spTree>
    <p:extLst>
      <p:ext uri="{BB962C8B-B14F-4D97-AF65-F5344CB8AC3E}">
        <p14:creationId xmlns:p14="http://schemas.microsoft.com/office/powerpoint/2010/main" val="25577371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5" name="Rectangle 74"/>
          <p:cNvSpPr/>
          <p:nvPr/>
        </p:nvSpPr>
        <p:spPr>
          <a:xfrm>
            <a:off x="683568" y="1340768"/>
            <a:ext cx="8460432"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2"/>
          <p:cNvSpPr txBox="1">
            <a:spLocks noChangeArrowheads="1"/>
          </p:cNvSpPr>
          <p:nvPr/>
        </p:nvSpPr>
        <p:spPr>
          <a:xfrm>
            <a:off x="468313" y="115888"/>
            <a:ext cx="8229600" cy="649287"/>
          </a:xfrm>
          <a:prstGeom prst="rect">
            <a:avLst/>
          </a:prstGeom>
        </p:spPr>
        <p:txBody>
          <a:bodyPr/>
          <a:lstStyle/>
          <a:p>
            <a:pPr lvl="0" algn="ctr">
              <a:defRPr/>
            </a:pPr>
            <a:endParaRPr lang="en-US" sz="1400" b="1" dirty="0" smtClean="0"/>
          </a:p>
        </p:txBody>
      </p:sp>
      <p:sp>
        <p:nvSpPr>
          <p:cNvPr id="77" name="Rechthoek 109"/>
          <p:cNvSpPr/>
          <p:nvPr/>
        </p:nvSpPr>
        <p:spPr>
          <a:xfrm>
            <a:off x="6372200" y="4725144"/>
            <a:ext cx="2771800" cy="802010"/>
          </a:xfrm>
          <a:prstGeom prst="rect">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nl-NL" sz="1400" b="1" dirty="0">
                <a:latin typeface="Helvetica Neue"/>
                <a:cs typeface="Helvetica Neue"/>
              </a:rPr>
              <a:t>Enumerators repeat interviews if errors </a:t>
            </a:r>
            <a:r>
              <a:rPr lang="nl-NL" sz="1400" b="1" dirty="0" smtClean="0">
                <a:latin typeface="Helvetica Neue"/>
                <a:cs typeface="Helvetica Neue"/>
              </a:rPr>
              <a:t>were detected by auto reject script</a:t>
            </a:r>
            <a:endParaRPr lang="nl-NL" sz="1400" b="1" dirty="0">
              <a:latin typeface="Helvetica Neue"/>
              <a:cs typeface="Helvetica Neue"/>
            </a:endParaRPr>
          </a:p>
        </p:txBody>
      </p:sp>
      <p:sp>
        <p:nvSpPr>
          <p:cNvPr id="78" name="Rechthoek 98"/>
          <p:cNvSpPr/>
          <p:nvPr/>
        </p:nvSpPr>
        <p:spPr>
          <a:xfrm>
            <a:off x="6372200" y="1600200"/>
            <a:ext cx="2771800" cy="912193"/>
          </a:xfrm>
          <a:prstGeom prst="rect">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nl-NL" sz="1400" b="1" dirty="0">
                <a:latin typeface="Helvetica Neue"/>
                <a:cs typeface="Helvetica Neue"/>
              </a:rPr>
              <a:t>Interviewers synchronize their devices and upload completed </a:t>
            </a:r>
            <a:r>
              <a:rPr lang="nl-NL" sz="1400" b="1" dirty="0" smtClean="0">
                <a:latin typeface="Helvetica Neue"/>
                <a:cs typeface="Helvetica Neue"/>
              </a:rPr>
              <a:t>questionnaires to Headquarters</a:t>
            </a:r>
            <a:endParaRPr lang="nl-NL" sz="1400" b="1" dirty="0">
              <a:latin typeface="Helvetica Neue"/>
              <a:cs typeface="Helvetica Neue"/>
            </a:endParaRPr>
          </a:p>
        </p:txBody>
      </p:sp>
      <p:sp>
        <p:nvSpPr>
          <p:cNvPr id="79" name="Rechthoek 107"/>
          <p:cNvSpPr/>
          <p:nvPr/>
        </p:nvSpPr>
        <p:spPr>
          <a:xfrm>
            <a:off x="6372200" y="2667000"/>
            <a:ext cx="2771800" cy="64497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nl-NL" sz="1400" b="1" dirty="0">
                <a:latin typeface="Helvetica Neue"/>
                <a:cs typeface="Helvetica Neue"/>
              </a:rPr>
              <a:t>Supervisors </a:t>
            </a:r>
            <a:r>
              <a:rPr lang="nl-NL" sz="1400" b="1" dirty="0" smtClean="0">
                <a:latin typeface="Helvetica Neue"/>
                <a:cs typeface="Helvetica Neue"/>
              </a:rPr>
              <a:t>monitors and report on </a:t>
            </a:r>
            <a:r>
              <a:rPr lang="nl-NL" sz="1400" b="1" dirty="0">
                <a:latin typeface="Helvetica Neue"/>
                <a:cs typeface="Helvetica Neue"/>
              </a:rPr>
              <a:t>the </a:t>
            </a:r>
            <a:r>
              <a:rPr lang="nl-NL" sz="1400" b="1" dirty="0" smtClean="0">
                <a:latin typeface="Helvetica Neue"/>
                <a:cs typeface="Helvetica Neue"/>
              </a:rPr>
              <a:t>Progress of the Fieldworkers</a:t>
            </a:r>
            <a:endParaRPr lang="nl-NL" sz="1400" b="1" dirty="0">
              <a:latin typeface="Helvetica Neue"/>
              <a:cs typeface="Helvetica Neue"/>
            </a:endParaRPr>
          </a:p>
        </p:txBody>
      </p:sp>
      <p:sp>
        <p:nvSpPr>
          <p:cNvPr id="80" name="Rechthoek 108"/>
          <p:cNvSpPr/>
          <p:nvPr/>
        </p:nvSpPr>
        <p:spPr>
          <a:xfrm>
            <a:off x="6372201" y="5517232"/>
            <a:ext cx="2771799" cy="1096913"/>
          </a:xfrm>
          <a:prstGeom prst="rect">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nl-NL" sz="1400" b="1" dirty="0">
                <a:latin typeface="Helvetica Neue"/>
                <a:cs typeface="Helvetica Neue"/>
              </a:rPr>
              <a:t>Questionnaires with </a:t>
            </a:r>
            <a:r>
              <a:rPr lang="nl-NL" sz="1400" b="1" dirty="0" smtClean="0">
                <a:latin typeface="Helvetica Neue"/>
                <a:cs typeface="Helvetica Neue"/>
              </a:rPr>
              <a:t>all minimum required fields completed </a:t>
            </a:r>
            <a:r>
              <a:rPr lang="nl-NL" sz="1400" b="1" dirty="0">
                <a:latin typeface="Helvetica Neue"/>
                <a:cs typeface="Helvetica Neue"/>
              </a:rPr>
              <a:t>are </a:t>
            </a:r>
            <a:r>
              <a:rPr lang="nl-NL" sz="1400" b="1" dirty="0" smtClean="0">
                <a:latin typeface="Helvetica Neue"/>
                <a:cs typeface="Helvetica Neue"/>
              </a:rPr>
              <a:t>automatically accepted by the headquarters</a:t>
            </a:r>
            <a:endParaRPr lang="nl-NL" sz="1400" b="1" dirty="0">
              <a:latin typeface="Helvetica Neue"/>
              <a:cs typeface="Helvetica Neue"/>
            </a:endParaRPr>
          </a:p>
        </p:txBody>
      </p:sp>
      <p:pic>
        <p:nvPicPr>
          <p:cNvPr id="81" name="Afbeelding 28"/>
          <p:cNvPicPr>
            <a:picLocks noChangeAspect="1"/>
          </p:cNvPicPr>
          <p:nvPr/>
        </p:nvPicPr>
        <p:blipFill>
          <a:blip r:embed="rId2" cstate="print"/>
          <a:srcRect/>
          <a:stretch>
            <a:fillRect/>
          </a:stretch>
        </p:blipFill>
        <p:spPr bwMode="auto">
          <a:xfrm>
            <a:off x="2843808" y="980728"/>
            <a:ext cx="820738" cy="820737"/>
          </a:xfrm>
          <a:prstGeom prst="rect">
            <a:avLst/>
          </a:prstGeom>
          <a:noFill/>
          <a:ln w="9525">
            <a:noFill/>
            <a:miter lim="800000"/>
            <a:headEnd/>
            <a:tailEnd/>
          </a:ln>
        </p:spPr>
      </p:pic>
      <p:grpSp>
        <p:nvGrpSpPr>
          <p:cNvPr id="2" name="Groeperen 16"/>
          <p:cNvGrpSpPr>
            <a:grpSpLocks/>
          </p:cNvGrpSpPr>
          <p:nvPr/>
        </p:nvGrpSpPr>
        <p:grpSpPr bwMode="auto">
          <a:xfrm>
            <a:off x="744507" y="3363913"/>
            <a:ext cx="4937125" cy="717550"/>
            <a:chOff x="873311" y="3364149"/>
            <a:chExt cx="4937018" cy="717623"/>
          </a:xfrm>
        </p:grpSpPr>
        <p:pic>
          <p:nvPicPr>
            <p:cNvPr id="83" name="Afbeelding 26"/>
            <p:cNvPicPr>
              <a:picLocks noChangeAspect="1"/>
            </p:cNvPicPr>
            <p:nvPr/>
          </p:nvPicPr>
          <p:blipFill>
            <a:blip r:embed="rId3" cstate="print"/>
            <a:srcRect/>
            <a:stretch>
              <a:fillRect/>
            </a:stretch>
          </p:blipFill>
          <p:spPr bwMode="auto">
            <a:xfrm>
              <a:off x="2967873" y="3364149"/>
              <a:ext cx="717622" cy="717623"/>
            </a:xfrm>
            <a:prstGeom prst="rect">
              <a:avLst/>
            </a:prstGeom>
            <a:noFill/>
            <a:ln w="9525">
              <a:noFill/>
              <a:miter lim="800000"/>
              <a:headEnd/>
              <a:tailEnd/>
            </a:ln>
          </p:spPr>
        </p:pic>
        <p:pic>
          <p:nvPicPr>
            <p:cNvPr id="84" name="Afbeelding 27"/>
            <p:cNvPicPr>
              <a:picLocks noChangeAspect="1"/>
            </p:cNvPicPr>
            <p:nvPr/>
          </p:nvPicPr>
          <p:blipFill>
            <a:blip r:embed="rId3" cstate="print"/>
            <a:srcRect/>
            <a:stretch>
              <a:fillRect/>
            </a:stretch>
          </p:blipFill>
          <p:spPr bwMode="auto">
            <a:xfrm>
              <a:off x="5092707" y="3364149"/>
              <a:ext cx="717622" cy="717623"/>
            </a:xfrm>
            <a:prstGeom prst="rect">
              <a:avLst/>
            </a:prstGeom>
            <a:noFill/>
            <a:ln w="9525">
              <a:noFill/>
              <a:miter lim="800000"/>
              <a:headEnd/>
              <a:tailEnd/>
            </a:ln>
          </p:spPr>
        </p:pic>
        <p:pic>
          <p:nvPicPr>
            <p:cNvPr id="85" name="Afbeelding 29"/>
            <p:cNvPicPr>
              <a:picLocks noChangeAspect="1"/>
            </p:cNvPicPr>
            <p:nvPr/>
          </p:nvPicPr>
          <p:blipFill>
            <a:blip r:embed="rId3" cstate="print"/>
            <a:srcRect/>
            <a:stretch>
              <a:fillRect/>
            </a:stretch>
          </p:blipFill>
          <p:spPr bwMode="auto">
            <a:xfrm>
              <a:off x="873311" y="3364149"/>
              <a:ext cx="717622" cy="717623"/>
            </a:xfrm>
            <a:prstGeom prst="rect">
              <a:avLst/>
            </a:prstGeom>
            <a:noFill/>
            <a:ln w="9525">
              <a:noFill/>
              <a:miter lim="800000"/>
              <a:headEnd/>
              <a:tailEnd/>
            </a:ln>
          </p:spPr>
        </p:pic>
      </p:grpSp>
      <p:grpSp>
        <p:nvGrpSpPr>
          <p:cNvPr id="3" name="Groeperen 20"/>
          <p:cNvGrpSpPr>
            <a:grpSpLocks/>
          </p:cNvGrpSpPr>
          <p:nvPr/>
        </p:nvGrpSpPr>
        <p:grpSpPr bwMode="auto">
          <a:xfrm>
            <a:off x="323528" y="5517232"/>
            <a:ext cx="5916612" cy="609600"/>
            <a:chOff x="414779" y="5964466"/>
            <a:chExt cx="5916766" cy="609601"/>
          </a:xfrm>
        </p:grpSpPr>
        <p:pic>
          <p:nvPicPr>
            <p:cNvPr id="87" name="Afbeelding 33"/>
            <p:cNvPicPr>
              <a:picLocks noChangeAspect="1"/>
            </p:cNvPicPr>
            <p:nvPr/>
          </p:nvPicPr>
          <p:blipFill>
            <a:blip r:embed="rId4" cstate="print"/>
            <a:srcRect/>
            <a:stretch>
              <a:fillRect/>
            </a:stretch>
          </p:blipFill>
          <p:spPr bwMode="auto">
            <a:xfrm>
              <a:off x="1504931" y="5964466"/>
              <a:ext cx="604888" cy="604888"/>
            </a:xfrm>
            <a:prstGeom prst="rect">
              <a:avLst/>
            </a:prstGeom>
            <a:noFill/>
            <a:ln w="9525">
              <a:noFill/>
              <a:miter lim="800000"/>
              <a:headEnd/>
              <a:tailEnd/>
            </a:ln>
          </p:spPr>
        </p:pic>
        <p:pic>
          <p:nvPicPr>
            <p:cNvPr id="88" name="Afbeelding 34"/>
            <p:cNvPicPr>
              <a:picLocks noChangeAspect="1"/>
            </p:cNvPicPr>
            <p:nvPr/>
          </p:nvPicPr>
          <p:blipFill>
            <a:blip r:embed="rId4" cstate="print"/>
            <a:srcRect/>
            <a:stretch>
              <a:fillRect/>
            </a:stretch>
          </p:blipFill>
          <p:spPr bwMode="auto">
            <a:xfrm>
              <a:off x="926127" y="5964466"/>
              <a:ext cx="604888" cy="604888"/>
            </a:xfrm>
            <a:prstGeom prst="rect">
              <a:avLst/>
            </a:prstGeom>
            <a:noFill/>
            <a:ln w="9525">
              <a:noFill/>
              <a:miter lim="800000"/>
              <a:headEnd/>
              <a:tailEnd/>
            </a:ln>
          </p:spPr>
        </p:pic>
        <p:pic>
          <p:nvPicPr>
            <p:cNvPr id="89" name="Afbeelding 35"/>
            <p:cNvPicPr>
              <a:picLocks noChangeAspect="1"/>
            </p:cNvPicPr>
            <p:nvPr/>
          </p:nvPicPr>
          <p:blipFill>
            <a:blip r:embed="rId4" cstate="print"/>
            <a:srcRect/>
            <a:stretch>
              <a:fillRect/>
            </a:stretch>
          </p:blipFill>
          <p:spPr bwMode="auto">
            <a:xfrm>
              <a:off x="3577351" y="5969179"/>
              <a:ext cx="604888" cy="604888"/>
            </a:xfrm>
            <a:prstGeom prst="rect">
              <a:avLst/>
            </a:prstGeom>
            <a:noFill/>
            <a:ln w="9525">
              <a:noFill/>
              <a:miter lim="800000"/>
              <a:headEnd/>
              <a:tailEnd/>
            </a:ln>
          </p:spPr>
        </p:pic>
        <p:pic>
          <p:nvPicPr>
            <p:cNvPr id="90" name="Afbeelding 36"/>
            <p:cNvPicPr>
              <a:picLocks noChangeAspect="1"/>
            </p:cNvPicPr>
            <p:nvPr/>
          </p:nvPicPr>
          <p:blipFill>
            <a:blip r:embed="rId4" cstate="print"/>
            <a:srcRect/>
            <a:stretch>
              <a:fillRect/>
            </a:stretch>
          </p:blipFill>
          <p:spPr bwMode="auto">
            <a:xfrm>
              <a:off x="3025155" y="5969179"/>
              <a:ext cx="604888" cy="604888"/>
            </a:xfrm>
            <a:prstGeom prst="rect">
              <a:avLst/>
            </a:prstGeom>
            <a:noFill/>
            <a:ln w="9525">
              <a:noFill/>
              <a:miter lim="800000"/>
              <a:headEnd/>
              <a:tailEnd/>
            </a:ln>
          </p:spPr>
        </p:pic>
        <p:pic>
          <p:nvPicPr>
            <p:cNvPr id="91" name="Afbeelding 37"/>
            <p:cNvPicPr>
              <a:picLocks noChangeAspect="1"/>
            </p:cNvPicPr>
            <p:nvPr/>
          </p:nvPicPr>
          <p:blipFill>
            <a:blip r:embed="rId4" cstate="print"/>
            <a:srcRect/>
            <a:stretch>
              <a:fillRect/>
            </a:stretch>
          </p:blipFill>
          <p:spPr bwMode="auto">
            <a:xfrm>
              <a:off x="414779" y="5964466"/>
              <a:ext cx="604888" cy="604888"/>
            </a:xfrm>
            <a:prstGeom prst="rect">
              <a:avLst/>
            </a:prstGeom>
            <a:noFill/>
            <a:ln w="9525">
              <a:noFill/>
              <a:miter lim="800000"/>
              <a:headEnd/>
              <a:tailEnd/>
            </a:ln>
          </p:spPr>
        </p:pic>
        <p:pic>
          <p:nvPicPr>
            <p:cNvPr id="92" name="Afbeelding 38"/>
            <p:cNvPicPr>
              <a:picLocks noChangeAspect="1"/>
            </p:cNvPicPr>
            <p:nvPr/>
          </p:nvPicPr>
          <p:blipFill>
            <a:blip r:embed="rId4" cstate="print"/>
            <a:srcRect/>
            <a:stretch>
              <a:fillRect/>
            </a:stretch>
          </p:blipFill>
          <p:spPr bwMode="auto">
            <a:xfrm>
              <a:off x="2476727" y="5964466"/>
              <a:ext cx="604888" cy="604888"/>
            </a:xfrm>
            <a:prstGeom prst="rect">
              <a:avLst/>
            </a:prstGeom>
            <a:noFill/>
            <a:ln w="9525">
              <a:noFill/>
              <a:miter lim="800000"/>
              <a:headEnd/>
              <a:tailEnd/>
            </a:ln>
          </p:spPr>
        </p:pic>
        <p:pic>
          <p:nvPicPr>
            <p:cNvPr id="93" name="Afbeelding 39"/>
            <p:cNvPicPr>
              <a:picLocks noChangeAspect="1"/>
            </p:cNvPicPr>
            <p:nvPr/>
          </p:nvPicPr>
          <p:blipFill>
            <a:blip r:embed="rId4" cstate="print"/>
            <a:srcRect/>
            <a:stretch>
              <a:fillRect/>
            </a:stretch>
          </p:blipFill>
          <p:spPr bwMode="auto">
            <a:xfrm>
              <a:off x="4595867" y="5969179"/>
              <a:ext cx="604888" cy="604888"/>
            </a:xfrm>
            <a:prstGeom prst="rect">
              <a:avLst/>
            </a:prstGeom>
            <a:noFill/>
            <a:ln w="9525">
              <a:noFill/>
              <a:miter lim="800000"/>
              <a:headEnd/>
              <a:tailEnd/>
            </a:ln>
          </p:spPr>
        </p:pic>
        <p:pic>
          <p:nvPicPr>
            <p:cNvPr id="94" name="Afbeelding 40"/>
            <p:cNvPicPr>
              <a:picLocks noChangeAspect="1"/>
            </p:cNvPicPr>
            <p:nvPr/>
          </p:nvPicPr>
          <p:blipFill>
            <a:blip r:embed="rId4" cstate="print"/>
            <a:srcRect/>
            <a:stretch>
              <a:fillRect/>
            </a:stretch>
          </p:blipFill>
          <p:spPr bwMode="auto">
            <a:xfrm>
              <a:off x="5174775" y="5969179"/>
              <a:ext cx="604888" cy="604888"/>
            </a:xfrm>
            <a:prstGeom prst="rect">
              <a:avLst/>
            </a:prstGeom>
            <a:noFill/>
            <a:ln w="9525">
              <a:noFill/>
              <a:miter lim="800000"/>
              <a:headEnd/>
              <a:tailEnd/>
            </a:ln>
          </p:spPr>
        </p:pic>
        <p:pic>
          <p:nvPicPr>
            <p:cNvPr id="95" name="Afbeelding 41"/>
            <p:cNvPicPr>
              <a:picLocks noChangeAspect="1"/>
            </p:cNvPicPr>
            <p:nvPr/>
          </p:nvPicPr>
          <p:blipFill>
            <a:blip r:embed="rId4" cstate="print"/>
            <a:srcRect/>
            <a:stretch>
              <a:fillRect/>
            </a:stretch>
          </p:blipFill>
          <p:spPr bwMode="auto">
            <a:xfrm>
              <a:off x="5726657" y="5964466"/>
              <a:ext cx="604888" cy="604888"/>
            </a:xfrm>
            <a:prstGeom prst="rect">
              <a:avLst/>
            </a:prstGeom>
            <a:noFill/>
            <a:ln w="9525">
              <a:noFill/>
              <a:miter lim="800000"/>
              <a:headEnd/>
              <a:tailEnd/>
            </a:ln>
          </p:spPr>
        </p:pic>
      </p:grpSp>
      <p:grpSp>
        <p:nvGrpSpPr>
          <p:cNvPr id="4" name="Groeperen 15"/>
          <p:cNvGrpSpPr>
            <a:grpSpLocks/>
          </p:cNvGrpSpPr>
          <p:nvPr/>
        </p:nvGrpSpPr>
        <p:grpSpPr bwMode="auto">
          <a:xfrm>
            <a:off x="1103282" y="1700808"/>
            <a:ext cx="4219575" cy="1663104"/>
            <a:chOff x="1232123" y="1488761"/>
            <a:chExt cx="4219396" cy="1875387"/>
          </a:xfrm>
        </p:grpSpPr>
        <p:cxnSp>
          <p:nvCxnSpPr>
            <p:cNvPr id="97" name="Gebogen verbindingslijn 45"/>
            <p:cNvCxnSpPr/>
            <p:nvPr/>
          </p:nvCxnSpPr>
          <p:spPr>
            <a:xfrm rot="5400000">
              <a:off x="1342135" y="1378749"/>
              <a:ext cx="1875387" cy="2095411"/>
            </a:xfrm>
            <a:prstGeom prst="bentConnector3">
              <a:avLst>
                <a:gd name="adj1" fmla="val 64214"/>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8" name="Gebogen verbindingslijn 46"/>
            <p:cNvCxnSpPr/>
            <p:nvPr/>
          </p:nvCxnSpPr>
          <p:spPr>
            <a:xfrm rot="16200000" flipH="1">
              <a:off x="3451834" y="1364462"/>
              <a:ext cx="1875387" cy="2123985"/>
            </a:xfrm>
            <a:prstGeom prst="bentConnector3">
              <a:avLst>
                <a:gd name="adj1" fmla="val 64214"/>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9" name="Gebogen verbindingslijn 49"/>
            <p:cNvCxnSpPr/>
            <p:nvPr/>
          </p:nvCxnSpPr>
          <p:spPr>
            <a:xfrm rot="5400000">
              <a:off x="2389048" y="2425661"/>
              <a:ext cx="1875387" cy="1587"/>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5" name="Groeperen 17"/>
          <p:cNvGrpSpPr>
            <a:grpSpLocks/>
          </p:cNvGrpSpPr>
          <p:nvPr/>
        </p:nvGrpSpPr>
        <p:grpSpPr bwMode="auto">
          <a:xfrm>
            <a:off x="588932" y="4081463"/>
            <a:ext cx="5311775" cy="1507777"/>
            <a:chOff x="717223" y="4081771"/>
            <a:chExt cx="5311877" cy="1887408"/>
          </a:xfrm>
        </p:grpSpPr>
        <p:cxnSp>
          <p:nvCxnSpPr>
            <p:cNvPr id="101" name="Gebogen verbindingslijn 52"/>
            <p:cNvCxnSpPr/>
            <p:nvPr/>
          </p:nvCxnSpPr>
          <p:spPr>
            <a:xfrm rot="5400000">
              <a:off x="33079" y="4765915"/>
              <a:ext cx="1882646" cy="514360"/>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2" name="Gebogen verbindingslijn 55"/>
            <p:cNvCxnSpPr/>
            <p:nvPr/>
          </p:nvCxnSpPr>
          <p:spPr>
            <a:xfrm rot="5400000">
              <a:off x="288672" y="5021507"/>
              <a:ext cx="1882646" cy="3175"/>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3" name="Gebogen verbindingslijn 58"/>
            <p:cNvCxnSpPr/>
            <p:nvPr/>
          </p:nvCxnSpPr>
          <p:spPr>
            <a:xfrm rot="16200000" flipH="1">
              <a:off x="578397" y="4734957"/>
              <a:ext cx="1882646" cy="576274"/>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4" name="Gebogen verbindingslijn 61"/>
            <p:cNvCxnSpPr/>
            <p:nvPr/>
          </p:nvCxnSpPr>
          <p:spPr>
            <a:xfrm rot="5400000">
              <a:off x="2111951" y="4749245"/>
              <a:ext cx="1882646" cy="547698"/>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5" name="Gebogen verbindingslijn 64"/>
            <p:cNvCxnSpPr/>
            <p:nvPr/>
          </p:nvCxnSpPr>
          <p:spPr>
            <a:xfrm rot="16200000" flipH="1">
              <a:off x="2383419" y="5025475"/>
              <a:ext cx="1887408" cy="0"/>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6" name="Gebogen verbindingslijn 67"/>
            <p:cNvCxnSpPr/>
            <p:nvPr/>
          </p:nvCxnSpPr>
          <p:spPr>
            <a:xfrm rot="16200000" flipH="1">
              <a:off x="2659649" y="4749245"/>
              <a:ext cx="1887408" cy="552461"/>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7" name="Gebogen verbindingslijn 70"/>
            <p:cNvCxnSpPr/>
            <p:nvPr/>
          </p:nvCxnSpPr>
          <p:spPr>
            <a:xfrm rot="5400000">
              <a:off x="4231304" y="4749245"/>
              <a:ext cx="1887408" cy="552461"/>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8" name="Gebogen verbindingslijn 73"/>
            <p:cNvCxnSpPr/>
            <p:nvPr/>
          </p:nvCxnSpPr>
          <p:spPr>
            <a:xfrm rot="16200000" flipH="1">
              <a:off x="4520235" y="5012775"/>
              <a:ext cx="1887408" cy="25400"/>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9" name="Gebogen verbindingslijn 76"/>
            <p:cNvCxnSpPr/>
            <p:nvPr/>
          </p:nvCxnSpPr>
          <p:spPr>
            <a:xfrm rot="16200000" flipH="1">
              <a:off x="4798846" y="4734164"/>
              <a:ext cx="1882646" cy="577861"/>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110" name="Rechthoek 82"/>
          <p:cNvSpPr/>
          <p:nvPr/>
        </p:nvSpPr>
        <p:spPr>
          <a:xfrm>
            <a:off x="3635896" y="980728"/>
            <a:ext cx="2612504" cy="100811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nl-NL" sz="1400" b="1" dirty="0" smtClean="0">
                <a:latin typeface="Helvetica Neue"/>
                <a:cs typeface="Helvetica Neue"/>
              </a:rPr>
              <a:t>Content areas design  </a:t>
            </a:r>
            <a:r>
              <a:rPr lang="nl-NL" sz="1400" b="1" dirty="0">
                <a:latin typeface="Helvetica Neue"/>
                <a:cs typeface="Helvetica Neue"/>
              </a:rPr>
              <a:t>questionnaires </a:t>
            </a:r>
            <a:r>
              <a:rPr lang="nl-NL" sz="1400" b="1" dirty="0" smtClean="0">
                <a:latin typeface="Helvetica Neue"/>
                <a:cs typeface="Helvetica Neue"/>
              </a:rPr>
              <a:t>using visual </a:t>
            </a:r>
            <a:r>
              <a:rPr lang="nl-NL" sz="1400" b="1" dirty="0">
                <a:latin typeface="Helvetica Neue"/>
                <a:cs typeface="Helvetica Neue"/>
              </a:rPr>
              <a:t>tools and upload them to the central </a:t>
            </a:r>
            <a:r>
              <a:rPr lang="nl-NL" sz="1400" b="1" dirty="0" smtClean="0">
                <a:latin typeface="Helvetica Neue"/>
                <a:cs typeface="Helvetica Neue"/>
              </a:rPr>
              <a:t>server (HQ)</a:t>
            </a:r>
            <a:endParaRPr lang="nl-NL" sz="1400" b="1" dirty="0">
              <a:latin typeface="Helvetica Neue"/>
              <a:cs typeface="Helvetica Neue"/>
            </a:endParaRPr>
          </a:p>
        </p:txBody>
      </p:sp>
      <p:sp>
        <p:nvSpPr>
          <p:cNvPr id="111" name="Rechthoek 84"/>
          <p:cNvSpPr/>
          <p:nvPr/>
        </p:nvSpPr>
        <p:spPr>
          <a:xfrm>
            <a:off x="6372200" y="990600"/>
            <a:ext cx="2771800" cy="476672"/>
          </a:xfrm>
          <a:prstGeom prst="rect">
            <a:avLst/>
          </a:prstGeom>
          <a:solidFill>
            <a:schemeClr val="tx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nl-NL" sz="1400" b="1" dirty="0">
                <a:latin typeface="Helvetica Neue"/>
                <a:cs typeface="Helvetica Neue"/>
              </a:rPr>
              <a:t>Interviewers </a:t>
            </a:r>
            <a:r>
              <a:rPr lang="nl-NL" sz="1400" b="1" dirty="0" err="1">
                <a:latin typeface="Helvetica Neue"/>
                <a:cs typeface="Helvetica Neue"/>
              </a:rPr>
              <a:t>visit</a:t>
            </a:r>
            <a:r>
              <a:rPr lang="nl-NL" sz="1400" b="1" dirty="0">
                <a:latin typeface="Helvetica Neue"/>
                <a:cs typeface="Helvetica Neue"/>
              </a:rPr>
              <a:t> </a:t>
            </a:r>
            <a:r>
              <a:rPr lang="nl-NL" sz="1400" b="1" dirty="0" err="1">
                <a:latin typeface="Helvetica Neue"/>
                <a:cs typeface="Helvetica Neue"/>
              </a:rPr>
              <a:t>households</a:t>
            </a:r>
            <a:r>
              <a:rPr lang="nl-NL" sz="1400" b="1" dirty="0">
                <a:latin typeface="Helvetica Neue"/>
                <a:cs typeface="Helvetica Neue"/>
              </a:rPr>
              <a:t> </a:t>
            </a:r>
            <a:r>
              <a:rPr lang="nl-NL" sz="1400" b="1" dirty="0" err="1">
                <a:latin typeface="Helvetica Neue"/>
                <a:cs typeface="Helvetica Neue"/>
              </a:rPr>
              <a:t>and</a:t>
            </a:r>
            <a:r>
              <a:rPr lang="nl-NL" sz="1400" b="1" dirty="0">
                <a:latin typeface="Helvetica Neue"/>
                <a:cs typeface="Helvetica Neue"/>
              </a:rPr>
              <a:t> collect data</a:t>
            </a:r>
          </a:p>
        </p:txBody>
      </p:sp>
      <p:grpSp>
        <p:nvGrpSpPr>
          <p:cNvPr id="6" name="Groeperen 6"/>
          <p:cNvGrpSpPr>
            <a:grpSpLocks/>
          </p:cNvGrpSpPr>
          <p:nvPr/>
        </p:nvGrpSpPr>
        <p:grpSpPr bwMode="auto">
          <a:xfrm>
            <a:off x="539552" y="836712"/>
            <a:ext cx="2270125" cy="1292225"/>
            <a:chOff x="647847" y="197331"/>
            <a:chExt cx="2270196" cy="1291432"/>
          </a:xfrm>
        </p:grpSpPr>
        <p:pic>
          <p:nvPicPr>
            <p:cNvPr id="113" name="Afbeelding 42"/>
            <p:cNvPicPr>
              <a:picLocks noChangeAspect="1"/>
            </p:cNvPicPr>
            <p:nvPr/>
          </p:nvPicPr>
          <p:blipFill>
            <a:blip r:embed="rId5" cstate="print"/>
            <a:srcRect/>
            <a:stretch>
              <a:fillRect/>
            </a:stretch>
          </p:blipFill>
          <p:spPr bwMode="auto">
            <a:xfrm>
              <a:off x="647847" y="668513"/>
              <a:ext cx="820250" cy="820250"/>
            </a:xfrm>
            <a:prstGeom prst="rect">
              <a:avLst/>
            </a:prstGeom>
            <a:noFill/>
            <a:ln w="9525">
              <a:noFill/>
              <a:miter lim="800000"/>
              <a:headEnd/>
              <a:tailEnd/>
            </a:ln>
          </p:spPr>
        </p:pic>
        <p:pic>
          <p:nvPicPr>
            <p:cNvPr id="114" name="Afbeelding 1"/>
            <p:cNvPicPr>
              <a:picLocks noChangeAspect="1"/>
            </p:cNvPicPr>
            <p:nvPr/>
          </p:nvPicPr>
          <p:blipFill>
            <a:blip r:embed="rId6" cstate="print"/>
            <a:srcRect/>
            <a:stretch>
              <a:fillRect/>
            </a:stretch>
          </p:blipFill>
          <p:spPr bwMode="auto">
            <a:xfrm>
              <a:off x="1760341" y="197331"/>
              <a:ext cx="627982" cy="627982"/>
            </a:xfrm>
            <a:prstGeom prst="rect">
              <a:avLst/>
            </a:prstGeom>
            <a:noFill/>
            <a:ln w="9525">
              <a:noFill/>
              <a:miter lim="800000"/>
              <a:headEnd/>
              <a:tailEnd/>
            </a:ln>
          </p:spPr>
        </p:pic>
        <p:cxnSp>
          <p:nvCxnSpPr>
            <p:cNvPr id="115" name="Gebogen verbindingslijn 43"/>
            <p:cNvCxnSpPr/>
            <p:nvPr/>
          </p:nvCxnSpPr>
          <p:spPr>
            <a:xfrm flipV="1">
              <a:off x="1468611" y="1077853"/>
              <a:ext cx="1449432" cy="0"/>
            </a:xfrm>
            <a:prstGeom prst="bentConnector3">
              <a:avLst>
                <a:gd name="adj1" fmla="val 50000"/>
              </a:avLst>
            </a:prstGeom>
            <a:ln w="76200" cmpd="sng">
              <a:solidFill>
                <a:srgbClr val="7F7F7F"/>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116" name="Rechthoek 44"/>
          <p:cNvSpPr/>
          <p:nvPr/>
        </p:nvSpPr>
        <p:spPr>
          <a:xfrm>
            <a:off x="6372200" y="228600"/>
            <a:ext cx="2771800" cy="648072"/>
          </a:xfrm>
          <a:prstGeom prst="rect">
            <a:avLst/>
          </a:prstGeom>
          <a:solidFill>
            <a:schemeClr val="tx2"/>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nl-NL" sz="1400" b="1" dirty="0">
                <a:latin typeface="Helvetica Neue"/>
                <a:cs typeface="Helvetica Neue"/>
              </a:rPr>
              <a:t>HQ distributes the sample lists across teams of enumerators</a:t>
            </a:r>
          </a:p>
        </p:txBody>
      </p:sp>
      <p:grpSp>
        <p:nvGrpSpPr>
          <p:cNvPr id="7" name="Groeperen 13"/>
          <p:cNvGrpSpPr>
            <a:grpSpLocks/>
          </p:cNvGrpSpPr>
          <p:nvPr/>
        </p:nvGrpSpPr>
        <p:grpSpPr bwMode="auto">
          <a:xfrm>
            <a:off x="2915816" y="1844824"/>
            <a:ext cx="549275" cy="550862"/>
            <a:chOff x="4233239" y="891985"/>
            <a:chExt cx="549735" cy="549735"/>
          </a:xfrm>
        </p:grpSpPr>
        <p:sp>
          <p:nvSpPr>
            <p:cNvPr id="118" name="Afgeronde rechthoek 11"/>
            <p:cNvSpPr/>
            <p:nvPr/>
          </p:nvSpPr>
          <p:spPr>
            <a:xfrm>
              <a:off x="4233239" y="891985"/>
              <a:ext cx="549735" cy="549735"/>
            </a:xfrm>
            <a:prstGeom prst="roundRect">
              <a:avLst/>
            </a:prstGeom>
            <a:solidFill>
              <a:schemeClr val="bg1"/>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sz="1400"/>
            </a:p>
          </p:txBody>
        </p:sp>
        <p:pic>
          <p:nvPicPr>
            <p:cNvPr id="119" name="Afbeelding 12"/>
            <p:cNvPicPr>
              <a:picLocks noChangeAspect="1"/>
            </p:cNvPicPr>
            <p:nvPr/>
          </p:nvPicPr>
          <p:blipFill>
            <a:blip r:embed="rId7" cstate="print"/>
            <a:srcRect/>
            <a:stretch>
              <a:fillRect/>
            </a:stretch>
          </p:blipFill>
          <p:spPr bwMode="auto">
            <a:xfrm>
              <a:off x="4295952" y="941703"/>
              <a:ext cx="422450" cy="422450"/>
            </a:xfrm>
            <a:prstGeom prst="rect">
              <a:avLst/>
            </a:prstGeom>
            <a:noFill/>
            <a:ln w="9525">
              <a:noFill/>
              <a:miter lim="800000"/>
              <a:headEnd/>
              <a:tailEnd/>
            </a:ln>
          </p:spPr>
        </p:pic>
      </p:grpSp>
      <p:grpSp>
        <p:nvGrpSpPr>
          <p:cNvPr id="8" name="Groeperen 78"/>
          <p:cNvGrpSpPr>
            <a:grpSpLocks/>
          </p:cNvGrpSpPr>
          <p:nvPr/>
        </p:nvGrpSpPr>
        <p:grpSpPr bwMode="auto">
          <a:xfrm>
            <a:off x="631795" y="4062413"/>
            <a:ext cx="5311775" cy="1526827"/>
            <a:chOff x="717223" y="4081771"/>
            <a:chExt cx="5311877" cy="1887408"/>
          </a:xfrm>
        </p:grpSpPr>
        <p:cxnSp>
          <p:nvCxnSpPr>
            <p:cNvPr id="121" name="Gebogen verbindingslijn 79"/>
            <p:cNvCxnSpPr/>
            <p:nvPr/>
          </p:nvCxnSpPr>
          <p:spPr>
            <a:xfrm rot="5400000">
              <a:off x="33082" y="4765912"/>
              <a:ext cx="1882641" cy="514360"/>
            </a:xfrm>
            <a:prstGeom prst="bentConnector3">
              <a:avLst>
                <a:gd name="adj1" fmla="val 50000"/>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22" name="Gebogen verbindingslijn 80"/>
            <p:cNvCxnSpPr/>
            <p:nvPr/>
          </p:nvCxnSpPr>
          <p:spPr>
            <a:xfrm rot="5400000">
              <a:off x="288675" y="5021504"/>
              <a:ext cx="1882641" cy="3175"/>
            </a:xfrm>
            <a:prstGeom prst="bentConnector3">
              <a:avLst>
                <a:gd name="adj1" fmla="val 50000"/>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23" name="Gebogen verbindingslijn 81"/>
            <p:cNvCxnSpPr/>
            <p:nvPr/>
          </p:nvCxnSpPr>
          <p:spPr>
            <a:xfrm rot="16200000" flipH="1">
              <a:off x="578398" y="4734956"/>
              <a:ext cx="1882641" cy="576273"/>
            </a:xfrm>
            <a:prstGeom prst="bentConnector3">
              <a:avLst>
                <a:gd name="adj1" fmla="val 50000"/>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24" name="Gebogen verbindingslijn 85"/>
            <p:cNvCxnSpPr/>
            <p:nvPr/>
          </p:nvCxnSpPr>
          <p:spPr>
            <a:xfrm rot="5400000">
              <a:off x="2111953" y="4749243"/>
              <a:ext cx="1882641" cy="547699"/>
            </a:xfrm>
            <a:prstGeom prst="bentConnector3">
              <a:avLst>
                <a:gd name="adj1" fmla="val 50000"/>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25" name="Gebogen verbindingslijn 86"/>
            <p:cNvCxnSpPr/>
            <p:nvPr/>
          </p:nvCxnSpPr>
          <p:spPr>
            <a:xfrm rot="16200000" flipH="1">
              <a:off x="2383419" y="5025475"/>
              <a:ext cx="1887408" cy="0"/>
            </a:xfrm>
            <a:prstGeom prst="bentConnector3">
              <a:avLst>
                <a:gd name="adj1" fmla="val 50000"/>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26" name="Gebogen verbindingslijn 87"/>
            <p:cNvCxnSpPr/>
            <p:nvPr/>
          </p:nvCxnSpPr>
          <p:spPr>
            <a:xfrm rot="16200000" flipH="1">
              <a:off x="2659649" y="4749245"/>
              <a:ext cx="1887408" cy="552461"/>
            </a:xfrm>
            <a:prstGeom prst="bentConnector3">
              <a:avLst>
                <a:gd name="adj1" fmla="val 50000"/>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27" name="Gebogen verbindingslijn 88"/>
            <p:cNvCxnSpPr/>
            <p:nvPr/>
          </p:nvCxnSpPr>
          <p:spPr>
            <a:xfrm rot="5400000">
              <a:off x="4231305" y="4749245"/>
              <a:ext cx="1887408" cy="552461"/>
            </a:xfrm>
            <a:prstGeom prst="bentConnector3">
              <a:avLst>
                <a:gd name="adj1" fmla="val 50000"/>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28" name="Gebogen verbindingslijn 89"/>
            <p:cNvCxnSpPr/>
            <p:nvPr/>
          </p:nvCxnSpPr>
          <p:spPr>
            <a:xfrm rot="16200000" flipH="1">
              <a:off x="4520235" y="5012775"/>
              <a:ext cx="1887408" cy="25400"/>
            </a:xfrm>
            <a:prstGeom prst="bentConnector3">
              <a:avLst>
                <a:gd name="adj1" fmla="val 50000"/>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29" name="Gebogen verbindingslijn 90"/>
            <p:cNvCxnSpPr/>
            <p:nvPr/>
          </p:nvCxnSpPr>
          <p:spPr>
            <a:xfrm rot="16200000" flipH="1">
              <a:off x="4798848" y="4734162"/>
              <a:ext cx="1882641" cy="577861"/>
            </a:xfrm>
            <a:prstGeom prst="bentConnector3">
              <a:avLst>
                <a:gd name="adj1" fmla="val 50000"/>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grpSp>
      <p:grpSp>
        <p:nvGrpSpPr>
          <p:cNvPr id="9" name="Groeperen 23"/>
          <p:cNvGrpSpPr>
            <a:grpSpLocks/>
          </p:cNvGrpSpPr>
          <p:nvPr/>
        </p:nvGrpSpPr>
        <p:grpSpPr bwMode="auto">
          <a:xfrm>
            <a:off x="3532157" y="5353050"/>
            <a:ext cx="550863" cy="549275"/>
            <a:chOff x="4182239" y="1253453"/>
            <a:chExt cx="549735" cy="549735"/>
          </a:xfrm>
        </p:grpSpPr>
        <p:sp>
          <p:nvSpPr>
            <p:cNvPr id="131" name="Afgeronde rechthoek 92"/>
            <p:cNvSpPr/>
            <p:nvPr/>
          </p:nvSpPr>
          <p:spPr>
            <a:xfrm>
              <a:off x="4182239" y="1253453"/>
              <a:ext cx="549735" cy="549735"/>
            </a:xfrm>
            <a:prstGeom prst="roundRect">
              <a:avLst/>
            </a:prstGeom>
            <a:solidFill>
              <a:schemeClr val="bg1"/>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sz="1400"/>
            </a:p>
          </p:txBody>
        </p:sp>
        <p:pic>
          <p:nvPicPr>
            <p:cNvPr id="132" name="Afbeelding 94"/>
            <p:cNvPicPr>
              <a:picLocks noChangeAspect="1"/>
            </p:cNvPicPr>
            <p:nvPr/>
          </p:nvPicPr>
          <p:blipFill>
            <a:blip r:embed="rId7" cstate="print"/>
            <a:srcRect/>
            <a:stretch>
              <a:fillRect/>
            </a:stretch>
          </p:blipFill>
          <p:spPr bwMode="auto">
            <a:xfrm>
              <a:off x="4237219" y="1321301"/>
              <a:ext cx="422450" cy="422450"/>
            </a:xfrm>
            <a:prstGeom prst="rect">
              <a:avLst/>
            </a:prstGeom>
            <a:noFill/>
            <a:ln w="9525">
              <a:noFill/>
              <a:miter lim="800000"/>
              <a:headEnd/>
              <a:tailEnd/>
            </a:ln>
          </p:spPr>
        </p:pic>
      </p:grpSp>
      <p:grpSp>
        <p:nvGrpSpPr>
          <p:cNvPr id="10" name="Groeperen 95"/>
          <p:cNvGrpSpPr>
            <a:grpSpLocks/>
          </p:cNvGrpSpPr>
          <p:nvPr/>
        </p:nvGrpSpPr>
        <p:grpSpPr bwMode="auto">
          <a:xfrm>
            <a:off x="350807" y="5372100"/>
            <a:ext cx="549275" cy="550863"/>
            <a:chOff x="4182239" y="1253453"/>
            <a:chExt cx="549735" cy="549735"/>
          </a:xfrm>
        </p:grpSpPr>
        <p:sp>
          <p:nvSpPr>
            <p:cNvPr id="134" name="Afgeronde rechthoek 96"/>
            <p:cNvSpPr/>
            <p:nvPr/>
          </p:nvSpPr>
          <p:spPr>
            <a:xfrm>
              <a:off x="4182239" y="1253453"/>
              <a:ext cx="549735" cy="549735"/>
            </a:xfrm>
            <a:prstGeom prst="roundRect">
              <a:avLst/>
            </a:prstGeom>
            <a:solidFill>
              <a:schemeClr val="bg1"/>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sz="1400"/>
            </a:p>
          </p:txBody>
        </p:sp>
        <p:pic>
          <p:nvPicPr>
            <p:cNvPr id="135" name="Afbeelding 97"/>
            <p:cNvPicPr>
              <a:picLocks noChangeAspect="1"/>
            </p:cNvPicPr>
            <p:nvPr/>
          </p:nvPicPr>
          <p:blipFill>
            <a:blip r:embed="rId7" cstate="print"/>
            <a:srcRect/>
            <a:stretch>
              <a:fillRect/>
            </a:stretch>
          </p:blipFill>
          <p:spPr bwMode="auto">
            <a:xfrm>
              <a:off x="4237219" y="1321301"/>
              <a:ext cx="422450" cy="422450"/>
            </a:xfrm>
            <a:prstGeom prst="rect">
              <a:avLst/>
            </a:prstGeom>
            <a:noFill/>
            <a:ln w="9525">
              <a:noFill/>
              <a:miter lim="800000"/>
              <a:headEnd/>
              <a:tailEnd/>
            </a:ln>
          </p:spPr>
        </p:pic>
      </p:grpSp>
      <p:grpSp>
        <p:nvGrpSpPr>
          <p:cNvPr id="11" name="Groeperen 99"/>
          <p:cNvGrpSpPr>
            <a:grpSpLocks/>
          </p:cNvGrpSpPr>
          <p:nvPr/>
        </p:nvGrpSpPr>
        <p:grpSpPr bwMode="auto">
          <a:xfrm>
            <a:off x="1114395" y="1844824"/>
            <a:ext cx="4219575" cy="1530201"/>
            <a:chOff x="1232123" y="1488761"/>
            <a:chExt cx="4219396" cy="1875387"/>
          </a:xfrm>
        </p:grpSpPr>
        <p:cxnSp>
          <p:nvCxnSpPr>
            <p:cNvPr id="137" name="Gebogen verbindingslijn 100"/>
            <p:cNvCxnSpPr/>
            <p:nvPr/>
          </p:nvCxnSpPr>
          <p:spPr>
            <a:xfrm rot="5400000">
              <a:off x="1342135" y="1378749"/>
              <a:ext cx="1875387" cy="2095411"/>
            </a:xfrm>
            <a:prstGeom prst="bentConnector3">
              <a:avLst>
                <a:gd name="adj1" fmla="val 64214"/>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38" name="Gebogen verbindingslijn 101"/>
            <p:cNvCxnSpPr/>
            <p:nvPr/>
          </p:nvCxnSpPr>
          <p:spPr>
            <a:xfrm rot="16200000" flipH="1">
              <a:off x="3451833" y="1364462"/>
              <a:ext cx="1875387" cy="2123985"/>
            </a:xfrm>
            <a:prstGeom prst="bentConnector3">
              <a:avLst>
                <a:gd name="adj1" fmla="val 64214"/>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139" name="Gebogen verbindingslijn 102"/>
            <p:cNvCxnSpPr/>
            <p:nvPr/>
          </p:nvCxnSpPr>
          <p:spPr>
            <a:xfrm rot="5400000">
              <a:off x="2389046" y="2425661"/>
              <a:ext cx="1875387" cy="1588"/>
            </a:xfrm>
            <a:prstGeom prst="bentConnector3">
              <a:avLst>
                <a:gd name="adj1" fmla="val 50000"/>
              </a:avLst>
            </a:prstGeom>
            <a:ln w="76200" cmpd="sng">
              <a:solidFill>
                <a:srgbClr val="7F7F7F"/>
              </a:solidFill>
              <a:headEnd type="arrow"/>
              <a:tailEnd type="none"/>
            </a:ln>
            <a:effectLst/>
          </p:spPr>
          <p:style>
            <a:lnRef idx="2">
              <a:schemeClr val="accent1"/>
            </a:lnRef>
            <a:fillRef idx="0">
              <a:schemeClr val="accent1"/>
            </a:fillRef>
            <a:effectRef idx="1">
              <a:schemeClr val="accent1"/>
            </a:effectRef>
            <a:fontRef idx="minor">
              <a:schemeClr val="tx1"/>
            </a:fontRef>
          </p:style>
        </p:cxnSp>
      </p:grpSp>
      <p:grpSp>
        <p:nvGrpSpPr>
          <p:cNvPr id="12" name="Groeperen 48"/>
          <p:cNvGrpSpPr>
            <a:grpSpLocks/>
          </p:cNvGrpSpPr>
          <p:nvPr/>
        </p:nvGrpSpPr>
        <p:grpSpPr bwMode="auto">
          <a:xfrm>
            <a:off x="2915816" y="1844824"/>
            <a:ext cx="549275" cy="549275"/>
            <a:chOff x="5363402" y="1802993"/>
            <a:chExt cx="549735" cy="549735"/>
          </a:xfrm>
        </p:grpSpPr>
        <p:sp>
          <p:nvSpPr>
            <p:cNvPr id="141" name="Afgeronde rechthoek 106"/>
            <p:cNvSpPr/>
            <p:nvPr/>
          </p:nvSpPr>
          <p:spPr>
            <a:xfrm>
              <a:off x="5363402" y="1802993"/>
              <a:ext cx="549735" cy="549735"/>
            </a:xfrm>
            <a:prstGeom prst="roundRect">
              <a:avLst/>
            </a:prstGeom>
            <a:solidFill>
              <a:schemeClr val="bg1"/>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sz="1400"/>
            </a:p>
          </p:txBody>
        </p:sp>
        <p:pic>
          <p:nvPicPr>
            <p:cNvPr id="142" name="Afbeelding 47"/>
            <p:cNvPicPr>
              <a:picLocks noChangeAspect="1"/>
            </p:cNvPicPr>
            <p:nvPr/>
          </p:nvPicPr>
          <p:blipFill>
            <a:blip r:embed="rId8" cstate="print"/>
            <a:srcRect/>
            <a:stretch>
              <a:fillRect/>
            </a:stretch>
          </p:blipFill>
          <p:spPr bwMode="auto">
            <a:xfrm>
              <a:off x="5437173" y="1857753"/>
              <a:ext cx="419321" cy="419321"/>
            </a:xfrm>
            <a:prstGeom prst="rect">
              <a:avLst/>
            </a:prstGeom>
            <a:noFill/>
            <a:ln w="9525">
              <a:noFill/>
              <a:miter lim="800000"/>
              <a:headEnd/>
              <a:tailEnd/>
            </a:ln>
          </p:spPr>
        </p:pic>
      </p:grpSp>
      <p:sp>
        <p:nvSpPr>
          <p:cNvPr id="143" name="TextBox 142"/>
          <p:cNvSpPr txBox="1"/>
          <p:nvPr/>
        </p:nvSpPr>
        <p:spPr>
          <a:xfrm>
            <a:off x="500826" y="103009"/>
            <a:ext cx="5871374" cy="400110"/>
          </a:xfrm>
          <a:prstGeom prst="rect">
            <a:avLst/>
          </a:prstGeom>
          <a:noFill/>
        </p:spPr>
        <p:txBody>
          <a:bodyPr wrap="square" lIns="91440" tIns="45720" rIns="91440" bIns="45720">
            <a:spAutoFit/>
          </a:bodyPr>
          <a:lstStyle>
            <a:defPPr>
              <a:defRPr lang="en-US"/>
            </a:defPPr>
            <a:lvl1pPr>
              <a:defRPr sz="4000" b="1">
                <a:solidFill>
                  <a:srgbClr val="E0151A"/>
                </a:solidFill>
                <a:latin typeface="Arial" panose="020B0604020202020204" pitchFamily="34" charset="0"/>
                <a:cs typeface="Arial" panose="020B0604020202020204" pitchFamily="34" charset="0"/>
              </a:defRPr>
            </a:lvl1pPr>
          </a:lstStyle>
          <a:p>
            <a:r>
              <a:rPr lang="en-US" sz="2000" dirty="0" smtClean="0">
                <a:solidFill>
                  <a:schemeClr val="tx2">
                    <a:lumMod val="60000"/>
                    <a:lumOff val="40000"/>
                  </a:schemeClr>
                </a:solidFill>
              </a:rPr>
              <a:t>Data Flow for CS2016 and KZN CSS</a:t>
            </a:r>
            <a:endParaRPr lang="en-US" sz="2000" dirty="0">
              <a:solidFill>
                <a:schemeClr val="tx2">
                  <a:lumMod val="60000"/>
                  <a:lumOff val="40000"/>
                </a:schemeClr>
              </a:solidFill>
            </a:endParaRPr>
          </a:p>
        </p:txBody>
      </p:sp>
      <p:sp>
        <p:nvSpPr>
          <p:cNvPr id="144" name="Rechthoek 109"/>
          <p:cNvSpPr/>
          <p:nvPr/>
        </p:nvSpPr>
        <p:spPr>
          <a:xfrm>
            <a:off x="6372200" y="1676400"/>
            <a:ext cx="2771800" cy="2667000"/>
          </a:xfrm>
          <a:prstGeom prst="rect">
            <a:avLst/>
          </a:prstGeom>
          <a:solidFill>
            <a:schemeClr val="tx2"/>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nl-NL" sz="1400" b="1" dirty="0" smtClean="0">
                <a:latin typeface="Helvetica Neue"/>
                <a:cs typeface="Helvetica Neue"/>
              </a:rPr>
              <a:t>A script is executed on completed data at headquarters to autoreject questionnaires without minimum acceptable criteria. Once accepted, the status is updated to Approved By supervisor, thereby  playing the role of the role of the supervisor with respect to quality of completed questionnaires</a:t>
            </a:r>
            <a:endParaRPr lang="nl-NL" sz="1400" b="1" dirty="0">
              <a:latin typeface="Helvetica Neue"/>
              <a:cs typeface="Helvetica Neue"/>
            </a:endParaRPr>
          </a:p>
        </p:txBody>
      </p:sp>
    </p:spTree>
    <p:extLst>
      <p:ext uri="{BB962C8B-B14F-4D97-AF65-F5344CB8AC3E}">
        <p14:creationId xmlns:p14="http://schemas.microsoft.com/office/powerpoint/2010/main" val="223857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fade">
                                      <p:cBhvr>
                                        <p:cTn id="10" dur="500"/>
                                        <p:tgtEl>
                                          <p:spTgt spid="8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fade">
                                      <p:cBhvr>
                                        <p:cTn id="13" dur="500"/>
                                        <p:tgtEl>
                                          <p:spTgt spid="11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110"/>
                                        </p:tgtEl>
                                        <p:attrNameLst>
                                          <p:attrName>style.visibility</p:attrName>
                                        </p:attrNameLst>
                                      </p:cBhvr>
                                      <p:to>
                                        <p:strVal val="hidden"/>
                                      </p:to>
                                    </p:set>
                                  </p:childTnLst>
                                </p:cTn>
                              </p:par>
                            </p:childTnLst>
                          </p:cTn>
                        </p:par>
                        <p:par>
                          <p:cTn id="18" fill="hold">
                            <p:stCondLst>
                              <p:cond delay="0"/>
                            </p:stCondLst>
                            <p:childTnLst>
                              <p:par>
                                <p:cTn id="19" presetID="10" presetClass="entr" presetSubtype="0" fill="hold" grpId="0" nodeType="afterEffect">
                                  <p:stCondLst>
                                    <p:cond delay="0"/>
                                  </p:stCondLst>
                                  <p:childTnLst>
                                    <p:set>
                                      <p:cBhvr>
                                        <p:cTn id="20" dur="1" fill="hold">
                                          <p:stCondLst>
                                            <p:cond delay="0"/>
                                          </p:stCondLst>
                                        </p:cTn>
                                        <p:tgtEl>
                                          <p:spTgt spid="116"/>
                                        </p:tgtEl>
                                        <p:attrNameLst>
                                          <p:attrName>style.visibility</p:attrName>
                                        </p:attrNameLst>
                                      </p:cBhvr>
                                      <p:to>
                                        <p:strVal val="visible"/>
                                      </p:to>
                                    </p:set>
                                    <p:animEffect transition="in" filter="fade">
                                      <p:cBhvr>
                                        <p:cTn id="21" dur="2000"/>
                                        <p:tgtEl>
                                          <p:spTgt spid="116"/>
                                        </p:tgtEl>
                                      </p:cBhvr>
                                    </p:animEffect>
                                  </p:childTnLst>
                                </p:cTn>
                              </p:par>
                              <p:par>
                                <p:cTn id="22" presetID="10"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10"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par>
                          <p:cTn id="37" fill="hold">
                            <p:stCondLst>
                              <p:cond delay="2500"/>
                            </p:stCondLst>
                            <p:childTnLst>
                              <p:par>
                                <p:cTn id="38" presetID="0" presetClass="path" presetSubtype="0" accel="50000" decel="50000" fill="hold" nodeType="afterEffect">
                                  <p:stCondLst>
                                    <p:cond delay="0"/>
                                  </p:stCondLst>
                                  <p:childTnLst>
                                    <p:animMotion origin="layout" path="M 1.66667E-6 2.22222E-6 L 0.00173 0.12569 L 0.23316 0.12569 L 0.24167 0.49861 " pathEditMode="relative" rAng="0" ptsTypes="AAAA">
                                      <p:cBhvr>
                                        <p:cTn id="39" dur="5000" fill="hold"/>
                                        <p:tgtEl>
                                          <p:spTgt spid="7"/>
                                        </p:tgtEl>
                                        <p:attrNameLst>
                                          <p:attrName>ppt_x</p:attrName>
                                          <p:attrName>ppt_y</p:attrName>
                                        </p:attrNameLst>
                                      </p:cBhvr>
                                      <p:rCtr x="12100" y="24900"/>
                                    </p:animMotion>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116"/>
                                        </p:tgtEl>
                                      </p:cBhvr>
                                    </p:animEffect>
                                    <p:set>
                                      <p:cBhvr>
                                        <p:cTn id="47" dur="1" fill="hold">
                                          <p:stCondLst>
                                            <p:cond delay="499"/>
                                          </p:stCondLst>
                                        </p:cTn>
                                        <p:tgtEl>
                                          <p:spTgt spid="116"/>
                                        </p:tgtEl>
                                        <p:attrNameLst>
                                          <p:attrName>style.visibility</p:attrName>
                                        </p:attrNameLst>
                                      </p:cBhvr>
                                      <p:to>
                                        <p:strVal val="hidden"/>
                                      </p:to>
                                    </p:se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111"/>
                                        </p:tgtEl>
                                        <p:attrNameLst>
                                          <p:attrName>style.visibility</p:attrName>
                                        </p:attrNameLst>
                                      </p:cBhvr>
                                      <p:to>
                                        <p:strVal val="visible"/>
                                      </p:to>
                                    </p:set>
                                    <p:animEffect transition="in" filter="fade">
                                      <p:cBhvr>
                                        <p:cTn id="51" dur="3000"/>
                                        <p:tgtEl>
                                          <p:spTgt spid="11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1" nodeType="clickEffect">
                                  <p:stCondLst>
                                    <p:cond delay="0"/>
                                  </p:stCondLst>
                                  <p:childTnLst>
                                    <p:animEffect transition="out" filter="fade">
                                      <p:cBhvr>
                                        <p:cTn id="55" dur="3000"/>
                                        <p:tgtEl>
                                          <p:spTgt spid="111"/>
                                        </p:tgtEl>
                                      </p:cBhvr>
                                    </p:animEffect>
                                    <p:set>
                                      <p:cBhvr>
                                        <p:cTn id="56" dur="1" fill="hold">
                                          <p:stCondLst>
                                            <p:cond delay="2999"/>
                                          </p:stCondLst>
                                        </p:cTn>
                                        <p:tgtEl>
                                          <p:spTgt spid="111"/>
                                        </p:tgtEl>
                                        <p:attrNameLst>
                                          <p:attrName>style.visibility</p:attrName>
                                        </p:attrNameLst>
                                      </p:cBhvr>
                                      <p:to>
                                        <p:strVal val="hidden"/>
                                      </p:to>
                                    </p:set>
                                  </p:childTnLst>
                                </p:cTn>
                              </p:par>
                              <p:par>
                                <p:cTn id="57" presetID="22" presetClass="exit" presetSubtype="4" fill="hold" nodeType="withEffect">
                                  <p:stCondLst>
                                    <p:cond delay="0"/>
                                  </p:stCondLst>
                                  <p:childTnLst>
                                    <p:animEffect transition="out" filter="wipe(down)">
                                      <p:cBhvr>
                                        <p:cTn id="58" dur="500"/>
                                        <p:tgtEl>
                                          <p:spTgt spid="5"/>
                                        </p:tgtEl>
                                      </p:cBhvr>
                                    </p:animEffect>
                                    <p:set>
                                      <p:cBhvr>
                                        <p:cTn id="59" dur="1" fill="hold">
                                          <p:stCondLst>
                                            <p:cond delay="499"/>
                                          </p:stCondLst>
                                        </p:cTn>
                                        <p:tgtEl>
                                          <p:spTgt spid="5"/>
                                        </p:tgtEl>
                                        <p:attrNameLst>
                                          <p:attrName>style.visibility</p:attrName>
                                        </p:attrNameLst>
                                      </p:cBhvr>
                                      <p:to>
                                        <p:strVal val="hidden"/>
                                      </p:to>
                                    </p:set>
                                  </p:childTnLst>
                                </p:cTn>
                              </p:par>
                              <p:par>
                                <p:cTn id="60" presetID="10" presetClass="entr" presetSubtype="0" fill="hold"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500"/>
                                        <p:tgtEl>
                                          <p:spTgt spid="78"/>
                                        </p:tgtEl>
                                      </p:cBhvr>
                                    </p:animEffect>
                                  </p:childTnLst>
                                </p:cTn>
                              </p:par>
                              <p:par>
                                <p:cTn id="66" presetID="10" presetClass="entr" presetSubtype="0" fill="hold"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500"/>
                                        <p:tgtEl>
                                          <p:spTgt spid="9"/>
                                        </p:tgtEl>
                                      </p:cBhvr>
                                    </p:animEffect>
                                  </p:childTnLst>
                                </p:cTn>
                              </p:par>
                              <p:par>
                                <p:cTn id="69" presetID="10" presetClass="entr" presetSubtype="0" fill="hold"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3000"/>
                            </p:stCondLst>
                            <p:childTnLst>
                              <p:par>
                                <p:cTn id="73" presetID="0" presetClass="path" presetSubtype="0" accel="50000" decel="50000" fill="hold" nodeType="afterEffect">
                                  <p:stCondLst>
                                    <p:cond delay="0"/>
                                  </p:stCondLst>
                                  <p:childTnLst>
                                    <p:animMotion origin="layout" path="M 3.05556E-6 -3.33333E-6 L 3.05556E-6 -0.09143 L -0.06007 -0.09143 L -0.06441 -0.57291 " pathEditMode="relative" rAng="0" ptsTypes="AAAA">
                                      <p:cBhvr>
                                        <p:cTn id="74" dur="5000" fill="hold"/>
                                        <p:tgtEl>
                                          <p:spTgt spid="9"/>
                                        </p:tgtEl>
                                        <p:attrNameLst>
                                          <p:attrName>ppt_x</p:attrName>
                                          <p:attrName>ppt_y</p:attrName>
                                        </p:attrNameLst>
                                      </p:cBhvr>
                                      <p:rCtr x="-3200" y="-28700"/>
                                    </p:animMotion>
                                  </p:childTnLst>
                                </p:cTn>
                              </p:par>
                            </p:childTnLst>
                          </p:cTn>
                        </p:par>
                      </p:childTnLst>
                    </p:cTn>
                  </p:par>
                  <p:par>
                    <p:cTn id="75" fill="hold">
                      <p:stCondLst>
                        <p:cond delay="indefinite"/>
                      </p:stCondLst>
                      <p:childTnLst>
                        <p:par>
                          <p:cTn id="76" fill="hold">
                            <p:stCondLst>
                              <p:cond delay="0"/>
                            </p:stCondLst>
                            <p:childTnLst>
                              <p:par>
                                <p:cTn id="77" presetID="22" presetClass="exit" presetSubtype="4" fill="hold" nodeType="clickEffect">
                                  <p:stCondLst>
                                    <p:cond delay="0"/>
                                  </p:stCondLst>
                                  <p:childTnLst>
                                    <p:animEffect transition="out" filter="wipe(down)">
                                      <p:cBhvr>
                                        <p:cTn id="78" dur="500"/>
                                        <p:tgtEl>
                                          <p:spTgt spid="10"/>
                                        </p:tgtEl>
                                      </p:cBhvr>
                                    </p:animEffect>
                                    <p:set>
                                      <p:cBhvr>
                                        <p:cTn id="79" dur="1" fill="hold">
                                          <p:stCondLst>
                                            <p:cond delay="499"/>
                                          </p:stCondLst>
                                        </p:cTn>
                                        <p:tgtEl>
                                          <p:spTgt spid="10"/>
                                        </p:tgtEl>
                                        <p:attrNameLst>
                                          <p:attrName>style.visibility</p:attrName>
                                        </p:attrNameLst>
                                      </p:cBhvr>
                                      <p:to>
                                        <p:strVal val="hidden"/>
                                      </p:to>
                                    </p:set>
                                  </p:childTnLst>
                                </p:cTn>
                              </p:par>
                            </p:childTnLst>
                          </p:cTn>
                        </p:par>
                        <p:par>
                          <p:cTn id="80" fill="hold">
                            <p:stCondLst>
                              <p:cond delay="500"/>
                            </p:stCondLst>
                            <p:childTnLst>
                              <p:par>
                                <p:cTn id="81" presetID="10" presetClass="entr" presetSubtype="0" fill="hold" grpId="0" nodeType="after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fade">
                                      <p:cBhvr>
                                        <p:cTn id="83" dur="2000"/>
                                        <p:tgtEl>
                                          <p:spTgt spid="79"/>
                                        </p:tgtEl>
                                      </p:cBhvr>
                                    </p:animEffect>
                                  </p:childTnLst>
                                </p:cTn>
                              </p:par>
                              <p:par>
                                <p:cTn id="84" presetID="22" presetClass="exit" presetSubtype="4" fill="hold" nodeType="withEffect">
                                  <p:stCondLst>
                                    <p:cond delay="0"/>
                                  </p:stCondLst>
                                  <p:childTnLst>
                                    <p:animEffect transition="out" filter="wipe(down)">
                                      <p:cBhvr>
                                        <p:cTn id="85" dur="500"/>
                                        <p:tgtEl>
                                          <p:spTgt spid="9"/>
                                        </p:tgtEl>
                                      </p:cBhvr>
                                    </p:animEffect>
                                    <p:set>
                                      <p:cBhvr>
                                        <p:cTn id="86" dur="1" fill="hold">
                                          <p:stCondLst>
                                            <p:cond delay="499"/>
                                          </p:stCondLst>
                                        </p:cTn>
                                        <p:tgtEl>
                                          <p:spTgt spid="9"/>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78"/>
                                        </p:tgtEl>
                                      </p:cBhvr>
                                    </p:animEffect>
                                    <p:set>
                                      <p:cBhvr>
                                        <p:cTn id="89" dur="1" fill="hold">
                                          <p:stCondLst>
                                            <p:cond delay="499"/>
                                          </p:stCondLst>
                                        </p:cTn>
                                        <p:tgtEl>
                                          <p:spTgt spid="78"/>
                                        </p:tgtEl>
                                        <p:attrNameLst>
                                          <p:attrName>style.visibility</p:attrName>
                                        </p:attrNameLst>
                                      </p:cBhvr>
                                      <p:to>
                                        <p:strVal val="hidden"/>
                                      </p:to>
                                    </p:set>
                                  </p:childTnLst>
                                </p:cTn>
                              </p:par>
                              <p:par>
                                <p:cTn id="90" presetID="10" presetClass="exit" presetSubtype="0" fill="hold" nodeType="withEffect">
                                  <p:stCondLst>
                                    <p:cond delay="0"/>
                                  </p:stCondLst>
                                  <p:childTnLst>
                                    <p:animEffect transition="out" filter="fade">
                                      <p:cBhvr>
                                        <p:cTn id="91" dur="500"/>
                                        <p:tgtEl>
                                          <p:spTgt spid="4"/>
                                        </p:tgtEl>
                                      </p:cBhvr>
                                    </p:animEffect>
                                    <p:set>
                                      <p:cBhvr>
                                        <p:cTn id="92" dur="1" fill="hold">
                                          <p:stCondLst>
                                            <p:cond delay="499"/>
                                          </p:stCondLst>
                                        </p:cTn>
                                        <p:tgtEl>
                                          <p:spTgt spid="4"/>
                                        </p:tgtEl>
                                        <p:attrNameLst>
                                          <p:attrName>style.visibility</p:attrName>
                                        </p:attrNameLst>
                                      </p:cBhvr>
                                      <p:to>
                                        <p:strVal val="hidden"/>
                                      </p:to>
                                    </p:set>
                                  </p:childTnLst>
                                </p:cTn>
                              </p:par>
                            </p:childTnLst>
                          </p:cTn>
                        </p:par>
                        <p:par>
                          <p:cTn id="93" fill="hold">
                            <p:stCondLst>
                              <p:cond delay="2500"/>
                            </p:stCondLst>
                            <p:childTnLst>
                              <p:par>
                                <p:cTn id="94" presetID="10" presetClass="entr" presetSubtype="0" fill="hold" grpId="0" nodeType="afterEffect">
                                  <p:stCondLst>
                                    <p:cond delay="0"/>
                                  </p:stCondLst>
                                  <p:childTnLst>
                                    <p:set>
                                      <p:cBhvr>
                                        <p:cTn id="95" dur="1" fill="hold">
                                          <p:stCondLst>
                                            <p:cond delay="0"/>
                                          </p:stCondLst>
                                        </p:cTn>
                                        <p:tgtEl>
                                          <p:spTgt spid="144"/>
                                        </p:tgtEl>
                                        <p:attrNameLst>
                                          <p:attrName>style.visibility</p:attrName>
                                        </p:attrNameLst>
                                      </p:cBhvr>
                                      <p:to>
                                        <p:strVal val="visible"/>
                                      </p:to>
                                    </p:set>
                                    <p:animEffect transition="in" filter="fade">
                                      <p:cBhvr>
                                        <p:cTn id="96" dur="500"/>
                                        <p:tgtEl>
                                          <p:spTgt spid="144"/>
                                        </p:tgtEl>
                                      </p:cBhvr>
                                    </p:animEffect>
                                  </p:childTnLst>
                                </p:cTn>
                              </p:par>
                              <p:par>
                                <p:cTn id="97" presetID="0" presetClass="path" presetSubtype="0" accel="50000" decel="50000" fill="hold" nodeType="withEffect">
                                  <p:stCondLst>
                                    <p:cond delay="0"/>
                                  </p:stCondLst>
                                  <p:childTnLst>
                                    <p:animMotion origin="layout" path="M -2.77778E-6 3.7037E-7 L -2.77778E-6 -0.09607 L 0.05834 -0.09607 L 0.05712 -0.41458 L 0.28073 -0.41968 L 0.27969 -0.57431 " pathEditMode="relative" rAng="0" ptsTypes="AAAAAA">
                                      <p:cBhvr>
                                        <p:cTn id="98" dur="5000" fill="hold"/>
                                        <p:tgtEl>
                                          <p:spTgt spid="10"/>
                                        </p:tgtEl>
                                        <p:attrNameLst>
                                          <p:attrName>ppt_x</p:attrName>
                                          <p:attrName>ppt_y</p:attrName>
                                        </p:attrNameLst>
                                      </p:cBhvr>
                                      <p:rCtr x="14000" y="-28700"/>
                                    </p:animMotion>
                                  </p:childTnLst>
                                </p:cTn>
                              </p:par>
                              <p:par>
                                <p:cTn id="99" presetID="10" presetClass="entr" presetSubtype="0" fill="hold" nodeType="with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fade">
                                      <p:cBhvr>
                                        <p:cTn id="101" dur="500"/>
                                        <p:tgtEl>
                                          <p:spTgt spid="11"/>
                                        </p:tgtEl>
                                      </p:cBhvr>
                                    </p:animEffect>
                                  </p:childTnLst>
                                </p:cTn>
                              </p:par>
                            </p:childTnLst>
                          </p:cTn>
                        </p:par>
                        <p:par>
                          <p:cTn id="102" fill="hold">
                            <p:stCondLst>
                              <p:cond delay="7500"/>
                            </p:stCondLst>
                            <p:childTnLst>
                              <p:par>
                                <p:cTn id="103" presetID="10"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Effect transition="in" filter="fade">
                                      <p:cBhvr>
                                        <p:cTn id="105" dur="500"/>
                                        <p:tgtEl>
                                          <p:spTgt spid="80"/>
                                        </p:tgtEl>
                                      </p:cBhvr>
                                    </p:animEffect>
                                  </p:childTnLst>
                                </p:cTn>
                              </p:par>
                            </p:childTnLst>
                          </p:cTn>
                        </p:par>
                        <p:par>
                          <p:cTn id="106" fill="hold">
                            <p:stCondLst>
                              <p:cond delay="8000"/>
                            </p:stCondLst>
                            <p:childTnLst>
                              <p:par>
                                <p:cTn id="107" presetID="10" presetClass="entr" presetSubtype="0" fill="hold" grpId="0" nodeType="afterEffect">
                                  <p:stCondLst>
                                    <p:cond delay="0"/>
                                  </p:stCondLst>
                                  <p:childTnLst>
                                    <p:set>
                                      <p:cBhvr>
                                        <p:cTn id="108" dur="1" fill="hold">
                                          <p:stCondLst>
                                            <p:cond delay="0"/>
                                          </p:stCondLst>
                                        </p:cTn>
                                        <p:tgtEl>
                                          <p:spTgt spid="77"/>
                                        </p:tgtEl>
                                        <p:attrNameLst>
                                          <p:attrName>style.visibility</p:attrName>
                                        </p:attrNameLst>
                                      </p:cBhvr>
                                      <p:to>
                                        <p:strVal val="visible"/>
                                      </p:to>
                                    </p:set>
                                    <p:animEffect transition="in" filter="fade">
                                      <p:cBhvr>
                                        <p:cTn id="109" dur="500"/>
                                        <p:tgtEl>
                                          <p:spTgt spid="77"/>
                                        </p:tgtEl>
                                      </p:cBhvr>
                                    </p:animEffect>
                                  </p:childTnLst>
                                </p:cTn>
                              </p:par>
                              <p:par>
                                <p:cTn id="110" presetID="10" presetClass="entr" presetSubtype="0" fill="hold" nodeType="withEffect">
                                  <p:stCondLst>
                                    <p:cond delay="0"/>
                                  </p:stCondLst>
                                  <p:childTnLst>
                                    <p:set>
                                      <p:cBhvr>
                                        <p:cTn id="111" dur="1" fill="hold">
                                          <p:stCondLst>
                                            <p:cond delay="0"/>
                                          </p:stCondLst>
                                        </p:cTn>
                                        <p:tgtEl>
                                          <p:spTgt spid="12"/>
                                        </p:tgtEl>
                                        <p:attrNameLst>
                                          <p:attrName>style.visibility</p:attrName>
                                        </p:attrNameLst>
                                      </p:cBhvr>
                                      <p:to>
                                        <p:strVal val="visible"/>
                                      </p:to>
                                    </p:set>
                                    <p:animEffect transition="in" filter="fade">
                                      <p:cBhvr>
                                        <p:cTn id="112" dur="500"/>
                                        <p:tgtEl>
                                          <p:spTgt spid="12"/>
                                        </p:tgtEl>
                                      </p:cBhvr>
                                    </p:animEffect>
                                  </p:childTnLst>
                                </p:cTn>
                              </p:par>
                              <p:par>
                                <p:cTn id="113" presetID="0" presetClass="path" presetSubtype="0" accel="50000" decel="50000" fill="hold" nodeType="withEffect">
                                  <p:stCondLst>
                                    <p:cond delay="0"/>
                                  </p:stCondLst>
                                  <p:childTnLst>
                                    <p:animMotion origin="layout" path="M 1.66667E-6 2.22222E-6 L 0.00104 0.49213 " pathEditMode="relative" rAng="0" ptsTypes="AA">
                                      <p:cBhvr>
                                        <p:cTn id="114" dur="2000" fill="hold"/>
                                        <p:tgtEl>
                                          <p:spTgt spid="12"/>
                                        </p:tgtEl>
                                        <p:attrNameLst>
                                          <p:attrName>ppt_x</p:attrName>
                                          <p:attrName>ppt_y</p:attrName>
                                        </p:attrNameLst>
                                      </p:cBhvr>
                                      <p:rCtr x="100" y="246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8" grpId="1" animBg="1"/>
      <p:bldP spid="79" grpId="0" animBg="1"/>
      <p:bldP spid="80" grpId="0" animBg="1"/>
      <p:bldP spid="110" grpId="0" animBg="1"/>
      <p:bldP spid="110" grpId="1" animBg="1"/>
      <p:bldP spid="111" grpId="0" animBg="1"/>
      <p:bldP spid="111" grpId="1" animBg="1"/>
      <p:bldP spid="116" grpId="0" animBg="1"/>
      <p:bldP spid="116" grpId="1" animBg="1"/>
      <p:bldP spid="1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10294" y="2492896"/>
            <a:ext cx="9144000" cy="980009"/>
          </a:xfrm>
        </p:spPr>
        <p:txBody>
          <a:bodyPr/>
          <a:lstStyle/>
          <a:p>
            <a:pPr algn="ctr"/>
            <a:r>
              <a:rPr lang="en-US" sz="3200" b="1" dirty="0" smtClean="0">
                <a:latin typeface="Tahoma" panose="020B0604030504040204" pitchFamily="34" charset="0"/>
                <a:ea typeface="Tahoma" panose="020B0604030504040204" pitchFamily="34" charset="0"/>
                <a:cs typeface="Tahoma" panose="020B0604030504040204" pitchFamily="34" charset="0"/>
              </a:rPr>
              <a:t>Lessons Learnt on Surveys in preparations for Census 2021 </a:t>
            </a:r>
            <a:r>
              <a:rPr lang="en-ZA" sz="3200" b="1" dirty="0">
                <a:latin typeface="Tahoma" panose="020B0604030504040204" pitchFamily="34" charset="0"/>
                <a:ea typeface="Tahoma" panose="020B0604030504040204" pitchFamily="34" charset="0"/>
                <a:cs typeface="Tahoma" panose="020B0604030504040204" pitchFamily="34" charset="0"/>
              </a:rPr>
              <a:t>during the 2020 round of censuses</a:t>
            </a:r>
            <a:r>
              <a:rPr lang="en-US" sz="3200" b="1" dirty="0">
                <a:latin typeface="Tahoma" panose="020B0604030504040204" pitchFamily="34" charset="0"/>
                <a:ea typeface="Tahoma" panose="020B0604030504040204" pitchFamily="34" charset="0"/>
                <a:cs typeface="Tahoma" panose="020B0604030504040204" pitchFamily="34" charset="0"/>
              </a:rPr>
              <a:t> </a:t>
            </a:r>
          </a:p>
          <a:p>
            <a:endParaRPr lang="en-US" dirty="0"/>
          </a:p>
        </p:txBody>
      </p:sp>
    </p:spTree>
    <p:extLst>
      <p:ext uri="{BB962C8B-B14F-4D97-AF65-F5344CB8AC3E}">
        <p14:creationId xmlns:p14="http://schemas.microsoft.com/office/powerpoint/2010/main" val="8914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27584" y="2492896"/>
            <a:ext cx="8064374" cy="647353"/>
          </a:xfrm>
        </p:spPr>
        <p:txBody>
          <a:bodyPr/>
          <a:lstStyle/>
          <a:p>
            <a:pPr algn="ctr"/>
            <a:r>
              <a:rPr lang="en-ZA" sz="3600" b="1" dirty="0" smtClean="0"/>
              <a:t>What </a:t>
            </a:r>
            <a:r>
              <a:rPr lang="en-ZA" sz="3600" b="1" dirty="0"/>
              <a:t>was planned</a:t>
            </a:r>
          </a:p>
        </p:txBody>
      </p:sp>
    </p:spTree>
    <p:extLst>
      <p:ext uri="{BB962C8B-B14F-4D97-AF65-F5344CB8AC3E}">
        <p14:creationId xmlns:p14="http://schemas.microsoft.com/office/powerpoint/2010/main" val="27837394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45961857"/>
              </p:ext>
            </p:extLst>
          </p:nvPr>
        </p:nvGraphicFramePr>
        <p:xfrm>
          <a:off x="-1" y="0"/>
          <a:ext cx="9144000" cy="7178040"/>
        </p:xfrm>
        <a:graphic>
          <a:graphicData uri="http://schemas.openxmlformats.org/drawingml/2006/table">
            <a:tbl>
              <a:tblPr firstRow="1" bandRow="1">
                <a:tableStyleId>{5C22544A-7EE6-4342-B048-85BDC9FD1C3A}</a:tableStyleId>
              </a:tblPr>
              <a:tblGrid>
                <a:gridCol w="3048000"/>
                <a:gridCol w="3048000"/>
                <a:gridCol w="3048000"/>
              </a:tblGrid>
              <a:tr h="620688">
                <a:tc>
                  <a:txBody>
                    <a:bodyPr/>
                    <a:lstStyle/>
                    <a:p>
                      <a:pPr>
                        <a:lnSpc>
                          <a:spcPct val="150000"/>
                        </a:lnSpc>
                      </a:pPr>
                      <a:r>
                        <a:rPr lang="en-ZA" dirty="0" smtClean="0">
                          <a:latin typeface="Arial" panose="020B0604020202020204" pitchFamily="34" charset="0"/>
                          <a:cs typeface="Arial" panose="020B0604020202020204" pitchFamily="34" charset="0"/>
                        </a:rPr>
                        <a:t>Census 2011</a:t>
                      </a:r>
                    </a:p>
                    <a:p>
                      <a:pPr>
                        <a:lnSpc>
                          <a:spcPct val="150000"/>
                        </a:lnSpc>
                      </a:pPr>
                      <a:endParaRPr lang="en-ZA" dirty="0">
                        <a:latin typeface="Arial" panose="020B0604020202020204" pitchFamily="34" charset="0"/>
                        <a:cs typeface="Arial" panose="020B0604020202020204" pitchFamily="34" charset="0"/>
                      </a:endParaRPr>
                    </a:p>
                  </a:txBody>
                  <a:tcPr/>
                </a:tc>
                <a:tc>
                  <a:txBody>
                    <a:bodyPr/>
                    <a:lstStyle/>
                    <a:p>
                      <a:pPr>
                        <a:lnSpc>
                          <a:spcPct val="150000"/>
                        </a:lnSpc>
                      </a:pPr>
                      <a:r>
                        <a:rPr lang="en-ZA" dirty="0" smtClean="0">
                          <a:latin typeface="Arial" panose="020B0604020202020204" pitchFamily="34" charset="0"/>
                          <a:cs typeface="Arial" panose="020B0604020202020204" pitchFamily="34" charset="0"/>
                        </a:rPr>
                        <a:t>CS 2016</a:t>
                      </a:r>
                      <a:r>
                        <a:rPr lang="en-ZA" baseline="0" dirty="0" smtClean="0">
                          <a:latin typeface="Arial" panose="020B0604020202020204" pitchFamily="34" charset="0"/>
                          <a:cs typeface="Arial" panose="020B0604020202020204" pitchFamily="34" charset="0"/>
                        </a:rPr>
                        <a:t> and</a:t>
                      </a:r>
                      <a:r>
                        <a:rPr lang="en-ZA" dirty="0" smtClean="0">
                          <a:latin typeface="Arial" panose="020B0604020202020204" pitchFamily="34" charset="0"/>
                          <a:cs typeface="Arial" panose="020B0604020202020204" pitchFamily="34" charset="0"/>
                        </a:rPr>
                        <a:t> KZN CSS</a:t>
                      </a:r>
                      <a:endParaRPr lang="en-ZA" dirty="0">
                        <a:latin typeface="Arial" panose="020B0604020202020204" pitchFamily="34" charset="0"/>
                        <a:cs typeface="Arial" panose="020B0604020202020204" pitchFamily="34" charset="0"/>
                      </a:endParaRPr>
                    </a:p>
                  </a:txBody>
                  <a:tcPr/>
                </a:tc>
                <a:tc>
                  <a:txBody>
                    <a:bodyPr/>
                    <a:lstStyle/>
                    <a:p>
                      <a:pPr>
                        <a:lnSpc>
                          <a:spcPct val="150000"/>
                        </a:lnSpc>
                      </a:pPr>
                      <a:r>
                        <a:rPr lang="en-ZA" dirty="0" smtClean="0">
                          <a:latin typeface="Arial" panose="020B0604020202020204" pitchFamily="34" charset="0"/>
                          <a:cs typeface="Arial" panose="020B0604020202020204" pitchFamily="34" charset="0"/>
                        </a:rPr>
                        <a:t>SADHS 2015</a:t>
                      </a:r>
                      <a:endParaRPr lang="en-ZA" dirty="0">
                        <a:latin typeface="Arial" panose="020B0604020202020204" pitchFamily="34" charset="0"/>
                        <a:cs typeface="Arial" panose="020B0604020202020204" pitchFamily="34" charset="0"/>
                      </a:endParaRPr>
                    </a:p>
                  </a:txBody>
                  <a:tcPr/>
                </a:tc>
              </a:tr>
              <a:tr h="6021058">
                <a:tc>
                  <a:txBody>
                    <a:bodyPr/>
                    <a:lstStyle/>
                    <a:p>
                      <a:pPr marL="342900" indent="-342900">
                        <a:lnSpc>
                          <a:spcPct val="150000"/>
                        </a:lnSpc>
                        <a:buFont typeface="Arial" panose="020B0604020202020204" pitchFamily="34" charset="0"/>
                        <a:buChar char="•"/>
                      </a:pPr>
                      <a:r>
                        <a:rPr lang="en-ZA" dirty="0" smtClean="0">
                          <a:latin typeface="Arial" panose="020B0604020202020204" pitchFamily="34" charset="0"/>
                          <a:cs typeface="Arial" panose="020B0604020202020204" pitchFamily="34" charset="0"/>
                        </a:rPr>
                        <a:t>PAPI- total</a:t>
                      </a:r>
                      <a:r>
                        <a:rPr lang="en-ZA" baseline="0" dirty="0" smtClean="0">
                          <a:latin typeface="Arial" panose="020B0604020202020204" pitchFamily="34" charset="0"/>
                          <a:cs typeface="Arial" panose="020B0604020202020204" pitchFamily="34" charset="0"/>
                        </a:rPr>
                        <a:t> count</a:t>
                      </a:r>
                      <a:endParaRPr lang="en-ZA" dirty="0" smtClean="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ZA" dirty="0" smtClean="0">
                          <a:latin typeface="Arial" panose="020B0604020202020204" pitchFamily="34" charset="0"/>
                          <a:cs typeface="Arial" panose="020B0604020202020204" pitchFamily="34" charset="0"/>
                        </a:rPr>
                        <a:t>Conventional methodology (listing and enumeration)</a:t>
                      </a:r>
                    </a:p>
                    <a:p>
                      <a:pPr marL="342900" indent="-342900">
                        <a:lnSpc>
                          <a:spcPct val="150000"/>
                        </a:lnSpc>
                        <a:buFont typeface="Arial" panose="020B0604020202020204" pitchFamily="34" charset="0"/>
                        <a:buChar char="•"/>
                      </a:pPr>
                      <a:r>
                        <a:rPr lang="en-ZA" dirty="0" smtClean="0">
                          <a:latin typeface="Arial" panose="020B0604020202020204" pitchFamily="34" charset="0"/>
                          <a:cs typeface="Arial" panose="020B0604020202020204" pitchFamily="34" charset="0"/>
                        </a:rPr>
                        <a:t>Self-enumeration was implemented in addition to the traditional data method (drop-off system)</a:t>
                      </a:r>
                    </a:p>
                    <a:p>
                      <a:pPr marL="342900" indent="-342900">
                        <a:lnSpc>
                          <a:spcPct val="150000"/>
                        </a:lnSpc>
                        <a:buFont typeface="Arial" panose="020B0604020202020204" pitchFamily="34" charset="0"/>
                        <a:buChar char="•"/>
                      </a:pPr>
                      <a:r>
                        <a:rPr lang="en-ZA" dirty="0" smtClean="0">
                          <a:latin typeface="Arial" panose="020B0604020202020204" pitchFamily="34" charset="0"/>
                          <a:cs typeface="Arial" panose="020B0604020202020204" pitchFamily="34" charset="0"/>
                        </a:rPr>
                        <a:t>CSAS system for </a:t>
                      </a:r>
                    </a:p>
                    <a:p>
                      <a:pPr marL="835025" lvl="2" indent="-285750" algn="l" defTabSz="914400" rtl="0" eaLnBrk="1" latinLnBrk="0" hangingPunct="1">
                        <a:lnSpc>
                          <a:spcPct val="150000"/>
                        </a:lnSpc>
                        <a:buFont typeface="Courier New" panose="02070309020205020404" pitchFamily="49" charset="0"/>
                        <a:buChar char="o"/>
                      </a:pPr>
                      <a:r>
                        <a:rPr lang="en-ZA" sz="1800" kern="1200" dirty="0" smtClean="0">
                          <a:solidFill>
                            <a:schemeClr val="dk1"/>
                          </a:solidFill>
                          <a:latin typeface="Arial" panose="020B0604020202020204" pitchFamily="34" charset="0"/>
                          <a:ea typeface="+mn-ea"/>
                          <a:cs typeface="Arial" panose="020B0604020202020204" pitchFamily="34" charset="0"/>
                        </a:rPr>
                        <a:t>Recruitment</a:t>
                      </a:r>
                    </a:p>
                    <a:p>
                      <a:pPr marL="835025" lvl="2" indent="-285750" algn="l" defTabSz="914400" rtl="0" eaLnBrk="1" latinLnBrk="0" hangingPunct="1">
                        <a:lnSpc>
                          <a:spcPct val="150000"/>
                        </a:lnSpc>
                        <a:buFont typeface="Courier New" panose="02070309020205020404" pitchFamily="49" charset="0"/>
                        <a:buChar char="o"/>
                      </a:pPr>
                      <a:r>
                        <a:rPr lang="en-ZA" sz="1800" kern="1200" dirty="0" smtClean="0">
                          <a:solidFill>
                            <a:schemeClr val="dk1"/>
                          </a:solidFill>
                          <a:latin typeface="Arial" panose="020B0604020202020204" pitchFamily="34" charset="0"/>
                          <a:ea typeface="+mn-ea"/>
                          <a:cs typeface="Arial" panose="020B0604020202020204" pitchFamily="34" charset="0"/>
                        </a:rPr>
                        <a:t>Reporting </a:t>
                      </a:r>
                    </a:p>
                    <a:p>
                      <a:pPr marL="835025" lvl="2" indent="-285750" algn="l" defTabSz="914400" rtl="0" eaLnBrk="1" latinLnBrk="0" hangingPunct="1">
                        <a:lnSpc>
                          <a:spcPct val="150000"/>
                        </a:lnSpc>
                        <a:buFont typeface="Courier New" panose="02070309020205020404" pitchFamily="49" charset="0"/>
                        <a:buChar char="o"/>
                      </a:pPr>
                      <a:r>
                        <a:rPr lang="en-ZA" sz="1800" kern="1200" dirty="0" smtClean="0">
                          <a:solidFill>
                            <a:schemeClr val="dk1"/>
                          </a:solidFill>
                          <a:latin typeface="Arial" panose="020B0604020202020204" pitchFamily="34" charset="0"/>
                          <a:ea typeface="+mn-ea"/>
                          <a:cs typeface="Arial" panose="020B0604020202020204" pitchFamily="34" charset="0"/>
                        </a:rPr>
                        <a:t>Forward and reverse logistics</a:t>
                      </a:r>
                    </a:p>
                    <a:p>
                      <a:pPr>
                        <a:lnSpc>
                          <a:spcPct val="150000"/>
                        </a:lnSpc>
                      </a:pPr>
                      <a:endParaRPr lang="en-ZA" dirty="0">
                        <a:latin typeface="Arial" panose="020B0604020202020204" pitchFamily="34" charset="0"/>
                        <a:cs typeface="Arial" panose="020B0604020202020204" pitchFamily="34" charset="0"/>
                      </a:endParaRPr>
                    </a:p>
                  </a:txBody>
                  <a:tcPr/>
                </a:tc>
                <a:tc>
                  <a:txBody>
                    <a:bodyPr/>
                    <a:lstStyle/>
                    <a:p>
                      <a:pPr marL="2857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800" kern="1200" dirty="0" smtClean="0">
                          <a:solidFill>
                            <a:schemeClr val="dk1"/>
                          </a:solidFill>
                          <a:latin typeface="Arial" panose="020B0604020202020204" pitchFamily="34" charset="0"/>
                          <a:ea typeface="+mn-ea"/>
                          <a:cs typeface="Arial" panose="020B0604020202020204" pitchFamily="34" charset="0"/>
                        </a:rPr>
                        <a:t>Creation</a:t>
                      </a:r>
                      <a:r>
                        <a:rPr lang="en-US" sz="1800" kern="1200" baseline="0" dirty="0" smtClean="0">
                          <a:solidFill>
                            <a:schemeClr val="dk1"/>
                          </a:solidFill>
                          <a:latin typeface="Arial" panose="020B0604020202020204" pitchFamily="34" charset="0"/>
                          <a:ea typeface="+mn-ea"/>
                          <a:cs typeface="Arial" panose="020B0604020202020204" pitchFamily="34" charset="0"/>
                        </a:rPr>
                        <a:t> of FW units</a:t>
                      </a:r>
                      <a:endParaRPr lang="en-US" sz="1800" kern="1200" dirty="0" smtClean="0">
                        <a:solidFill>
                          <a:schemeClr val="dk1"/>
                        </a:solidFill>
                        <a:latin typeface="Arial" panose="020B0604020202020204" pitchFamily="34" charset="0"/>
                        <a:ea typeface="+mn-ea"/>
                        <a:cs typeface="Arial" panose="020B0604020202020204" pitchFamily="34" charset="0"/>
                      </a:endParaRPr>
                    </a:p>
                    <a:p>
                      <a:pPr marL="285750" indent="-285750">
                        <a:lnSpc>
                          <a:spcPct val="150000"/>
                        </a:lnSpc>
                        <a:buFont typeface="Arial" panose="020B0604020202020204" pitchFamily="34" charset="0"/>
                        <a:buChar char="•"/>
                      </a:pPr>
                      <a:r>
                        <a:rPr lang="en-ZA" sz="1800" kern="1200" dirty="0" smtClean="0">
                          <a:solidFill>
                            <a:schemeClr val="dk1"/>
                          </a:solidFill>
                          <a:latin typeface="Arial" panose="020B0604020202020204" pitchFamily="34" charset="0"/>
                          <a:ea typeface="+mn-ea"/>
                          <a:cs typeface="Arial" panose="020B0604020202020204" pitchFamily="34" charset="0"/>
                        </a:rPr>
                        <a:t>Use of tech:</a:t>
                      </a:r>
                    </a:p>
                    <a:p>
                      <a:pPr marL="835025" lvl="2" indent="-285750">
                        <a:lnSpc>
                          <a:spcPct val="150000"/>
                        </a:lnSpc>
                        <a:buFont typeface="Courier New" panose="02070309020205020404" pitchFamily="49" charset="0"/>
                        <a:buChar char="o"/>
                      </a:pPr>
                      <a:r>
                        <a:rPr lang="en-ZA" sz="1800" kern="1200" dirty="0" smtClean="0">
                          <a:solidFill>
                            <a:schemeClr val="dk1"/>
                          </a:solidFill>
                          <a:latin typeface="Arial" panose="020B0604020202020204" pitchFamily="34" charset="0"/>
                          <a:ea typeface="+mn-ea"/>
                          <a:cs typeface="Arial" panose="020B0604020202020204" pitchFamily="34" charset="0"/>
                        </a:rPr>
                        <a:t>Geo-referenced DF </a:t>
                      </a:r>
                    </a:p>
                    <a:p>
                      <a:pPr marL="835025" lvl="2" indent="-285750">
                        <a:lnSpc>
                          <a:spcPct val="150000"/>
                        </a:lnSpc>
                        <a:buFont typeface="Courier New" panose="02070309020205020404" pitchFamily="49" charset="0"/>
                        <a:buChar char="o"/>
                      </a:pPr>
                      <a:r>
                        <a:rPr lang="en-ZA" sz="1800" kern="1200" dirty="0" smtClean="0">
                          <a:solidFill>
                            <a:schemeClr val="dk1"/>
                          </a:solidFill>
                          <a:latin typeface="Arial" panose="020B0604020202020204" pitchFamily="34" charset="0"/>
                          <a:ea typeface="+mn-ea"/>
                          <a:cs typeface="Arial" panose="020B0604020202020204" pitchFamily="34" charset="0"/>
                        </a:rPr>
                        <a:t>Unpacking method</a:t>
                      </a:r>
                    </a:p>
                    <a:p>
                      <a:pPr marL="835025" lvl="2" indent="-285750">
                        <a:lnSpc>
                          <a:spcPct val="150000"/>
                        </a:lnSpc>
                        <a:buFont typeface="Courier New" panose="02070309020205020404" pitchFamily="49" charset="0"/>
                        <a:buChar char="o"/>
                      </a:pPr>
                      <a:r>
                        <a:rPr lang="en-US" sz="1800" kern="1200" dirty="0" smtClean="0">
                          <a:solidFill>
                            <a:schemeClr val="dk1"/>
                          </a:solidFill>
                          <a:latin typeface="Arial" panose="020B0604020202020204" pitchFamily="34" charset="0"/>
                          <a:ea typeface="+mn-ea"/>
                          <a:cs typeface="Arial" panose="020B0604020202020204" pitchFamily="34" charset="0"/>
                        </a:rPr>
                        <a:t>Navigation application loaded on the electronic devices</a:t>
                      </a:r>
                    </a:p>
                    <a:p>
                      <a:pPr marL="835025" lvl="2" indent="-285750">
                        <a:lnSpc>
                          <a:spcPct val="150000"/>
                        </a:lnSpc>
                        <a:buFont typeface="Courier New" panose="02070309020205020404" pitchFamily="49" charset="0"/>
                        <a:buChar char="o"/>
                      </a:pPr>
                      <a:r>
                        <a:rPr lang="en-US" sz="1800" kern="1200" dirty="0" smtClean="0">
                          <a:solidFill>
                            <a:schemeClr val="dk1"/>
                          </a:solidFill>
                          <a:latin typeface="Arial" panose="020B0604020202020204" pitchFamily="34" charset="0"/>
                          <a:ea typeface="+mn-ea"/>
                          <a:cs typeface="Arial" panose="020B0604020202020204" pitchFamily="34" charset="0"/>
                        </a:rPr>
                        <a:t>Assignment planning at HO using the CAPI system</a:t>
                      </a:r>
                    </a:p>
                  </a:txBody>
                  <a:tcPr/>
                </a:tc>
                <a:tc>
                  <a:txBody>
                    <a:bodyPr/>
                    <a:lstStyle/>
                    <a:p>
                      <a:pPr marL="182563" lvl="1" indent="-182563">
                        <a:lnSpc>
                          <a:spcPct val="150000"/>
                        </a:lnSpc>
                        <a:buFont typeface="Arial" panose="020B0604020202020204" pitchFamily="34" charset="0"/>
                        <a:buChar char="•"/>
                      </a:pPr>
                      <a:r>
                        <a:rPr lang="en-US" sz="1800" kern="1200" dirty="0" smtClean="0">
                          <a:solidFill>
                            <a:schemeClr val="dk1"/>
                          </a:solidFill>
                          <a:latin typeface="Arial" panose="020B0604020202020204" pitchFamily="34" charset="0"/>
                          <a:ea typeface="+mn-ea"/>
                          <a:cs typeface="Arial" panose="020B0604020202020204" pitchFamily="34" charset="0"/>
                        </a:rPr>
                        <a:t>4</a:t>
                      </a:r>
                      <a:r>
                        <a:rPr lang="en-US" sz="2400" dirty="0" smtClean="0">
                          <a:latin typeface="Arial" panose="020B0604020202020204" pitchFamily="34" charset="0"/>
                          <a:cs typeface="Arial" panose="020B0604020202020204" pitchFamily="34" charset="0"/>
                        </a:rPr>
                        <a:t> </a:t>
                      </a:r>
                      <a:r>
                        <a:rPr lang="en-US" sz="1800" kern="1200" dirty="0" smtClean="0">
                          <a:solidFill>
                            <a:schemeClr val="dk1"/>
                          </a:solidFill>
                          <a:latin typeface="Arial" panose="020B0604020202020204" pitchFamily="34" charset="0"/>
                          <a:ea typeface="+mn-ea"/>
                          <a:cs typeface="Arial" panose="020B0604020202020204" pitchFamily="34" charset="0"/>
                        </a:rPr>
                        <a:t>questionnaires, loaded on PDAs/Tablets</a:t>
                      </a:r>
                    </a:p>
                    <a:p>
                      <a:pPr marL="182563" lvl="1" indent="-182563">
                        <a:lnSpc>
                          <a:spcPct val="150000"/>
                        </a:lnSpc>
                        <a:buFont typeface="Arial" panose="020B0604020202020204" pitchFamily="34" charset="0"/>
                        <a:buChar char="•"/>
                      </a:pPr>
                      <a:r>
                        <a:rPr lang="en-US" sz="1800" kern="1200" dirty="0" smtClean="0">
                          <a:solidFill>
                            <a:schemeClr val="dk1"/>
                          </a:solidFill>
                          <a:latin typeface="Arial" panose="020B0604020202020204" pitchFamily="34" charset="0"/>
                          <a:ea typeface="+mn-ea"/>
                          <a:cs typeface="Arial" panose="020B0604020202020204" pitchFamily="34" charset="0"/>
                        </a:rPr>
                        <a:t>Ratio – 1 FWS per team (1 male, 1 female, 1 logistics officer, 1 biomarker,1 publicity officer)</a:t>
                      </a:r>
                    </a:p>
                    <a:p>
                      <a:pPr marL="182563" lvl="1" indent="-182563">
                        <a:lnSpc>
                          <a:spcPct val="150000"/>
                        </a:lnSpc>
                        <a:buFont typeface="Arial" panose="020B0604020202020204" pitchFamily="34" charset="0"/>
                        <a:buChar char="•"/>
                      </a:pPr>
                      <a:r>
                        <a:rPr lang="en-ZA" sz="1800" kern="1200" dirty="0" smtClean="0">
                          <a:solidFill>
                            <a:schemeClr val="dk1"/>
                          </a:solidFill>
                          <a:latin typeface="Arial" panose="020B0604020202020204" pitchFamily="34" charset="0"/>
                          <a:ea typeface="+mn-ea"/>
                          <a:cs typeface="Arial" panose="020B0604020202020204" pitchFamily="34" charset="0"/>
                        </a:rPr>
                        <a:t>Assignment planning at</a:t>
                      </a:r>
                      <a:r>
                        <a:rPr lang="en-ZA" sz="1800" kern="1200" baseline="0" dirty="0" smtClean="0">
                          <a:solidFill>
                            <a:schemeClr val="dk1"/>
                          </a:solidFill>
                          <a:latin typeface="Arial" panose="020B0604020202020204" pitchFamily="34" charset="0"/>
                          <a:ea typeface="+mn-ea"/>
                          <a:cs typeface="Arial" panose="020B0604020202020204" pitchFamily="34" charset="0"/>
                        </a:rPr>
                        <a:t> HO level to FWS; then FWS to FW and back</a:t>
                      </a:r>
                      <a:endParaRPr lang="en-ZA" sz="1800" kern="1200" dirty="0" smtClean="0">
                        <a:solidFill>
                          <a:schemeClr val="dk1"/>
                        </a:solidFill>
                        <a:latin typeface="Arial" panose="020B0604020202020204" pitchFamily="34" charset="0"/>
                        <a:ea typeface="+mn-ea"/>
                        <a:cs typeface="Arial" panose="020B0604020202020204" pitchFamily="34" charset="0"/>
                      </a:endParaRPr>
                    </a:p>
                    <a:p>
                      <a:pPr>
                        <a:lnSpc>
                          <a:spcPct val="150000"/>
                        </a:lnSpc>
                      </a:pPr>
                      <a:endParaRPr lang="en-ZA"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1308585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83568" y="2780928"/>
            <a:ext cx="8064374" cy="647353"/>
          </a:xfrm>
        </p:spPr>
        <p:txBody>
          <a:bodyPr/>
          <a:lstStyle/>
          <a:p>
            <a:pPr algn="ctr"/>
            <a:r>
              <a:rPr lang="en-ZA" sz="3600" b="1" dirty="0" smtClean="0"/>
              <a:t>What Worked</a:t>
            </a:r>
            <a:endParaRPr lang="en-ZA" sz="3600" b="1" dirty="0"/>
          </a:p>
        </p:txBody>
      </p:sp>
    </p:spTree>
    <p:extLst>
      <p:ext uri="{BB962C8B-B14F-4D97-AF65-F5344CB8AC3E}">
        <p14:creationId xmlns:p14="http://schemas.microsoft.com/office/powerpoint/2010/main" val="2662807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039775954"/>
              </p:ext>
            </p:extLst>
          </p:nvPr>
        </p:nvGraphicFramePr>
        <p:xfrm>
          <a:off x="-1" y="0"/>
          <a:ext cx="9144000" cy="6666445"/>
        </p:xfrm>
        <a:graphic>
          <a:graphicData uri="http://schemas.openxmlformats.org/drawingml/2006/table">
            <a:tbl>
              <a:tblPr firstRow="1" bandRow="1">
                <a:tableStyleId>{5C22544A-7EE6-4342-B048-85BDC9FD1C3A}</a:tableStyleId>
              </a:tblPr>
              <a:tblGrid>
                <a:gridCol w="2590801"/>
                <a:gridCol w="4191000"/>
                <a:gridCol w="2362199"/>
              </a:tblGrid>
              <a:tr h="814285">
                <a:tc>
                  <a:txBody>
                    <a:bodyPr/>
                    <a:lstStyle/>
                    <a:p>
                      <a:r>
                        <a:rPr lang="en-ZA" dirty="0" smtClean="0"/>
                        <a:t>Census 2011</a:t>
                      </a:r>
                    </a:p>
                    <a:p>
                      <a:endParaRPr lang="en-ZA" dirty="0"/>
                    </a:p>
                  </a:txBody>
                  <a:tcPr/>
                </a:tc>
                <a:tc>
                  <a:txBody>
                    <a:bodyPr/>
                    <a:lstStyle/>
                    <a:p>
                      <a:r>
                        <a:rPr lang="en-ZA" dirty="0" smtClean="0"/>
                        <a:t>CS 2016 and KZN CSS</a:t>
                      </a:r>
                      <a:endParaRPr lang="en-ZA" dirty="0"/>
                    </a:p>
                  </a:txBody>
                  <a:tcPr/>
                </a:tc>
                <a:tc>
                  <a:txBody>
                    <a:bodyPr/>
                    <a:lstStyle/>
                    <a:p>
                      <a:r>
                        <a:rPr lang="en-ZA" dirty="0" smtClean="0"/>
                        <a:t>SADHS 2015</a:t>
                      </a:r>
                      <a:endParaRPr lang="en-ZA" dirty="0"/>
                    </a:p>
                  </a:txBody>
                  <a:tcPr/>
                </a:tc>
              </a:tr>
              <a:tr h="5351019">
                <a:tc>
                  <a:txBody>
                    <a:bodyPr/>
                    <a:lstStyle/>
                    <a:p>
                      <a:pPr marL="285750" indent="-285750">
                        <a:lnSpc>
                          <a:spcPct val="150000"/>
                        </a:lnSpc>
                        <a:buFont typeface="Arial" panose="020B0604020202020204" pitchFamily="34" charset="0"/>
                        <a:buChar char="•"/>
                      </a:pPr>
                      <a:r>
                        <a:rPr lang="en-ZA" sz="1800" kern="1200" dirty="0" smtClean="0">
                          <a:solidFill>
                            <a:schemeClr val="dk1"/>
                          </a:solidFill>
                          <a:latin typeface="Arial" panose="020B0604020202020204" pitchFamily="34" charset="0"/>
                          <a:ea typeface="+mn-ea"/>
                          <a:cs typeface="Arial" panose="020B0604020202020204" pitchFamily="34" charset="0"/>
                        </a:rPr>
                        <a:t>Deployment of DCC </a:t>
                      </a:r>
                    </a:p>
                    <a:p>
                      <a:pPr marL="285750" indent="-285750">
                        <a:lnSpc>
                          <a:spcPct val="150000"/>
                        </a:lnSpc>
                        <a:buFont typeface="Arial" panose="020B0604020202020204" pitchFamily="34" charset="0"/>
                        <a:buChar char="•"/>
                      </a:pPr>
                      <a:r>
                        <a:rPr lang="en-ZA" sz="1800" kern="1200" dirty="0" smtClean="0">
                          <a:solidFill>
                            <a:schemeClr val="dk1"/>
                          </a:solidFill>
                          <a:latin typeface="Arial" panose="020B0604020202020204" pitchFamily="34" charset="0"/>
                          <a:ea typeface="+mn-ea"/>
                          <a:cs typeface="Arial" panose="020B0604020202020204" pitchFamily="34" charset="0"/>
                        </a:rPr>
                        <a:t>Structure</a:t>
                      </a:r>
                      <a:r>
                        <a:rPr lang="en-ZA" sz="1800" kern="1200" baseline="0" dirty="0" smtClean="0">
                          <a:solidFill>
                            <a:schemeClr val="dk1"/>
                          </a:solidFill>
                          <a:latin typeface="Arial" panose="020B0604020202020204" pitchFamily="34" charset="0"/>
                          <a:ea typeface="+mn-ea"/>
                          <a:cs typeface="Arial" panose="020B0604020202020204" pitchFamily="34" charset="0"/>
                        </a:rPr>
                        <a:t> – ratio of FWS/FW</a:t>
                      </a:r>
                    </a:p>
                    <a:p>
                      <a:pPr marL="285750" indent="-285750">
                        <a:lnSpc>
                          <a:spcPct val="150000"/>
                        </a:lnSpc>
                        <a:buFont typeface="Arial" panose="020B0604020202020204" pitchFamily="34" charset="0"/>
                        <a:buChar char="•"/>
                      </a:pPr>
                      <a:r>
                        <a:rPr lang="en-ZA" sz="1800" kern="1200" baseline="0" dirty="0" smtClean="0">
                          <a:solidFill>
                            <a:schemeClr val="dk1"/>
                          </a:solidFill>
                          <a:latin typeface="Arial" panose="020B0604020202020204" pitchFamily="34" charset="0"/>
                          <a:ea typeface="+mn-ea"/>
                          <a:cs typeface="Arial" panose="020B0604020202020204" pitchFamily="34" charset="0"/>
                        </a:rPr>
                        <a:t>Call centre – identify respondents who were not enumerated  </a:t>
                      </a:r>
                    </a:p>
                    <a:p>
                      <a:pPr marL="285750" indent="-285750">
                        <a:lnSpc>
                          <a:spcPct val="150000"/>
                        </a:lnSpc>
                        <a:buFont typeface="Arial" panose="020B0604020202020204" pitchFamily="34" charset="0"/>
                        <a:buChar char="•"/>
                      </a:pPr>
                      <a:r>
                        <a:rPr lang="en-ZA" sz="1800" kern="1200" dirty="0" smtClean="0">
                          <a:solidFill>
                            <a:schemeClr val="dk1"/>
                          </a:solidFill>
                          <a:latin typeface="Arial" panose="020B0604020202020204" pitchFamily="34" charset="0"/>
                          <a:ea typeface="+mn-ea"/>
                          <a:cs typeface="Arial" panose="020B0604020202020204" pitchFamily="34" charset="0"/>
                        </a:rPr>
                        <a:t>KYFC</a:t>
                      </a:r>
                      <a:r>
                        <a:rPr lang="en-ZA" sz="1800" kern="1200" baseline="0" dirty="0" smtClean="0">
                          <a:solidFill>
                            <a:schemeClr val="dk1"/>
                          </a:solidFill>
                          <a:latin typeface="Arial" panose="020B0604020202020204" pitchFamily="34" charset="0"/>
                          <a:ea typeface="+mn-ea"/>
                          <a:cs typeface="Arial" panose="020B0604020202020204" pitchFamily="34" charset="0"/>
                        </a:rPr>
                        <a:t> </a:t>
                      </a:r>
                      <a:r>
                        <a:rPr lang="en-ZA" sz="1800" kern="1200" dirty="0" smtClean="0">
                          <a:solidFill>
                            <a:schemeClr val="dk1"/>
                          </a:solidFill>
                          <a:latin typeface="Arial" panose="020B0604020202020204" pitchFamily="34" charset="0"/>
                          <a:ea typeface="+mn-ea"/>
                          <a:cs typeface="Arial" panose="020B0604020202020204" pitchFamily="34" charset="0"/>
                        </a:rPr>
                        <a:t>created awareness in the public</a:t>
                      </a:r>
                    </a:p>
                    <a:p>
                      <a:pPr marL="285750" indent="-285750">
                        <a:lnSpc>
                          <a:spcPct val="150000"/>
                        </a:lnSpc>
                        <a:buFont typeface="Arial" panose="020B0604020202020204" pitchFamily="34" charset="0"/>
                        <a:buChar char="•"/>
                      </a:pPr>
                      <a:r>
                        <a:rPr lang="en-ZA" sz="1800" kern="1200" dirty="0" smtClean="0">
                          <a:solidFill>
                            <a:schemeClr val="dk1"/>
                          </a:solidFill>
                          <a:latin typeface="Arial" panose="020B0604020202020204" pitchFamily="34" charset="0"/>
                          <a:ea typeface="+mn-ea"/>
                          <a:cs typeface="Arial" panose="020B0604020202020204" pitchFamily="34" charset="0"/>
                        </a:rPr>
                        <a:t>KTS for payment of fieldstaff</a:t>
                      </a:r>
                    </a:p>
                    <a:p>
                      <a:pPr marL="285750" indent="-285750">
                        <a:lnSpc>
                          <a:spcPct val="150000"/>
                        </a:lnSpc>
                        <a:buFont typeface="Arial" panose="020B0604020202020204" pitchFamily="34" charset="0"/>
                        <a:buChar char="•"/>
                      </a:pPr>
                      <a:r>
                        <a:rPr lang="en-ZA" sz="1800" kern="1200" dirty="0" smtClean="0">
                          <a:solidFill>
                            <a:schemeClr val="dk1"/>
                          </a:solidFill>
                          <a:latin typeface="Arial" panose="020B0604020202020204" pitchFamily="34" charset="0"/>
                          <a:ea typeface="+mn-ea"/>
                          <a:cs typeface="Arial" panose="020B0604020202020204" pitchFamily="34" charset="0"/>
                        </a:rPr>
                        <a:t>Field</a:t>
                      </a:r>
                      <a:r>
                        <a:rPr lang="en-ZA" sz="1800" kern="1200" baseline="0" dirty="0" smtClean="0">
                          <a:solidFill>
                            <a:schemeClr val="dk1"/>
                          </a:solidFill>
                          <a:latin typeface="Arial" panose="020B0604020202020204" pitchFamily="34" charset="0"/>
                          <a:ea typeface="+mn-ea"/>
                          <a:cs typeface="Arial" panose="020B0604020202020204" pitchFamily="34" charset="0"/>
                        </a:rPr>
                        <a:t> structure of FWC-FWS-FW</a:t>
                      </a:r>
                    </a:p>
                  </a:txBody>
                  <a:tcPr/>
                </a:tc>
                <a:tc>
                  <a:txBody>
                    <a:bodyPr/>
                    <a:lstStyle/>
                    <a:p>
                      <a:pPr marL="285750" indent="-285750">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QN easy to administer </a:t>
                      </a:r>
                    </a:p>
                    <a:p>
                      <a:pPr marL="285750" indent="-285750">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QN was user-friendly with automated skip function. </a:t>
                      </a:r>
                    </a:p>
                    <a:p>
                      <a:pPr marL="285750" indent="-285750">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QN auto validations embedded to circumvent input errors by fieldworkers.</a:t>
                      </a:r>
                      <a:endParaRPr lang="en-ZA" sz="2400" kern="1200" dirty="0" smtClean="0">
                        <a:solidFill>
                          <a:schemeClr val="dk1"/>
                        </a:solidFill>
                        <a:effectLst/>
                        <a:latin typeface="Arial" panose="020B0604020202020204" pitchFamily="34" charset="0"/>
                        <a:ea typeface="+mn-ea"/>
                        <a:cs typeface="Arial" panose="020B0604020202020204" pitchFamily="34" charset="0"/>
                      </a:endParaRPr>
                    </a:p>
                    <a:p>
                      <a:pPr marL="285750" indent="-285750">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MAR was successful in doing quality checks</a:t>
                      </a:r>
                      <a:endParaRPr lang="en-ZA" sz="2400" kern="1200" dirty="0" smtClean="0">
                        <a:solidFill>
                          <a:schemeClr val="dk1"/>
                        </a:solidFill>
                        <a:effectLst/>
                        <a:latin typeface="Arial" panose="020B0604020202020204" pitchFamily="34" charset="0"/>
                        <a:ea typeface="+mn-ea"/>
                        <a:cs typeface="Arial" panose="020B0604020202020204" pitchFamily="34" charset="0"/>
                      </a:endParaRPr>
                    </a:p>
                    <a:p>
                      <a:pPr marL="285750" indent="-285750">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OOS - FWSs received reports and verified </a:t>
                      </a:r>
                    </a:p>
                    <a:p>
                      <a:pPr marL="285750" indent="-285750">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The enforcement letters were used to get access in gated communities and also assisted with the conversion of refusals</a:t>
                      </a:r>
                    </a:p>
                  </a:txBody>
                  <a:tcPr/>
                </a:tc>
                <a:tc>
                  <a:txBody>
                    <a:bodyPr/>
                    <a:lstStyle/>
                    <a:p>
                      <a:pPr marL="85725" lvl="1" indent="-85725">
                        <a:lnSpc>
                          <a:spcPct val="150000"/>
                        </a:lnSpc>
                        <a:buFont typeface="Arial" panose="020B0604020202020204" pitchFamily="34" charset="0"/>
                        <a:buChar char="•"/>
                      </a:pPr>
                      <a:r>
                        <a:rPr lang="en-ZA" sz="1800" kern="1200" dirty="0" smtClean="0">
                          <a:solidFill>
                            <a:schemeClr val="dk1"/>
                          </a:solidFill>
                          <a:latin typeface="Arial" panose="020B0604020202020204" pitchFamily="34" charset="0"/>
                          <a:ea typeface="+mn-ea"/>
                          <a:cs typeface="Arial" panose="020B0604020202020204" pitchFamily="34" charset="0"/>
                        </a:rPr>
                        <a:t>Sound plans were drawn with substantial inputs from geography. </a:t>
                      </a:r>
                    </a:p>
                    <a:p>
                      <a:pPr marL="85725" lvl="1" indent="-85725">
                        <a:lnSpc>
                          <a:spcPct val="150000"/>
                        </a:lnSpc>
                        <a:buFont typeface="Arial" panose="020B0604020202020204" pitchFamily="34" charset="0"/>
                        <a:buChar char="•"/>
                      </a:pPr>
                      <a:r>
                        <a:rPr lang="en-ZA" sz="1800" kern="1200" dirty="0" smtClean="0">
                          <a:solidFill>
                            <a:schemeClr val="dk1"/>
                          </a:solidFill>
                          <a:latin typeface="Arial" panose="020B0604020202020204" pitchFamily="34" charset="0"/>
                          <a:ea typeface="+mn-ea"/>
                          <a:cs typeface="Arial" panose="020B0604020202020204" pitchFamily="34" charset="0"/>
                        </a:rPr>
                        <a:t>Substantial use was made of geospatial and other technologies</a:t>
                      </a:r>
                    </a:p>
                    <a:p>
                      <a:pPr marL="450850" lvl="1" indent="-268288" algn="just">
                        <a:lnSpc>
                          <a:spcPct val="150000"/>
                        </a:lnSpc>
                        <a:buFont typeface="Arial" panose="020B0604020202020204" pitchFamily="34" charset="0"/>
                        <a:buChar char="•"/>
                      </a:pPr>
                      <a:endParaRPr lang="en-ZA" sz="1800" kern="1200" dirty="0" smtClean="0">
                        <a:solidFill>
                          <a:schemeClr val="dk1"/>
                        </a:solidFill>
                        <a:latin typeface="Arial" panose="020B0604020202020204" pitchFamily="34" charset="0"/>
                        <a:ea typeface="+mn-ea"/>
                        <a:cs typeface="Arial" panose="020B0604020202020204" pitchFamily="34" charset="0"/>
                      </a:endParaRPr>
                    </a:p>
                  </a:txBody>
                  <a:tcPr/>
                </a:tc>
              </a:tr>
            </a:tbl>
          </a:graphicData>
        </a:graphic>
      </p:graphicFrame>
    </p:spTree>
    <p:extLst>
      <p:ext uri="{BB962C8B-B14F-4D97-AF65-F5344CB8AC3E}">
        <p14:creationId xmlns:p14="http://schemas.microsoft.com/office/powerpoint/2010/main" val="3360495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55576" y="2852936"/>
            <a:ext cx="8064374" cy="647353"/>
          </a:xfrm>
        </p:spPr>
        <p:txBody>
          <a:bodyPr/>
          <a:lstStyle/>
          <a:p>
            <a:pPr algn="ctr"/>
            <a:r>
              <a:rPr lang="en-ZA" b="1" dirty="0" smtClean="0"/>
              <a:t>What </a:t>
            </a:r>
            <a:r>
              <a:rPr lang="en-ZA" b="1" dirty="0"/>
              <a:t>did not work</a:t>
            </a:r>
          </a:p>
          <a:p>
            <a:endParaRPr lang="en-ZA" dirty="0"/>
          </a:p>
        </p:txBody>
      </p:sp>
    </p:spTree>
    <p:extLst>
      <p:ext uri="{BB962C8B-B14F-4D97-AF65-F5344CB8AC3E}">
        <p14:creationId xmlns:p14="http://schemas.microsoft.com/office/powerpoint/2010/main" val="563110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53596656"/>
              </p:ext>
            </p:extLst>
          </p:nvPr>
        </p:nvGraphicFramePr>
        <p:xfrm>
          <a:off x="0" y="0"/>
          <a:ext cx="9144000" cy="7857263"/>
        </p:xfrm>
        <a:graphic>
          <a:graphicData uri="http://schemas.openxmlformats.org/drawingml/2006/table">
            <a:tbl>
              <a:tblPr firstRow="1" bandRow="1">
                <a:tableStyleId>{5C22544A-7EE6-4342-B048-85BDC9FD1C3A}</a:tableStyleId>
              </a:tblPr>
              <a:tblGrid>
                <a:gridCol w="3200401"/>
                <a:gridCol w="3048000"/>
                <a:gridCol w="2895599"/>
              </a:tblGrid>
              <a:tr h="770663">
                <a:tc>
                  <a:txBody>
                    <a:bodyPr/>
                    <a:lstStyle/>
                    <a:p>
                      <a:r>
                        <a:rPr lang="en-ZA" dirty="0" smtClean="0"/>
                        <a:t>Census 2011</a:t>
                      </a:r>
                    </a:p>
                    <a:p>
                      <a:endParaRPr lang="en-ZA" dirty="0"/>
                    </a:p>
                  </a:txBody>
                  <a:tcPr/>
                </a:tc>
                <a:tc>
                  <a:txBody>
                    <a:bodyPr/>
                    <a:lstStyle/>
                    <a:p>
                      <a:r>
                        <a:rPr lang="en-ZA" dirty="0" smtClean="0"/>
                        <a:t>CS 2016 and KZN CSS</a:t>
                      </a:r>
                      <a:endParaRPr lang="en-ZA" dirty="0"/>
                    </a:p>
                  </a:txBody>
                  <a:tcPr/>
                </a:tc>
                <a:tc>
                  <a:txBody>
                    <a:bodyPr/>
                    <a:lstStyle/>
                    <a:p>
                      <a:r>
                        <a:rPr lang="en-ZA" dirty="0" smtClean="0"/>
                        <a:t>SADHS 2015</a:t>
                      </a:r>
                      <a:endParaRPr lang="en-ZA" dirty="0"/>
                    </a:p>
                  </a:txBody>
                  <a:tcPr/>
                </a:tc>
              </a:tr>
              <a:tr h="5394641">
                <a:tc>
                  <a:txBody>
                    <a:bodyPr/>
                    <a:lstStyle/>
                    <a:p>
                      <a:pPr marL="182563" indent="-182563">
                        <a:lnSpc>
                          <a:spcPct val="150000"/>
                        </a:lnSpc>
                        <a:buFont typeface="Arial" panose="020B0604020202020204" pitchFamily="34" charset="0"/>
                        <a:buChar char="•"/>
                      </a:pPr>
                      <a:r>
                        <a:rPr lang="en-US" sz="1800" kern="1200" dirty="0" smtClean="0">
                          <a:solidFill>
                            <a:schemeClr val="dk1"/>
                          </a:solidFill>
                          <a:effectLst/>
                          <a:latin typeface="Arial" panose="020B0604020202020204" pitchFamily="34" charset="0"/>
                          <a:ea typeface="+mn-ea"/>
                          <a:cs typeface="Arial" panose="020B0604020202020204" pitchFamily="34" charset="0"/>
                        </a:rPr>
                        <a:t>Duration</a:t>
                      </a:r>
                      <a:r>
                        <a:rPr lang="en-US" sz="1800" kern="1200" baseline="0" dirty="0" smtClean="0">
                          <a:solidFill>
                            <a:schemeClr val="dk1"/>
                          </a:solidFill>
                          <a:effectLst/>
                          <a:latin typeface="Arial" panose="020B0604020202020204" pitchFamily="34" charset="0"/>
                          <a:ea typeface="+mn-ea"/>
                          <a:cs typeface="Arial" panose="020B0604020202020204" pitchFamily="34" charset="0"/>
                        </a:rPr>
                        <a:t> of listing very short</a:t>
                      </a:r>
                    </a:p>
                    <a:p>
                      <a:pPr marL="182563" indent="-182563">
                        <a:lnSpc>
                          <a:spcPct val="150000"/>
                        </a:lnSpc>
                        <a:buFont typeface="Arial" panose="020B0604020202020204" pitchFamily="34" charset="0"/>
                        <a:buChar char="•"/>
                      </a:pPr>
                      <a:r>
                        <a:rPr lang="en-US" sz="1800" kern="1200" dirty="0" smtClean="0">
                          <a:solidFill>
                            <a:schemeClr val="dk1"/>
                          </a:solidFill>
                          <a:effectLst/>
                          <a:latin typeface="Arial" panose="020B0604020202020204" pitchFamily="34" charset="0"/>
                          <a:ea typeface="+mn-ea"/>
                          <a:cs typeface="Arial" panose="020B0604020202020204" pitchFamily="34" charset="0"/>
                        </a:rPr>
                        <a:t>Not enough</a:t>
                      </a:r>
                      <a:r>
                        <a:rPr lang="en-US" sz="1800" kern="1200" baseline="0" dirty="0" smtClean="0">
                          <a:solidFill>
                            <a:schemeClr val="dk1"/>
                          </a:solidFill>
                          <a:effectLst/>
                          <a:latin typeface="Arial" panose="020B0604020202020204" pitchFamily="34" charset="0"/>
                          <a:ea typeface="+mn-ea"/>
                          <a:cs typeface="Arial" panose="020B0604020202020204" pitchFamily="34" charset="0"/>
                        </a:rPr>
                        <a:t> time to QA listing</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pPr marL="182563" indent="-182563">
                        <a:lnSpc>
                          <a:spcPct val="150000"/>
                        </a:lnSpc>
                        <a:buFont typeface="Arial" panose="020B0604020202020204" pitchFamily="34" charset="0"/>
                        <a:buChar char="•"/>
                      </a:pPr>
                      <a:r>
                        <a:rPr lang="en-US" sz="1800" kern="1200" dirty="0" smtClean="0">
                          <a:solidFill>
                            <a:schemeClr val="dk1"/>
                          </a:solidFill>
                          <a:effectLst/>
                          <a:latin typeface="Arial" panose="020B0604020202020204" pitchFamily="34" charset="0"/>
                          <a:ea typeface="+mn-ea"/>
                          <a:cs typeface="Arial" panose="020B0604020202020204" pitchFamily="34" charset="0"/>
                        </a:rPr>
                        <a:t>Some areas did not follow proper enumeration procedure during census night.</a:t>
                      </a:r>
                    </a:p>
                    <a:p>
                      <a:pPr marL="182563" indent="-182563">
                        <a:lnSpc>
                          <a:spcPct val="150000"/>
                        </a:lnSpc>
                        <a:buFont typeface="Arial" panose="020B0604020202020204" pitchFamily="34" charset="0"/>
                        <a:buChar char="•"/>
                      </a:pPr>
                      <a:r>
                        <a:rPr lang="en-US" sz="1800" kern="1200" dirty="0" smtClean="0">
                          <a:solidFill>
                            <a:schemeClr val="dk1"/>
                          </a:solidFill>
                          <a:effectLst/>
                          <a:latin typeface="Arial" panose="020B0604020202020204" pitchFamily="34" charset="0"/>
                          <a:ea typeface="+mn-ea"/>
                          <a:cs typeface="Arial" panose="020B0604020202020204" pitchFamily="34" charset="0"/>
                        </a:rPr>
                        <a:t>QN A was not properly administered by FWs</a:t>
                      </a:r>
                      <a:r>
                        <a:rPr lang="en-US" sz="1800"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smtClean="0">
                          <a:solidFill>
                            <a:schemeClr val="dk1"/>
                          </a:solidFill>
                          <a:effectLst/>
                          <a:latin typeface="Arial" panose="020B0604020202020204" pitchFamily="34" charset="0"/>
                          <a:ea typeface="+mn-ea"/>
                          <a:cs typeface="Arial" panose="020B0604020202020204" pitchFamily="34" charset="0"/>
                        </a:rPr>
                        <a:t>–more prevalent in employment section where skip instructions were not followed.</a:t>
                      </a:r>
                    </a:p>
                    <a:p>
                      <a:pPr marL="182563" indent="-182563">
                        <a:lnSpc>
                          <a:spcPct val="150000"/>
                        </a:lnSpc>
                        <a:buFont typeface="Arial" panose="020B0604020202020204" pitchFamily="34" charset="0"/>
                        <a:buChar char="•"/>
                      </a:pPr>
                      <a:r>
                        <a:rPr lang="en-US" sz="1800" kern="1200" dirty="0" smtClean="0">
                          <a:solidFill>
                            <a:schemeClr val="dk1"/>
                          </a:solidFill>
                          <a:effectLst/>
                          <a:latin typeface="Arial" panose="020B0604020202020204" pitchFamily="34" charset="0"/>
                          <a:ea typeface="+mn-ea"/>
                          <a:cs typeface="Arial" panose="020B0604020202020204" pitchFamily="34" charset="0"/>
                        </a:rPr>
                        <a:t>Extended enumeration period due to non/late delivery of some materials</a:t>
                      </a:r>
                      <a:endParaRPr lang="en-ZA" sz="1800" kern="1200" dirty="0" smtClean="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285750" lvl="0" indent="-285750" algn="l" defTabSz="914400" rtl="0" eaLnBrk="1" latinLnBrk="0" hangingPunct="1">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System not picking up errors of multiple FW using the same login details </a:t>
                      </a:r>
                    </a:p>
                    <a:p>
                      <a:pPr marL="285750" lvl="0" indent="-285750" algn="l" defTabSz="914400" rtl="0" eaLnBrk="1" latinLnBrk="0" hangingPunct="1">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Searching of QN by way of scrawl down from the workload leads to FW using the wrong QN</a:t>
                      </a:r>
                    </a:p>
                    <a:p>
                      <a:pPr marL="285750" lvl="0" indent="-285750" algn="l" defTabSz="914400" rtl="0" eaLnBrk="1" latinLnBrk="0" hangingPunct="1">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System lack of auto assignment of QN in case of multiple HHs</a:t>
                      </a:r>
                    </a:p>
                    <a:p>
                      <a:pPr marL="285750" lvl="0" indent="-285750" algn="l" defTabSz="914400" rtl="0" eaLnBrk="1" latinLnBrk="0" hangingPunct="1">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Navigating to</a:t>
                      </a:r>
                      <a:r>
                        <a:rPr lang="en-ZA" sz="1800" kern="1200" baseline="0" dirty="0" smtClean="0">
                          <a:solidFill>
                            <a:schemeClr val="dk1"/>
                          </a:solidFill>
                          <a:effectLst/>
                          <a:latin typeface="Arial" panose="020B0604020202020204" pitchFamily="34" charset="0"/>
                          <a:ea typeface="+mn-ea"/>
                          <a:cs typeface="Arial" panose="020B0604020202020204" pitchFamily="34" charset="0"/>
                        </a:rPr>
                        <a:t> a segment FWU</a:t>
                      </a:r>
                    </a:p>
                    <a:p>
                      <a:pPr marL="285750" lvl="0" indent="-285750" algn="l" defTabSz="914400" rtl="0" eaLnBrk="1" latinLnBrk="0" hangingPunct="1">
                        <a:lnSpc>
                          <a:spcPct val="150000"/>
                        </a:lnSpc>
                        <a:buFont typeface="Arial" panose="020B0604020202020204" pitchFamily="34" charset="0"/>
                        <a:buChar char="•"/>
                      </a:pPr>
                      <a:r>
                        <a:rPr lang="en-ZA" sz="1800" kern="1200" baseline="0" dirty="0" smtClean="0">
                          <a:solidFill>
                            <a:schemeClr val="dk1"/>
                          </a:solidFill>
                          <a:effectLst/>
                          <a:latin typeface="Arial" panose="020B0604020202020204" pitchFamily="34" charset="0"/>
                          <a:ea typeface="+mn-ea"/>
                          <a:cs typeface="Arial" panose="020B0604020202020204" pitchFamily="34" charset="0"/>
                        </a:rPr>
                        <a:t>Online recruitment a challenge especially on target recruitment</a:t>
                      </a:r>
                    </a:p>
                    <a:p>
                      <a:pPr marL="285750" lvl="0" indent="-285750" algn="l" defTabSz="914400" rtl="0" eaLnBrk="1" latinLnBrk="0" hangingPunct="1">
                        <a:lnSpc>
                          <a:spcPct val="150000"/>
                        </a:lnSpc>
                        <a:buFont typeface="Arial" panose="020B0604020202020204" pitchFamily="34" charset="0"/>
                        <a:buChar char="•"/>
                      </a:pPr>
                      <a:endParaRPr lang="en-ZA" sz="1800" kern="1200" dirty="0" smtClean="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182563" lvl="1" indent="-182563">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PSU Sample - delayed receipt of the sample from Methodology and Standards to facilitate proper planning</a:t>
                      </a:r>
                    </a:p>
                    <a:p>
                      <a:pPr marL="182563" lvl="1" indent="-182563">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Continuously changing timelines  led to frustrations and delays </a:t>
                      </a:r>
                    </a:p>
                    <a:p>
                      <a:pPr marL="182563" lvl="1" indent="-182563">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Lack of clear decisions from management on a number of aspects</a:t>
                      </a:r>
                    </a:p>
                    <a:p>
                      <a:pPr marL="450850" lvl="1" indent="-268288" algn="just">
                        <a:lnSpc>
                          <a:spcPct val="150000"/>
                        </a:lnSpc>
                        <a:buFont typeface="Arial" panose="020B0604020202020204" pitchFamily="34" charset="0"/>
                        <a:buChar char="•"/>
                      </a:pPr>
                      <a:endParaRPr lang="en-ZA" sz="1800" kern="1200" dirty="0" smtClean="0">
                        <a:solidFill>
                          <a:schemeClr val="dk1"/>
                        </a:solidFill>
                        <a:latin typeface="Arial" panose="020B0604020202020204" pitchFamily="34" charset="0"/>
                        <a:ea typeface="+mn-ea"/>
                        <a:cs typeface="Arial" panose="020B0604020202020204" pitchFamily="34" charset="0"/>
                      </a:endParaRPr>
                    </a:p>
                  </a:txBody>
                  <a:tcPr/>
                </a:tc>
              </a:tr>
            </a:tbl>
          </a:graphicData>
        </a:graphic>
      </p:graphicFrame>
    </p:spTree>
    <p:extLst>
      <p:ext uri="{BB962C8B-B14F-4D97-AF65-F5344CB8AC3E}">
        <p14:creationId xmlns:p14="http://schemas.microsoft.com/office/powerpoint/2010/main" val="3855949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86285862"/>
              </p:ext>
            </p:extLst>
          </p:nvPr>
        </p:nvGraphicFramePr>
        <p:xfrm>
          <a:off x="-3428" y="0"/>
          <a:ext cx="9147428" cy="7826620"/>
        </p:xfrm>
        <a:graphic>
          <a:graphicData uri="http://schemas.openxmlformats.org/drawingml/2006/table">
            <a:tbl>
              <a:tblPr firstRow="1" bandRow="1">
                <a:tableStyleId>{5C22544A-7EE6-4342-B048-85BDC9FD1C3A}</a:tableStyleId>
              </a:tblPr>
              <a:tblGrid>
                <a:gridCol w="3125372"/>
                <a:gridCol w="3658971"/>
                <a:gridCol w="2363085"/>
              </a:tblGrid>
              <a:tr h="740020">
                <a:tc>
                  <a:txBody>
                    <a:bodyPr/>
                    <a:lstStyle/>
                    <a:p>
                      <a:r>
                        <a:rPr lang="en-ZA" dirty="0" smtClean="0"/>
                        <a:t>Census 2011</a:t>
                      </a:r>
                    </a:p>
                    <a:p>
                      <a:endParaRPr lang="en-ZA" dirty="0"/>
                    </a:p>
                  </a:txBody>
                  <a:tcPr/>
                </a:tc>
                <a:tc>
                  <a:txBody>
                    <a:bodyPr/>
                    <a:lstStyle/>
                    <a:p>
                      <a:r>
                        <a:rPr lang="en-ZA" dirty="0" smtClean="0"/>
                        <a:t>CS 2016</a:t>
                      </a:r>
                      <a:endParaRPr lang="en-ZA" dirty="0"/>
                    </a:p>
                  </a:txBody>
                  <a:tcPr/>
                </a:tc>
                <a:tc>
                  <a:txBody>
                    <a:bodyPr/>
                    <a:lstStyle/>
                    <a:p>
                      <a:r>
                        <a:rPr lang="en-ZA" dirty="0" smtClean="0"/>
                        <a:t>SADHS 2015</a:t>
                      </a:r>
                      <a:endParaRPr lang="en-ZA" dirty="0"/>
                    </a:p>
                  </a:txBody>
                  <a:tcPr/>
                </a:tc>
              </a:tr>
              <a:tr h="5497292">
                <a:tc>
                  <a:txBody>
                    <a:bodyPr/>
                    <a:lstStyle/>
                    <a:p>
                      <a:pPr marL="182563" indent="-182563">
                        <a:lnSpc>
                          <a:spcPct val="150000"/>
                        </a:lnSpc>
                        <a:buFont typeface="Arial" panose="020B0604020202020204" pitchFamily="34" charset="0"/>
                        <a:buChar char="•"/>
                      </a:pPr>
                      <a:r>
                        <a:rPr lang="en-US" sz="1800" kern="1200" dirty="0" smtClean="0">
                          <a:solidFill>
                            <a:schemeClr val="dk1"/>
                          </a:solidFill>
                          <a:effectLst/>
                          <a:latin typeface="Arial" panose="020B0604020202020204" pitchFamily="34" charset="0"/>
                          <a:ea typeface="+mn-ea"/>
                          <a:cs typeface="Arial" panose="020B0604020202020204" pitchFamily="34" charset="0"/>
                        </a:rPr>
                        <a:t>Some areas did not follow proper enumeration procedure during census night.</a:t>
                      </a:r>
                    </a:p>
                    <a:p>
                      <a:pPr marL="182563" indent="-182563">
                        <a:lnSpc>
                          <a:spcPct val="150000"/>
                        </a:lnSpc>
                        <a:buFont typeface="Arial" panose="020B0604020202020204" pitchFamily="34" charset="0"/>
                        <a:buChar char="•"/>
                      </a:pPr>
                      <a:r>
                        <a:rPr lang="en-US" sz="1800" kern="1200" dirty="0" smtClean="0">
                          <a:solidFill>
                            <a:schemeClr val="dk1"/>
                          </a:solidFill>
                          <a:effectLst/>
                          <a:latin typeface="Arial" panose="020B0604020202020204" pitchFamily="34" charset="0"/>
                          <a:ea typeface="+mn-ea"/>
                          <a:cs typeface="Arial" panose="020B0604020202020204" pitchFamily="34" charset="0"/>
                        </a:rPr>
                        <a:t>QN A was not properly administered by FWs</a:t>
                      </a:r>
                      <a:r>
                        <a:rPr lang="en-US" sz="1800"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smtClean="0">
                          <a:solidFill>
                            <a:schemeClr val="dk1"/>
                          </a:solidFill>
                          <a:effectLst/>
                          <a:latin typeface="Arial" panose="020B0604020202020204" pitchFamily="34" charset="0"/>
                          <a:ea typeface="+mn-ea"/>
                          <a:cs typeface="Arial" panose="020B0604020202020204" pitchFamily="34" charset="0"/>
                        </a:rPr>
                        <a:t>–more prevalent in employment section where skip instructions were not followed.</a:t>
                      </a:r>
                    </a:p>
                    <a:p>
                      <a:pPr marL="182563" indent="-182563">
                        <a:lnSpc>
                          <a:spcPct val="150000"/>
                        </a:lnSpc>
                        <a:buFont typeface="Arial" panose="020B0604020202020204" pitchFamily="34" charset="0"/>
                        <a:buChar char="•"/>
                      </a:pPr>
                      <a:r>
                        <a:rPr lang="en-US" sz="1800" kern="1200" dirty="0" smtClean="0">
                          <a:solidFill>
                            <a:schemeClr val="dk1"/>
                          </a:solidFill>
                          <a:effectLst/>
                          <a:latin typeface="Arial" panose="020B0604020202020204" pitchFamily="34" charset="0"/>
                          <a:ea typeface="+mn-ea"/>
                          <a:cs typeface="Arial" panose="020B0604020202020204" pitchFamily="34" charset="0"/>
                        </a:rPr>
                        <a:t>Extended enumeration period due to non/late delivery of some materials</a:t>
                      </a:r>
                      <a:endParaRPr lang="en-ZA" sz="1800" kern="1200" dirty="0" smtClean="0">
                        <a:solidFill>
                          <a:schemeClr val="dk1"/>
                        </a:solidFill>
                        <a:effectLst/>
                        <a:latin typeface="Arial" panose="020B0604020202020204" pitchFamily="34" charset="0"/>
                        <a:ea typeface="+mn-ea"/>
                        <a:cs typeface="Arial" panose="020B0604020202020204" pitchFamily="34" charset="0"/>
                      </a:endParaRPr>
                    </a:p>
                    <a:p>
                      <a:pPr marL="182563" indent="-182563">
                        <a:lnSpc>
                          <a:spcPct val="150000"/>
                        </a:lnSpc>
                        <a:buFont typeface="Arial" panose="020B0604020202020204" pitchFamily="34" charset="0"/>
                        <a:buChar char="•"/>
                      </a:pPr>
                      <a:r>
                        <a:rPr lang="en-US" sz="1800" kern="1200" dirty="0" smtClean="0">
                          <a:solidFill>
                            <a:schemeClr val="dk1"/>
                          </a:solidFill>
                          <a:effectLst/>
                          <a:latin typeface="Arial" panose="020B0604020202020204" pitchFamily="34" charset="0"/>
                          <a:ea typeface="+mn-ea"/>
                          <a:cs typeface="Arial" panose="020B0604020202020204" pitchFamily="34" charset="0"/>
                        </a:rPr>
                        <a:t>Access was deliberately denied</a:t>
                      </a:r>
                      <a:endParaRPr lang="en-ZA" sz="1800" kern="1200" dirty="0" smtClean="0">
                        <a:solidFill>
                          <a:schemeClr val="dk1"/>
                        </a:solidFill>
                        <a:effectLst/>
                        <a:latin typeface="Arial" panose="020B0604020202020204" pitchFamily="34" charset="0"/>
                        <a:ea typeface="+mn-ea"/>
                        <a:cs typeface="Arial" panose="020B0604020202020204" pitchFamily="34" charset="0"/>
                      </a:endParaRPr>
                    </a:p>
                    <a:p>
                      <a:pPr marL="182563" indent="-182563">
                        <a:lnSpc>
                          <a:spcPct val="150000"/>
                        </a:lnSpc>
                        <a:buFont typeface="Arial" panose="020B0604020202020204" pitchFamily="34" charset="0"/>
                        <a:buChar char="•"/>
                      </a:pPr>
                      <a:r>
                        <a:rPr lang="en-US" sz="1800" kern="1200" dirty="0" smtClean="0">
                          <a:solidFill>
                            <a:schemeClr val="dk1"/>
                          </a:solidFill>
                          <a:effectLst/>
                          <a:latin typeface="Arial" panose="020B0604020202020204" pitchFamily="34" charset="0"/>
                          <a:ea typeface="+mn-ea"/>
                          <a:cs typeface="Arial" panose="020B0604020202020204" pitchFamily="34" charset="0"/>
                        </a:rPr>
                        <a:t>Transport during fieldwork was</a:t>
                      </a:r>
                      <a:r>
                        <a:rPr lang="en-US" sz="1800" kern="1200" baseline="0" dirty="0" smtClean="0">
                          <a:solidFill>
                            <a:schemeClr val="dk1"/>
                          </a:solidFill>
                          <a:effectLst/>
                          <a:latin typeface="Arial" panose="020B0604020202020204" pitchFamily="34" charset="0"/>
                          <a:ea typeface="+mn-ea"/>
                          <a:cs typeface="Arial" panose="020B0604020202020204" pitchFamily="34" charset="0"/>
                        </a:rPr>
                        <a:t> a challenge</a:t>
                      </a:r>
                      <a:endParaRPr lang="en-ZA" sz="1800" kern="1200" dirty="0" smtClean="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285750" lvl="0" indent="-285750" algn="l" defTabSz="914400" rtl="0" eaLnBrk="1" latinLnBrk="0" hangingPunct="1">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System not picking up errors of multiple FW using the same login details </a:t>
                      </a:r>
                    </a:p>
                    <a:p>
                      <a:pPr marL="285750" lvl="0" indent="-285750" algn="l" defTabSz="914400" rtl="0" eaLnBrk="1" latinLnBrk="0" hangingPunct="1">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Searching of QN by way of scrawl down from the workload leads to FW using the wrong QN</a:t>
                      </a:r>
                    </a:p>
                    <a:p>
                      <a:pPr marL="285750" lvl="0" indent="-285750" algn="l" defTabSz="914400" rtl="0" eaLnBrk="1" latinLnBrk="0" hangingPunct="1">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System unduly rejecting completed QN for minimum accessibility rule – need thorough testing</a:t>
                      </a:r>
                    </a:p>
                    <a:p>
                      <a:pPr marL="285750" lvl="0" indent="-285750" algn="l" defTabSz="914400" rtl="0" eaLnBrk="1" latinLnBrk="0" hangingPunct="1">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The ratio of</a:t>
                      </a:r>
                      <a:r>
                        <a:rPr lang="en-ZA" sz="1800" kern="1200" baseline="0" dirty="0" smtClean="0">
                          <a:solidFill>
                            <a:schemeClr val="dk1"/>
                          </a:solidFill>
                          <a:effectLst/>
                          <a:latin typeface="Arial" panose="020B0604020202020204" pitchFamily="34" charset="0"/>
                          <a:ea typeface="+mn-ea"/>
                          <a:cs typeface="Arial" panose="020B0604020202020204" pitchFamily="34" charset="0"/>
                        </a:rPr>
                        <a:t> 1FWS:19FWs</a:t>
                      </a:r>
                      <a:endParaRPr lang="en-ZA" sz="1800" kern="1200" dirty="0" smtClean="0">
                        <a:solidFill>
                          <a:schemeClr val="dk1"/>
                        </a:solidFill>
                        <a:effectLst/>
                        <a:latin typeface="Arial" panose="020B0604020202020204" pitchFamily="34" charset="0"/>
                        <a:ea typeface="+mn-ea"/>
                        <a:cs typeface="Arial" panose="020B0604020202020204" pitchFamily="34" charset="0"/>
                      </a:endParaRPr>
                    </a:p>
                    <a:p>
                      <a:pPr marL="285750" lvl="0" indent="-285750" algn="l" defTabSz="914400" rtl="0" eaLnBrk="1" latinLnBrk="0" hangingPunct="1">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Lack of OOS Verification Tool (OOS) verification on the FWS app necessitating the FWS to use the FW tablet</a:t>
                      </a:r>
                    </a:p>
                    <a:p>
                      <a:pPr marL="285750" lvl="0" indent="-285750" algn="l" defTabSz="914400" rtl="0" eaLnBrk="1" latinLnBrk="0" hangingPunct="1">
                        <a:lnSpc>
                          <a:spcPct val="150000"/>
                        </a:lnSpc>
                        <a:buFont typeface="Arial" panose="020B0604020202020204" pitchFamily="34" charset="0"/>
                        <a:buChar char="•"/>
                      </a:pPr>
                      <a:endParaRPr lang="en-ZA" sz="180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182563" lvl="1" indent="-182563">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Need to overcome the uncertainties introduced by the technology approach.</a:t>
                      </a:r>
                    </a:p>
                    <a:p>
                      <a:pPr marL="182563" lvl="1" indent="-182563">
                        <a:lnSpc>
                          <a:spcPct val="150000"/>
                        </a:lnSpc>
                        <a:buFont typeface="Arial" panose="020B0604020202020204" pitchFamily="34" charset="0"/>
                        <a:buChar char="•"/>
                      </a:pPr>
                      <a:r>
                        <a:rPr lang="en-ZA" sz="1800" kern="1200" dirty="0" smtClean="0">
                          <a:solidFill>
                            <a:schemeClr val="dk1"/>
                          </a:solidFill>
                          <a:effectLst/>
                          <a:latin typeface="Arial" panose="020B0604020202020204" pitchFamily="34" charset="0"/>
                          <a:ea typeface="+mn-ea"/>
                          <a:cs typeface="Arial" panose="020B0604020202020204" pitchFamily="34" charset="0"/>
                        </a:rPr>
                        <a:t>Lack of consulting of subject matter specialists in the Geography section in the early phases of project. </a:t>
                      </a:r>
                    </a:p>
                    <a:p>
                      <a:pPr marL="450850" lvl="1" indent="-268288" algn="just">
                        <a:lnSpc>
                          <a:spcPct val="150000"/>
                        </a:lnSpc>
                        <a:buFont typeface="Arial" panose="020B0604020202020204" pitchFamily="34" charset="0"/>
                        <a:buChar char="•"/>
                      </a:pPr>
                      <a:endParaRPr lang="en-ZA" sz="1800" kern="1200" dirty="0" smtClean="0">
                        <a:solidFill>
                          <a:schemeClr val="dk1"/>
                        </a:solidFill>
                        <a:latin typeface="Arial" panose="020B0604020202020204" pitchFamily="34" charset="0"/>
                        <a:ea typeface="+mn-ea"/>
                        <a:cs typeface="Arial" panose="020B0604020202020204" pitchFamily="34" charset="0"/>
                      </a:endParaRPr>
                    </a:p>
                  </a:txBody>
                  <a:tcPr/>
                </a:tc>
              </a:tr>
            </a:tbl>
          </a:graphicData>
        </a:graphic>
      </p:graphicFrame>
    </p:spTree>
    <p:extLst>
      <p:ext uri="{BB962C8B-B14F-4D97-AF65-F5344CB8AC3E}">
        <p14:creationId xmlns:p14="http://schemas.microsoft.com/office/powerpoint/2010/main" val="3667811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11560" y="2852936"/>
            <a:ext cx="8064374" cy="647353"/>
          </a:xfrm>
        </p:spPr>
        <p:txBody>
          <a:bodyPr/>
          <a:lstStyle/>
          <a:p>
            <a:pPr algn="ctr"/>
            <a:r>
              <a:rPr lang="en-ZA" sz="3600" b="1" dirty="0" smtClean="0"/>
              <a:t>Census 2021</a:t>
            </a:r>
            <a:endParaRPr lang="en-ZA" sz="3600" b="1" dirty="0"/>
          </a:p>
        </p:txBody>
      </p:sp>
    </p:spTree>
    <p:extLst>
      <p:ext uri="{BB962C8B-B14F-4D97-AF65-F5344CB8AC3E}">
        <p14:creationId xmlns:p14="http://schemas.microsoft.com/office/powerpoint/2010/main" val="2354688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836712"/>
            <a:ext cx="9036495" cy="5328592"/>
          </a:xfrm>
          <a:ln>
            <a:solidFill>
              <a:schemeClr val="bg1"/>
            </a:solidFill>
          </a:ln>
        </p:spPr>
        <p:txBody>
          <a:bodyPr>
            <a:noAutofit/>
          </a:bodyPr>
          <a:lstStyle/>
          <a:p>
            <a:pPr marL="342900" indent="-342900">
              <a:lnSpc>
                <a:spcPct val="150000"/>
              </a:lnSpc>
              <a:buFont typeface="Arial" panose="020B0604020202020204" pitchFamily="34" charset="0"/>
              <a:buChar char="•"/>
            </a:pPr>
            <a:r>
              <a:rPr lang="en-ZA" sz="2100" dirty="0" smtClean="0"/>
              <a:t>The Census 2021 project has adopted an ambitious approach, that of maximising on ICT innovations, on the back of an improved GIF hence “Digital 2021 Census”</a:t>
            </a:r>
          </a:p>
          <a:p>
            <a:pPr marL="342900" indent="-342900">
              <a:lnSpc>
                <a:spcPct val="150000"/>
              </a:lnSpc>
              <a:buFont typeface="Arial" panose="020B0604020202020204" pitchFamily="34" charset="0"/>
              <a:buChar char="•"/>
            </a:pPr>
            <a:r>
              <a:rPr lang="en-ZA" sz="2100" dirty="0" smtClean="0"/>
              <a:t>This aligns to the recently initiated Digital Transformation concept paper</a:t>
            </a:r>
          </a:p>
          <a:p>
            <a:pPr marL="342900" indent="-342900">
              <a:lnSpc>
                <a:spcPct val="150000"/>
              </a:lnSpc>
              <a:buFont typeface="Arial" panose="020B0604020202020204" pitchFamily="34" charset="0"/>
              <a:buChar char="•"/>
            </a:pPr>
            <a:r>
              <a:rPr lang="en-ZA" sz="2100" dirty="0" smtClean="0"/>
              <a:t>The recent technological breaches of security at reputable organisations are a constant reminders for us to ensure that confidentiality of personal </a:t>
            </a:r>
            <a:r>
              <a:rPr lang="en-ZA" sz="2100" b="1" dirty="0" smtClean="0"/>
              <a:t>information</a:t>
            </a:r>
            <a:r>
              <a:rPr lang="en-ZA" sz="2100" dirty="0" smtClean="0"/>
              <a:t> is guaranteed as stipulated in the Stats Act 6 of 1999</a:t>
            </a:r>
          </a:p>
          <a:p>
            <a:pPr marL="342900" indent="-342900">
              <a:lnSpc>
                <a:spcPct val="150000"/>
              </a:lnSpc>
              <a:buFont typeface="Arial" panose="020B0604020202020204" pitchFamily="34" charset="0"/>
              <a:buChar char="•"/>
            </a:pPr>
            <a:r>
              <a:rPr lang="en-ZA" sz="2100" dirty="0" smtClean="0"/>
              <a:t>The United Nations Statistical Division (UNSD) has produced Guidelines on the use of electronic data collection technologies in population and housing censuses</a:t>
            </a:r>
            <a:endParaRPr lang="en-ZA" sz="2100" dirty="0"/>
          </a:p>
        </p:txBody>
      </p:sp>
      <p:sp>
        <p:nvSpPr>
          <p:cNvPr id="3" name="Text Placeholder 2"/>
          <p:cNvSpPr>
            <a:spLocks noGrp="1"/>
          </p:cNvSpPr>
          <p:nvPr>
            <p:ph type="body" sz="quarter" idx="11"/>
          </p:nvPr>
        </p:nvSpPr>
        <p:spPr>
          <a:xfrm>
            <a:off x="0" y="58336"/>
            <a:ext cx="9143999" cy="647353"/>
          </a:xfrm>
          <a:ln>
            <a:solidFill>
              <a:schemeClr val="bg1"/>
            </a:solidFill>
          </a:ln>
        </p:spPr>
        <p:txBody>
          <a:bodyPr/>
          <a:lstStyle/>
          <a:p>
            <a:pPr algn="ctr"/>
            <a:r>
              <a:rPr lang="en-ZA" b="1" dirty="0" smtClean="0"/>
              <a:t>BACKGROUND [1/3]</a:t>
            </a:r>
            <a:endParaRPr lang="en-ZA" b="1" dirty="0"/>
          </a:p>
        </p:txBody>
      </p:sp>
    </p:spTree>
    <p:extLst>
      <p:ext uri="{BB962C8B-B14F-4D97-AF65-F5344CB8AC3E}">
        <p14:creationId xmlns:p14="http://schemas.microsoft.com/office/powerpoint/2010/main" val="18605540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648539"/>
            <a:ext cx="9143999" cy="5300741"/>
          </a:xfrm>
          <a:ln>
            <a:solidFill>
              <a:schemeClr val="bg1"/>
            </a:solidFill>
          </a:ln>
        </p:spPr>
        <p:txBody>
          <a:bodyPr>
            <a:normAutofit fontScale="77500" lnSpcReduction="20000"/>
          </a:bodyPr>
          <a:lstStyle/>
          <a:p>
            <a:pPr>
              <a:lnSpc>
                <a:spcPct val="160000"/>
              </a:lnSpc>
            </a:pPr>
            <a:r>
              <a:rPr lang="en-ZA" dirty="0" smtClean="0"/>
              <a:t>The </a:t>
            </a:r>
            <a:r>
              <a:rPr lang="en-ZA" dirty="0"/>
              <a:t>guidelines emphasise </a:t>
            </a:r>
            <a:r>
              <a:rPr lang="en-ZA" dirty="0" smtClean="0"/>
              <a:t>amongst other things the </a:t>
            </a:r>
            <a:r>
              <a:rPr lang="en-ZA" dirty="0"/>
              <a:t>following:</a:t>
            </a:r>
          </a:p>
          <a:p>
            <a:pPr marL="342900" indent="-342900">
              <a:lnSpc>
                <a:spcPct val="160000"/>
              </a:lnSpc>
              <a:buFont typeface="Arial" panose="020B0604020202020204" pitchFamily="34" charset="0"/>
              <a:buChar char="•"/>
            </a:pPr>
            <a:r>
              <a:rPr lang="en-GB" dirty="0" smtClean="0"/>
              <a:t>A </a:t>
            </a:r>
            <a:r>
              <a:rPr lang="en-GB" dirty="0"/>
              <a:t>sound decision-making </a:t>
            </a:r>
            <a:r>
              <a:rPr lang="en-GB" dirty="0" smtClean="0"/>
              <a:t>process</a:t>
            </a:r>
          </a:p>
          <a:p>
            <a:pPr marL="1085850" lvl="1" indent="-342900">
              <a:lnSpc>
                <a:spcPct val="160000"/>
              </a:lnSpc>
              <a:buFont typeface="Arial" panose="020B0604020202020204" pitchFamily="34" charset="0"/>
              <a:buChar char="•"/>
            </a:pPr>
            <a:r>
              <a:rPr lang="en-GB" dirty="0" smtClean="0"/>
              <a:t>for </a:t>
            </a:r>
            <a:r>
              <a:rPr lang="en-GB" dirty="0"/>
              <a:t>understanding the value of introducing a particular technology solution, evaluating its cost-effectiveness and viability on the basis of key institutional, operational and social factors, and making such a decision on the basis of the information gathered during this </a:t>
            </a:r>
            <a:r>
              <a:rPr lang="en-GB" dirty="0" smtClean="0"/>
              <a:t>process</a:t>
            </a:r>
            <a:endParaRPr lang="en-GB" dirty="0"/>
          </a:p>
          <a:p>
            <a:pPr marL="342900" indent="-342900">
              <a:lnSpc>
                <a:spcPct val="160000"/>
              </a:lnSpc>
              <a:buFont typeface="Arial" panose="020B0604020202020204" pitchFamily="34" charset="0"/>
              <a:buChar char="•"/>
            </a:pPr>
            <a:r>
              <a:rPr lang="en-GB" dirty="0"/>
              <a:t>G</a:t>
            </a:r>
            <a:r>
              <a:rPr lang="en-GB" dirty="0" smtClean="0"/>
              <a:t>eospatial </a:t>
            </a:r>
            <a:r>
              <a:rPr lang="en-GB" dirty="0"/>
              <a:t>information and </a:t>
            </a:r>
            <a:r>
              <a:rPr lang="en-GB" dirty="0" smtClean="0"/>
              <a:t>systems</a:t>
            </a:r>
          </a:p>
          <a:p>
            <a:pPr marL="1085850" lvl="1" indent="-342900">
              <a:lnSpc>
                <a:spcPct val="160000"/>
              </a:lnSpc>
              <a:buFont typeface="Arial" panose="020B0604020202020204" pitchFamily="34" charset="0"/>
              <a:buChar char="•"/>
            </a:pPr>
            <a:r>
              <a:rPr lang="en-GB" dirty="0" smtClean="0"/>
              <a:t>to integrate </a:t>
            </a:r>
            <a:r>
              <a:rPr lang="en-GB" dirty="0"/>
              <a:t>the census mapping, enumeration and data analysis phases as well as for improving the efficiency and effectiveness of field work </a:t>
            </a:r>
            <a:r>
              <a:rPr lang="en-GB" dirty="0" smtClean="0"/>
              <a:t>operations</a:t>
            </a:r>
          </a:p>
          <a:p>
            <a:pPr marL="342900" indent="-342900">
              <a:lnSpc>
                <a:spcPct val="160000"/>
              </a:lnSpc>
              <a:buFont typeface="Arial" panose="020B0604020202020204" pitchFamily="34" charset="0"/>
              <a:buChar char="•"/>
            </a:pPr>
            <a:r>
              <a:rPr lang="en-GB" dirty="0"/>
              <a:t>E</a:t>
            </a:r>
            <a:r>
              <a:rPr lang="en-GB" dirty="0" smtClean="0"/>
              <a:t>ffective </a:t>
            </a:r>
            <a:r>
              <a:rPr lang="en-GB" dirty="0"/>
              <a:t>security for IT systems and electronic </a:t>
            </a:r>
            <a:r>
              <a:rPr lang="en-GB" dirty="0" smtClean="0"/>
              <a:t>data</a:t>
            </a:r>
          </a:p>
          <a:p>
            <a:pPr marL="1085850" lvl="1" indent="-342900">
              <a:lnSpc>
                <a:spcPct val="160000"/>
              </a:lnSpc>
              <a:buFont typeface="Arial" panose="020B0604020202020204" pitchFamily="34" charset="0"/>
              <a:buChar char="•"/>
            </a:pPr>
            <a:r>
              <a:rPr lang="en-GB" dirty="0" smtClean="0"/>
              <a:t>to </a:t>
            </a:r>
            <a:r>
              <a:rPr lang="en-GB" dirty="0"/>
              <a:t>prevent inappropriate disclosure of sensitive information and disruptions in critical operations</a:t>
            </a:r>
            <a:endParaRPr lang="en-ZA" dirty="0"/>
          </a:p>
          <a:p>
            <a:pPr marL="342900" indent="-342900">
              <a:buFont typeface="Arial" panose="020B0604020202020204" pitchFamily="34" charset="0"/>
              <a:buChar char="•"/>
            </a:pPr>
            <a:endParaRPr lang="en-ZA" dirty="0"/>
          </a:p>
        </p:txBody>
      </p:sp>
      <p:sp>
        <p:nvSpPr>
          <p:cNvPr id="3" name="Text Placeholder 2"/>
          <p:cNvSpPr>
            <a:spLocks noGrp="1"/>
          </p:cNvSpPr>
          <p:nvPr>
            <p:ph type="body" sz="quarter" idx="11"/>
          </p:nvPr>
        </p:nvSpPr>
        <p:spPr>
          <a:xfrm>
            <a:off x="0" y="1186"/>
            <a:ext cx="9143999" cy="647353"/>
          </a:xfrm>
          <a:ln>
            <a:solidFill>
              <a:schemeClr val="bg1"/>
            </a:solidFill>
          </a:ln>
        </p:spPr>
        <p:txBody>
          <a:bodyPr/>
          <a:lstStyle/>
          <a:p>
            <a:pPr algn="ctr"/>
            <a:r>
              <a:rPr lang="en-ZA" b="1" dirty="0" smtClean="0"/>
              <a:t>BACKGROUND [2/3]</a:t>
            </a:r>
            <a:endParaRPr lang="en-ZA" b="1" dirty="0"/>
          </a:p>
        </p:txBody>
      </p:sp>
    </p:spTree>
    <p:extLst>
      <p:ext uri="{BB962C8B-B14F-4D97-AF65-F5344CB8AC3E}">
        <p14:creationId xmlns:p14="http://schemas.microsoft.com/office/powerpoint/2010/main" val="741001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647353"/>
            <a:ext cx="9144000" cy="5661967"/>
          </a:xfrm>
          <a:ln>
            <a:solidFill>
              <a:schemeClr val="bg1"/>
            </a:solidFill>
          </a:ln>
        </p:spPr>
        <p:txBody>
          <a:bodyPr>
            <a:normAutofit lnSpcReduction="10000"/>
          </a:bodyPr>
          <a:lstStyle/>
          <a:p>
            <a:pPr marL="342900" indent="-342900">
              <a:lnSpc>
                <a:spcPct val="150000"/>
              </a:lnSpc>
              <a:buFont typeface="Arial" panose="020B0604020202020204" pitchFamily="34" charset="0"/>
              <a:buChar char="•"/>
            </a:pPr>
            <a:r>
              <a:rPr lang="en-ZA" dirty="0" smtClean="0"/>
              <a:t>To create a credible census plan, anchored by continuous testing of these plans</a:t>
            </a:r>
          </a:p>
          <a:p>
            <a:pPr marL="342900" indent="-342900">
              <a:lnSpc>
                <a:spcPct val="150000"/>
              </a:lnSpc>
              <a:buFont typeface="Arial" panose="020B0604020202020204" pitchFamily="34" charset="0"/>
              <a:buChar char="•"/>
            </a:pPr>
            <a:r>
              <a:rPr lang="en-ZA" dirty="0" smtClean="0"/>
              <a:t>We need to create adequate confidence internally and externally before the Census 2021 Pilot, that most changes we are introducing can handle the expected volumes, while not compromising on the quality of the statistical output</a:t>
            </a:r>
          </a:p>
          <a:p>
            <a:pPr marL="342900" indent="-342900">
              <a:lnSpc>
                <a:spcPct val="150000"/>
              </a:lnSpc>
              <a:buFont typeface="Arial" panose="020B0604020202020204" pitchFamily="34" charset="0"/>
              <a:buChar char="•"/>
            </a:pPr>
            <a:r>
              <a:rPr lang="en-ZA" dirty="0" smtClean="0"/>
              <a:t>Therefore collaborative effort at various levels of society is key and setting up of structures and their terms of reference </a:t>
            </a:r>
          </a:p>
          <a:p>
            <a:pPr marL="342900" indent="-342900">
              <a:lnSpc>
                <a:spcPct val="150000"/>
              </a:lnSpc>
              <a:buFont typeface="Arial" panose="020B0604020202020204" pitchFamily="34" charset="0"/>
              <a:buChar char="•"/>
            </a:pPr>
            <a:r>
              <a:rPr lang="en-ZA" dirty="0" smtClean="0"/>
              <a:t>All these should be well clarified in planning documents; the strategy; operational plans; project templates; etc.</a:t>
            </a:r>
            <a:endParaRPr lang="en-ZA" dirty="0"/>
          </a:p>
        </p:txBody>
      </p:sp>
      <p:sp>
        <p:nvSpPr>
          <p:cNvPr id="3" name="Text Placeholder 2"/>
          <p:cNvSpPr>
            <a:spLocks noGrp="1"/>
          </p:cNvSpPr>
          <p:nvPr>
            <p:ph type="body" sz="quarter" idx="11"/>
          </p:nvPr>
        </p:nvSpPr>
        <p:spPr>
          <a:xfrm>
            <a:off x="0" y="0"/>
            <a:ext cx="9144000" cy="647353"/>
          </a:xfrm>
          <a:ln>
            <a:solidFill>
              <a:schemeClr val="bg1"/>
            </a:solidFill>
          </a:ln>
        </p:spPr>
        <p:txBody>
          <a:bodyPr/>
          <a:lstStyle/>
          <a:p>
            <a:pPr algn="ctr"/>
            <a:r>
              <a:rPr lang="en-ZA" b="1" dirty="0" smtClean="0"/>
              <a:t>BACKGROUND [3/3]</a:t>
            </a:r>
            <a:endParaRPr lang="en-ZA" b="1" dirty="0"/>
          </a:p>
        </p:txBody>
      </p:sp>
    </p:spTree>
    <p:extLst>
      <p:ext uri="{BB962C8B-B14F-4D97-AF65-F5344CB8AC3E}">
        <p14:creationId xmlns:p14="http://schemas.microsoft.com/office/powerpoint/2010/main" val="26990284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647353"/>
            <a:ext cx="9144000" cy="5661967"/>
          </a:xfrm>
          <a:ln>
            <a:solidFill>
              <a:schemeClr val="bg1"/>
            </a:solidFill>
          </a:ln>
        </p:spPr>
        <p:txBody>
          <a:bodyPr>
            <a:normAutofit/>
          </a:bodyPr>
          <a:lstStyle/>
          <a:p>
            <a:endParaRPr lang="en-ZA" dirty="0"/>
          </a:p>
          <a:p>
            <a:pPr marL="342900" indent="-342900">
              <a:lnSpc>
                <a:spcPct val="150000"/>
              </a:lnSpc>
              <a:buFont typeface="Arial" panose="020B0604020202020204" pitchFamily="34" charset="0"/>
              <a:buChar char="•"/>
              <a:tabLst>
                <a:tab pos="1371600" algn="l"/>
              </a:tabLst>
            </a:pPr>
            <a:r>
              <a:rPr lang="en-GB" dirty="0" smtClean="0"/>
              <a:t>To update a </a:t>
            </a:r>
            <a:r>
              <a:rPr lang="en-GB" dirty="0"/>
              <a:t>GIF consisting of the Dwelling Frame, EA and Place Names datasets</a:t>
            </a:r>
            <a:endParaRPr lang="en-ZA" dirty="0"/>
          </a:p>
          <a:p>
            <a:pPr marL="342900" indent="-342900">
              <a:lnSpc>
                <a:spcPct val="150000"/>
              </a:lnSpc>
              <a:buFont typeface="Arial" panose="020B0604020202020204" pitchFamily="34" charset="0"/>
              <a:buChar char="•"/>
              <a:tabLst>
                <a:tab pos="1371600" algn="l"/>
              </a:tabLst>
            </a:pPr>
            <a:r>
              <a:rPr lang="en-GB" dirty="0" smtClean="0"/>
              <a:t>To create datasets </a:t>
            </a:r>
            <a:r>
              <a:rPr lang="en-GB" dirty="0"/>
              <a:t>to support the HR Recruitment tool</a:t>
            </a:r>
            <a:endParaRPr lang="en-ZA" dirty="0"/>
          </a:p>
          <a:p>
            <a:pPr marL="342900" indent="-342900">
              <a:lnSpc>
                <a:spcPct val="150000"/>
              </a:lnSpc>
              <a:buFont typeface="Arial" panose="020B0604020202020204" pitchFamily="34" charset="0"/>
              <a:buChar char="•"/>
              <a:tabLst>
                <a:tab pos="1371600" algn="l"/>
              </a:tabLst>
            </a:pPr>
            <a:r>
              <a:rPr lang="en-GB" dirty="0" smtClean="0"/>
              <a:t>To develop a </a:t>
            </a:r>
            <a:r>
              <a:rPr lang="en-GB" dirty="0"/>
              <a:t>Navigation application</a:t>
            </a:r>
            <a:endParaRPr lang="en-ZA" dirty="0"/>
          </a:p>
          <a:p>
            <a:pPr marL="342900" indent="-342900">
              <a:lnSpc>
                <a:spcPct val="150000"/>
              </a:lnSpc>
              <a:buFont typeface="Arial" panose="020B0604020202020204" pitchFamily="34" charset="0"/>
              <a:buChar char="•"/>
              <a:tabLst>
                <a:tab pos="1371600" algn="l"/>
              </a:tabLst>
            </a:pPr>
            <a:r>
              <a:rPr lang="en-GB" dirty="0" smtClean="0"/>
              <a:t>To develop a </a:t>
            </a:r>
            <a:r>
              <a:rPr lang="en-GB" dirty="0"/>
              <a:t>GIF Update application</a:t>
            </a:r>
            <a:endParaRPr lang="en-ZA" dirty="0"/>
          </a:p>
          <a:p>
            <a:pPr marL="342900" indent="-342900">
              <a:lnSpc>
                <a:spcPct val="150000"/>
              </a:lnSpc>
              <a:buFont typeface="Arial" panose="020B0604020202020204" pitchFamily="34" charset="0"/>
              <a:buChar char="•"/>
            </a:pPr>
            <a:endParaRPr lang="en-ZA" dirty="0"/>
          </a:p>
        </p:txBody>
      </p:sp>
      <p:sp>
        <p:nvSpPr>
          <p:cNvPr id="3" name="Text Placeholder 2"/>
          <p:cNvSpPr>
            <a:spLocks noGrp="1"/>
          </p:cNvSpPr>
          <p:nvPr>
            <p:ph type="body" sz="quarter" idx="11"/>
          </p:nvPr>
        </p:nvSpPr>
        <p:spPr>
          <a:xfrm>
            <a:off x="0" y="0"/>
            <a:ext cx="9144000" cy="647353"/>
          </a:xfrm>
          <a:ln>
            <a:solidFill>
              <a:schemeClr val="bg1"/>
            </a:solidFill>
          </a:ln>
        </p:spPr>
        <p:txBody>
          <a:bodyPr/>
          <a:lstStyle/>
          <a:p>
            <a:pPr algn="ctr"/>
            <a:r>
              <a:rPr lang="en-ZA" b="1" dirty="0" smtClean="0"/>
              <a:t>BACKGROUND [3/3]</a:t>
            </a:r>
            <a:endParaRPr lang="en-ZA" b="1" dirty="0"/>
          </a:p>
        </p:txBody>
      </p:sp>
    </p:spTree>
    <p:extLst>
      <p:ext uri="{BB962C8B-B14F-4D97-AF65-F5344CB8AC3E}">
        <p14:creationId xmlns:p14="http://schemas.microsoft.com/office/powerpoint/2010/main" val="1079429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4"/>
          <p:cNvSpPr>
            <a:spLocks noChangeArrowheads="1"/>
          </p:cNvSpPr>
          <p:nvPr/>
        </p:nvSpPr>
        <p:spPr bwMode="auto">
          <a:xfrm>
            <a:off x="0" y="0"/>
            <a:ext cx="9143999"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a:solidFill>
                  <a:schemeClr val="tx1"/>
                </a:solidFill>
                <a:latin typeface="Tahoma" panose="020B0604030504040204" pitchFamily="34" charset="0"/>
              </a:defRPr>
            </a:lvl1pPr>
            <a:lvl2pPr marL="742950" indent="-285750" eaLnBrk="0" hangingPunct="0">
              <a:defRPr sz="2000">
                <a:solidFill>
                  <a:schemeClr val="tx1"/>
                </a:solidFill>
                <a:latin typeface="Tahoma" panose="020B0604030504040204" pitchFamily="34" charset="0"/>
              </a:defRPr>
            </a:lvl2pPr>
            <a:lvl3pPr marL="1143000" indent="-228600" eaLnBrk="0" hangingPunct="0">
              <a:defRPr sz="2000">
                <a:solidFill>
                  <a:schemeClr val="tx1"/>
                </a:solidFill>
                <a:latin typeface="Tahoma" panose="020B0604030504040204" pitchFamily="34" charset="0"/>
              </a:defRPr>
            </a:lvl3pPr>
            <a:lvl4pPr marL="1600200" indent="-228600" eaLnBrk="0" hangingPunct="0">
              <a:defRPr sz="2000">
                <a:solidFill>
                  <a:schemeClr val="tx1"/>
                </a:solidFill>
                <a:latin typeface="Tahoma" panose="020B0604030504040204" pitchFamily="34" charset="0"/>
              </a:defRPr>
            </a:lvl4pPr>
            <a:lvl5pPr marL="2057400" indent="-228600" eaLnBrk="0" hangingPunct="0">
              <a:defRPr sz="2000">
                <a:solidFill>
                  <a:schemeClr val="tx1"/>
                </a:solidFill>
                <a:latin typeface="Tahoma" panose="020B0604030504040204" pitchFamily="34" charset="0"/>
              </a:defRPr>
            </a:lvl5pPr>
            <a:lvl6pPr marL="2514600" indent="-228600" eaLnBrk="0" fontAlgn="base" hangingPunct="0">
              <a:spcBef>
                <a:spcPct val="0"/>
              </a:spcBef>
              <a:spcAft>
                <a:spcPct val="0"/>
              </a:spcAft>
              <a:defRPr sz="2000">
                <a:solidFill>
                  <a:schemeClr val="tx1"/>
                </a:solidFill>
                <a:latin typeface="Tahoma" panose="020B0604030504040204" pitchFamily="34" charset="0"/>
              </a:defRPr>
            </a:lvl6pPr>
            <a:lvl7pPr marL="2971800" indent="-228600" eaLnBrk="0" fontAlgn="base" hangingPunct="0">
              <a:spcBef>
                <a:spcPct val="0"/>
              </a:spcBef>
              <a:spcAft>
                <a:spcPct val="0"/>
              </a:spcAft>
              <a:defRPr sz="2000">
                <a:solidFill>
                  <a:schemeClr val="tx1"/>
                </a:solidFill>
                <a:latin typeface="Tahoma" panose="020B0604030504040204" pitchFamily="34" charset="0"/>
              </a:defRPr>
            </a:lvl7pPr>
            <a:lvl8pPr marL="3429000" indent="-228600" eaLnBrk="0" fontAlgn="base" hangingPunct="0">
              <a:spcBef>
                <a:spcPct val="0"/>
              </a:spcBef>
              <a:spcAft>
                <a:spcPct val="0"/>
              </a:spcAft>
              <a:defRPr sz="2000">
                <a:solidFill>
                  <a:schemeClr val="tx1"/>
                </a:solidFill>
                <a:latin typeface="Tahoma" panose="020B0604030504040204" pitchFamily="34" charset="0"/>
              </a:defRPr>
            </a:lvl8pPr>
            <a:lvl9pPr marL="3886200" indent="-228600" eaLnBrk="0" fontAlgn="base" hangingPunct="0">
              <a:spcBef>
                <a:spcPct val="0"/>
              </a:spcBef>
              <a:spcAft>
                <a:spcPct val="0"/>
              </a:spcAft>
              <a:defRPr sz="2000">
                <a:solidFill>
                  <a:schemeClr val="tx1"/>
                </a:solidFill>
                <a:latin typeface="Tahoma" panose="020B0604030504040204" pitchFamily="34" charset="0"/>
              </a:defRPr>
            </a:lvl9pPr>
          </a:lstStyle>
          <a:p>
            <a:pPr algn="ctr" eaLnBrk="1" hangingPunct="1">
              <a:spcBef>
                <a:spcPct val="20000"/>
              </a:spcBef>
            </a:pPr>
            <a:r>
              <a:rPr lang="en-US" altLang="en-US" sz="2800" b="1" dirty="0">
                <a:solidFill>
                  <a:schemeClr val="bg1"/>
                </a:solidFill>
                <a:latin typeface="Arial" panose="020B0604020202020204" pitchFamily="34" charset="0"/>
                <a:cs typeface="Arial" panose="020B0604020202020204" pitchFamily="34" charset="0"/>
              </a:rPr>
              <a:t>KEY MILESTONES </a:t>
            </a:r>
          </a:p>
        </p:txBody>
      </p:sp>
      <p:graphicFrame>
        <p:nvGraphicFramePr>
          <p:cNvPr id="2" name="Table 1"/>
          <p:cNvGraphicFramePr>
            <a:graphicFrameLocks noGrp="1"/>
          </p:cNvGraphicFramePr>
          <p:nvPr>
            <p:extLst/>
          </p:nvPr>
        </p:nvGraphicFramePr>
        <p:xfrm>
          <a:off x="0" y="1104823"/>
          <a:ext cx="9144000" cy="5272938"/>
        </p:xfrm>
        <a:graphic>
          <a:graphicData uri="http://schemas.openxmlformats.org/drawingml/2006/table">
            <a:tbl>
              <a:tblPr firstRow="1" firstCol="1" bandRow="1">
                <a:tableStyleId>{5C22544A-7EE6-4342-B048-85BDC9FD1C3A}</a:tableStyleId>
              </a:tblPr>
              <a:tblGrid>
                <a:gridCol w="5071541"/>
                <a:gridCol w="4072459"/>
              </a:tblGrid>
              <a:tr h="340743">
                <a:tc>
                  <a:txBody>
                    <a:bodyPr/>
                    <a:lstStyle/>
                    <a:p>
                      <a:pPr>
                        <a:lnSpc>
                          <a:spcPct val="115000"/>
                        </a:lnSpc>
                        <a:spcAft>
                          <a:spcPts val="0"/>
                        </a:spcAft>
                      </a:pPr>
                      <a:r>
                        <a:rPr lang="en-ZA" sz="2000" dirty="0">
                          <a:effectLst/>
                          <a:latin typeface="Arial" panose="020B0604020202020204" pitchFamily="34" charset="0"/>
                          <a:cs typeface="Arial" panose="020B0604020202020204" pitchFamily="34" charset="0"/>
                        </a:rPr>
                        <a:t>Activities </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ZA" sz="2000" dirty="0">
                          <a:effectLst/>
                          <a:latin typeface="Arial" panose="020B0604020202020204" pitchFamily="34" charset="0"/>
                          <a:cs typeface="Arial" panose="020B0604020202020204" pitchFamily="34" charset="0"/>
                        </a:rPr>
                        <a:t>Timelines </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r h="340743">
                <a:tc>
                  <a:txBody>
                    <a:bodyPr/>
                    <a:lstStyle/>
                    <a:p>
                      <a:pPr>
                        <a:lnSpc>
                          <a:spcPct val="115000"/>
                        </a:lnSpc>
                        <a:spcAft>
                          <a:spcPts val="0"/>
                        </a:spcAft>
                      </a:pPr>
                      <a:r>
                        <a:rPr lang="en-ZA" sz="2000">
                          <a:effectLst/>
                          <a:latin typeface="Arial" panose="020B0604020202020204" pitchFamily="34" charset="0"/>
                          <a:cs typeface="Arial" panose="020B0604020202020204" pitchFamily="34" charset="0"/>
                        </a:rPr>
                        <a:t>Internal stakeholder workshop 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ZA" sz="2000">
                          <a:effectLst/>
                          <a:latin typeface="Arial" panose="020B0604020202020204" pitchFamily="34" charset="0"/>
                          <a:cs typeface="Arial" panose="020B0604020202020204" pitchFamily="34" charset="0"/>
                        </a:rPr>
                        <a:t>March 2018</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r h="422895">
                <a:tc>
                  <a:txBody>
                    <a:bodyPr/>
                    <a:lstStyle/>
                    <a:p>
                      <a:pPr>
                        <a:lnSpc>
                          <a:spcPct val="115000"/>
                        </a:lnSpc>
                        <a:spcAft>
                          <a:spcPts val="0"/>
                        </a:spcAft>
                      </a:pPr>
                      <a:r>
                        <a:rPr lang="en-US" sz="2000" dirty="0">
                          <a:effectLst/>
                          <a:latin typeface="Arial" panose="020B0604020202020204" pitchFamily="34" charset="0"/>
                          <a:cs typeface="Arial" panose="020B0604020202020204" pitchFamily="34" charset="0"/>
                        </a:rPr>
                        <a:t>New methodology test 	</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September 2018</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r h="563859">
                <a:tc>
                  <a:txBody>
                    <a:bodyPr/>
                    <a:lstStyle/>
                    <a:p>
                      <a:pPr>
                        <a:lnSpc>
                          <a:spcPct val="115000"/>
                        </a:lnSpc>
                        <a:spcAft>
                          <a:spcPts val="0"/>
                        </a:spcAft>
                      </a:pPr>
                      <a:r>
                        <a:rPr lang="en-ZA" sz="2000">
                          <a:effectLst/>
                          <a:latin typeface="Arial" panose="020B0604020202020204" pitchFamily="34" charset="0"/>
                          <a:cs typeface="Arial" panose="020B0604020202020204" pitchFamily="34" charset="0"/>
                        </a:rPr>
                        <a:t>Internal stakeholder workshop 2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ZA" sz="2000">
                          <a:effectLst/>
                          <a:latin typeface="Arial" panose="020B0604020202020204" pitchFamily="34" charset="0"/>
                          <a:cs typeface="Arial" panose="020B0604020202020204" pitchFamily="34" charset="0"/>
                        </a:rPr>
                        <a:t>October 2018</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r h="340743">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Provincial workshops</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October 2018</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r h="340743">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User consultations</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US" sz="2000" dirty="0">
                          <a:effectLst/>
                          <a:latin typeface="Arial" panose="020B0604020202020204" pitchFamily="34" charset="0"/>
                          <a:cs typeface="Arial" panose="020B0604020202020204" pitchFamily="34" charset="0"/>
                        </a:rPr>
                        <a:t>February 2019</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r h="422895">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Questionnaire and developments</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March 2019</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r h="845790">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Completion of all plans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March 2019</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r h="681484">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Specifications for the Materials (Mini Test)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March 2019</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r h="340743">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Geography GIF updates</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March 2019</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r h="563859">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Community mobilization and advocacy</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c>
                  <a:txBody>
                    <a:bodyPr/>
                    <a:lstStyle/>
                    <a:p>
                      <a:pPr>
                        <a:lnSpc>
                          <a:spcPct val="115000"/>
                        </a:lnSpc>
                        <a:spcAft>
                          <a:spcPts val="0"/>
                        </a:spcAft>
                      </a:pPr>
                      <a:r>
                        <a:rPr lang="en-US" sz="2000" dirty="0">
                          <a:effectLst/>
                          <a:latin typeface="Arial" panose="020B0604020202020204" pitchFamily="34" charset="0"/>
                          <a:cs typeface="Arial" panose="020B0604020202020204" pitchFamily="34" charset="0"/>
                        </a:rPr>
                        <a:t>March 2019</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47286" marR="47286" marT="0" marB="0"/>
                </a:tc>
              </a:tr>
            </a:tbl>
          </a:graphicData>
        </a:graphic>
      </p:graphicFrame>
      <p:sp>
        <p:nvSpPr>
          <p:cNvPr id="3" name="Rectangle 1"/>
          <p:cNvSpPr>
            <a:spLocks noChangeArrowheads="1"/>
          </p:cNvSpPr>
          <p:nvPr/>
        </p:nvSpPr>
        <p:spPr bwMode="auto">
          <a:xfrm>
            <a:off x="0" y="704713"/>
            <a:ext cx="9144000" cy="400110"/>
          </a:xfrm>
          <a:prstGeom prst="rect">
            <a:avLst/>
          </a:prstGeom>
          <a:solidFill>
            <a:srgbClr val="D9D9D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ZA" altLang="en-US" sz="2000" b="1" i="0" u="none" strike="noStrike" cap="none" normalizeH="0" baseline="0" dirty="0" smtClean="0">
                <a:ln>
                  <a:noFill/>
                </a:ln>
                <a:solidFill>
                  <a:srgbClr val="FF0000"/>
                </a:solidFill>
                <a:effectLst/>
                <a:latin typeface="Arial" panose="020B0604020202020204" pitchFamily="34" charset="0"/>
                <a:ea typeface="Calibri" panose="020F0502020204030204" pitchFamily="34" charset="0"/>
                <a:cs typeface="Arial" panose="020B0604020202020204" pitchFamily="34" charset="0"/>
              </a:rPr>
              <a:t>FINANCIAL YEAR 2018/2019</a:t>
            </a:r>
            <a:endParaRPr kumimoji="0" lang="en-ZA" altLang="en-US" sz="2000" b="1"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596258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0" y="1027949"/>
          <a:ext cx="9144000" cy="5338666"/>
        </p:xfrm>
        <a:graphic>
          <a:graphicData uri="http://schemas.openxmlformats.org/drawingml/2006/table">
            <a:tbl>
              <a:tblPr firstRow="1" firstCol="1" bandRow="1">
                <a:tableStyleId>{5C22544A-7EE6-4342-B048-85BDC9FD1C3A}</a:tableStyleId>
              </a:tblPr>
              <a:tblGrid>
                <a:gridCol w="4886921"/>
                <a:gridCol w="4257079"/>
              </a:tblGrid>
              <a:tr h="208963">
                <a:tc>
                  <a:txBody>
                    <a:bodyPr/>
                    <a:lstStyle/>
                    <a:p>
                      <a:pPr>
                        <a:lnSpc>
                          <a:spcPct val="115000"/>
                        </a:lnSpc>
                        <a:spcAft>
                          <a:spcPts val="0"/>
                        </a:spcAft>
                      </a:pPr>
                      <a:r>
                        <a:rPr lang="en-ZA" sz="1800">
                          <a:effectLst/>
                          <a:latin typeface="Arial" panose="020B0604020202020204" pitchFamily="34" charset="0"/>
                          <a:cs typeface="Arial" panose="020B0604020202020204" pitchFamily="34" charset="0"/>
                        </a:rPr>
                        <a:t>Activities </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ZA" sz="1800" dirty="0">
                          <a:effectLst/>
                          <a:latin typeface="Arial" panose="020B0604020202020204" pitchFamily="34" charset="0"/>
                          <a:cs typeface="Arial" panose="020B0604020202020204" pitchFamily="34" charset="0"/>
                        </a:rPr>
                        <a:t>Timelines </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626888">
                <a:tc>
                  <a:txBody>
                    <a:bodyPr/>
                    <a:lstStyle/>
                    <a:p>
                      <a:pPr>
                        <a:lnSpc>
                          <a:spcPct val="115000"/>
                        </a:lnSpc>
                        <a:spcAft>
                          <a:spcPts val="0"/>
                        </a:spcAft>
                      </a:pPr>
                      <a:r>
                        <a:rPr lang="en-US" sz="1800" dirty="0">
                          <a:effectLst/>
                          <a:latin typeface="Arial" panose="020B0604020202020204" pitchFamily="34" charset="0"/>
                          <a:cs typeface="Arial" panose="020B0604020202020204" pitchFamily="34" charset="0"/>
                        </a:rPr>
                        <a:t>System requirements and specifications</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May 2019</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417925">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Procurement (Mini Test)	</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May 2019</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626888">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System development 	</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dirty="0">
                          <a:effectLst/>
                          <a:latin typeface="Arial" panose="020B0604020202020204" pitchFamily="34" charset="0"/>
                          <a:cs typeface="Arial" panose="020B0604020202020204" pitchFamily="34" charset="0"/>
                        </a:rPr>
                        <a:t>July 2019</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208963">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Infrastructure assessment </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July 2019</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417925">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Recruitment and appointment 		</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August 2019</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417925">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Training 	</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dirty="0">
                          <a:effectLst/>
                          <a:latin typeface="Arial" panose="020B0604020202020204" pitchFamily="34" charset="0"/>
                          <a:cs typeface="Arial" panose="020B0604020202020204" pitchFamily="34" charset="0"/>
                        </a:rPr>
                        <a:t>September 2019</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417925">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Integrated test (Data collection) 	</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October 2019</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417925">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Payment 	</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November 2019</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208963">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Specifications for Materials (Pilot)</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December 2019</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208963">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Debriefing </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March 2020</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208963">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Community mobilization and advocacy</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March 2020</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r h="417925">
                <a:tc>
                  <a:txBody>
                    <a:bodyPr/>
                    <a:lstStyle/>
                    <a:p>
                      <a:pPr>
                        <a:lnSpc>
                          <a:spcPct val="115000"/>
                        </a:lnSpc>
                        <a:spcAft>
                          <a:spcPts val="0"/>
                        </a:spcAft>
                      </a:pPr>
                      <a:r>
                        <a:rPr lang="en-US" sz="1800">
                          <a:effectLst/>
                          <a:latin typeface="Arial" panose="020B0604020202020204" pitchFamily="34" charset="0"/>
                          <a:cs typeface="Arial" panose="020B0604020202020204" pitchFamily="34" charset="0"/>
                        </a:rPr>
                        <a:t>Geography GIF updates</a:t>
                      </a:r>
                      <a:endParaRPr lang="en-ZA" sz="180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c>
                  <a:txBody>
                    <a:bodyPr/>
                    <a:lstStyle/>
                    <a:p>
                      <a:pPr>
                        <a:lnSpc>
                          <a:spcPct val="115000"/>
                        </a:lnSpc>
                        <a:spcAft>
                          <a:spcPts val="0"/>
                        </a:spcAft>
                      </a:pPr>
                      <a:r>
                        <a:rPr lang="en-US" sz="1800" dirty="0">
                          <a:effectLst/>
                          <a:latin typeface="Arial" panose="020B0604020202020204" pitchFamily="34" charset="0"/>
                          <a:cs typeface="Arial" panose="020B0604020202020204" pitchFamily="34" charset="0"/>
                        </a:rPr>
                        <a:t>March 2020</a:t>
                      </a:r>
                      <a:endParaRPr lang="en-ZA" sz="1800" dirty="0">
                        <a:effectLst/>
                        <a:latin typeface="Arial" panose="020B0604020202020204" pitchFamily="34" charset="0"/>
                        <a:ea typeface="Calibri" panose="020F0502020204030204" pitchFamily="34" charset="0"/>
                        <a:cs typeface="Arial" panose="020B0604020202020204" pitchFamily="34" charset="0"/>
                      </a:endParaRPr>
                    </a:p>
                  </a:txBody>
                  <a:tcPr marL="59621" marR="59621" marT="0" marB="0"/>
                </a:tc>
              </a:tr>
            </a:tbl>
          </a:graphicData>
        </a:graphic>
      </p:graphicFrame>
      <p:sp>
        <p:nvSpPr>
          <p:cNvPr id="3" name="Rectangle 1"/>
          <p:cNvSpPr>
            <a:spLocks noChangeArrowheads="1"/>
          </p:cNvSpPr>
          <p:nvPr/>
        </p:nvSpPr>
        <p:spPr bwMode="auto">
          <a:xfrm>
            <a:off x="0" y="-113932"/>
            <a:ext cx="9144000" cy="800219"/>
          </a:xfrm>
          <a:prstGeom prst="rect">
            <a:avLst/>
          </a:prstGeom>
          <a:solidFill>
            <a:srgbClr val="D9D9D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ZA" altLang="en-US" sz="2800" b="1" i="0" u="none" strike="noStrike" cap="none" normalizeH="0" baseline="0" dirty="0" smtClean="0">
                <a:ln>
                  <a:noFill/>
                </a:ln>
                <a:solidFill>
                  <a:srgbClr val="FF0000"/>
                </a:solidFill>
                <a:effectLst/>
                <a:ea typeface="Calibri" panose="020F0502020204030204" pitchFamily="34" charset="0"/>
                <a:cs typeface="Arial" panose="020B0604020202020204" pitchFamily="34" charset="0"/>
              </a:rPr>
              <a:t>FINANCIAL YEAR 2019/2020</a:t>
            </a:r>
            <a:endParaRPr kumimoji="0" lang="en-ZA" altLang="en-US" sz="2800" b="1"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ZA"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Rectangle 3"/>
          <p:cNvSpPr/>
          <p:nvPr/>
        </p:nvSpPr>
        <p:spPr>
          <a:xfrm>
            <a:off x="0" y="566282"/>
            <a:ext cx="2123728" cy="461665"/>
          </a:xfrm>
          <a:prstGeom prst="rect">
            <a:avLst/>
          </a:prstGeom>
        </p:spPr>
        <p:txBody>
          <a:bodyPr wrap="square">
            <a:spAutoFit/>
          </a:bodyPr>
          <a:lstStyle/>
          <a:p>
            <a:pPr lvl="0" eaLnBrk="0" fontAlgn="base" hangingPunct="0">
              <a:spcBef>
                <a:spcPct val="0"/>
              </a:spcBef>
              <a:spcAft>
                <a:spcPct val="0"/>
              </a:spcAft>
            </a:pPr>
            <a:r>
              <a:rPr lang="en-ZA" altLang="en-US" sz="2400" b="1" dirty="0">
                <a:solidFill>
                  <a:schemeClr val="bg1"/>
                </a:solidFill>
                <a:latin typeface="Arial" panose="020B0604020202020204" pitchFamily="34" charset="0"/>
                <a:ea typeface="Calibri" panose="020F0502020204030204" pitchFamily="34" charset="0"/>
                <a:cs typeface="Arial" panose="020B0604020202020204" pitchFamily="34" charset="0"/>
              </a:rPr>
              <a:t>Mini Test </a:t>
            </a:r>
            <a:endParaRPr lang="en-ZA" altLang="en-US" sz="2400" dirty="0">
              <a:solidFill>
                <a:schemeClr val="bg1"/>
              </a:solidFill>
            </a:endParaRPr>
          </a:p>
        </p:txBody>
      </p:sp>
    </p:spTree>
    <p:extLst>
      <p:ext uri="{BB962C8B-B14F-4D97-AF65-F5344CB8AC3E}">
        <p14:creationId xmlns:p14="http://schemas.microsoft.com/office/powerpoint/2010/main" val="40890756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9188" y="955343"/>
          <a:ext cx="9134812" cy="5492974"/>
        </p:xfrm>
        <a:graphic>
          <a:graphicData uri="http://schemas.openxmlformats.org/drawingml/2006/table">
            <a:tbl>
              <a:tblPr firstRow="1" firstCol="1" bandRow="1">
                <a:tableStyleId>{5C22544A-7EE6-4342-B048-85BDC9FD1C3A}</a:tableStyleId>
              </a:tblPr>
              <a:tblGrid>
                <a:gridCol w="6357344"/>
                <a:gridCol w="2777468"/>
              </a:tblGrid>
              <a:tr h="154015">
                <a:tc>
                  <a:txBody>
                    <a:bodyPr/>
                    <a:lstStyle/>
                    <a:p>
                      <a:pPr>
                        <a:lnSpc>
                          <a:spcPct val="115000"/>
                        </a:lnSpc>
                        <a:spcAft>
                          <a:spcPts val="0"/>
                        </a:spcAft>
                      </a:pPr>
                      <a:r>
                        <a:rPr lang="en-ZA" sz="2000" dirty="0">
                          <a:effectLst/>
                          <a:latin typeface="Arial" panose="020B0604020202020204" pitchFamily="34" charset="0"/>
                          <a:cs typeface="Arial" panose="020B0604020202020204" pitchFamily="34" charset="0"/>
                        </a:rPr>
                        <a:t>Activities </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ZA" sz="2000" dirty="0">
                          <a:effectLst/>
                          <a:latin typeface="Arial" panose="020B0604020202020204" pitchFamily="34" charset="0"/>
                          <a:cs typeface="Arial" panose="020B0604020202020204" pitchFamily="34" charset="0"/>
                        </a:rPr>
                        <a:t>Timelines </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394945">
                <a:tc>
                  <a:txBody>
                    <a:bodyPr/>
                    <a:lstStyle/>
                    <a:p>
                      <a:pPr>
                        <a:lnSpc>
                          <a:spcPct val="115000"/>
                        </a:lnSpc>
                        <a:spcAft>
                          <a:spcPts val="0"/>
                        </a:spcAft>
                      </a:pPr>
                      <a:r>
                        <a:rPr lang="en-US" sz="2000" dirty="0">
                          <a:effectLst/>
                          <a:latin typeface="Arial" panose="020B0604020202020204" pitchFamily="34" charset="0"/>
                          <a:cs typeface="Arial" panose="020B0604020202020204" pitchFamily="34" charset="0"/>
                        </a:rPr>
                        <a:t>Instruments and systems </a:t>
                      </a:r>
                      <a:r>
                        <a:rPr lang="en-US" sz="2000" dirty="0" smtClean="0">
                          <a:effectLst/>
                          <a:latin typeface="Arial" panose="020B0604020202020204" pitchFamily="34" charset="0"/>
                          <a:cs typeface="Arial" panose="020B0604020202020204" pitchFamily="34" charset="0"/>
                        </a:rPr>
                        <a:t>update</a:t>
                      </a:r>
                      <a:r>
                        <a:rPr lang="en-US" sz="2000" baseline="0" dirty="0" smtClean="0">
                          <a:effectLst/>
                          <a:latin typeface="Arial" panose="020B0604020202020204" pitchFamily="34" charset="0"/>
                          <a:cs typeface="Arial" panose="020B0604020202020204" pitchFamily="34" charset="0"/>
                        </a:rPr>
                        <a:t> </a:t>
                      </a:r>
                      <a:r>
                        <a:rPr lang="en-US" sz="2000" dirty="0" smtClean="0">
                          <a:effectLst/>
                          <a:latin typeface="Arial" panose="020B0604020202020204" pitchFamily="34" charset="0"/>
                          <a:cs typeface="Arial" panose="020B0604020202020204" pitchFamily="34" charset="0"/>
                        </a:rPr>
                        <a:t>(System </a:t>
                      </a:r>
                      <a:r>
                        <a:rPr lang="en-US" sz="2000" dirty="0">
                          <a:effectLst/>
                          <a:latin typeface="Arial" panose="020B0604020202020204" pitchFamily="34" charset="0"/>
                          <a:cs typeface="Arial" panose="020B0604020202020204" pitchFamily="34" charset="0"/>
                        </a:rPr>
                        <a:t>Review) </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May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308031">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Procurement (Pilot)</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July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308031">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Recruitment and appointment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August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154015">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Forward logistics</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August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388600">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Training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September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154015">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Data collection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October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154015">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Payment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November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154015">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Reverse logistics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November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200890">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Secondary editing and imputation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November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154015">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Analysis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December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154015">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Debriefing and closure report</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December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308031">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Final Specifications for Materials (Main)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a:effectLst/>
                          <a:latin typeface="Arial" panose="020B0604020202020204" pitchFamily="34" charset="0"/>
                          <a:cs typeface="Arial" panose="020B0604020202020204" pitchFamily="34" charset="0"/>
                        </a:rPr>
                        <a:t>December 2020</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396509">
                <a:tc>
                  <a:txBody>
                    <a:bodyPr/>
                    <a:lstStyle/>
                    <a:p>
                      <a:pPr>
                        <a:lnSpc>
                          <a:spcPct val="115000"/>
                        </a:lnSpc>
                        <a:spcAft>
                          <a:spcPts val="0"/>
                        </a:spcAft>
                      </a:pPr>
                      <a:r>
                        <a:rPr lang="en-US" sz="2000" dirty="0">
                          <a:effectLst/>
                          <a:latin typeface="Arial" panose="020B0604020202020204" pitchFamily="34" charset="0"/>
                          <a:cs typeface="Arial" panose="020B0604020202020204" pitchFamily="34" charset="0"/>
                        </a:rPr>
                        <a:t>System review</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dirty="0">
                          <a:effectLst/>
                          <a:latin typeface="Arial" panose="020B0604020202020204" pitchFamily="34" charset="0"/>
                          <a:cs typeface="Arial" panose="020B0604020202020204" pitchFamily="34" charset="0"/>
                        </a:rPr>
                        <a:t>March 2021</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r h="308031">
                <a:tc>
                  <a:txBody>
                    <a:bodyPr/>
                    <a:lstStyle/>
                    <a:p>
                      <a:pPr>
                        <a:lnSpc>
                          <a:spcPct val="115000"/>
                        </a:lnSpc>
                        <a:spcAft>
                          <a:spcPts val="0"/>
                        </a:spcAft>
                      </a:pPr>
                      <a:r>
                        <a:rPr lang="en-ZA" sz="2000">
                          <a:effectLst/>
                          <a:latin typeface="Arial" panose="020B0604020202020204" pitchFamily="34" charset="0"/>
                          <a:cs typeface="Arial" panose="020B0604020202020204" pitchFamily="34" charset="0"/>
                        </a:rPr>
                        <a:t>Geography GIF updates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c>
                  <a:txBody>
                    <a:bodyPr/>
                    <a:lstStyle/>
                    <a:p>
                      <a:pPr>
                        <a:lnSpc>
                          <a:spcPct val="115000"/>
                        </a:lnSpc>
                        <a:spcAft>
                          <a:spcPts val="0"/>
                        </a:spcAft>
                      </a:pPr>
                      <a:r>
                        <a:rPr lang="en-US" sz="2000" dirty="0">
                          <a:effectLst/>
                          <a:latin typeface="Arial" panose="020B0604020202020204" pitchFamily="34" charset="0"/>
                          <a:cs typeface="Arial" panose="020B0604020202020204" pitchFamily="34" charset="0"/>
                        </a:rPr>
                        <a:t>March 2021</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0222" marR="50222" marT="0" marB="0"/>
                </a:tc>
              </a:tr>
            </a:tbl>
          </a:graphicData>
        </a:graphic>
      </p:graphicFrame>
      <p:sp>
        <p:nvSpPr>
          <p:cNvPr id="3" name="Rectangle 1"/>
          <p:cNvSpPr>
            <a:spLocks noChangeArrowheads="1"/>
          </p:cNvSpPr>
          <p:nvPr/>
        </p:nvSpPr>
        <p:spPr bwMode="auto">
          <a:xfrm>
            <a:off x="-25162" y="-33010"/>
            <a:ext cx="9169162" cy="523220"/>
          </a:xfrm>
          <a:prstGeom prst="rect">
            <a:avLst/>
          </a:prstGeom>
          <a:solidFill>
            <a:srgbClr val="D9D9D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ZA" altLang="en-US" sz="2800" b="1" i="0" u="none" strike="noStrike" cap="none" normalizeH="0" baseline="0" dirty="0" smtClean="0">
                <a:ln>
                  <a:noFill/>
                </a:ln>
                <a:solidFill>
                  <a:srgbClr val="FF0000"/>
                </a:solidFill>
                <a:effectLst/>
                <a:ea typeface="Calibri" panose="020F0502020204030204" pitchFamily="34" charset="0"/>
                <a:cs typeface="Arial" panose="020B0604020202020204" pitchFamily="34" charset="0"/>
              </a:rPr>
              <a:t>FINANCIAL YEAR 2020/2021</a:t>
            </a:r>
            <a:endParaRPr kumimoji="0" lang="en-ZA" altLang="en-US" sz="2800" b="1" i="0" u="none" strike="noStrike" cap="none" normalizeH="0" baseline="0" dirty="0" smtClean="0">
              <a:ln>
                <a:noFill/>
              </a:ln>
              <a:solidFill>
                <a:schemeClr val="tx1"/>
              </a:solidFill>
              <a:effectLst/>
            </a:endParaRPr>
          </a:p>
        </p:txBody>
      </p:sp>
      <p:sp>
        <p:nvSpPr>
          <p:cNvPr id="4" name="Rectangle 3"/>
          <p:cNvSpPr/>
          <p:nvPr/>
        </p:nvSpPr>
        <p:spPr>
          <a:xfrm>
            <a:off x="9188" y="493678"/>
            <a:ext cx="934871" cy="461665"/>
          </a:xfrm>
          <a:prstGeom prst="rect">
            <a:avLst/>
          </a:prstGeom>
        </p:spPr>
        <p:txBody>
          <a:bodyPr wrap="none">
            <a:spAutoFit/>
          </a:bodyPr>
          <a:lstStyle/>
          <a:p>
            <a:pPr lvl="0" eaLnBrk="0" fontAlgn="base" hangingPunct="0">
              <a:spcBef>
                <a:spcPct val="0"/>
              </a:spcBef>
              <a:spcAft>
                <a:spcPct val="0"/>
              </a:spcAft>
            </a:pPr>
            <a:r>
              <a:rPr lang="en-ZA" altLang="en-US" sz="2400" b="1" dirty="0">
                <a:solidFill>
                  <a:schemeClr val="bg1"/>
                </a:solidFill>
                <a:latin typeface="Arial" panose="020B0604020202020204" pitchFamily="34" charset="0"/>
                <a:ea typeface="Calibri" panose="020F0502020204030204" pitchFamily="34" charset="0"/>
                <a:cs typeface="Arial" panose="020B0604020202020204" pitchFamily="34" charset="0"/>
              </a:rPr>
              <a:t>Pilot </a:t>
            </a:r>
            <a:endParaRPr lang="en-ZA" altLang="en-US" sz="2400" dirty="0">
              <a:solidFill>
                <a:schemeClr val="bg1"/>
              </a:solidFill>
              <a:latin typeface="Arial" panose="020B0604020202020204" pitchFamily="34" charset="0"/>
            </a:endParaRPr>
          </a:p>
        </p:txBody>
      </p:sp>
    </p:spTree>
    <p:extLst>
      <p:ext uri="{BB962C8B-B14F-4D97-AF65-F5344CB8AC3E}">
        <p14:creationId xmlns:p14="http://schemas.microsoft.com/office/powerpoint/2010/main" val="7876196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0" y="991903"/>
          <a:ext cx="9144000" cy="7208520"/>
        </p:xfrm>
        <a:graphic>
          <a:graphicData uri="http://schemas.openxmlformats.org/drawingml/2006/table">
            <a:tbl>
              <a:tblPr firstRow="1" firstCol="1" bandRow="1">
                <a:tableStyleId>{5C22544A-7EE6-4342-B048-85BDC9FD1C3A}</a:tableStyleId>
              </a:tblPr>
              <a:tblGrid>
                <a:gridCol w="6363739"/>
                <a:gridCol w="2780261"/>
              </a:tblGrid>
              <a:tr h="203515">
                <a:tc>
                  <a:txBody>
                    <a:bodyPr/>
                    <a:lstStyle/>
                    <a:p>
                      <a:pPr>
                        <a:lnSpc>
                          <a:spcPct val="115000"/>
                        </a:lnSpc>
                        <a:spcAft>
                          <a:spcPts val="0"/>
                        </a:spcAft>
                      </a:pPr>
                      <a:r>
                        <a:rPr lang="en-ZA" sz="2000">
                          <a:effectLst/>
                          <a:latin typeface="Arial" panose="020B0604020202020204" pitchFamily="34" charset="0"/>
                          <a:cs typeface="Arial" panose="020B0604020202020204" pitchFamily="34" charset="0"/>
                        </a:rPr>
                        <a:t>Activities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15000"/>
                        </a:lnSpc>
                        <a:spcAft>
                          <a:spcPts val="0"/>
                        </a:spcAft>
                      </a:pPr>
                      <a:r>
                        <a:rPr lang="en-ZA" sz="2000" dirty="0">
                          <a:effectLst/>
                          <a:latin typeface="Arial" panose="020B0604020202020204" pitchFamily="34" charset="0"/>
                          <a:cs typeface="Arial" panose="020B0604020202020204" pitchFamily="34" charset="0"/>
                        </a:rPr>
                        <a:t>Timelines </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Community mobilization and advocacy</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Mar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National workshop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August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450764">
                <a:tc>
                  <a:txBody>
                    <a:bodyPr/>
                    <a:lstStyle/>
                    <a:p>
                      <a:pPr>
                        <a:lnSpc>
                          <a:spcPct val="150000"/>
                        </a:lnSpc>
                        <a:spcAft>
                          <a:spcPts val="0"/>
                        </a:spcAft>
                      </a:pPr>
                      <a:r>
                        <a:rPr lang="en-US" sz="2000" dirty="0">
                          <a:effectLst/>
                          <a:latin typeface="Arial" panose="020B0604020202020204" pitchFamily="34" charset="0"/>
                          <a:cs typeface="Arial" panose="020B0604020202020204" pitchFamily="34" charset="0"/>
                        </a:rPr>
                        <a:t>Training 		</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September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407031">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Recruitment and appointment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August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Procurement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May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Forward logistics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August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407031">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Geography GIF updates</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June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Data collection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October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Payment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November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PES</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November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Secondary editing and imputation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December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Secondary editing and imputation (PES)</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December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Analysis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December 2021</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a:effectLst/>
                          <a:latin typeface="Arial" panose="020B0604020202020204" pitchFamily="34" charset="0"/>
                          <a:cs typeface="Arial" panose="020B0604020202020204" pitchFamily="34" charset="0"/>
                        </a:rPr>
                        <a:t>Debriefing	</a:t>
                      </a:r>
                      <a:endParaRPr lang="en-ZA" sz="200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dirty="0">
                          <a:effectLst/>
                          <a:latin typeface="Arial" panose="020B0604020202020204" pitchFamily="34" charset="0"/>
                          <a:cs typeface="Arial" panose="020B0604020202020204" pitchFamily="34" charset="0"/>
                        </a:rPr>
                        <a:t>December 2021</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r h="265455">
                <a:tc>
                  <a:txBody>
                    <a:bodyPr/>
                    <a:lstStyle/>
                    <a:p>
                      <a:pPr>
                        <a:lnSpc>
                          <a:spcPct val="150000"/>
                        </a:lnSpc>
                        <a:spcAft>
                          <a:spcPts val="0"/>
                        </a:spcAft>
                      </a:pPr>
                      <a:r>
                        <a:rPr lang="en-US" sz="2000" dirty="0">
                          <a:effectLst/>
                          <a:latin typeface="Arial" panose="020B0604020202020204" pitchFamily="34" charset="0"/>
                          <a:cs typeface="Arial" panose="020B0604020202020204" pitchFamily="34" charset="0"/>
                        </a:rPr>
                        <a:t>Analysis and matching (PES)</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c>
                  <a:txBody>
                    <a:bodyPr/>
                    <a:lstStyle/>
                    <a:p>
                      <a:pPr>
                        <a:lnSpc>
                          <a:spcPct val="150000"/>
                        </a:lnSpc>
                        <a:spcAft>
                          <a:spcPts val="0"/>
                        </a:spcAft>
                      </a:pPr>
                      <a:r>
                        <a:rPr lang="en-US" sz="2000" dirty="0">
                          <a:effectLst/>
                          <a:latin typeface="Arial" panose="020B0604020202020204" pitchFamily="34" charset="0"/>
                          <a:cs typeface="Arial" panose="020B0604020202020204" pitchFamily="34" charset="0"/>
                        </a:rPr>
                        <a:t>January 2022</a:t>
                      </a:r>
                      <a:endParaRPr lang="en-ZA" sz="2000" dirty="0">
                        <a:effectLst/>
                        <a:latin typeface="Arial" panose="020B0604020202020204" pitchFamily="34" charset="0"/>
                        <a:ea typeface="Calibri" panose="020F0502020204030204" pitchFamily="34" charset="0"/>
                        <a:cs typeface="Arial" panose="020B0604020202020204" pitchFamily="34" charset="0"/>
                      </a:endParaRPr>
                    </a:p>
                  </a:txBody>
                  <a:tcPr marL="57977" marR="57977" marT="0" marB="0"/>
                </a:tc>
              </a:tr>
            </a:tbl>
          </a:graphicData>
        </a:graphic>
      </p:graphicFrame>
      <p:sp>
        <p:nvSpPr>
          <p:cNvPr id="3" name="Rectangle 1"/>
          <p:cNvSpPr>
            <a:spLocks noChangeArrowheads="1"/>
          </p:cNvSpPr>
          <p:nvPr/>
        </p:nvSpPr>
        <p:spPr bwMode="auto">
          <a:xfrm>
            <a:off x="-1" y="-20414"/>
            <a:ext cx="9144001" cy="523220"/>
          </a:xfrm>
          <a:prstGeom prst="rect">
            <a:avLst/>
          </a:prstGeom>
          <a:solidFill>
            <a:srgbClr val="D9D9D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ZA" altLang="en-US" sz="2800" b="1" i="0" u="none" strike="noStrike" cap="none" normalizeH="0" baseline="0" dirty="0" smtClean="0">
                <a:ln>
                  <a:noFill/>
                </a:ln>
                <a:solidFill>
                  <a:srgbClr val="FF0000"/>
                </a:solidFill>
                <a:effectLst/>
                <a:ea typeface="Calibri" panose="020F0502020204030204" pitchFamily="34" charset="0"/>
                <a:cs typeface="Arial" panose="020B0604020202020204" pitchFamily="34" charset="0"/>
              </a:rPr>
              <a:t>FINANCIAL YEAR 2021/2022</a:t>
            </a:r>
            <a:endParaRPr kumimoji="0" lang="en-ZA" altLang="en-US" sz="2800" b="1" i="0" u="none" strike="noStrike" cap="none" normalizeH="0" baseline="0" dirty="0" smtClean="0">
              <a:ln>
                <a:noFill/>
              </a:ln>
              <a:solidFill>
                <a:schemeClr val="tx1"/>
              </a:solidFill>
              <a:effectLst/>
              <a:cs typeface="Arial" panose="020B0604020202020204" pitchFamily="34" charset="0"/>
            </a:endParaRPr>
          </a:p>
        </p:txBody>
      </p:sp>
      <p:sp>
        <p:nvSpPr>
          <p:cNvPr id="4" name="Rectangle 3"/>
          <p:cNvSpPr/>
          <p:nvPr/>
        </p:nvSpPr>
        <p:spPr>
          <a:xfrm>
            <a:off x="-1" y="530240"/>
            <a:ext cx="2167581" cy="461665"/>
          </a:xfrm>
          <a:prstGeom prst="rect">
            <a:avLst/>
          </a:prstGeom>
        </p:spPr>
        <p:txBody>
          <a:bodyPr wrap="none">
            <a:spAutoFit/>
          </a:bodyPr>
          <a:lstStyle/>
          <a:p>
            <a:pPr lvl="0" eaLnBrk="0" fontAlgn="base" hangingPunct="0">
              <a:spcBef>
                <a:spcPct val="0"/>
              </a:spcBef>
              <a:spcAft>
                <a:spcPct val="0"/>
              </a:spcAft>
            </a:pPr>
            <a:r>
              <a:rPr lang="en-ZA" altLang="en-US" sz="2400" b="1" dirty="0">
                <a:solidFill>
                  <a:schemeClr val="bg1"/>
                </a:solidFill>
                <a:latin typeface="Arial" panose="020B0604020202020204" pitchFamily="34" charset="0"/>
                <a:ea typeface="Calibri" panose="020F0502020204030204" pitchFamily="34" charset="0"/>
                <a:cs typeface="Arial" panose="020B0604020202020204" pitchFamily="34" charset="0"/>
              </a:rPr>
              <a:t>Main Census </a:t>
            </a:r>
            <a:endParaRPr lang="en-ZA" altLang="en-US" sz="2400" dirty="0">
              <a:solidFill>
                <a:schemeClr val="bg1"/>
              </a:solidFill>
              <a:latin typeface="Arial" panose="020B0604020202020204" pitchFamily="34" charset="0"/>
            </a:endParaRPr>
          </a:p>
        </p:txBody>
      </p:sp>
    </p:spTree>
    <p:extLst>
      <p:ext uri="{BB962C8B-B14F-4D97-AF65-F5344CB8AC3E}">
        <p14:creationId xmlns:p14="http://schemas.microsoft.com/office/powerpoint/2010/main" val="37270653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457200" y="836712"/>
          <a:ext cx="8075240" cy="3581968"/>
        </p:xfrm>
        <a:graphic>
          <a:graphicData uri="http://schemas.openxmlformats.org/drawingml/2006/table">
            <a:tbl>
              <a:tblPr firstRow="1" firstCol="1" bandRow="1">
                <a:tableStyleId>{5C22544A-7EE6-4342-B048-85BDC9FD1C3A}</a:tableStyleId>
              </a:tblPr>
              <a:tblGrid>
                <a:gridCol w="4762872"/>
                <a:gridCol w="3312368"/>
              </a:tblGrid>
              <a:tr h="688528">
                <a:tc>
                  <a:txBody>
                    <a:bodyPr/>
                    <a:lstStyle/>
                    <a:p>
                      <a:pPr>
                        <a:lnSpc>
                          <a:spcPct val="115000"/>
                        </a:lnSpc>
                        <a:spcAft>
                          <a:spcPts val="0"/>
                        </a:spcAft>
                      </a:pPr>
                      <a:r>
                        <a:rPr lang="en-ZA" sz="2400" dirty="0">
                          <a:effectLst/>
                          <a:latin typeface="Arial" panose="020B0604020202020204" pitchFamily="34" charset="0"/>
                          <a:cs typeface="Arial" panose="020B0604020202020204" pitchFamily="34" charset="0"/>
                        </a:rPr>
                        <a:t>Activities </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7456" marR="67456" marT="0" marB="0"/>
                </a:tc>
                <a:tc>
                  <a:txBody>
                    <a:bodyPr/>
                    <a:lstStyle/>
                    <a:p>
                      <a:pPr>
                        <a:lnSpc>
                          <a:spcPct val="115000"/>
                        </a:lnSpc>
                        <a:spcAft>
                          <a:spcPts val="0"/>
                        </a:spcAft>
                      </a:pPr>
                      <a:r>
                        <a:rPr lang="en-ZA" sz="2400" dirty="0">
                          <a:effectLst/>
                          <a:latin typeface="Arial" panose="020B0604020202020204" pitchFamily="34" charset="0"/>
                          <a:cs typeface="Arial" panose="020B0604020202020204" pitchFamily="34" charset="0"/>
                        </a:rPr>
                        <a:t>Timelines </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7456" marR="67456" marT="0" marB="0"/>
                </a:tc>
              </a:tr>
              <a:tr h="898080">
                <a:tc>
                  <a:txBody>
                    <a:bodyPr/>
                    <a:lstStyle/>
                    <a:p>
                      <a:pPr>
                        <a:lnSpc>
                          <a:spcPct val="150000"/>
                        </a:lnSpc>
                        <a:spcAft>
                          <a:spcPts val="0"/>
                        </a:spcAft>
                      </a:pPr>
                      <a:r>
                        <a:rPr lang="en-US" sz="2400">
                          <a:effectLst/>
                          <a:latin typeface="Arial" panose="020B0604020202020204" pitchFamily="34" charset="0"/>
                          <a:cs typeface="Arial" panose="020B0604020202020204" pitchFamily="34" charset="0"/>
                        </a:rPr>
                        <a:t>Dissemination	</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7456" marR="67456" marT="0" marB="0"/>
                </a:tc>
                <a:tc>
                  <a:txBody>
                    <a:bodyPr/>
                    <a:lstStyle/>
                    <a:p>
                      <a:pPr>
                        <a:lnSpc>
                          <a:spcPct val="115000"/>
                        </a:lnSpc>
                        <a:spcAft>
                          <a:spcPts val="0"/>
                        </a:spcAft>
                      </a:pPr>
                      <a:r>
                        <a:rPr lang="en-US" sz="2400">
                          <a:effectLst/>
                          <a:latin typeface="Arial" panose="020B0604020202020204" pitchFamily="34" charset="0"/>
                          <a:cs typeface="Arial" panose="020B0604020202020204" pitchFamily="34" charset="0"/>
                        </a:rPr>
                        <a:t>June 2022</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7456" marR="67456" marT="0" marB="0"/>
                </a:tc>
              </a:tr>
              <a:tr h="898080">
                <a:tc>
                  <a:txBody>
                    <a:bodyPr/>
                    <a:lstStyle/>
                    <a:p>
                      <a:pPr>
                        <a:lnSpc>
                          <a:spcPct val="150000"/>
                        </a:lnSpc>
                        <a:spcAft>
                          <a:spcPts val="0"/>
                        </a:spcAft>
                      </a:pPr>
                      <a:r>
                        <a:rPr lang="en-US" sz="2400">
                          <a:effectLst/>
                          <a:latin typeface="Arial" panose="020B0604020202020204" pitchFamily="34" charset="0"/>
                          <a:cs typeface="Arial" panose="020B0604020202020204" pitchFamily="34" charset="0"/>
                        </a:rPr>
                        <a:t>Closure report	</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7456" marR="67456" marT="0" marB="0"/>
                </a:tc>
                <a:tc>
                  <a:txBody>
                    <a:bodyPr/>
                    <a:lstStyle/>
                    <a:p>
                      <a:pPr>
                        <a:lnSpc>
                          <a:spcPct val="115000"/>
                        </a:lnSpc>
                        <a:spcAft>
                          <a:spcPts val="0"/>
                        </a:spcAft>
                      </a:pPr>
                      <a:r>
                        <a:rPr lang="en-US" sz="2400">
                          <a:effectLst/>
                          <a:latin typeface="Arial" panose="020B0604020202020204" pitchFamily="34" charset="0"/>
                          <a:cs typeface="Arial" panose="020B0604020202020204" pitchFamily="34" charset="0"/>
                        </a:rPr>
                        <a:t>September 2022</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7456" marR="67456" marT="0" marB="0"/>
                </a:tc>
              </a:tr>
              <a:tr h="898080">
                <a:tc>
                  <a:txBody>
                    <a:bodyPr/>
                    <a:lstStyle/>
                    <a:p>
                      <a:pPr>
                        <a:lnSpc>
                          <a:spcPct val="150000"/>
                        </a:lnSpc>
                        <a:spcAft>
                          <a:spcPts val="0"/>
                        </a:spcAft>
                      </a:pPr>
                      <a:r>
                        <a:rPr lang="en-US" sz="2400">
                          <a:effectLst/>
                          <a:latin typeface="Arial" panose="020B0604020202020204" pitchFamily="34" charset="0"/>
                          <a:cs typeface="Arial" panose="020B0604020202020204" pitchFamily="34" charset="0"/>
                        </a:rPr>
                        <a:t>Community mobilization and advocacy</a:t>
                      </a:r>
                      <a:endParaRPr lang="en-ZA" sz="2400">
                        <a:effectLst/>
                        <a:latin typeface="Arial" panose="020B0604020202020204" pitchFamily="34" charset="0"/>
                        <a:ea typeface="Calibri" panose="020F0502020204030204" pitchFamily="34" charset="0"/>
                        <a:cs typeface="Arial" panose="020B0604020202020204" pitchFamily="34" charset="0"/>
                      </a:endParaRPr>
                    </a:p>
                  </a:txBody>
                  <a:tcPr marL="67456" marR="67456" marT="0" marB="0"/>
                </a:tc>
                <a:tc>
                  <a:txBody>
                    <a:bodyPr/>
                    <a:lstStyle/>
                    <a:p>
                      <a:pPr>
                        <a:lnSpc>
                          <a:spcPct val="150000"/>
                        </a:lnSpc>
                        <a:spcAft>
                          <a:spcPts val="0"/>
                        </a:spcAft>
                      </a:pPr>
                      <a:r>
                        <a:rPr lang="en-US" sz="2400" dirty="0" smtClean="0">
                          <a:effectLst/>
                          <a:latin typeface="Arial" panose="020B0604020202020204" pitchFamily="34" charset="0"/>
                          <a:cs typeface="Arial" panose="020B0604020202020204" pitchFamily="34" charset="0"/>
                        </a:rPr>
                        <a:t>March </a:t>
                      </a:r>
                      <a:r>
                        <a:rPr lang="en-US" sz="2400" dirty="0">
                          <a:effectLst/>
                          <a:latin typeface="Arial" panose="020B0604020202020204" pitchFamily="34" charset="0"/>
                          <a:cs typeface="Arial" panose="020B0604020202020204" pitchFamily="34" charset="0"/>
                        </a:rPr>
                        <a:t>2023</a:t>
                      </a:r>
                      <a:endParaRPr lang="en-ZA" sz="2400" dirty="0">
                        <a:effectLst/>
                        <a:latin typeface="Arial" panose="020B0604020202020204" pitchFamily="34" charset="0"/>
                        <a:ea typeface="Calibri" panose="020F0502020204030204" pitchFamily="34" charset="0"/>
                        <a:cs typeface="Arial" panose="020B0604020202020204" pitchFamily="34" charset="0"/>
                      </a:endParaRPr>
                    </a:p>
                  </a:txBody>
                  <a:tcPr marL="67456" marR="67456" marT="0" marB="0"/>
                </a:tc>
              </a:tr>
            </a:tbl>
          </a:graphicData>
        </a:graphic>
      </p:graphicFrame>
      <p:sp>
        <p:nvSpPr>
          <p:cNvPr id="3" name="Rectangle 1"/>
          <p:cNvSpPr>
            <a:spLocks noChangeArrowheads="1"/>
          </p:cNvSpPr>
          <p:nvPr/>
        </p:nvSpPr>
        <p:spPr bwMode="auto">
          <a:xfrm>
            <a:off x="0" y="-33010"/>
            <a:ext cx="9144000" cy="523220"/>
          </a:xfrm>
          <a:prstGeom prst="rect">
            <a:avLst/>
          </a:prstGeom>
          <a:solidFill>
            <a:srgbClr val="D9D9D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ZA" altLang="en-US" sz="2800" b="1" i="0" u="none" strike="noStrike" cap="none" normalizeH="0" baseline="0" dirty="0" smtClean="0">
                <a:ln>
                  <a:noFill/>
                </a:ln>
                <a:solidFill>
                  <a:srgbClr val="FF0000"/>
                </a:solidFill>
                <a:effectLst/>
                <a:latin typeface="Arial" panose="020B0604020202020204" pitchFamily="34" charset="0"/>
                <a:ea typeface="Calibri" panose="020F0502020204030204" pitchFamily="34" charset="0"/>
                <a:cs typeface="Arial" panose="020B0604020202020204" pitchFamily="34" charset="0"/>
              </a:rPr>
              <a:t>FINANCIAL YEAR 2022/2023</a:t>
            </a:r>
            <a:endParaRPr kumimoji="0" lang="en-ZA" altLang="en-US" sz="2800" b="1"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011364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ZA" dirty="0"/>
          </a:p>
        </p:txBody>
      </p:sp>
    </p:spTree>
    <p:extLst>
      <p:ext uri="{BB962C8B-B14F-4D97-AF65-F5344CB8AC3E}">
        <p14:creationId xmlns:p14="http://schemas.microsoft.com/office/powerpoint/2010/main" val="1008764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Stats SA 2">
      <a:dk1>
        <a:sysClr val="windowText" lastClr="000000"/>
      </a:dk1>
      <a:lt1>
        <a:sysClr val="window" lastClr="FFFFFF"/>
      </a:lt1>
      <a:dk2>
        <a:srgbClr val="0056A7"/>
      </a:dk2>
      <a:lt2>
        <a:srgbClr val="FFFFFF"/>
      </a:lt2>
      <a:accent1>
        <a:srgbClr val="2B72B5"/>
      </a:accent1>
      <a:accent2>
        <a:srgbClr val="9BBB58"/>
      </a:accent2>
      <a:accent3>
        <a:srgbClr val="C0504C"/>
      </a:accent3>
      <a:accent4>
        <a:srgbClr val="4AACC5"/>
      </a:accent4>
      <a:accent5>
        <a:srgbClr val="FDBE2D"/>
      </a:accent5>
      <a:accent6>
        <a:srgbClr val="8064A1"/>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eclared xmlns="7822a446-cc90-4612-8ab5-747f263f1852">false</Declared>
    <MeridioUrl xmlns="7822a446-cc90-4612-8ab5-747f263f1852" xsi:nil="true"/>
    <DocId xmlns="7822a446-cc90-4612-8ab5-747f263f185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2E06304B1385746933ED06FDC28D853" ma:contentTypeVersion="3" ma:contentTypeDescription="Create a new document." ma:contentTypeScope="" ma:versionID="0e12a24fb81a1ab65345488b42517c68">
  <xsd:schema xmlns:xsd="http://www.w3.org/2001/XMLSchema" xmlns:xs="http://www.w3.org/2001/XMLSchema" xmlns:p="http://schemas.microsoft.com/office/2006/metadata/properties" xmlns:ns2="7822a446-cc90-4612-8ab5-747f263f1852" targetNamespace="http://schemas.microsoft.com/office/2006/metadata/properties" ma:root="true" ma:fieldsID="9110703894df1445c45a21c97a01dfb6" ns2:_="">
    <xsd:import namespace="7822a446-cc90-4612-8ab5-747f263f1852"/>
    <xsd:element name="properties">
      <xsd:complexType>
        <xsd:sequence>
          <xsd:element name="documentManagement">
            <xsd:complexType>
              <xsd:all>
                <xsd:element ref="ns2:Declared" minOccurs="0"/>
                <xsd:element ref="ns2:DocId" minOccurs="0"/>
                <xsd:element ref="ns2:MeridioUr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22a446-cc90-4612-8ab5-747f263f1852" elementFormDefault="qualified">
    <xsd:import namespace="http://schemas.microsoft.com/office/2006/documentManagement/types"/>
    <xsd:import namespace="http://schemas.microsoft.com/office/infopath/2007/PartnerControls"/>
    <xsd:element name="Declared" ma:index="8" nillable="true" ma:displayName="Declared" ma:default="FALSE" ma:hidden="true" ma:internalName="Declared">
      <xsd:simpleType>
        <xsd:restriction base="dms:Boolean"/>
      </xsd:simpleType>
    </xsd:element>
    <xsd:element name="DocId" ma:index="9" nillable="true" ma:displayName="DocId" ma:hidden="true" ma:internalName="DocId">
      <xsd:simpleType>
        <xsd:restriction base="dms:Text"/>
      </xsd:simpleType>
    </xsd:element>
    <xsd:element name="MeridioUrl" ma:index="10" nillable="true" ma:displayName="MeridioUrl" ma:hidden="true" ma:internalName="MeridioUrl">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54CD29-4846-4129-9E18-1D8BEEB06DFB}">
  <ds:schemaRefs>
    <ds:schemaRef ds:uri="http://schemas.microsoft.com/sharepoint/v3/contenttype/forms"/>
  </ds:schemaRefs>
</ds:datastoreItem>
</file>

<file path=customXml/itemProps2.xml><?xml version="1.0" encoding="utf-8"?>
<ds:datastoreItem xmlns:ds="http://schemas.openxmlformats.org/officeDocument/2006/customXml" ds:itemID="{C52F42CB-2F66-4DFF-B9DB-76FCCA4A1044}">
  <ds:schemaRefs>
    <ds:schemaRef ds:uri="http://purl.org/dc/dcmitype/"/>
    <ds:schemaRef ds:uri="7822a446-cc90-4612-8ab5-747f263f1852"/>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2D326739-1B1A-43AC-A4A9-ED76C66470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22a446-cc90-4612-8ab5-747f263f18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2804</TotalTime>
  <Words>1553</Words>
  <Application>Microsoft Office PowerPoint</Application>
  <PresentationFormat>On-screen Show (4:3)</PresentationFormat>
  <Paragraphs>253</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mariette</dc:creator>
  <cp:lastModifiedBy>Nwabisa C.P. Maya</cp:lastModifiedBy>
  <cp:revision>175</cp:revision>
  <cp:lastPrinted>2018-09-14T09:03:20Z</cp:lastPrinted>
  <dcterms:created xsi:type="dcterms:W3CDTF">2016-03-11T14:00:49Z</dcterms:created>
  <dcterms:modified xsi:type="dcterms:W3CDTF">2018-10-01T11:59:09Z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0x01010092E06304B1385746933ED06FDC28D853</vt:lpwstr>
  </property>
</Properties>
</file>