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5" autoAdjust="0"/>
    <p:restoredTop sz="94660"/>
  </p:normalViewPr>
  <p:slideViewPr>
    <p:cSldViewPr snapToGrid="0">
      <p:cViewPr varScale="1">
        <p:scale>
          <a:sx n="72" d="100"/>
          <a:sy n="72" d="100"/>
        </p:scale>
        <p:origin x="53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2681712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476325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593935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086A4C-6146-45B5-8DED-981F47B66CB6}"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1788987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086A4C-6146-45B5-8DED-981F47B66CB6}" type="datetimeFigureOut">
              <a:rPr lang="en-US" smtClean="0"/>
              <a:t>10/3/2018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2667444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7086A4C-6146-45B5-8DED-981F47B66CB6}" type="datetimeFigureOut">
              <a:rPr lang="en-US" smtClean="0"/>
              <a:t>10/3/2018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2171603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086A4C-6146-45B5-8DED-981F47B66CB6}" type="datetimeFigureOut">
              <a:rPr lang="en-US" smtClean="0"/>
              <a:t>10/3/2018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1456173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86A4C-6146-45B5-8DED-981F47B66CB6}"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3987916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086A4C-6146-45B5-8DED-981F47B66CB6}"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3375667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2035039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21990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3264036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7932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1831773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1624950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086A4C-6146-45B5-8DED-981F47B66CB6}"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A9DC2E-5FAA-4C8C-BF04-41AAA0562A57}" type="slidenum">
              <a:rPr lang="en-US" smtClean="0"/>
              <a:t>‹#›</a:t>
            </a:fld>
            <a:endParaRPr lang="en-US"/>
          </a:p>
        </p:txBody>
      </p:sp>
    </p:spTree>
    <p:extLst>
      <p:ext uri="{BB962C8B-B14F-4D97-AF65-F5344CB8AC3E}">
        <p14:creationId xmlns:p14="http://schemas.microsoft.com/office/powerpoint/2010/main" val="2217695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086A4C-6146-45B5-8DED-981F47B66CB6}" type="datetimeFigureOut">
              <a:rPr lang="en-US" smtClean="0"/>
              <a:t>10/3/2018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AA9DC2E-5FAA-4C8C-BF04-41AAA0562A57}" type="slidenum">
              <a:rPr lang="en-US" smtClean="0"/>
              <a:t>‹#›</a:t>
            </a:fld>
            <a:endParaRPr lang="en-US"/>
          </a:p>
        </p:txBody>
      </p:sp>
    </p:spTree>
    <p:extLst>
      <p:ext uri="{BB962C8B-B14F-4D97-AF65-F5344CB8AC3E}">
        <p14:creationId xmlns:p14="http://schemas.microsoft.com/office/powerpoint/2010/main" val="1864263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4644" y="2248108"/>
            <a:ext cx="9144000" cy="2387600"/>
          </a:xfrm>
        </p:spPr>
        <p:txBody>
          <a:bodyPr>
            <a:normAutofit fontScale="90000"/>
          </a:bodyPr>
          <a:lstStyle/>
          <a:p>
            <a:pPr algn="ctr"/>
            <a:r>
              <a:rPr lang="fr-FR" sz="3700" dirty="0" smtClean="0"/>
              <a:t>Point de vue africain sur</a:t>
            </a:r>
            <a:br>
              <a:rPr lang="fr-FR" sz="3700" dirty="0" smtClean="0"/>
            </a:br>
            <a:r>
              <a:rPr lang="fr-FR" sz="4800" dirty="0" smtClean="0"/>
              <a:t/>
            </a:r>
            <a:br>
              <a:rPr lang="fr-FR" sz="4800" dirty="0" smtClean="0"/>
            </a:br>
            <a:r>
              <a:rPr lang="fr-FR" sz="4500" b="1" dirty="0" smtClean="0"/>
              <a:t>LES  </a:t>
            </a:r>
            <a:r>
              <a:rPr lang="fr-FR" sz="4500" b="1" dirty="0"/>
              <a:t>STATISTIQUES DES PAYS DONT L’ECONOMIE REPOSE SUR LES RESSOURCES NATURELLES</a:t>
            </a:r>
            <a:endParaRPr lang="en-US" sz="4500" dirty="0"/>
          </a:p>
        </p:txBody>
      </p:sp>
      <p:sp>
        <p:nvSpPr>
          <p:cNvPr id="3" name="Subtitle 2"/>
          <p:cNvSpPr>
            <a:spLocks noGrp="1"/>
          </p:cNvSpPr>
          <p:nvPr>
            <p:ph type="subTitle" idx="1"/>
          </p:nvPr>
        </p:nvSpPr>
        <p:spPr>
          <a:xfrm>
            <a:off x="1351722" y="5006768"/>
            <a:ext cx="9144000" cy="1655762"/>
          </a:xfrm>
        </p:spPr>
        <p:txBody>
          <a:bodyPr>
            <a:normAutofit/>
          </a:bodyPr>
          <a:lstStyle/>
          <a:p>
            <a:pPr algn="ctr"/>
            <a:r>
              <a:rPr lang="fr-FR" sz="2000" b="1" dirty="0"/>
              <a:t>Jean Nestor NGUEMA MEBANE,</a:t>
            </a:r>
            <a:endParaRPr lang="en-US" sz="2000" dirty="0"/>
          </a:p>
          <a:p>
            <a:pPr algn="ctr"/>
            <a:r>
              <a:rPr lang="fr-FR" sz="2000" b="1" dirty="0"/>
              <a:t>Direction Générale de la Statistique</a:t>
            </a:r>
            <a:endParaRPr lang="en-US" sz="2000" dirty="0"/>
          </a:p>
          <a:p>
            <a:pPr algn="ctr"/>
            <a:r>
              <a:rPr lang="fr-FR" sz="2000" b="1" dirty="0" smtClean="0"/>
              <a:t>Gabon</a:t>
            </a:r>
            <a:endParaRPr lang="en-US" sz="2000" dirty="0"/>
          </a:p>
        </p:txBody>
      </p:sp>
      <p:sp>
        <p:nvSpPr>
          <p:cNvPr id="4" name="TextBox 3"/>
          <p:cNvSpPr txBox="1"/>
          <p:nvPr/>
        </p:nvSpPr>
        <p:spPr>
          <a:xfrm>
            <a:off x="0" y="369304"/>
            <a:ext cx="10363200" cy="892552"/>
          </a:xfrm>
          <a:prstGeom prst="rect">
            <a:avLst/>
          </a:prstGeom>
          <a:noFill/>
        </p:spPr>
        <p:txBody>
          <a:bodyPr wrap="square" rtlCol="0">
            <a:spAutoFit/>
          </a:bodyPr>
          <a:lstStyle/>
          <a:p>
            <a:pPr algn="ctr"/>
            <a:r>
              <a:rPr lang="fr-FR" sz="2600" dirty="0" smtClean="0"/>
              <a:t>Conclusion </a:t>
            </a:r>
            <a:r>
              <a:rPr lang="fr-FR" sz="2600" dirty="0"/>
              <a:t>de la quarante-neuvième session de la Commission de Statistique </a:t>
            </a:r>
            <a:r>
              <a:rPr lang="fr-FR" sz="2600" dirty="0" smtClean="0"/>
              <a:t>des Nations Unies</a:t>
            </a:r>
            <a:r>
              <a:rPr lang="fr-FR" sz="2600" dirty="0"/>
              <a:t> </a:t>
            </a:r>
            <a:endParaRPr lang="en-US" sz="2600" dirty="0"/>
          </a:p>
        </p:txBody>
      </p:sp>
    </p:spTree>
    <p:extLst>
      <p:ext uri="{BB962C8B-B14F-4D97-AF65-F5344CB8AC3E}">
        <p14:creationId xmlns:p14="http://schemas.microsoft.com/office/powerpoint/2010/main" val="3519781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smtClean="0"/>
              <a:t>PROBLEMATIQUE</a:t>
            </a:r>
            <a:endParaRPr lang="en-US" dirty="0"/>
          </a:p>
        </p:txBody>
      </p:sp>
      <p:sp>
        <p:nvSpPr>
          <p:cNvPr id="3" name="Content Placeholder 2"/>
          <p:cNvSpPr>
            <a:spLocks noGrp="1"/>
          </p:cNvSpPr>
          <p:nvPr>
            <p:ph idx="1"/>
          </p:nvPr>
        </p:nvSpPr>
        <p:spPr>
          <a:xfrm>
            <a:off x="397565" y="1510749"/>
            <a:ext cx="9780105" cy="5088834"/>
          </a:xfrm>
        </p:spPr>
        <p:txBody>
          <a:bodyPr>
            <a:normAutofit/>
          </a:bodyPr>
          <a:lstStyle/>
          <a:p>
            <a:r>
              <a:rPr lang="en-GB" sz="2400" dirty="0" smtClean="0"/>
              <a:t>49eme session de la commission de </a:t>
            </a:r>
            <a:r>
              <a:rPr lang="en-GB" sz="2400" dirty="0" err="1" smtClean="0"/>
              <a:t>Statistique</a:t>
            </a:r>
            <a:r>
              <a:rPr lang="en-GB" sz="2400" dirty="0" smtClean="0"/>
              <a:t> des Nations </a:t>
            </a:r>
            <a:r>
              <a:rPr lang="en-GB" sz="2400" dirty="0" err="1" smtClean="0"/>
              <a:t>Unies</a:t>
            </a:r>
            <a:r>
              <a:rPr lang="en-GB" sz="2400" dirty="0" smtClean="0"/>
              <a:t> </a:t>
            </a:r>
            <a:r>
              <a:rPr lang="fr-FR" sz="2400" dirty="0" smtClean="0"/>
              <a:t>a: </a:t>
            </a:r>
          </a:p>
          <a:p>
            <a:pPr lvl="1"/>
            <a:r>
              <a:rPr lang="fr-FR" sz="2400" dirty="0" smtClean="0"/>
              <a:t>salué </a:t>
            </a:r>
            <a:r>
              <a:rPr lang="fr-FR" sz="2400" dirty="0"/>
              <a:t>les travaux menés par le Groupe </a:t>
            </a:r>
            <a:r>
              <a:rPr lang="fr-FR" sz="2400" dirty="0" smtClean="0"/>
              <a:t>d’Oulan-Bator</a:t>
            </a:r>
          </a:p>
          <a:p>
            <a:pPr lvl="1"/>
            <a:r>
              <a:rPr lang="fr-FR" sz="2400" dirty="0" smtClean="0"/>
              <a:t>approuvé </a:t>
            </a:r>
            <a:r>
              <a:rPr lang="fr-FR" sz="2400" dirty="0"/>
              <a:t>le Manuel sur les statistiques  des pays dont l’économie repose sur les ressources </a:t>
            </a:r>
            <a:r>
              <a:rPr lang="fr-FR" sz="2400" dirty="0" smtClean="0"/>
              <a:t>naturelles</a:t>
            </a:r>
          </a:p>
          <a:p>
            <a:pPr lvl="1"/>
            <a:r>
              <a:rPr lang="fr-FR" sz="2400" dirty="0" smtClean="0"/>
              <a:t>suggéré </a:t>
            </a:r>
            <a:r>
              <a:rPr lang="fr-FR" sz="2400" dirty="0"/>
              <a:t>« </a:t>
            </a:r>
            <a:r>
              <a:rPr lang="fr-FR" sz="2400" b="1" dirty="0"/>
              <a:t>un plus vaste travail de réflexion dans le domaine des ressources naturelles </a:t>
            </a:r>
            <a:r>
              <a:rPr lang="fr-FR" sz="2400" dirty="0" smtClean="0"/>
              <a:t>»</a:t>
            </a:r>
          </a:p>
          <a:p>
            <a:pPr lvl="1"/>
            <a:r>
              <a:rPr lang="fr-FR" sz="2400" dirty="0" smtClean="0"/>
              <a:t>demandé </a:t>
            </a:r>
            <a:r>
              <a:rPr lang="fr-FR" sz="2400" dirty="0"/>
              <a:t>au Bureau de « </a:t>
            </a:r>
            <a:r>
              <a:rPr lang="fr-FR" sz="2400" b="1" dirty="0"/>
              <a:t>consulter les parties prenantes pour décider des modalités de travail les plus adaptés </a:t>
            </a:r>
            <a:r>
              <a:rPr lang="fr-FR" sz="2400" dirty="0"/>
              <a:t>» dans ce </a:t>
            </a:r>
            <a:r>
              <a:rPr lang="fr-FR" sz="2400" dirty="0" smtClean="0"/>
              <a:t>domaine</a:t>
            </a:r>
          </a:p>
          <a:p>
            <a:r>
              <a:rPr lang="fr-FR" sz="2400" dirty="0" smtClean="0"/>
              <a:t>Le </a:t>
            </a:r>
            <a:r>
              <a:rPr lang="fr-FR" sz="2400" dirty="0"/>
              <a:t>Gabon s’est proposé de vous soumettre ses quelques </a:t>
            </a:r>
            <a:r>
              <a:rPr lang="fr-FR" sz="2400" dirty="0" smtClean="0"/>
              <a:t>réflexions dans ce cadre</a:t>
            </a:r>
            <a:endParaRPr lang="en-US" sz="2400" dirty="0"/>
          </a:p>
        </p:txBody>
      </p:sp>
    </p:spTree>
    <p:extLst>
      <p:ext uri="{BB962C8B-B14F-4D97-AF65-F5344CB8AC3E}">
        <p14:creationId xmlns:p14="http://schemas.microsoft.com/office/powerpoint/2010/main" val="4279083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5287"/>
            <a:ext cx="8596668" cy="1320800"/>
          </a:xfrm>
        </p:spPr>
        <p:txBody>
          <a:bodyPr/>
          <a:lstStyle/>
          <a:p>
            <a:r>
              <a:rPr lang="fr-FR" b="1" dirty="0"/>
              <a:t>DEFINITION DES RESSOURCES </a:t>
            </a:r>
            <a:r>
              <a:rPr lang="fr-FR" b="1" dirty="0" smtClean="0"/>
              <a:t>NATURELLES</a:t>
            </a:r>
            <a:endParaRPr lang="en-US" dirty="0"/>
          </a:p>
        </p:txBody>
      </p:sp>
      <p:sp>
        <p:nvSpPr>
          <p:cNvPr id="3" name="Content Placeholder 2"/>
          <p:cNvSpPr>
            <a:spLocks noGrp="1"/>
          </p:cNvSpPr>
          <p:nvPr>
            <p:ph idx="1"/>
          </p:nvPr>
        </p:nvSpPr>
        <p:spPr>
          <a:xfrm>
            <a:off x="344557" y="1417983"/>
            <a:ext cx="11198085" cy="4929809"/>
          </a:xfrm>
        </p:spPr>
        <p:txBody>
          <a:bodyPr>
            <a:noAutofit/>
          </a:bodyPr>
          <a:lstStyle/>
          <a:p>
            <a:r>
              <a:rPr lang="fr-FR" sz="2200" dirty="0"/>
              <a:t>Une ressource naturelle est une substance, un organisme, un milieu ou un objet présent dans la nature et qui a fait dans la plupart de cas l’objet d’une utilisation pour satisfaire les besoins des humains, des animaux, ou des végétaux. </a:t>
            </a:r>
            <a:endParaRPr lang="fr-FR" sz="2200" dirty="0" smtClean="0"/>
          </a:p>
          <a:p>
            <a:r>
              <a:rPr lang="fr-FR" sz="2200" dirty="0" smtClean="0"/>
              <a:t>Il peut donc s’agir :</a:t>
            </a:r>
          </a:p>
          <a:p>
            <a:pPr lvl="1"/>
            <a:r>
              <a:rPr lang="fr-FR" sz="2200" dirty="0" smtClean="0"/>
              <a:t>D’une matière première minérale (eau douce, les minerais métalliques</a:t>
            </a:r>
            <a:endParaRPr lang="en-US" sz="2200" dirty="0" smtClean="0"/>
          </a:p>
          <a:p>
            <a:pPr lvl="1"/>
            <a:r>
              <a:rPr lang="fr-FR" sz="2200" dirty="0" smtClean="0"/>
              <a:t>D’un produit d’origine sauvage (bois, poisson, gibier)</a:t>
            </a:r>
            <a:endParaRPr lang="en-US" sz="2200" dirty="0" smtClean="0"/>
          </a:p>
          <a:p>
            <a:pPr lvl="1"/>
            <a:r>
              <a:rPr lang="fr-FR" sz="2200" dirty="0" smtClean="0"/>
              <a:t>D’un milieu naturel, sources de services Eco systémiques (eau, air, sol, forêt, zone humide, etc.)</a:t>
            </a:r>
            <a:endParaRPr lang="en-US" sz="2200" dirty="0" smtClean="0"/>
          </a:p>
          <a:p>
            <a:pPr lvl="1"/>
            <a:r>
              <a:rPr lang="fr-FR" sz="2200" dirty="0" smtClean="0"/>
              <a:t>D’une matière organique fossile (pétrole, gaz naturel, charbon, lignite, etc.)</a:t>
            </a:r>
            <a:endParaRPr lang="en-US" sz="2200" dirty="0" smtClean="0"/>
          </a:p>
          <a:p>
            <a:pPr lvl="1"/>
            <a:r>
              <a:rPr lang="fr-FR" sz="2200" dirty="0" smtClean="0"/>
              <a:t>D’une source d’énergie (énergie solaire, énergie éolienne)</a:t>
            </a:r>
            <a:endParaRPr lang="en-US" sz="2200" dirty="0" smtClean="0"/>
          </a:p>
          <a:p>
            <a:pPr lvl="1"/>
            <a:r>
              <a:rPr lang="fr-FR" sz="2200" dirty="0" smtClean="0"/>
              <a:t>Et par extension d’un service Eco systémique (la production d’oxygène fournie par la photosynthèse, etc.</a:t>
            </a:r>
          </a:p>
          <a:p>
            <a:r>
              <a:rPr lang="fr-FR" sz="2200" dirty="0" smtClean="0"/>
              <a:t>En </a:t>
            </a:r>
            <a:r>
              <a:rPr lang="fr-FR" sz="2200" dirty="0"/>
              <a:t>général, tout organisme ou écosystème (foncier agricole, l’eau, l’air, etc</a:t>
            </a:r>
            <a:r>
              <a:rPr lang="fr-FR" sz="2200" dirty="0" smtClean="0"/>
              <a:t>.)</a:t>
            </a:r>
          </a:p>
        </p:txBody>
      </p:sp>
    </p:spTree>
    <p:extLst>
      <p:ext uri="{BB962C8B-B14F-4D97-AF65-F5344CB8AC3E}">
        <p14:creationId xmlns:p14="http://schemas.microsoft.com/office/powerpoint/2010/main" val="4162735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a:t>DEFINITION DES RESSOURCES </a:t>
            </a:r>
            <a:r>
              <a:rPr lang="fr-FR" b="1" dirty="0" smtClean="0"/>
              <a:t>NATURELLES</a:t>
            </a:r>
            <a:endParaRPr lang="en-US" dirty="0"/>
          </a:p>
        </p:txBody>
      </p:sp>
      <p:sp>
        <p:nvSpPr>
          <p:cNvPr id="3" name="Content Placeholder 2"/>
          <p:cNvSpPr>
            <a:spLocks noGrp="1"/>
          </p:cNvSpPr>
          <p:nvPr>
            <p:ph idx="1"/>
          </p:nvPr>
        </p:nvSpPr>
        <p:spPr/>
        <p:txBody>
          <a:bodyPr>
            <a:normAutofit/>
          </a:bodyPr>
          <a:lstStyle/>
          <a:p>
            <a:r>
              <a:rPr lang="fr-FR" sz="2500" dirty="0"/>
              <a:t>Cette définition nous permet d’indiquer deux catégories de ressources naturelles :</a:t>
            </a:r>
            <a:endParaRPr lang="en-US" sz="2500" dirty="0"/>
          </a:p>
          <a:p>
            <a:pPr lvl="1"/>
            <a:r>
              <a:rPr lang="fr-FR" sz="2500" dirty="0"/>
              <a:t>Les ressources naturelles renouvelables ;</a:t>
            </a:r>
            <a:endParaRPr lang="en-US" sz="2500" dirty="0"/>
          </a:p>
          <a:p>
            <a:pPr lvl="1"/>
            <a:r>
              <a:rPr lang="fr-FR" sz="2500" dirty="0"/>
              <a:t>Les ressources naturelles non renouvelables ou ressources fossiles.</a:t>
            </a:r>
            <a:endParaRPr lang="en-US" sz="2500" dirty="0"/>
          </a:p>
          <a:p>
            <a:endParaRPr lang="fr-FR" sz="2500" dirty="0" smtClean="0"/>
          </a:p>
        </p:txBody>
      </p:sp>
    </p:spTree>
    <p:extLst>
      <p:ext uri="{BB962C8B-B14F-4D97-AF65-F5344CB8AC3E}">
        <p14:creationId xmlns:p14="http://schemas.microsoft.com/office/powerpoint/2010/main" val="2999902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a:t>RAPPEL DU CONTEXTE </a:t>
            </a:r>
            <a:r>
              <a:rPr lang="fr-FR" b="1" dirty="0" smtClean="0"/>
              <a:t>HISTORIQUE</a:t>
            </a:r>
            <a:endParaRPr lang="en-US" dirty="0"/>
          </a:p>
        </p:txBody>
      </p:sp>
      <p:sp>
        <p:nvSpPr>
          <p:cNvPr id="3" name="Content Placeholder 2"/>
          <p:cNvSpPr>
            <a:spLocks noGrp="1"/>
          </p:cNvSpPr>
          <p:nvPr>
            <p:ph idx="1"/>
          </p:nvPr>
        </p:nvSpPr>
        <p:spPr/>
        <p:txBody>
          <a:bodyPr>
            <a:normAutofit/>
          </a:bodyPr>
          <a:lstStyle/>
          <a:p>
            <a:r>
              <a:rPr lang="fr-FR" sz="2500" dirty="0"/>
              <a:t>Le groupe d’OULAN-BATOR </a:t>
            </a:r>
            <a:r>
              <a:rPr lang="fr-FR" sz="2500" dirty="0" smtClean="0"/>
              <a:t>sur </a:t>
            </a:r>
            <a:r>
              <a:rPr lang="fr-FR" sz="2500" dirty="0"/>
              <a:t>les statistiques des pays dont l’économie repose sur les ressources naturelles </a:t>
            </a:r>
            <a:endParaRPr lang="fr-FR" sz="2500" dirty="0" smtClean="0"/>
          </a:p>
          <a:p>
            <a:pPr lvl="1"/>
            <a:r>
              <a:rPr lang="fr-FR" sz="2500" dirty="0" smtClean="0"/>
              <a:t>créé </a:t>
            </a:r>
            <a:r>
              <a:rPr lang="fr-FR" sz="2500" dirty="0"/>
              <a:t>à l’initiative de la Mongolie et de </a:t>
            </a:r>
            <a:r>
              <a:rPr lang="fr-FR" sz="2500" dirty="0" smtClean="0"/>
              <a:t>l’Australie</a:t>
            </a:r>
          </a:p>
          <a:p>
            <a:pPr lvl="1"/>
            <a:r>
              <a:rPr lang="fr-FR" sz="2500" dirty="0" smtClean="0"/>
              <a:t>approuvé </a:t>
            </a:r>
            <a:r>
              <a:rPr lang="fr-FR" sz="2500" dirty="0"/>
              <a:t>par la commission statistique à sa 43</a:t>
            </a:r>
            <a:r>
              <a:rPr lang="fr-FR" sz="2500" baseline="30000" dirty="0"/>
              <a:t>ème</a:t>
            </a:r>
            <a:r>
              <a:rPr lang="fr-FR" sz="2500" dirty="0"/>
              <a:t> session tenue à New-York en mars 2012</a:t>
            </a:r>
            <a:r>
              <a:rPr lang="fr-FR" sz="2500" dirty="0" smtClean="0"/>
              <a:t>.</a:t>
            </a:r>
          </a:p>
          <a:p>
            <a:pPr lvl="1"/>
            <a:endParaRPr lang="en-US" sz="2500" dirty="0"/>
          </a:p>
        </p:txBody>
      </p:sp>
    </p:spTree>
    <p:extLst>
      <p:ext uri="{BB962C8B-B14F-4D97-AF65-F5344CB8AC3E}">
        <p14:creationId xmlns:p14="http://schemas.microsoft.com/office/powerpoint/2010/main" val="2650068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a:t>RAPPEL DU CONTEXTE </a:t>
            </a:r>
            <a:r>
              <a:rPr lang="fr-FR" b="1" dirty="0" smtClean="0"/>
              <a:t>HISTORIQUE</a:t>
            </a:r>
            <a:endParaRPr lang="en-US" dirty="0"/>
          </a:p>
        </p:txBody>
      </p:sp>
      <p:sp>
        <p:nvSpPr>
          <p:cNvPr id="3" name="Content Placeholder 2"/>
          <p:cNvSpPr>
            <a:spLocks noGrp="1"/>
          </p:cNvSpPr>
          <p:nvPr>
            <p:ph idx="1"/>
          </p:nvPr>
        </p:nvSpPr>
        <p:spPr>
          <a:xfrm>
            <a:off x="265043" y="1311965"/>
            <a:ext cx="11211340" cy="4729397"/>
          </a:xfrm>
        </p:spPr>
        <p:txBody>
          <a:bodyPr>
            <a:noAutofit/>
          </a:bodyPr>
          <a:lstStyle/>
          <a:p>
            <a:r>
              <a:rPr lang="fr-FR" sz="2200" dirty="0" smtClean="0"/>
              <a:t>Missions du groupe</a:t>
            </a:r>
          </a:p>
          <a:p>
            <a:pPr lvl="1"/>
            <a:r>
              <a:rPr lang="fr-FR" sz="2200" dirty="0"/>
              <a:t>Elaborer des consignes méthodologiques et pratiques sur les mesures statistiques relatives aux pays dont l’économie repose sur les ressources naturelles</a:t>
            </a:r>
            <a:endParaRPr lang="en-US" sz="2200" dirty="0"/>
          </a:p>
          <a:p>
            <a:pPr lvl="1"/>
            <a:r>
              <a:rPr lang="fr-FR" sz="2200" dirty="0"/>
              <a:t>Formuler des recommandations et déterminer quelles sont les pratiques exemplaires en ce qui concerne les concepts et les méthodes qui permettent de recenser les activités et les investissements dans le secteur extractif et d’évaluer précisément la contribution de ce secteur de l’économie, de même que les répercussions de l’activité minières sur d’autres secteurs sociaux et économiques dans le cadre du système de comptabilité </a:t>
            </a:r>
            <a:r>
              <a:rPr lang="fr-FR" sz="2200" dirty="0" smtClean="0"/>
              <a:t>national</a:t>
            </a:r>
          </a:p>
          <a:p>
            <a:pPr lvl="1"/>
            <a:r>
              <a:rPr lang="fr-FR" sz="2200" dirty="0"/>
              <a:t>Collaborer avec les pays dont l’économie repose sur les ressources naturelles et formuler des recommandations pratiques permettant de mesurer les incidences de l’extraction sur l’environnement et de faire en sorte que les données statistiques se rapportant à ces activités soient complets, fiables, exactes tenues à jour et comparables</a:t>
            </a:r>
            <a:r>
              <a:rPr lang="fr-FR" sz="2200" dirty="0" smtClean="0"/>
              <a:t>.</a:t>
            </a:r>
            <a:endParaRPr lang="en-US" sz="2200" dirty="0"/>
          </a:p>
          <a:p>
            <a:pPr lvl="1"/>
            <a:endParaRPr lang="en-US" sz="2200" dirty="0"/>
          </a:p>
        </p:txBody>
      </p:sp>
    </p:spTree>
    <p:extLst>
      <p:ext uri="{BB962C8B-B14F-4D97-AF65-F5344CB8AC3E}">
        <p14:creationId xmlns:p14="http://schemas.microsoft.com/office/powerpoint/2010/main" val="2990183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PRINCIPAL  RESULTAT OBTENU : LE MANUEL  </a:t>
            </a:r>
            <a:endParaRPr lang="en-US" dirty="0"/>
          </a:p>
        </p:txBody>
      </p:sp>
      <p:sp>
        <p:nvSpPr>
          <p:cNvPr id="3" name="Content Placeholder 2"/>
          <p:cNvSpPr>
            <a:spLocks noGrp="1"/>
          </p:cNvSpPr>
          <p:nvPr>
            <p:ph idx="1"/>
          </p:nvPr>
        </p:nvSpPr>
        <p:spPr>
          <a:xfrm>
            <a:off x="677334" y="2081076"/>
            <a:ext cx="10812301" cy="3880773"/>
          </a:xfrm>
        </p:spPr>
        <p:txBody>
          <a:bodyPr>
            <a:noAutofit/>
          </a:bodyPr>
          <a:lstStyle/>
          <a:p>
            <a:r>
              <a:rPr lang="fr-FR" sz="2200" dirty="0"/>
              <a:t>Le groupe a élaboré le manuel sur les statistiques des pays dont l’économie repose sur les ressources </a:t>
            </a:r>
            <a:r>
              <a:rPr lang="fr-FR" sz="2200" dirty="0" smtClean="0"/>
              <a:t>naturelles pour:</a:t>
            </a:r>
            <a:endParaRPr lang="en-US" sz="2200" dirty="0"/>
          </a:p>
          <a:p>
            <a:pPr lvl="1"/>
            <a:r>
              <a:rPr lang="fr-FR" sz="2200" dirty="0" smtClean="0"/>
              <a:t>permettre </a:t>
            </a:r>
            <a:r>
              <a:rPr lang="fr-FR" sz="2200" dirty="0"/>
              <a:t>aux organismes nationaux de statistique de produire un ensemble de statistiques qui seront utiles aux décideurs ;</a:t>
            </a:r>
            <a:endParaRPr lang="en-US" sz="2200" dirty="0"/>
          </a:p>
          <a:p>
            <a:pPr lvl="1"/>
            <a:r>
              <a:rPr lang="fr-FR" sz="2200" dirty="0" smtClean="0"/>
              <a:t>servir </a:t>
            </a:r>
            <a:r>
              <a:rPr lang="fr-FR" sz="2200" dirty="0"/>
              <a:t>de guide à la production d’un ensemble de statistique portant sur l’activité minières et les activités connexes ;</a:t>
            </a:r>
            <a:endParaRPr lang="en-US" sz="2200" dirty="0"/>
          </a:p>
          <a:p>
            <a:pPr lvl="1"/>
            <a:r>
              <a:rPr lang="fr-FR" sz="2200" dirty="0" smtClean="0"/>
              <a:t>servir </a:t>
            </a:r>
            <a:r>
              <a:rPr lang="fr-FR" sz="2200" dirty="0"/>
              <a:t>aux décideurs et aux chercheurs afin d’approfondir leur connaissance des données produites par les organes nationaux de </a:t>
            </a:r>
            <a:r>
              <a:rPr lang="fr-FR" sz="2200" dirty="0" smtClean="0"/>
              <a:t>statistiques</a:t>
            </a:r>
          </a:p>
          <a:p>
            <a:pPr lvl="0"/>
            <a:r>
              <a:rPr lang="fr-FR" sz="2200" dirty="0"/>
              <a:t>Ces données tenues à jour seront essentielles pour </a:t>
            </a:r>
            <a:r>
              <a:rPr lang="fr-FR" sz="2200" i="1" dirty="0" smtClean="0"/>
              <a:t>éclairer </a:t>
            </a:r>
            <a:r>
              <a:rPr lang="fr-FR" sz="2200" i="1" dirty="0"/>
              <a:t>les décisions que les gouvernement, les entreprises et les communautés doivent prendre pour l’exploitation des ressources naturelles</a:t>
            </a:r>
            <a:endParaRPr lang="en-US" sz="2200" i="1" dirty="0"/>
          </a:p>
          <a:p>
            <a:endParaRPr lang="en-US" sz="2200" dirty="0"/>
          </a:p>
        </p:txBody>
      </p:sp>
    </p:spTree>
    <p:extLst>
      <p:ext uri="{BB962C8B-B14F-4D97-AF65-F5344CB8AC3E}">
        <p14:creationId xmlns:p14="http://schemas.microsoft.com/office/powerpoint/2010/main" val="3397407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a:t>REFLEXIONS ET/OU REPONSES </a:t>
            </a:r>
            <a:r>
              <a:rPr lang="fr-FR" b="1" dirty="0" smtClean="0"/>
              <a:t>AFRICAINES</a:t>
            </a:r>
            <a:endParaRPr lang="en-US" dirty="0"/>
          </a:p>
        </p:txBody>
      </p:sp>
      <p:sp>
        <p:nvSpPr>
          <p:cNvPr id="3" name="Content Placeholder 2"/>
          <p:cNvSpPr>
            <a:spLocks noGrp="1"/>
          </p:cNvSpPr>
          <p:nvPr>
            <p:ph idx="1"/>
          </p:nvPr>
        </p:nvSpPr>
        <p:spPr/>
        <p:txBody>
          <a:bodyPr>
            <a:normAutofit/>
          </a:bodyPr>
          <a:lstStyle/>
          <a:p>
            <a:pPr marL="0" indent="0">
              <a:buNone/>
            </a:pPr>
            <a:r>
              <a:rPr lang="fr-FR" sz="2500" dirty="0" smtClean="0"/>
              <a:t>La </a:t>
            </a:r>
            <a:r>
              <a:rPr lang="fr-FR" sz="2500" dirty="0"/>
              <a:t>problématique posée par la commission de statistique :</a:t>
            </a:r>
            <a:endParaRPr lang="en-US" sz="2500" dirty="0"/>
          </a:p>
          <a:p>
            <a:pPr lvl="1"/>
            <a:r>
              <a:rPr lang="fr-FR" sz="2500" dirty="0"/>
              <a:t>« un plus vaste travail de réflexion dans le domaine des ressources naturelles » </a:t>
            </a:r>
            <a:endParaRPr lang="en-US" sz="2500" dirty="0"/>
          </a:p>
          <a:p>
            <a:pPr lvl="1"/>
            <a:r>
              <a:rPr lang="fr-FR" sz="2500" dirty="0"/>
              <a:t>« consulter les parties prenantes pour décider des modalités de travail les plus adaptés » dans ce domaine</a:t>
            </a:r>
            <a:endParaRPr lang="en-US" sz="2500" dirty="0"/>
          </a:p>
          <a:p>
            <a:endParaRPr lang="en-US" sz="2500" dirty="0"/>
          </a:p>
        </p:txBody>
      </p:sp>
    </p:spTree>
    <p:extLst>
      <p:ext uri="{BB962C8B-B14F-4D97-AF65-F5344CB8AC3E}">
        <p14:creationId xmlns:p14="http://schemas.microsoft.com/office/powerpoint/2010/main" val="2006005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a:t>REFLEXIONS ET/OU REPONSES </a:t>
            </a:r>
            <a:r>
              <a:rPr lang="fr-FR" b="1" dirty="0" smtClean="0"/>
              <a:t>AFRICAINES</a:t>
            </a:r>
            <a:endParaRPr lang="en-US" dirty="0"/>
          </a:p>
        </p:txBody>
      </p:sp>
      <p:sp>
        <p:nvSpPr>
          <p:cNvPr id="3" name="Content Placeholder 2"/>
          <p:cNvSpPr>
            <a:spLocks noGrp="1"/>
          </p:cNvSpPr>
          <p:nvPr>
            <p:ph idx="1"/>
          </p:nvPr>
        </p:nvSpPr>
        <p:spPr>
          <a:xfrm>
            <a:off x="677333" y="2160589"/>
            <a:ext cx="10494249" cy="3880773"/>
          </a:xfrm>
        </p:spPr>
        <p:txBody>
          <a:bodyPr>
            <a:noAutofit/>
          </a:bodyPr>
          <a:lstStyle/>
          <a:p>
            <a:pPr marL="0" indent="0">
              <a:buNone/>
            </a:pPr>
            <a:r>
              <a:rPr lang="fr-FR" sz="2500" dirty="0" smtClean="0"/>
              <a:t>Les </a:t>
            </a:r>
            <a:r>
              <a:rPr lang="fr-FR" sz="2500" dirty="0"/>
              <a:t>réflexions et /ou réponses africaines  : </a:t>
            </a:r>
            <a:endParaRPr lang="en-US" sz="2500" dirty="0"/>
          </a:p>
          <a:p>
            <a:pPr lvl="1"/>
            <a:r>
              <a:rPr lang="fr-FR" sz="2500" dirty="0"/>
              <a:t>Diffuser à très longue échelle le manuel et l’implémenter dans les INS ;</a:t>
            </a:r>
            <a:endParaRPr lang="en-US" sz="2500" dirty="0"/>
          </a:p>
          <a:p>
            <a:pPr lvl="1"/>
            <a:r>
              <a:rPr lang="fr-FR" sz="2500" dirty="0"/>
              <a:t>Faire des séminaires et ateliers de formation spécifiques sur la matière dans les Ecoles africaines de statistique ;</a:t>
            </a:r>
            <a:endParaRPr lang="en-US" sz="2500" dirty="0"/>
          </a:p>
          <a:p>
            <a:pPr lvl="1"/>
            <a:r>
              <a:rPr lang="fr-FR" sz="2500" dirty="0"/>
              <a:t>Inventorier et faire le profil des pays africains qui ont le plus besoins des statistiques des ressources naturelles ;</a:t>
            </a:r>
            <a:endParaRPr lang="en-US" sz="2500" dirty="0"/>
          </a:p>
          <a:p>
            <a:pPr lvl="1"/>
            <a:r>
              <a:rPr lang="fr-FR" sz="2500" dirty="0"/>
              <a:t>Examiner les différents groupes de travail de </a:t>
            </a:r>
            <a:r>
              <a:rPr lang="fr-FR" sz="2500" b="1" dirty="0" err="1"/>
              <a:t>SHaSA</a:t>
            </a:r>
            <a:r>
              <a:rPr lang="fr-FR" sz="2500" b="1" dirty="0"/>
              <a:t> II</a:t>
            </a:r>
            <a:r>
              <a:rPr lang="fr-FR" sz="2500" dirty="0"/>
              <a:t> et voir dans quel groupe intégrer les ressources naturelles.</a:t>
            </a:r>
            <a:endParaRPr lang="en-US" sz="2500" dirty="0"/>
          </a:p>
          <a:p>
            <a:endParaRPr lang="en-US" sz="2500" dirty="0"/>
          </a:p>
        </p:txBody>
      </p:sp>
    </p:spTree>
    <p:extLst>
      <p:ext uri="{BB962C8B-B14F-4D97-AF65-F5344CB8AC3E}">
        <p14:creationId xmlns:p14="http://schemas.microsoft.com/office/powerpoint/2010/main" val="1469609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smtClean="0"/>
              <a:t>Merci</a:t>
            </a:r>
            <a:endParaRPr lang="en-US" b="1"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745101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TotalTime>
  <Words>345</Words>
  <Application>Microsoft Office PowerPoint</Application>
  <PresentationFormat>Widescreen</PresentationFormat>
  <Paragraphs>52</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Trebuchet MS</vt:lpstr>
      <vt:lpstr>Wingdings 3</vt:lpstr>
      <vt:lpstr>Facet</vt:lpstr>
      <vt:lpstr>Point de vue africain sur  LES  STATISTIQUES DES PAYS DONT L’ECONOMIE REPOSE SUR LES RESSOURCES NATURELLES</vt:lpstr>
      <vt:lpstr>PROBLEMATIQUE</vt:lpstr>
      <vt:lpstr>DEFINITION DES RESSOURCES NATURELLES</vt:lpstr>
      <vt:lpstr>DEFINITION DES RESSOURCES NATURELLES</vt:lpstr>
      <vt:lpstr>RAPPEL DU CONTEXTE HISTORIQUE</vt:lpstr>
      <vt:lpstr>RAPPEL DU CONTEXTE HISTORIQUE</vt:lpstr>
      <vt:lpstr>PRINCIPAL  RESULTAT OBTENU : LE MANUEL  </vt:lpstr>
      <vt:lpstr>REFLEXIONS ET/OU REPONSES AFRICAINES</vt:lpstr>
      <vt:lpstr>REFLEXIONS ET/OU REPONSES AFRICAINES</vt:lpstr>
      <vt:lpstr>Merci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STATISTIQUES DES PAYS DONT L’ECONOMIE REPOSE SUR LES RESSOURCES NATURELLES</dc:title>
  <dc:creator>Léandre NGOGANG WANDJI</dc:creator>
  <cp:lastModifiedBy>Léandre NGOGANG WANDJI</cp:lastModifiedBy>
  <cp:revision>3</cp:revision>
  <dcterms:created xsi:type="dcterms:W3CDTF">2018-10-03T09:49:51Z</dcterms:created>
  <dcterms:modified xsi:type="dcterms:W3CDTF">2018-10-03T10:02:58Z</dcterms:modified>
</cp:coreProperties>
</file>