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9" r:id="rId4"/>
    <p:sldId id="283" r:id="rId5"/>
    <p:sldId id="289" r:id="rId6"/>
    <p:sldId id="290" r:id="rId7"/>
    <p:sldId id="262" r:id="rId8"/>
    <p:sldId id="267" r:id="rId9"/>
    <p:sldId id="268" r:id="rId10"/>
    <p:sldId id="269" r:id="rId11"/>
    <p:sldId id="270" r:id="rId12"/>
    <p:sldId id="271" r:id="rId13"/>
    <p:sldId id="281" r:id="rId14"/>
    <p:sldId id="287" r:id="rId15"/>
    <p:sldId id="284" r:id="rId16"/>
    <p:sldId id="296" r:id="rId17"/>
    <p:sldId id="301" r:id="rId18"/>
    <p:sldId id="286" r:id="rId19"/>
    <p:sldId id="273" r:id="rId20"/>
  </p:sldIdLst>
  <p:sldSz cx="9144000" cy="6858000" type="screen4x3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61957F0-0FAA-4C4C-A3DC-B80E3BF31655}" type="datetimeFigureOut">
              <a:rPr lang="ar-EG" smtClean="0"/>
              <a:t>21/01/1440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4875"/>
            <a:ext cx="5486400" cy="44672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9BF55C2-ACC1-484D-AA15-88458E372D7B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940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D16A6FB-F6CA-4400-AF86-4CD3C3C95B37}" type="datetime1">
              <a:rPr lang="en-US" smtClean="0"/>
              <a:t>10/1/2018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747F490-4EBE-4866-993B-E91650C2F29D}" type="datetime1">
              <a:rPr lang="en-US" smtClean="0"/>
              <a:t>10/1/2018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4C55437-599F-4B5A-A25F-3D089DFF22B4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9A61-F449-45CC-A337-91501E0DA129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2B13-8157-40B4-B6EA-4DBF627A8AEE}" type="datetime1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642CAD5-B30D-4231-943E-F7BDFB9EE09B}" type="datetime1">
              <a:rPr lang="en-US" smtClean="0"/>
              <a:t>10/1/2018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64E4-A90C-405B-80FB-36DD4673560D}" type="datetime1">
              <a:rPr lang="en-US" smtClean="0"/>
              <a:t>10/1/2018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4B06810-7CD8-49CA-91CD-D6392370E6E1}" type="datetime1">
              <a:rPr lang="en-US" smtClean="0"/>
              <a:t>10/1/2018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383CF5-8D65-40A9-AA20-F42944A42708}" type="datetime1">
              <a:rPr lang="en-US" smtClean="0"/>
              <a:t>10/1/2018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10CA-4795-439E-B19C-0DF37E1B0D2F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763E-53E6-466F-8968-CF10F1CB8BC5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01B8746-C82C-4887-8988-698DFF40ACC8}" type="datetime1">
              <a:rPr lang="en-US" smtClean="0"/>
              <a:t>10/1/2018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5C89CA9-747F-4DD6-B49A-DD9D4ED44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2564904"/>
            <a:ext cx="6840760" cy="1728192"/>
          </a:xfrm>
        </p:spPr>
        <p:txBody>
          <a:bodyPr/>
          <a:lstStyle/>
          <a:p>
            <a:r>
              <a:rPr lang="en-US" b="1" dirty="0">
                <a:solidFill>
                  <a:srgbClr val="3333FF"/>
                </a:solidFill>
              </a:rPr>
              <a:t>Egypt’s Population, Housing &amp; Establishments e-Census, 2017</a:t>
            </a:r>
          </a:p>
        </p:txBody>
      </p:sp>
      <p:pic>
        <p:nvPicPr>
          <p:cNvPr id="4" name="Picture 8" descr="log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86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3333FF"/>
                </a:solidFill>
              </a:rPr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715200" cy="45693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Introduction;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Census Methodology;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E-Census concept and components;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/>
              <a:t>E-Census </a:t>
            </a:r>
            <a:r>
              <a:rPr lang="en-US" sz="2800" b="1" dirty="0"/>
              <a:t>achievements;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Challenges and Future Directions.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n-US" b="1" dirty="0">
                <a:solidFill>
                  <a:srgbClr val="3333FF"/>
                </a:solidFill>
              </a:rPr>
              <a:t>Introduction: Main Strategic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836712"/>
            <a:ext cx="8229600" cy="576064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00B050"/>
                </a:solidFill>
              </a:rPr>
              <a:t>Full coverage</a:t>
            </a:r>
            <a:r>
              <a:rPr lang="en-US" sz="2200" b="1" dirty="0">
                <a:solidFill>
                  <a:srgbClr val="00B050"/>
                </a:solidFill>
              </a:rPr>
              <a:t> </a:t>
            </a:r>
            <a:r>
              <a:rPr lang="en-US" sz="2200" b="1" dirty="0"/>
              <a:t>of the population within planned timetable and budget as well as reduced levels of no-compliance through well design and comprehensive </a:t>
            </a:r>
            <a:r>
              <a:rPr lang="en-US" sz="2200" b="1" dirty="0" smtClean="0"/>
              <a:t>media campaign.</a:t>
            </a:r>
            <a:endParaRPr lang="en-US" sz="2200" b="1" dirty="0"/>
          </a:p>
          <a:p>
            <a:pPr algn="just"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00B050"/>
                </a:solidFill>
              </a:rPr>
              <a:t>Quality standards</a:t>
            </a:r>
            <a:r>
              <a:rPr lang="en-US" sz="2200" b="1" dirty="0">
                <a:solidFill>
                  <a:srgbClr val="00B050"/>
                </a:solidFill>
              </a:rPr>
              <a:t> </a:t>
            </a:r>
            <a:r>
              <a:rPr lang="en-US" sz="2200" b="1" dirty="0"/>
              <a:t>are fully adopted in collecting and producing census results  within specified time table.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00B050"/>
                </a:solidFill>
              </a:rPr>
              <a:t>Ensure responsiveness of Census returns to the needs</a:t>
            </a:r>
            <a:r>
              <a:rPr lang="en-US" sz="2200" b="1" dirty="0">
                <a:solidFill>
                  <a:srgbClr val="00B050"/>
                </a:solidFill>
              </a:rPr>
              <a:t> </a:t>
            </a:r>
            <a:r>
              <a:rPr lang="en-US" sz="2200" b="1" dirty="0"/>
              <a:t>of various stakeholders through involving them in the process of specifying census content.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00B050"/>
                </a:solidFill>
              </a:rPr>
              <a:t>Legal and ethical standards are applied to protect the confidentiality of individual responses</a:t>
            </a:r>
            <a:r>
              <a:rPr lang="en-US" sz="2200" b="1" dirty="0">
                <a:solidFill>
                  <a:srgbClr val="00B050"/>
                </a:solidFill>
              </a:rPr>
              <a:t> </a:t>
            </a:r>
            <a:r>
              <a:rPr lang="en-US" sz="2200" b="1" dirty="0"/>
              <a:t>in data collection operations and dissemination of findings.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00B050"/>
                </a:solidFill>
              </a:rPr>
              <a:t>Rationalize census cost </a:t>
            </a:r>
            <a:r>
              <a:rPr lang="en-US" sz="2200" b="1" dirty="0" smtClean="0"/>
              <a:t>through </a:t>
            </a:r>
            <a:r>
              <a:rPr lang="en-US" sz="2200" b="1" dirty="0"/>
              <a:t>adopting clear cost-effectiveness procedures.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00B050"/>
                </a:solidFill>
              </a:rPr>
              <a:t>Ensure full-integration </a:t>
            </a:r>
            <a:r>
              <a:rPr lang="en-US" sz="2200" b="1" dirty="0"/>
              <a:t>with other data-bases in the Country.</a:t>
            </a:r>
            <a:endParaRPr lang="ar-EG" sz="2200" b="1" dirty="0"/>
          </a:p>
          <a:p>
            <a:pPr algn="just">
              <a:buFont typeface="Wingdings" pitchFamily="2" charset="2"/>
              <a:buChar char="Ø"/>
            </a:pPr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>
                <a:solidFill>
                  <a:srgbClr val="3333FF"/>
                </a:solidFill>
              </a:rPr>
              <a:t>Census Methodology: Place of Enumeration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229600" cy="3744416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Based on the Country priorities, </a:t>
            </a:r>
            <a:r>
              <a:rPr lang="en-US" b="1" dirty="0" smtClean="0"/>
              <a:t>Egypt’s census </a:t>
            </a:r>
            <a:r>
              <a:rPr lang="en-US" b="1" dirty="0"/>
              <a:t>adopted </a:t>
            </a:r>
            <a:r>
              <a:rPr lang="en-US" b="1" u="sng" dirty="0">
                <a:solidFill>
                  <a:srgbClr val="FF0000"/>
                </a:solidFill>
              </a:rPr>
              <a:t>place of usual residence </a:t>
            </a:r>
            <a:r>
              <a:rPr lang="en-US" b="1" dirty="0"/>
              <a:t>as the place of enumeration</a:t>
            </a:r>
            <a:r>
              <a:rPr lang="en-US" b="1" dirty="0" smtClean="0"/>
              <a:t>.</a:t>
            </a:r>
          </a:p>
          <a:p>
            <a:pPr marL="0" indent="0" algn="just">
              <a:buNone/>
            </a:pPr>
            <a:endParaRPr lang="en-US" b="1" u="sng" dirty="0">
              <a:solidFill>
                <a:srgbClr val="FF0000"/>
              </a:solidFill>
            </a:endParaRPr>
          </a:p>
          <a:p>
            <a:pPr algn="just"/>
            <a:r>
              <a:rPr lang="en-US" b="1" dirty="0" smtClean="0"/>
              <a:t>based </a:t>
            </a:r>
            <a:r>
              <a:rPr lang="en-US" b="1" dirty="0"/>
              <a:t>on the person's presence during the threshold of 12 </a:t>
            </a:r>
            <a:r>
              <a:rPr lang="en-US" b="1" dirty="0" smtClean="0"/>
              <a:t>months; </a:t>
            </a:r>
            <a:r>
              <a:rPr lang="en-US" b="1" dirty="0"/>
              <a:t>where he has lived continuously for most of the last 12 months </a:t>
            </a:r>
            <a:r>
              <a:rPr lang="en-US" b="1" dirty="0" smtClean="0"/>
              <a:t>(at </a:t>
            </a:r>
            <a:r>
              <a:rPr lang="en-US" b="1" dirty="0"/>
              <a:t>least six months and one day), not including temporary absences for holidays or work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3333FF"/>
                </a:solidFill>
              </a:rPr>
              <a:t>Census Methodology: Data Collection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075240" cy="5421216"/>
          </a:xfrm>
        </p:spPr>
        <p:txBody>
          <a:bodyPr/>
          <a:lstStyle/>
          <a:p>
            <a:pPr algn="just"/>
            <a:r>
              <a:rPr lang="en-US" sz="2800" b="1" dirty="0"/>
              <a:t>Household/ individual characteristics and living conditions information are to be collected through </a:t>
            </a:r>
            <a:r>
              <a:rPr lang="en-US" sz="2800" b="1" u="sng" dirty="0">
                <a:solidFill>
                  <a:srgbClr val="FF0000"/>
                </a:solidFill>
              </a:rPr>
              <a:t>two forms</a:t>
            </a:r>
            <a:r>
              <a:rPr lang="en-US" sz="2800" b="1" dirty="0"/>
              <a:t>: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b="1" u="sng" dirty="0">
                <a:solidFill>
                  <a:srgbClr val="00B050"/>
                </a:solidFill>
              </a:rPr>
              <a:t>Long Form</a:t>
            </a:r>
            <a:r>
              <a:rPr lang="en-US" b="1" dirty="0"/>
              <a:t>: collected from about 10% of enumerated households;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b="1" u="sng" dirty="0">
                <a:solidFill>
                  <a:srgbClr val="00B050"/>
                </a:solidFill>
              </a:rPr>
              <a:t>Short Form</a:t>
            </a:r>
            <a:r>
              <a:rPr lang="en-US" b="1" u="sng" dirty="0"/>
              <a:t>:</a:t>
            </a:r>
            <a:r>
              <a:rPr lang="en-US" b="1" dirty="0"/>
              <a:t> covering the balance (90%). However its content are fully covered by the long one.</a:t>
            </a:r>
          </a:p>
          <a:p>
            <a:pPr lvl="1" algn="just">
              <a:buNone/>
            </a:pPr>
            <a:r>
              <a:rPr lang="en-US" b="1" dirty="0"/>
              <a:t> </a:t>
            </a:r>
          </a:p>
          <a:p>
            <a:pPr algn="just"/>
            <a:r>
              <a:rPr lang="en-US" b="1" dirty="0"/>
              <a:t>Data </a:t>
            </a:r>
            <a:r>
              <a:rPr lang="en-US" b="1" dirty="0" smtClean="0"/>
              <a:t>collection </a:t>
            </a:r>
            <a:r>
              <a:rPr lang="en-US" b="1" dirty="0"/>
              <a:t>through: </a:t>
            </a:r>
          </a:p>
          <a:p>
            <a:pPr lvl="1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u="sng" dirty="0">
                <a:solidFill>
                  <a:srgbClr val="FF0000"/>
                </a:solidFill>
              </a:rPr>
              <a:t>Face-to-face interviews; or </a:t>
            </a:r>
          </a:p>
          <a:p>
            <a:pPr lvl="1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u="sng" dirty="0">
                <a:solidFill>
                  <a:srgbClr val="FF0000"/>
                </a:solidFill>
              </a:rPr>
              <a:t>Self-enumeration by members of the household.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en-US" sz="3200" b="1" dirty="0">
                <a:solidFill>
                  <a:srgbClr val="3333FF"/>
                </a:solidFill>
              </a:rPr>
              <a:t>E-Census </a:t>
            </a:r>
            <a:r>
              <a:rPr lang="en-US" sz="3200" b="1" dirty="0" smtClean="0">
                <a:solidFill>
                  <a:srgbClr val="3333FF"/>
                </a:solidFill>
              </a:rPr>
              <a:t>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91264" cy="52772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</a:rPr>
              <a:t>Develop </a:t>
            </a:r>
            <a:r>
              <a:rPr lang="en-US" b="1" u="sng" dirty="0">
                <a:solidFill>
                  <a:srgbClr val="FF0000"/>
                </a:solidFill>
              </a:rPr>
              <a:t>an integrated comprehensive technological system </a:t>
            </a:r>
            <a:r>
              <a:rPr lang="en-US" b="1" dirty="0"/>
              <a:t>that </a:t>
            </a:r>
            <a:r>
              <a:rPr lang="en-US" b="1" dirty="0" smtClean="0"/>
              <a:t>responds </a:t>
            </a:r>
            <a:r>
              <a:rPr lang="en-US" b="1" dirty="0"/>
              <a:t>to the strategic goals of the </a:t>
            </a:r>
            <a:r>
              <a:rPr lang="en-US" b="1" dirty="0" smtClean="0"/>
              <a:t>census </a:t>
            </a:r>
            <a:r>
              <a:rPr lang="en-US" b="1" dirty="0"/>
              <a:t>based </a:t>
            </a:r>
            <a:r>
              <a:rPr lang="en-US" b="1" dirty="0" smtClean="0"/>
              <a:t>on: </a:t>
            </a:r>
            <a:endParaRPr lang="en-US" b="1" dirty="0"/>
          </a:p>
          <a:p>
            <a:pPr lvl="1" algn="just">
              <a:buFont typeface="Wingdings" pitchFamily="2" charset="2"/>
              <a:buChar char="ü"/>
            </a:pPr>
            <a:r>
              <a:rPr lang="en-US" b="1" dirty="0"/>
              <a:t>T</a:t>
            </a:r>
            <a:r>
              <a:rPr lang="en-US" b="1" dirty="0" smtClean="0"/>
              <a:t>he </a:t>
            </a:r>
            <a:r>
              <a:rPr lang="en-US" b="1" dirty="0"/>
              <a:t>international </a:t>
            </a:r>
            <a:r>
              <a:rPr lang="en-US" b="1" dirty="0" smtClean="0"/>
              <a:t>main principles </a:t>
            </a:r>
            <a:r>
              <a:rPr lang="en-US" b="1" dirty="0"/>
              <a:t>and recommendations required for undertaking an efficient </a:t>
            </a:r>
            <a:r>
              <a:rPr lang="en-US" b="1" dirty="0" smtClean="0"/>
              <a:t>census.</a:t>
            </a:r>
            <a:endParaRPr lang="en-US" b="1" dirty="0"/>
          </a:p>
          <a:p>
            <a:pPr lvl="1" algn="just">
              <a:buNone/>
            </a:pPr>
            <a:endParaRPr lang="en-US" b="1" dirty="0"/>
          </a:p>
          <a:p>
            <a:pPr marL="365760" lvl="1" indent="0" algn="just">
              <a:buNone/>
            </a:pPr>
            <a:r>
              <a:rPr lang="en-US" b="1" dirty="0" smtClean="0"/>
              <a:t>To Provide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b="1" dirty="0" smtClean="0"/>
              <a:t>the </a:t>
            </a:r>
            <a:r>
              <a:rPr lang="en-US" b="1" dirty="0"/>
              <a:t>Country with accurate, trustworthy and timely fundamental data for </a:t>
            </a:r>
            <a:r>
              <a:rPr lang="en-US" b="1" dirty="0" smtClean="0"/>
              <a:t>strategic planning and development </a:t>
            </a:r>
            <a:r>
              <a:rPr lang="en-US" b="1" dirty="0"/>
              <a:t>at various administrative levels.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3333FF"/>
                </a:solidFill>
              </a:rPr>
              <a:t>E-Census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600" b="1" dirty="0" smtClean="0"/>
              <a:t> </a:t>
            </a:r>
            <a:r>
              <a:rPr lang="en-US" sz="2800" b="1" u="sng" dirty="0">
                <a:solidFill>
                  <a:srgbClr val="00B050"/>
                </a:solidFill>
              </a:rPr>
              <a:t>E</a:t>
            </a:r>
            <a:r>
              <a:rPr lang="en-US" sz="2800" b="1" u="sng" dirty="0" smtClean="0">
                <a:solidFill>
                  <a:srgbClr val="00B050"/>
                </a:solidFill>
              </a:rPr>
              <a:t>-census </a:t>
            </a:r>
            <a:r>
              <a:rPr lang="en-US" sz="2800" b="1" u="sng" dirty="0">
                <a:solidFill>
                  <a:srgbClr val="00B050"/>
                </a:solidFill>
              </a:rPr>
              <a:t>is developed to include</a:t>
            </a:r>
            <a:r>
              <a:rPr lang="en-US" sz="2800" b="1" dirty="0"/>
              <a:t>: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600" b="1" dirty="0"/>
              <a:t> A </a:t>
            </a:r>
            <a:r>
              <a:rPr lang="en-US" sz="2600" b="1" u="sng" dirty="0">
                <a:solidFill>
                  <a:srgbClr val="FF0000"/>
                </a:solidFill>
              </a:rPr>
              <a:t>full computerization </a:t>
            </a:r>
            <a:r>
              <a:rPr lang="en-US" sz="2600" b="1" dirty="0"/>
              <a:t>of all census processes, at all levels, through both the tablet, the internet and the utilization of digital maps;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600" b="1" dirty="0"/>
              <a:t> Establish </a:t>
            </a:r>
            <a:r>
              <a:rPr lang="en-US" sz="2600" b="1" u="sng" dirty="0">
                <a:solidFill>
                  <a:srgbClr val="FF0000"/>
                </a:solidFill>
              </a:rPr>
              <a:t>secured direct connection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/>
              <a:t>between field workers and the Data Center (DC) at headquarter to transfer the data to the national data base;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600" b="1" dirty="0"/>
              <a:t> </a:t>
            </a:r>
            <a:r>
              <a:rPr lang="en-US" sz="2600" b="1" u="sng" dirty="0">
                <a:solidFill>
                  <a:srgbClr val="FF0000"/>
                </a:solidFill>
              </a:rPr>
              <a:t>Establish and sustain a supportive technological environment </a:t>
            </a:r>
            <a:r>
              <a:rPr lang="en-US" sz="2600" b="1" dirty="0"/>
              <a:t>for </a:t>
            </a:r>
            <a:r>
              <a:rPr lang="en-US" sz="2600" b="1" dirty="0" smtClean="0"/>
              <a:t>centrally </a:t>
            </a:r>
            <a:r>
              <a:rPr lang="en-US" sz="2600" b="1" dirty="0"/>
              <a:t>managing the tablet, </a:t>
            </a:r>
            <a:r>
              <a:rPr lang="en-US" sz="2600" b="1" dirty="0" smtClean="0"/>
              <a:t>follow-up.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600" b="1" u="sng" dirty="0">
                <a:solidFill>
                  <a:srgbClr val="FF0000"/>
                </a:solidFill>
              </a:rPr>
              <a:t>Establish</a:t>
            </a:r>
            <a:r>
              <a:rPr lang="en-US" sz="2600" b="1" dirty="0" smtClean="0"/>
              <a:t> effective </a:t>
            </a:r>
            <a:r>
              <a:rPr lang="en-US" sz="2600" b="1" dirty="0"/>
              <a:t>mechanisms to provide immediate necessary support to </a:t>
            </a:r>
            <a:r>
              <a:rPr lang="en-US" sz="2600" b="1" dirty="0" smtClean="0"/>
              <a:t>field workers </a:t>
            </a:r>
            <a:r>
              <a:rPr lang="en-US" sz="2600" b="1" dirty="0"/>
              <a:t>and </a:t>
            </a:r>
            <a:r>
              <a:rPr lang="en-US" sz="2600" b="1" dirty="0" smtClean="0"/>
              <a:t>enumerators </a:t>
            </a:r>
            <a:r>
              <a:rPr lang="en-US" sz="2600" b="1" dirty="0"/>
              <a:t>to ensure successful implementation of all census processes.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49006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3333FF"/>
                </a:solidFill>
              </a:rPr>
              <a:t>E- Census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640960" cy="5184576"/>
          </a:xfrm>
        </p:spPr>
        <p:txBody>
          <a:bodyPr>
            <a:noAutofit/>
          </a:bodyPr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b="1" u="sng" dirty="0">
                <a:solidFill>
                  <a:srgbClr val="FF0000"/>
                </a:solidFill>
              </a:rPr>
              <a:t>Computerize all census processes </a:t>
            </a:r>
            <a:r>
              <a:rPr lang="en-US" sz="2400" b="1" dirty="0"/>
              <a:t>including planning, preparation and implementation as well as managing work areas, field work teams and </a:t>
            </a:r>
            <a:r>
              <a:rPr lang="en-US" sz="2400" b="1" dirty="0" smtClean="0"/>
              <a:t>automating </a:t>
            </a:r>
            <a:r>
              <a:rPr lang="en-US" sz="2400" b="1" dirty="0"/>
              <a:t>the full business cycle for all </a:t>
            </a:r>
            <a:r>
              <a:rPr lang="en-US" sz="2400" b="1" dirty="0" smtClean="0"/>
              <a:t>phases and </a:t>
            </a:r>
            <a:r>
              <a:rPr lang="en-US" sz="2400" b="1" dirty="0"/>
              <a:t>employees. 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b="1" u="sng" dirty="0">
                <a:solidFill>
                  <a:srgbClr val="FF0000"/>
                </a:solidFill>
              </a:rPr>
              <a:t>Collecting census data through the Tablet and the Web </a:t>
            </a:r>
            <a:r>
              <a:rPr lang="en-US" sz="2400" b="1" dirty="0" smtClean="0"/>
              <a:t>considering all </a:t>
            </a:r>
            <a:r>
              <a:rPr lang="en-US" sz="2400" b="1" dirty="0"/>
              <a:t>possible validation rules, consistency checks and edits:</a:t>
            </a:r>
          </a:p>
          <a:p>
            <a:pPr algn="just"/>
            <a:r>
              <a:rPr lang="en-US" b="1" u="sng" dirty="0" smtClean="0">
                <a:solidFill>
                  <a:srgbClr val="FF0000"/>
                </a:solidFill>
              </a:rPr>
              <a:t>Adopting </a:t>
            </a:r>
            <a:r>
              <a:rPr lang="en-US" b="1" u="sng" dirty="0">
                <a:solidFill>
                  <a:srgbClr val="FF0000"/>
                </a:solidFill>
              </a:rPr>
              <a:t>full quality control procedures</a:t>
            </a:r>
            <a:r>
              <a:rPr lang="en-US" b="1" dirty="0"/>
              <a:t> at the field and through call backs.</a:t>
            </a:r>
          </a:p>
          <a:p>
            <a:pPr algn="just"/>
            <a:r>
              <a:rPr lang="en-US" b="1" dirty="0"/>
              <a:t>Allow </a:t>
            </a:r>
            <a:r>
              <a:rPr lang="en-US" b="1" u="sng" dirty="0">
                <a:solidFill>
                  <a:srgbClr val="FF0000"/>
                </a:solidFill>
              </a:rPr>
              <a:t>self enumeration </a:t>
            </a:r>
            <a:r>
              <a:rPr lang="en-US" b="1" dirty="0"/>
              <a:t>for those households expressing interest;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Producing preliminary and final census r</a:t>
            </a:r>
            <a:r>
              <a:rPr lang="en-US" b="1" dirty="0"/>
              <a:t>eturns on the Web.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3333FF"/>
                </a:solidFill>
              </a:rPr>
              <a:t>E- Census Applications: Back End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8784976" cy="5949280"/>
          </a:xfrm>
        </p:spPr>
        <p:txBody>
          <a:bodyPr>
            <a:noAutofit/>
          </a:bodyPr>
          <a:lstStyle/>
          <a:p>
            <a:pPr algn="just"/>
            <a:r>
              <a:rPr lang="en-US" b="1" u="sng" dirty="0">
                <a:solidFill>
                  <a:srgbClr val="FF0000"/>
                </a:solidFill>
              </a:rPr>
              <a:t>Centrally preparing and managing census activities </a:t>
            </a:r>
            <a:r>
              <a:rPr lang="en-US" b="1" dirty="0"/>
              <a:t>including: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 smtClean="0"/>
              <a:t>Detailed </a:t>
            </a:r>
            <a:r>
              <a:rPr lang="en-US" sz="2400" b="1" dirty="0"/>
              <a:t>follow-up of field </a:t>
            </a:r>
            <a:r>
              <a:rPr lang="en-US" sz="2400" b="1" dirty="0" smtClean="0"/>
              <a:t>operations, </a:t>
            </a:r>
            <a:r>
              <a:rPr lang="en-US" sz="2400" b="1" dirty="0"/>
              <a:t>communication and </a:t>
            </a:r>
            <a:r>
              <a:rPr lang="en-US" sz="2400" b="1" dirty="0" smtClean="0"/>
              <a:t>specify </a:t>
            </a:r>
            <a:r>
              <a:rPr lang="en-US" sz="2400" b="1" dirty="0"/>
              <a:t>daily assignments;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Managing </a:t>
            </a:r>
            <a:r>
              <a:rPr lang="en-US" sz="2400" b="1" dirty="0" smtClean="0"/>
              <a:t>control data </a:t>
            </a:r>
            <a:r>
              <a:rPr lang="en-US" sz="2400" b="1" dirty="0"/>
              <a:t>transfer operations;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Central operation room and support units;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 Quality control sampling and procedures;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Follow-up training and asset management;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Producing frames for households and establishments;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Coding;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Buildings and units unique identification number;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Self-registration; and,</a:t>
            </a:r>
          </a:p>
          <a:p>
            <a:pPr marL="441325" lvl="1" indent="-258763" algn="just">
              <a:buFont typeface="Wingdings" pitchFamily="2" charset="2"/>
              <a:buChar char="ü"/>
            </a:pPr>
            <a:r>
              <a:rPr lang="en-US" sz="2400" b="1" dirty="0"/>
              <a:t>Preliminary and final census returns.</a:t>
            </a:r>
            <a:r>
              <a:rPr lang="en-US" sz="2400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3333FF"/>
                </a:solidFill>
              </a:rPr>
              <a:t>Technology </a:t>
            </a:r>
            <a:r>
              <a:rPr lang="en-US" sz="3600" b="1" dirty="0" smtClean="0">
                <a:solidFill>
                  <a:srgbClr val="3333FF"/>
                </a:solidFill>
              </a:rPr>
              <a:t>Infrastructure</a:t>
            </a:r>
            <a:endParaRPr lang="en-US" sz="3600" b="1" dirty="0">
              <a:solidFill>
                <a:srgbClr val="3333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</a:rPr>
              <a:t>Main and back-up data center </a:t>
            </a:r>
            <a:r>
              <a:rPr lang="en-US" b="1" dirty="0"/>
              <a:t>at CAPMAS and  </a:t>
            </a:r>
            <a:r>
              <a:rPr lang="en-US" b="1" dirty="0" err="1" smtClean="0"/>
              <a:t>Te</a:t>
            </a:r>
            <a:r>
              <a:rPr lang="en-US" b="1" dirty="0" smtClean="0"/>
              <a:t>-data company (Smart </a:t>
            </a:r>
            <a:r>
              <a:rPr lang="en-US" b="1" dirty="0"/>
              <a:t>Village) as well as data security;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</a:rPr>
              <a:t>Prepare Tablet for dissemination </a:t>
            </a:r>
            <a:r>
              <a:rPr lang="en-US" b="1" dirty="0"/>
              <a:t>and managing </a:t>
            </a:r>
            <a:r>
              <a:rPr lang="en-US" b="1" dirty="0" smtClean="0"/>
              <a:t>the movements </a:t>
            </a:r>
            <a:r>
              <a:rPr lang="en-US" b="1" dirty="0"/>
              <a:t>in the field;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</a:rPr>
              <a:t>Centrally managing the Tablet </a:t>
            </a:r>
            <a:r>
              <a:rPr lang="en-US" b="1" dirty="0"/>
              <a:t>using Mobile Device Management (MDM) and follow-up its utilization 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</a:rPr>
              <a:t>Secured local internet </a:t>
            </a:r>
            <a:r>
              <a:rPr lang="en-US" b="1" dirty="0"/>
              <a:t>at inspectors field offices.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3333FF"/>
                </a:solidFill>
              </a:rPr>
              <a:t>Technical Field and Support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just"/>
            <a:r>
              <a:rPr lang="en-US" b="1" u="sng" dirty="0">
                <a:solidFill>
                  <a:srgbClr val="FF0000"/>
                </a:solidFill>
              </a:rPr>
              <a:t>Phone and field technical support </a:t>
            </a:r>
            <a:r>
              <a:rPr lang="en-US" b="1" dirty="0"/>
              <a:t>including about 2500 field technical support staff;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Call Center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responsible for answering households questions, review frames for self enumeration to contacting them and provide TA when needed ;</a:t>
            </a:r>
          </a:p>
          <a:p>
            <a:pPr algn="just"/>
            <a:r>
              <a:rPr lang="en-US" b="1" dirty="0"/>
              <a:t>Governorate offices for </a:t>
            </a:r>
            <a:r>
              <a:rPr lang="en-US" b="1" u="sng" dirty="0">
                <a:solidFill>
                  <a:srgbClr val="FF0000"/>
                </a:solidFill>
              </a:rPr>
              <a:t>Tablet maintenance </a:t>
            </a:r>
            <a:r>
              <a:rPr lang="en-US" b="1" dirty="0"/>
              <a:t>and services;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Mobile Closed Business Group</a:t>
            </a:r>
            <a:r>
              <a:rPr lang="en-US" b="1" dirty="0"/>
              <a:t>;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Producing reports &amp; using business Intelligence </a:t>
            </a:r>
            <a:r>
              <a:rPr lang="en-US" b="1" dirty="0"/>
              <a:t>(BI) and DWH for monitoring performance to the lowest enumeration areas and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>
                <a:solidFill>
                  <a:srgbClr val="3333FF"/>
                </a:solidFill>
              </a:rPr>
              <a:t>E- Census Technical Preparations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229600" cy="4104456"/>
          </a:xfrm>
        </p:spPr>
        <p:txBody>
          <a:bodyPr>
            <a:normAutofit/>
          </a:bodyPr>
          <a:lstStyle/>
          <a:p>
            <a:pPr algn="just"/>
            <a:r>
              <a:rPr lang="en-US" b="1" u="sng" dirty="0">
                <a:solidFill>
                  <a:srgbClr val="FF0000"/>
                </a:solidFill>
              </a:rPr>
              <a:t>Data center and management of databases </a:t>
            </a:r>
            <a:r>
              <a:rPr lang="en-US" b="1" dirty="0"/>
              <a:t>including servers, database systems, security systems, networks, data storage units and their necessary requirements for power, air conditioning and protection systems. It represent the backbone of the whole technological system;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Communication network </a:t>
            </a:r>
            <a:r>
              <a:rPr lang="en-US" b="1" dirty="0"/>
              <a:t>and data transfer lines (MRTG);</a:t>
            </a:r>
          </a:p>
          <a:p>
            <a:pPr algn="just"/>
            <a:r>
              <a:rPr lang="en-US" b="1" dirty="0"/>
              <a:t>Equipments for </a:t>
            </a:r>
            <a:r>
              <a:rPr lang="en-US" b="1" u="sng" dirty="0">
                <a:solidFill>
                  <a:srgbClr val="FF0000"/>
                </a:solidFill>
              </a:rPr>
              <a:t>load distribution and security</a:t>
            </a:r>
            <a:r>
              <a:rPr lang="en-US" b="1" dirty="0"/>
              <a:t>;</a:t>
            </a:r>
          </a:p>
          <a:p>
            <a:pPr algn="just"/>
            <a:r>
              <a:rPr lang="en-US" b="1" dirty="0"/>
              <a:t>Sufficient number of </a:t>
            </a:r>
            <a:r>
              <a:rPr lang="en-US" b="1" u="sng" dirty="0">
                <a:solidFill>
                  <a:srgbClr val="FF0000"/>
                </a:solidFill>
              </a:rPr>
              <a:t>server and databases.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D0DED"/>
                </a:solidFill>
              </a:rPr>
              <a:t>E-Census Achievements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sz="2200" b="1" dirty="0"/>
          </a:p>
          <a:p>
            <a:pPr lvl="1" algn="just">
              <a:buFont typeface="Wingdings" pitchFamily="2" charset="2"/>
              <a:buChar char="ü"/>
            </a:pPr>
            <a:r>
              <a:rPr lang="en-US" sz="1900" b="1" u="sng" dirty="0">
                <a:solidFill>
                  <a:srgbClr val="FF0000"/>
                </a:solidFill>
              </a:rPr>
              <a:t>Uploading electronic geographical maps and </a:t>
            </a:r>
            <a:r>
              <a:rPr lang="en-US" sz="1900" b="1" u="sng" dirty="0" smtClean="0">
                <a:solidFill>
                  <a:srgbClr val="FF0000"/>
                </a:solidFill>
              </a:rPr>
              <a:t>Household </a:t>
            </a:r>
            <a:r>
              <a:rPr lang="en-US" sz="1900" b="1" u="sng" dirty="0">
                <a:solidFill>
                  <a:srgbClr val="FF0000"/>
                </a:solidFill>
              </a:rPr>
              <a:t>frames </a:t>
            </a:r>
            <a:r>
              <a:rPr lang="en-US" sz="1900" b="1" dirty="0"/>
              <a:t>automatically, at the central level, to all Tablet in the field.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200" b="1" u="sng" dirty="0">
                <a:solidFill>
                  <a:srgbClr val="FF0000"/>
                </a:solidFill>
              </a:rPr>
              <a:t>Instant update of electronic maps </a:t>
            </a:r>
            <a:r>
              <a:rPr lang="en-US" sz="2200" b="1" dirty="0"/>
              <a:t>(addition or deletion) on the tablet, and </a:t>
            </a:r>
            <a:r>
              <a:rPr lang="en-US" sz="2200" b="1" dirty="0" smtClean="0"/>
              <a:t>transfer changes </a:t>
            </a:r>
            <a:r>
              <a:rPr lang="en-US" sz="2200" b="1" dirty="0"/>
              <a:t>being approved to the DB</a:t>
            </a:r>
            <a:r>
              <a:rPr lang="en-US" sz="2200" b="1" dirty="0" smtClean="0"/>
              <a:t>; (updating maps DB)</a:t>
            </a:r>
            <a:endParaRPr lang="en-US" sz="2200" b="1" dirty="0"/>
          </a:p>
          <a:p>
            <a:pPr lvl="1" algn="just">
              <a:buFont typeface="Wingdings" pitchFamily="2" charset="2"/>
              <a:buChar char="ü"/>
            </a:pPr>
            <a:r>
              <a:rPr lang="en-US" sz="2200" b="1" u="sng" dirty="0">
                <a:solidFill>
                  <a:srgbClr val="FF0000"/>
                </a:solidFill>
              </a:rPr>
              <a:t>Reducing required time for data collection </a:t>
            </a:r>
            <a:r>
              <a:rPr lang="en-US" sz="2200" b="1" dirty="0">
                <a:solidFill>
                  <a:srgbClr val="FF0000"/>
                </a:solidFill>
              </a:rPr>
              <a:t>processes (Saved-time)</a:t>
            </a:r>
            <a:r>
              <a:rPr lang="en-US" sz="2200" b="1" dirty="0"/>
              <a:t>;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200" b="1" dirty="0"/>
              <a:t>Ensure </a:t>
            </a:r>
            <a:r>
              <a:rPr lang="en-US" sz="2200" b="1" u="sng" dirty="0">
                <a:solidFill>
                  <a:srgbClr val="FF0000"/>
                </a:solidFill>
              </a:rPr>
              <a:t>high levels data quality</a:t>
            </a:r>
            <a:r>
              <a:rPr lang="en-US" sz="2200" b="1" dirty="0"/>
              <a:t>, </a:t>
            </a:r>
            <a:r>
              <a:rPr lang="en-US" sz="2200" b="1" dirty="0" smtClean="0"/>
              <a:t>results of </a:t>
            </a:r>
            <a:r>
              <a:rPr lang="en-US" sz="2200" b="1" dirty="0"/>
              <a:t>instant adoption of validation rules and  </a:t>
            </a:r>
            <a:r>
              <a:rPr lang="en-US" sz="2200" b="1" dirty="0" smtClean="0"/>
              <a:t>mechanisms, in regards of </a:t>
            </a:r>
            <a:r>
              <a:rPr lang="en-US" sz="2200" b="1" dirty="0"/>
              <a:t>quality control procedures (re-interview, call backs,..),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200" b="1" dirty="0"/>
              <a:t>Effective control and simultaneous </a:t>
            </a:r>
            <a:r>
              <a:rPr lang="en-US" sz="2200" b="1" u="sng" dirty="0">
                <a:solidFill>
                  <a:srgbClr val="FF0000"/>
                </a:solidFill>
              </a:rPr>
              <a:t>follow-up of all field operations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/>
              <a:t>and working te</a:t>
            </a:r>
            <a:r>
              <a:rPr lang="en-US" sz="2300" b="1" dirty="0"/>
              <a:t>ams;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en-US" b="1" dirty="0">
                <a:solidFill>
                  <a:srgbClr val="0D0DED"/>
                </a:solidFill>
              </a:rPr>
              <a:t>E-Census Achievements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91264" cy="5421216"/>
          </a:xfrm>
        </p:spPr>
        <p:txBody>
          <a:bodyPr/>
          <a:lstStyle/>
          <a:p>
            <a:pPr lvl="1" algn="just">
              <a:buFont typeface="Wingdings" pitchFamily="2" charset="2"/>
              <a:buChar char="ü"/>
            </a:pPr>
            <a:r>
              <a:rPr lang="en-US" sz="2600" b="1" u="sng" dirty="0">
                <a:solidFill>
                  <a:srgbClr val="FF0000"/>
                </a:solidFill>
              </a:rPr>
              <a:t>Electronic lists of HHs to be covered </a:t>
            </a:r>
            <a:r>
              <a:rPr lang="en-US" sz="2600" b="1" dirty="0"/>
              <a:t>by both </a:t>
            </a:r>
            <a:r>
              <a:rPr lang="en-US" sz="2600" b="1" dirty="0" smtClean="0"/>
              <a:t>long </a:t>
            </a:r>
            <a:r>
              <a:rPr lang="en-US" sz="2600" b="1" dirty="0"/>
              <a:t>and short </a:t>
            </a:r>
            <a:r>
              <a:rPr lang="en-US" sz="2600" b="1" dirty="0" smtClean="0"/>
              <a:t>forms;</a:t>
            </a:r>
            <a:endParaRPr lang="en-US" sz="2600" b="1" dirty="0"/>
          </a:p>
          <a:p>
            <a:pPr lvl="1" algn="just">
              <a:buFont typeface="Wingdings" pitchFamily="2" charset="2"/>
              <a:buChar char="ü"/>
            </a:pPr>
            <a:r>
              <a:rPr lang="en-US" sz="2600" b="1" u="sng" dirty="0">
                <a:solidFill>
                  <a:srgbClr val="FF0000"/>
                </a:solidFill>
              </a:rPr>
              <a:t>High-level efficient technical support </a:t>
            </a:r>
            <a:r>
              <a:rPr lang="en-US" sz="2600" b="1" dirty="0"/>
              <a:t>for the Tablet through both the help desk and the call center which enable fieldwork to efficiently carry out their work;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600" b="1" u="sng" dirty="0">
                <a:solidFill>
                  <a:srgbClr val="FF0000"/>
                </a:solidFill>
              </a:rPr>
              <a:t>Elimination of time-consuming </a:t>
            </a:r>
            <a:r>
              <a:rPr lang="en-US" sz="2600" b="1" u="sng" dirty="0" smtClean="0">
                <a:solidFill>
                  <a:srgbClr val="FF0000"/>
                </a:solidFill>
              </a:rPr>
              <a:t>comparing to traditional </a:t>
            </a:r>
            <a:r>
              <a:rPr lang="en-US" sz="2600" b="1" u="sng" dirty="0">
                <a:solidFill>
                  <a:srgbClr val="FF0000"/>
                </a:solidFill>
              </a:rPr>
              <a:t>census stages</a:t>
            </a:r>
            <a:r>
              <a:rPr lang="en-US" sz="2600" b="1" dirty="0"/>
              <a:t>, such as data entry (OCR), desk review and data validation, </a:t>
            </a:r>
            <a:r>
              <a:rPr lang="en-US" sz="2600" b="1" dirty="0" smtClean="0"/>
              <a:t>which </a:t>
            </a:r>
            <a:r>
              <a:rPr lang="en-US" sz="2600" b="1" dirty="0"/>
              <a:t>carried out electronically by the tablet, leading to speed extraction of the census results.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en-US" b="1" dirty="0">
                <a:solidFill>
                  <a:srgbClr val="0D0DED"/>
                </a:solidFill>
              </a:rPr>
              <a:t>E-Census Achievements(2)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just"/>
            <a:r>
              <a:rPr lang="en-US" b="1" u="sng" dirty="0">
                <a:solidFill>
                  <a:srgbClr val="FF0000"/>
                </a:solidFill>
              </a:rPr>
              <a:t>Speed connection with </a:t>
            </a:r>
            <a:r>
              <a:rPr lang="en-US" b="1" u="sng" dirty="0" err="1" smtClean="0">
                <a:solidFill>
                  <a:srgbClr val="FF0000"/>
                </a:solidFill>
              </a:rPr>
              <a:t>fieldteam</a:t>
            </a:r>
            <a:r>
              <a:rPr lang="en-US" b="1" u="sng" dirty="0" err="1">
                <a:solidFill>
                  <a:srgbClr val="FF0000"/>
                </a:solidFill>
              </a:rPr>
              <a:t>s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dirty="0"/>
              <a:t>and technical support </a:t>
            </a:r>
            <a:r>
              <a:rPr lang="en-US" b="1" dirty="0" smtClean="0"/>
              <a:t> </a:t>
            </a:r>
            <a:r>
              <a:rPr lang="en-US" b="1" dirty="0"/>
              <a:t>(Call Center, SMS, field support);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Managing Tablet units </a:t>
            </a:r>
            <a:r>
              <a:rPr lang="en-US" b="1" dirty="0"/>
              <a:t>and updating applications, frameworks and mapping centrally (Mobile Device Management, MDM);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Remote efficient control and follow-up</a:t>
            </a:r>
            <a:r>
              <a:rPr lang="en-US" b="1" dirty="0"/>
              <a:t>, at both centralized and decentralized levels; </a:t>
            </a:r>
          </a:p>
          <a:p>
            <a:pPr algn="just"/>
            <a:r>
              <a:rPr lang="en-US" b="1" dirty="0"/>
              <a:t>Establish fully integrated national database through liking the data at the HH level to the national system for </a:t>
            </a:r>
            <a:r>
              <a:rPr lang="en-US" b="1" u="sng" dirty="0">
                <a:solidFill>
                  <a:srgbClr val="FF0000"/>
                </a:solidFill>
              </a:rPr>
              <a:t>establishing the unified number of buildings, housing and establishment units.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en-US" b="1" dirty="0">
                <a:solidFill>
                  <a:srgbClr val="3333FF"/>
                </a:solidFill>
              </a:rPr>
              <a:t>E-Census Main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19256" cy="5277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u="sng" dirty="0">
                <a:solidFill>
                  <a:srgbClr val="FF0000"/>
                </a:solidFill>
              </a:rPr>
              <a:t>Complete all fine-tuning changes </a:t>
            </a:r>
            <a:r>
              <a:rPr lang="en-US" b="1" dirty="0"/>
              <a:t>to the e-census applications to enhance its effective utilization in the field and the full adoption of validation rules; </a:t>
            </a:r>
          </a:p>
          <a:p>
            <a:pPr algn="just"/>
            <a:r>
              <a:rPr lang="en-US" b="1" dirty="0" smtClean="0"/>
              <a:t>To ensure </a:t>
            </a:r>
            <a:r>
              <a:rPr lang="en-US" b="1" dirty="0"/>
              <a:t>the efficiency of </a:t>
            </a:r>
            <a:r>
              <a:rPr lang="en-US" b="1" dirty="0" smtClean="0"/>
              <a:t>the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</a:rPr>
              <a:t>infra-structure for the e-census </a:t>
            </a:r>
            <a:r>
              <a:rPr lang="en-US" b="1" dirty="0"/>
              <a:t>and its capacity to handle the expected load of work; </a:t>
            </a:r>
          </a:p>
          <a:p>
            <a:pPr algn="just"/>
            <a:r>
              <a:rPr lang="en-US" b="1" u="sng" dirty="0">
                <a:solidFill>
                  <a:srgbClr val="FF0000"/>
                </a:solidFill>
              </a:rPr>
              <a:t>Manage the process of data transfer and accumulating volume of records on Tablet</a:t>
            </a:r>
            <a:r>
              <a:rPr lang="en-US" b="1" dirty="0">
                <a:solidFill>
                  <a:schemeClr val="accent2"/>
                </a:solidFill>
              </a:rPr>
              <a:t>: </a:t>
            </a:r>
            <a:r>
              <a:rPr lang="en-US" b="1" dirty="0"/>
              <a:t>organizing the process of </a:t>
            </a:r>
            <a:r>
              <a:rPr lang="en-US" b="1" dirty="0" smtClean="0"/>
              <a:t>SYNC </a:t>
            </a:r>
            <a:r>
              <a:rPr lang="en-US" b="1" dirty="0"/>
              <a:t>and the number of current </a:t>
            </a:r>
            <a:r>
              <a:rPr lang="en-US" b="1" dirty="0" smtClean="0"/>
              <a:t>enumerators of </a:t>
            </a:r>
            <a:r>
              <a:rPr lang="en-US" b="1" dirty="0"/>
              <a:t>the service, and properly disseminate the load of work;</a:t>
            </a:r>
          </a:p>
          <a:p>
            <a:pPr algn="just"/>
            <a:r>
              <a:rPr lang="en-US" b="1" dirty="0"/>
              <a:t>Proper </a:t>
            </a:r>
            <a:r>
              <a:rPr lang="en-US" b="1" u="sng" dirty="0">
                <a:solidFill>
                  <a:srgbClr val="FF0000"/>
                </a:solidFill>
              </a:rPr>
              <a:t>selection of qualified needed human resources</a:t>
            </a:r>
            <a:r>
              <a:rPr lang="en-US" b="1" dirty="0"/>
              <a:t> to timely carry out the various census activities, especially field work, and their training</a:t>
            </a:r>
            <a:r>
              <a:rPr lang="en-US" dirty="0"/>
              <a:t>. 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en-US" b="1" dirty="0">
                <a:solidFill>
                  <a:srgbClr val="3333FF"/>
                </a:solidFill>
              </a:rPr>
              <a:t>Quality Control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19256" cy="5349208"/>
          </a:xfrm>
        </p:spPr>
        <p:txBody>
          <a:bodyPr/>
          <a:lstStyle/>
          <a:p>
            <a:pPr algn="just"/>
            <a:r>
              <a:rPr lang="en-US" b="1" dirty="0"/>
              <a:t>The overall plan for the census focus attention on adopting a total quality control approach which </a:t>
            </a:r>
            <a:r>
              <a:rPr lang="en-US" b="1" dirty="0" smtClean="0"/>
              <a:t>cover </a:t>
            </a:r>
            <a:r>
              <a:rPr lang="en-US" b="1" dirty="0"/>
              <a:t>all census operations.</a:t>
            </a:r>
          </a:p>
          <a:p>
            <a:pPr algn="just"/>
            <a:r>
              <a:rPr lang="en-US" b="1" dirty="0"/>
              <a:t>Total quality control approach is to be working on two dimensions: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b="1" dirty="0"/>
              <a:t>Quality of procedures implementation through special follow-up check-list at all stages;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b="1" dirty="0"/>
              <a:t>Data quality which be carried out through:</a:t>
            </a:r>
          </a:p>
          <a:p>
            <a:pPr lvl="2" algn="just">
              <a:buFont typeface="Wingdings" pitchFamily="2" charset="2"/>
              <a:buChar char="Ø"/>
            </a:pPr>
            <a:r>
              <a:rPr lang="en-US" b="1" dirty="0"/>
              <a:t>Re-interviewing  randomly selected HH and compare both data sets;</a:t>
            </a:r>
          </a:p>
          <a:p>
            <a:pPr lvl="2" algn="just">
              <a:buFont typeface="Wingdings" pitchFamily="2" charset="2"/>
              <a:buChar char="Ø"/>
            </a:pPr>
            <a:r>
              <a:rPr lang="en-US" b="1" dirty="0"/>
              <a:t>Re-check a randomly selected sample of those who completed the questionnaire without or outside the range of GPS;</a:t>
            </a:r>
          </a:p>
          <a:p>
            <a:pPr lvl="2" algn="just">
              <a:buFont typeface="Wingdings" pitchFamily="2" charset="2"/>
              <a:buChar char="Ø"/>
            </a:pPr>
            <a:r>
              <a:rPr lang="en-US" b="1" dirty="0"/>
              <a:t>Revise the collected data for some specific questions through the call center.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en-US" b="1" dirty="0" smtClean="0">
                <a:solidFill>
                  <a:srgbClr val="0D0DED"/>
                </a:solidFill>
              </a:rPr>
              <a:t>Media Campaign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500" b="1" dirty="0"/>
              <a:t>An </a:t>
            </a:r>
            <a:r>
              <a:rPr lang="en-US" sz="2500" b="1" u="sng" dirty="0">
                <a:solidFill>
                  <a:srgbClr val="FF0000"/>
                </a:solidFill>
              </a:rPr>
              <a:t>intensive </a:t>
            </a:r>
            <a:r>
              <a:rPr lang="en-US" sz="2500" b="1" u="sng" dirty="0" smtClean="0">
                <a:solidFill>
                  <a:srgbClr val="FF0000"/>
                </a:solidFill>
              </a:rPr>
              <a:t>media campaign </a:t>
            </a:r>
            <a:r>
              <a:rPr lang="en-US" sz="2500" b="1" u="sng" dirty="0" smtClean="0">
                <a:solidFill>
                  <a:srgbClr val="FF0000"/>
                </a:solidFill>
              </a:rPr>
              <a:t>planned </a:t>
            </a:r>
            <a:r>
              <a:rPr lang="en-US" sz="2500" b="1" dirty="0"/>
              <a:t>to accompany the various stages of the census in order to enhance people awareness about the process and ensure their collaboration;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500" b="1" dirty="0"/>
              <a:t>The selected </a:t>
            </a:r>
            <a:r>
              <a:rPr lang="en-US" sz="2500" b="1" dirty="0" smtClean="0"/>
              <a:t>media campaign </a:t>
            </a:r>
            <a:r>
              <a:rPr lang="en-US" sz="2500" b="1" dirty="0"/>
              <a:t>started work in preparing the various components;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500" b="1" dirty="0"/>
              <a:t>The framework and structure of the planned campaign is elaborated and covers two parts: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500" b="1" dirty="0"/>
              <a:t> Design, develop and disseminate relevant messages using all possible sources of communications;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500" b="1" dirty="0"/>
              <a:t>Outdoor components to cover all open places in various governorates. 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692696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en-US" dirty="0"/>
              <a:t>                                            </a:t>
            </a:r>
          </a:p>
          <a:p>
            <a:pPr algn="ctr">
              <a:buNone/>
            </a:pPr>
            <a:endParaRPr lang="en-US" sz="4000" b="1" dirty="0">
              <a:ln w="11430"/>
              <a:solidFill>
                <a:srgbClr val="1971F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4000" b="1" dirty="0">
              <a:ln w="11430"/>
              <a:solidFill>
                <a:srgbClr val="1971F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4000" b="1" dirty="0">
                <a:ln w="11430"/>
                <a:solidFill>
                  <a:srgbClr val="1971F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Thanks for your </a:t>
            </a:r>
          </a:p>
          <a:p>
            <a:pPr algn="ctr">
              <a:buNone/>
            </a:pPr>
            <a:r>
              <a:rPr lang="en-US" sz="4000" b="1" dirty="0">
                <a:ln w="11430"/>
                <a:solidFill>
                  <a:srgbClr val="1971F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Attention</a:t>
            </a:r>
          </a:p>
          <a:p>
            <a:pPr algn="ctr">
              <a:buNone/>
            </a:pPr>
            <a:r>
              <a:rPr lang="en-US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89CA9-747F-4DD6-B49A-DD9D4ED448D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1166</TotalTime>
  <Words>1374</Words>
  <Application>Microsoft Office PowerPoint</Application>
  <PresentationFormat>On-screen Show (4:3)</PresentationFormat>
  <Paragraphs>132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Oriel</vt:lpstr>
      <vt:lpstr>Egypt’s Population, Housing &amp; Establishments e-Census, 2017</vt:lpstr>
      <vt:lpstr>Content</vt:lpstr>
      <vt:lpstr>Introduction: Main Strategic Goals</vt:lpstr>
      <vt:lpstr>Census Methodology: Place of Enumeration</vt:lpstr>
      <vt:lpstr>Census Methodology: Data Collection</vt:lpstr>
      <vt:lpstr>E-Census Concepts</vt:lpstr>
      <vt:lpstr>E-Census Components</vt:lpstr>
      <vt:lpstr>E- Census Applications</vt:lpstr>
      <vt:lpstr>E- Census Applications: Back End</vt:lpstr>
      <vt:lpstr>Technology Infrastructure</vt:lpstr>
      <vt:lpstr>Technical Field and Support Services</vt:lpstr>
      <vt:lpstr>E- Census Technical Preparations</vt:lpstr>
      <vt:lpstr>E-Census Achievements</vt:lpstr>
      <vt:lpstr>E-Census Achievements (1)</vt:lpstr>
      <vt:lpstr>E-Census Achievements(2)</vt:lpstr>
      <vt:lpstr>E-Census Main Challenges</vt:lpstr>
      <vt:lpstr>Quality Control Process</vt:lpstr>
      <vt:lpstr>Media Campaign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Egypt’s Population, Housing &amp; Establishments e-Census</dc:title>
  <dc:creator>hussein_a</dc:creator>
  <cp:lastModifiedBy>DELL</cp:lastModifiedBy>
  <cp:revision>199</cp:revision>
  <cp:lastPrinted>2018-09-27T08:33:16Z</cp:lastPrinted>
  <dcterms:created xsi:type="dcterms:W3CDTF">2016-11-19T13:01:06Z</dcterms:created>
  <dcterms:modified xsi:type="dcterms:W3CDTF">2018-10-01T04:34:27Z</dcterms:modified>
</cp:coreProperties>
</file>