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2" r:id="rId1"/>
  </p:sldMasterIdLst>
  <p:notesMasterIdLst>
    <p:notesMasterId r:id="rId39"/>
  </p:notesMasterIdLst>
  <p:sldIdLst>
    <p:sldId id="309" r:id="rId2"/>
    <p:sldId id="366" r:id="rId3"/>
    <p:sldId id="367" r:id="rId4"/>
    <p:sldId id="368" r:id="rId5"/>
    <p:sldId id="369" r:id="rId6"/>
    <p:sldId id="370" r:id="rId7"/>
    <p:sldId id="371" r:id="rId8"/>
    <p:sldId id="372" r:id="rId9"/>
    <p:sldId id="365" r:id="rId10"/>
    <p:sldId id="332" r:id="rId11"/>
    <p:sldId id="330" r:id="rId12"/>
    <p:sldId id="338" r:id="rId13"/>
    <p:sldId id="327" r:id="rId14"/>
    <p:sldId id="361" r:id="rId15"/>
    <p:sldId id="331" r:id="rId16"/>
    <p:sldId id="329" r:id="rId17"/>
    <p:sldId id="362" r:id="rId18"/>
    <p:sldId id="335" r:id="rId19"/>
    <p:sldId id="353" r:id="rId20"/>
    <p:sldId id="336" r:id="rId21"/>
    <p:sldId id="339" r:id="rId22"/>
    <p:sldId id="356" r:id="rId23"/>
    <p:sldId id="357" r:id="rId24"/>
    <p:sldId id="358" r:id="rId25"/>
    <p:sldId id="340" r:id="rId26"/>
    <p:sldId id="347" r:id="rId27"/>
    <p:sldId id="348" r:id="rId28"/>
    <p:sldId id="341" r:id="rId29"/>
    <p:sldId id="346" r:id="rId30"/>
    <p:sldId id="350" r:id="rId31"/>
    <p:sldId id="351" r:id="rId32"/>
    <p:sldId id="363" r:id="rId33"/>
    <p:sldId id="364" r:id="rId34"/>
    <p:sldId id="359" r:id="rId35"/>
    <p:sldId id="352" r:id="rId36"/>
    <p:sldId id="345" r:id="rId37"/>
    <p:sldId id="292" r:id="rId38"/>
  </p:sldIdLst>
  <p:sldSz cx="9144000" cy="6858000" type="screen4x3"/>
  <p:notesSz cx="6797675" cy="987425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360" autoAdjust="0"/>
    <p:restoredTop sz="94660"/>
  </p:normalViewPr>
  <p:slideViewPr>
    <p:cSldViewPr>
      <p:cViewPr varScale="1">
        <p:scale>
          <a:sx n="68" d="100"/>
          <a:sy n="68" d="100"/>
        </p:scale>
        <p:origin x="-156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A51B0E05-211B-4F3D-8417-1DD76D574349}" type="datetimeFigureOut">
              <a:rPr lang="en-GB"/>
              <a:pPr>
                <a:defRPr/>
              </a:pPr>
              <a:t>25/04/2018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31863" y="741363"/>
            <a:ext cx="4933950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GB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691063"/>
            <a:ext cx="5438775" cy="44434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895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37895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203AE66E-C892-43B8-84DB-24301C4A16A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558472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301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  <p:sp>
        <p:nvSpPr>
          <p:cNvPr id="4301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FFCB9702-DE12-4CA0-88A9-B1581AB70A7C}" type="slidenum">
              <a:rPr lang="en-GB" smtClean="0"/>
              <a:pPr eaLnBrk="1" hangingPunct="1"/>
              <a:t>32</a:t>
            </a:fld>
            <a:endParaRPr lang="en-GB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 Diagonal Corner Rectangle 3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/>
          <a:lstStyle>
            <a:lvl1pPr marL="0" algn="r">
              <a:defRPr sz="480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>
          <a:xfrm>
            <a:off x="5562600" y="6508750"/>
            <a:ext cx="3001963" cy="274638"/>
          </a:xfrm>
        </p:spPr>
        <p:txBody>
          <a:bodyPr vert="horz" rtlCol="0"/>
          <a:lstStyle>
            <a:lvl1pPr>
              <a:defRPr/>
            </a:lvl1pPr>
            <a:extLst/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Slide Number Placeholder 10"/>
          <p:cNvSpPr>
            <a:spLocks noGrp="1"/>
          </p:cNvSpPr>
          <p:nvPr>
            <p:ph type="sldNum" sz="quarter" idx="11"/>
          </p:nvPr>
        </p:nvSpPr>
        <p:spPr>
          <a:xfrm>
            <a:off x="8639175" y="6508750"/>
            <a:ext cx="463550" cy="274638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pPr>
              <a:defRPr/>
            </a:pPr>
            <a:fld id="{3DA9EC25-EA57-4BA2-A3A4-4D785E668220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  <p:sp>
        <p:nvSpPr>
          <p:cNvPr id="7" name="Footer Placeholder 11"/>
          <p:cNvSpPr>
            <a:spLocks noGrp="1"/>
          </p:cNvSpPr>
          <p:nvPr>
            <p:ph type="ftr" sz="quarter" idx="12"/>
          </p:nvPr>
        </p:nvSpPr>
        <p:spPr>
          <a:xfrm>
            <a:off x="1600200" y="6508750"/>
            <a:ext cx="3906838" cy="274638"/>
          </a:xfrm>
        </p:spPr>
        <p:txBody>
          <a:bodyPr vert="horz" rtlCol="0"/>
          <a:lstStyle>
            <a:lvl1pPr>
              <a:defRPr/>
            </a:lvl1pPr>
            <a:extLst/>
          </a:lstStyle>
          <a:p>
            <a:pPr>
              <a:defRPr/>
            </a:pPr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6575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88963" y="1423988"/>
            <a:ext cx="8001000" cy="9525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GB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2C90AC89-B81D-44A1-A9E4-260B50D98EA3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0338128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00125" y="3267075"/>
            <a:ext cx="7407275" cy="9525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7"/>
          <p:cNvSpPr>
            <a:spLocks noGrp="1"/>
          </p:cNvSpPr>
          <p:nvPr>
            <p:ph type="dt" sz="half" idx="10"/>
          </p:nvPr>
        </p:nvSpPr>
        <p:spPr>
          <a:xfrm>
            <a:off x="5562600" y="6513513"/>
            <a:ext cx="3001963" cy="274637"/>
          </a:xfrm>
        </p:spPr>
        <p:txBody>
          <a:bodyPr vert="horz" rtlCol="0"/>
          <a:lstStyle>
            <a:lvl1pPr>
              <a:defRPr/>
            </a:lvl1pPr>
            <a:extLst/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639175" y="6513513"/>
            <a:ext cx="463550" cy="274637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pPr>
              <a:defRPr/>
            </a:pPr>
            <a:fld id="{D219CB99-28A8-43DA-8776-4BE73259FB5A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  <p:sp>
        <p:nvSpPr>
          <p:cNvPr id="7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1600200" y="6513513"/>
            <a:ext cx="3906838" cy="274637"/>
          </a:xfrm>
        </p:spPr>
        <p:txBody>
          <a:bodyPr vert="horz" rtlCol="0"/>
          <a:lstStyle>
            <a:lvl1pPr>
              <a:defRPr/>
            </a:lvl1pPr>
            <a:extLst/>
          </a:lstStyle>
          <a:p>
            <a:pPr>
              <a:defRPr/>
            </a:pPr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93498956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588963" y="1423988"/>
            <a:ext cx="8001000" cy="9525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GB" alt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GB" alt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40763" y="6515100"/>
            <a:ext cx="465137" cy="273050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1CCA0930-CFAB-498B-8BA3-0E2641E6C48B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4872491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17538" y="2165350"/>
            <a:ext cx="3748087" cy="9525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4800600" y="2165350"/>
            <a:ext cx="3749675" cy="9525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GB" altLang="en-US"/>
          </a:p>
        </p:txBody>
      </p:sp>
      <p:sp>
        <p:nvSpPr>
          <p:cNvPr id="1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GB" altLang="en-US"/>
          </a:p>
        </p:txBody>
      </p:sp>
      <p:sp>
        <p:nvSpPr>
          <p:cNvPr id="11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40763" y="6515100"/>
            <a:ext cx="465137" cy="273050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DFCBE229-1FEB-4A13-8C32-A517833ED1E3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0823326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88963" y="1423988"/>
            <a:ext cx="8001000" cy="9525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617EE3AB-438D-4AC6-AA02-5D42806CDF70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3599112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3" name="Date Placeholder 1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4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ADABFD-2A51-4888-8356-00ED1A4063B0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6160320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5057775" y="1057275"/>
            <a:ext cx="3748088" cy="9525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/>
          <a:lstStyle>
            <a:lvl1pPr marL="0" algn="r">
              <a:buNone/>
              <a:defRPr sz="2000" b="1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8"/>
          <p:cNvSpPr>
            <a:spLocks noGrp="1"/>
          </p:cNvSpPr>
          <p:nvPr>
            <p:ph type="dt" sz="half" idx="10"/>
          </p:nvPr>
        </p:nvSpPr>
        <p:spPr>
          <a:xfrm>
            <a:off x="5562600" y="6513513"/>
            <a:ext cx="3001963" cy="274637"/>
          </a:xfrm>
        </p:spPr>
        <p:txBody>
          <a:bodyPr vert="horz" rtlCol="0"/>
          <a:lstStyle>
            <a:lvl1pPr>
              <a:defRPr/>
            </a:lvl1pPr>
            <a:extLst/>
          </a:lstStyle>
          <a:p>
            <a:pPr>
              <a:defRPr/>
            </a:pPr>
            <a:endParaRPr lang="en-GB" altLang="en-US"/>
          </a:p>
        </p:txBody>
      </p:sp>
      <p:sp>
        <p:nvSpPr>
          <p:cNvPr id="7" name="Slide Number Placeholder 9"/>
          <p:cNvSpPr>
            <a:spLocks noGrp="1"/>
          </p:cNvSpPr>
          <p:nvPr>
            <p:ph type="sldNum" sz="quarter" idx="11"/>
          </p:nvPr>
        </p:nvSpPr>
        <p:spPr>
          <a:xfrm>
            <a:off x="8639175" y="6513513"/>
            <a:ext cx="463550" cy="274637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pPr>
              <a:defRPr/>
            </a:pPr>
            <a:fld id="{1B5BCB6D-5A9D-4FED-97E3-CEACAE8AA2B4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  <p:sp>
        <p:nvSpPr>
          <p:cNvPr id="8" name="Footer Placeholder 10"/>
          <p:cNvSpPr>
            <a:spLocks noGrp="1"/>
          </p:cNvSpPr>
          <p:nvPr>
            <p:ph type="ftr" sz="quarter" idx="12"/>
          </p:nvPr>
        </p:nvSpPr>
        <p:spPr>
          <a:xfrm>
            <a:off x="1600200" y="6513513"/>
            <a:ext cx="3906838" cy="274637"/>
          </a:xfrm>
        </p:spPr>
        <p:txBody>
          <a:bodyPr vert="horz" rtlCol="0"/>
          <a:lstStyle>
            <a:lvl1pPr>
              <a:defRPr/>
            </a:lvl1pPr>
            <a:extLst/>
          </a:lstStyle>
          <a:p>
            <a:pPr>
              <a:defRPr/>
            </a:pPr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50818002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/>
          <a:lstStyle>
            <a:lvl1pPr marL="0" algn="r">
              <a:buNone/>
              <a:defRPr sz="2000" b="1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indent="0">
              <a:buNone/>
              <a:defRPr sz="3200"/>
            </a:lvl1pPr>
            <a:extLst/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5" name="Date Placeholder 7"/>
          <p:cNvSpPr>
            <a:spLocks noGrp="1"/>
          </p:cNvSpPr>
          <p:nvPr>
            <p:ph type="dt" sz="half" idx="10"/>
          </p:nvPr>
        </p:nvSpPr>
        <p:spPr>
          <a:xfrm>
            <a:off x="5562600" y="6508750"/>
            <a:ext cx="3001963" cy="274638"/>
          </a:xfrm>
        </p:spPr>
        <p:txBody>
          <a:bodyPr vert="horz" rtlCol="0"/>
          <a:lstStyle>
            <a:lvl1pPr>
              <a:defRPr/>
            </a:lvl1pPr>
            <a:extLst/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639175" y="6508750"/>
            <a:ext cx="463550" cy="274638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pPr>
              <a:defRPr/>
            </a:pPr>
            <a:fld id="{F662C7F6-EC14-466C-B7B3-65934C1BE828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  <p:sp>
        <p:nvSpPr>
          <p:cNvPr id="7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1600200" y="6508750"/>
            <a:ext cx="3906838" cy="274638"/>
          </a:xfrm>
        </p:spPr>
        <p:txBody>
          <a:bodyPr vert="horz" rtlCol="0"/>
          <a:lstStyle>
            <a:lvl1pPr>
              <a:defRPr/>
            </a:lvl1pPr>
            <a:extLst/>
          </a:lstStyle>
          <a:p>
            <a:pPr>
              <a:defRPr/>
            </a:pPr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8697589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F59185-A03A-4756-8A2A-7BF13D6B2588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569194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6FDAF1-C117-409B-9075-C92556E9BA4C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204996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1638" cy="274638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en-GB" alt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1963" cy="274638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en-GB" alt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39175" y="6515100"/>
            <a:ext cx="463550" cy="27305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pPr>
              <a:defRPr/>
            </a:pPr>
            <a:fld id="{1849DE3F-3167-4660-AB5E-3AB230249872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54000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33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457200" y="1646238"/>
            <a:ext cx="8229600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39" r:id="rId1"/>
    <p:sldLayoutId id="2147483840" r:id="rId2"/>
    <p:sldLayoutId id="2147483841" r:id="rId3"/>
    <p:sldLayoutId id="2147483842" r:id="rId4"/>
    <p:sldLayoutId id="2147483843" r:id="rId5"/>
    <p:sldLayoutId id="2147483844" r:id="rId6"/>
    <p:sldLayoutId id="2147483836" r:id="rId7"/>
    <p:sldLayoutId id="2147483845" r:id="rId8"/>
    <p:sldLayoutId id="2147483846" r:id="rId9"/>
    <p:sldLayoutId id="2147483837" r:id="rId10"/>
    <p:sldLayoutId id="2147483838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  <p:txStyles>
    <p:titleStyle>
      <a:lvl1pPr marL="53975" indent="-53975" algn="r" rtl="0" eaLnBrk="0" fontAlgn="base" hangingPunct="0">
        <a:spcBef>
          <a:spcPct val="0"/>
        </a:spcBef>
        <a:spcAft>
          <a:spcPct val="0"/>
        </a:spcAft>
        <a:defRPr sz="4600" kern="1200">
          <a:solidFill>
            <a:srgbClr val="E7EACB"/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lvl2pPr marL="53975" indent="-53975" algn="r" rtl="0" eaLnBrk="0" fontAlgn="base" hangingPunct="0">
        <a:spcBef>
          <a:spcPct val="0"/>
        </a:spcBef>
        <a:spcAft>
          <a:spcPct val="0"/>
        </a:spcAft>
        <a:defRPr sz="4600">
          <a:solidFill>
            <a:srgbClr val="E7EACB"/>
          </a:solidFill>
          <a:latin typeface="Rockwell" pitchFamily="18" charset="0"/>
        </a:defRPr>
      </a:lvl2pPr>
      <a:lvl3pPr marL="53975" indent="-53975" algn="r" rtl="0" eaLnBrk="0" fontAlgn="base" hangingPunct="0">
        <a:spcBef>
          <a:spcPct val="0"/>
        </a:spcBef>
        <a:spcAft>
          <a:spcPct val="0"/>
        </a:spcAft>
        <a:defRPr sz="4600">
          <a:solidFill>
            <a:srgbClr val="E7EACB"/>
          </a:solidFill>
          <a:latin typeface="Rockwell" pitchFamily="18" charset="0"/>
        </a:defRPr>
      </a:lvl3pPr>
      <a:lvl4pPr marL="53975" indent="-53975" algn="r" rtl="0" eaLnBrk="0" fontAlgn="base" hangingPunct="0">
        <a:spcBef>
          <a:spcPct val="0"/>
        </a:spcBef>
        <a:spcAft>
          <a:spcPct val="0"/>
        </a:spcAft>
        <a:defRPr sz="4600">
          <a:solidFill>
            <a:srgbClr val="E7EACB"/>
          </a:solidFill>
          <a:latin typeface="Rockwell" pitchFamily="18" charset="0"/>
        </a:defRPr>
      </a:lvl4pPr>
      <a:lvl5pPr marL="53975" indent="-53975" algn="r" rtl="0" eaLnBrk="0" fontAlgn="base" hangingPunct="0">
        <a:spcBef>
          <a:spcPct val="0"/>
        </a:spcBef>
        <a:spcAft>
          <a:spcPct val="0"/>
        </a:spcAft>
        <a:defRPr sz="4600">
          <a:solidFill>
            <a:srgbClr val="E7EACB"/>
          </a:solidFill>
          <a:latin typeface="Rockwell" pitchFamily="18" charset="0"/>
        </a:defRPr>
      </a:lvl5pPr>
      <a:lvl6pPr marL="511175" algn="r" rtl="0" fontAlgn="base">
        <a:spcBef>
          <a:spcPct val="0"/>
        </a:spcBef>
        <a:spcAft>
          <a:spcPct val="0"/>
        </a:spcAft>
        <a:defRPr sz="4600">
          <a:solidFill>
            <a:srgbClr val="E7EACB"/>
          </a:solidFill>
          <a:latin typeface="Rockwell" pitchFamily="18" charset="0"/>
        </a:defRPr>
      </a:lvl6pPr>
      <a:lvl7pPr marL="968375" algn="r" rtl="0" fontAlgn="base">
        <a:spcBef>
          <a:spcPct val="0"/>
        </a:spcBef>
        <a:spcAft>
          <a:spcPct val="0"/>
        </a:spcAft>
        <a:defRPr sz="4600">
          <a:solidFill>
            <a:srgbClr val="E7EACB"/>
          </a:solidFill>
          <a:latin typeface="Rockwell" pitchFamily="18" charset="0"/>
        </a:defRPr>
      </a:lvl7pPr>
      <a:lvl8pPr marL="1425575" algn="r" rtl="0" fontAlgn="base">
        <a:spcBef>
          <a:spcPct val="0"/>
        </a:spcBef>
        <a:spcAft>
          <a:spcPct val="0"/>
        </a:spcAft>
        <a:defRPr sz="4600">
          <a:solidFill>
            <a:srgbClr val="E7EACB"/>
          </a:solidFill>
          <a:latin typeface="Rockwell" pitchFamily="18" charset="0"/>
        </a:defRPr>
      </a:lvl8pPr>
      <a:lvl9pPr marL="1882775" algn="r" rtl="0" fontAlgn="base">
        <a:spcBef>
          <a:spcPct val="0"/>
        </a:spcBef>
        <a:spcAft>
          <a:spcPct val="0"/>
        </a:spcAft>
        <a:defRPr sz="4600">
          <a:solidFill>
            <a:srgbClr val="E7EACB"/>
          </a:solidFill>
          <a:latin typeface="Rockwell" pitchFamily="18" charset="0"/>
        </a:defRPr>
      </a:lvl9pPr>
      <a:extLst/>
    </p:titleStyle>
    <p:bodyStyle>
      <a:lvl1pPr marL="292100" indent="-292100" algn="l" rtl="0" eaLnBrk="0" fontAlgn="base" hangingPunct="0">
        <a:spcBef>
          <a:spcPct val="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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28600" algn="l" rtl="0" eaLnBrk="0" fontAlgn="base" hangingPunct="0">
        <a:spcBef>
          <a:spcPts val="400"/>
        </a:spcBef>
        <a:spcAft>
          <a:spcPct val="0"/>
        </a:spcAft>
        <a:buClr>
          <a:schemeClr val="accent2"/>
        </a:buClr>
        <a:buSzPct val="9000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325" indent="-190500" algn="l" rtl="0" eaLnBrk="0" fontAlgn="base" hangingPunct="0">
        <a:spcBef>
          <a:spcPts val="400"/>
        </a:spcBef>
        <a:spcAft>
          <a:spcPct val="0"/>
        </a:spcAft>
        <a:buClr>
          <a:srgbClr val="A8CDD7"/>
        </a:buClr>
        <a:buSzPct val="100000"/>
        <a:buFont typeface="Wingdings 2" pitchFamily="18" charset="2"/>
        <a:buChar char=""/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4888" indent="-182563" algn="l" rtl="0" eaLnBrk="0" fontAlgn="base" hangingPunct="0">
        <a:spcBef>
          <a:spcPts val="400"/>
        </a:spcBef>
        <a:spcAft>
          <a:spcPct val="0"/>
        </a:spcAft>
        <a:buClr>
          <a:srgbClr val="A8CDD7"/>
        </a:buClr>
        <a:buSzPct val="100000"/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7450" indent="-182563" algn="l" rtl="0" eaLnBrk="0" fontAlgn="base" hangingPunct="0">
        <a:spcBef>
          <a:spcPts val="400"/>
        </a:spcBef>
        <a:spcAft>
          <a:spcPct val="0"/>
        </a:spcAft>
        <a:buClr>
          <a:srgbClr val="A8CDD7"/>
        </a:buClr>
        <a:buSzPct val="100000"/>
        <a:buFont typeface="Wingdings 2" pitchFamily="18" charset="2"/>
        <a:buChar char="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nbs.go.tz/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219200"/>
          </a:xfrm>
        </p:spPr>
        <p:txBody>
          <a:bodyPr>
            <a:noAutofit/>
          </a:bodyPr>
          <a:lstStyle/>
          <a:p>
            <a:pPr marL="54864" indent="0" algn="ctr" eaLnBrk="1" fontAlgn="auto" hangingPunct="1">
              <a:spcAft>
                <a:spcPts val="0"/>
              </a:spcAft>
              <a:defRPr/>
            </a:pPr>
            <a:r>
              <a:rPr lang="en-US" sz="4000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APPLICATION OF NBS GIS DATABASE</a:t>
            </a:r>
            <a:endParaRPr lang="en-US" sz="4000" dirty="0">
              <a:solidFill>
                <a:schemeClr val="tx2">
                  <a:tint val="100000"/>
                  <a:shade val="90000"/>
                  <a:satMod val="250000"/>
                  <a:alpha val="100000"/>
                </a:schemeClr>
              </a:solidFill>
            </a:endParaRPr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>
          <a:xfrm>
            <a:off x="0" y="1371600"/>
            <a:ext cx="8686800" cy="6172200"/>
          </a:xfrm>
        </p:spPr>
        <p:txBody>
          <a:bodyPr/>
          <a:lstStyle/>
          <a:p>
            <a:pPr marL="0" indent="0" algn="ctr">
              <a:spcBef>
                <a:spcPct val="20000"/>
              </a:spcBef>
              <a:buClr>
                <a:schemeClr val="folHlink"/>
              </a:buClr>
              <a:buFont typeface="Wingdings 2" pitchFamily="18" charset="2"/>
              <a:buNone/>
              <a:defRPr/>
            </a:pPr>
            <a:r>
              <a:rPr lang="en-US" b="1" dirty="0"/>
              <a:t>Presented to </a:t>
            </a:r>
            <a:r>
              <a:rPr lang="en-US" b="1" dirty="0" smtClean="0"/>
              <a:t>Sub-regional workshop on integration of administrative data, big data and geospatial information for the compilation of SDG indicators</a:t>
            </a:r>
            <a:endParaRPr lang="en-US" dirty="0" smtClean="0"/>
          </a:p>
          <a:p>
            <a:pPr marL="0" indent="0" algn="ctr">
              <a:spcBef>
                <a:spcPct val="20000"/>
              </a:spcBef>
              <a:buClr>
                <a:schemeClr val="folHlink"/>
              </a:buClr>
              <a:buFont typeface="Wingdings 2" pitchFamily="18" charset="2"/>
              <a:buNone/>
              <a:defRPr/>
            </a:pPr>
            <a:r>
              <a:rPr lang="en-US" i="1" dirty="0" smtClean="0"/>
              <a:t>23-25 April,2018</a:t>
            </a:r>
          </a:p>
          <a:p>
            <a:pPr marL="0" indent="0" algn="ctr">
              <a:spcBef>
                <a:spcPct val="20000"/>
              </a:spcBef>
              <a:buClr>
                <a:schemeClr val="folHlink"/>
              </a:buClr>
              <a:buFont typeface="Wingdings 2" pitchFamily="18" charset="2"/>
              <a:buNone/>
              <a:defRPr/>
            </a:pPr>
            <a:r>
              <a:rPr lang="en-US" b="1" dirty="0" smtClean="0"/>
              <a:t>Addis Ababa, Ethiopia</a:t>
            </a:r>
            <a:r>
              <a:rPr lang="en-US" dirty="0" smtClean="0"/>
              <a:t>		</a:t>
            </a:r>
          </a:p>
          <a:p>
            <a:pPr marL="0" indent="0" algn="ctr" eaLnBrk="1" hangingPunct="1">
              <a:buFont typeface="Wingdings 2" pitchFamily="18" charset="2"/>
              <a:buNone/>
              <a:defRPr/>
            </a:pPr>
            <a:r>
              <a:rPr lang="en-US" dirty="0" smtClean="0"/>
              <a:t>	</a:t>
            </a:r>
          </a:p>
          <a:p>
            <a:pPr marL="0" indent="0" algn="ctr" eaLnBrk="1" hangingPunct="1">
              <a:buFont typeface="Wingdings 2" pitchFamily="18" charset="2"/>
              <a:buNone/>
              <a:defRPr/>
            </a:pPr>
            <a:r>
              <a:rPr lang="en-US" b="1" dirty="0" smtClean="0"/>
              <a:t> By: </a:t>
            </a:r>
            <a:r>
              <a:rPr lang="en-US" b="1" dirty="0" err="1" smtClean="0"/>
              <a:t>Deogratius</a:t>
            </a:r>
            <a:r>
              <a:rPr lang="en-US" b="1" dirty="0" smtClean="0"/>
              <a:t> </a:t>
            </a:r>
            <a:r>
              <a:rPr lang="en-US" b="1" dirty="0" err="1" smtClean="0"/>
              <a:t>Malamsha</a:t>
            </a:r>
            <a:endParaRPr lang="en-US" b="1" dirty="0" smtClean="0"/>
          </a:p>
          <a:p>
            <a:pPr algn="ctr" eaLnBrk="1" hangingPunct="1">
              <a:defRPr/>
            </a:pPr>
            <a:endParaRPr lang="en-US" b="1" dirty="0" smtClean="0"/>
          </a:p>
          <a:p>
            <a:pPr marL="0" indent="0" algn="ctr" eaLnBrk="1" hangingPunct="1">
              <a:buFont typeface="Wingdings 2" pitchFamily="18" charset="2"/>
              <a:buNone/>
              <a:defRPr/>
            </a:pPr>
            <a:r>
              <a:rPr lang="en-US" b="1" dirty="0" smtClean="0"/>
              <a:t>National Bureau of Statistics</a:t>
            </a:r>
          </a:p>
          <a:p>
            <a:pPr marL="0" indent="0" algn="ctr" eaLnBrk="1" hangingPunct="1">
              <a:buFont typeface="Wingdings 2" pitchFamily="18" charset="2"/>
              <a:buNone/>
              <a:defRPr/>
            </a:pPr>
            <a:r>
              <a:rPr lang="en-US" b="1" dirty="0" smtClean="0"/>
              <a:t>Tanzania</a:t>
            </a:r>
            <a:endParaRPr lang="en-GB" b="1" dirty="0" smtClean="0"/>
          </a:p>
        </p:txBody>
      </p:sp>
      <p:pic>
        <p:nvPicPr>
          <p:cNvPr id="11268" name="Picture 5" descr="logo-nb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5257800"/>
            <a:ext cx="1149350" cy="127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22238"/>
            <a:ext cx="7543800" cy="563562"/>
          </a:xfrm>
        </p:spPr>
        <p:txBody>
          <a:bodyPr>
            <a:normAutofit fontScale="90000"/>
          </a:bodyPr>
          <a:lstStyle/>
          <a:p>
            <a:pPr algn="ctr"/>
            <a:r>
              <a:rPr lang="en-US" altLang="en-US" sz="3500" dirty="0"/>
              <a:t>Overview</a:t>
            </a:r>
            <a:endParaRPr lang="en-GB" altLang="en-US" sz="3500" dirty="0"/>
          </a:p>
        </p:txBody>
      </p:sp>
      <p:sp>
        <p:nvSpPr>
          <p:cNvPr id="1198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685800"/>
            <a:ext cx="8229600" cy="6172200"/>
          </a:xfrm>
        </p:spPr>
        <p:txBody>
          <a:bodyPr/>
          <a:lstStyle/>
          <a:p>
            <a:r>
              <a:rPr lang="en-US" altLang="en-US" dirty="0"/>
              <a:t>Census maps of varying levels of specificity are an integral part of modern Population and Housing Censuses</a:t>
            </a:r>
          </a:p>
          <a:p>
            <a:pPr lvl="1"/>
            <a:r>
              <a:rPr lang="en-US" altLang="en-US" dirty="0"/>
              <a:t>They provide necessary spatial reference for the population eligible for enumeration</a:t>
            </a:r>
          </a:p>
          <a:p>
            <a:pPr lvl="1"/>
            <a:r>
              <a:rPr lang="en-US" altLang="en-US" dirty="0"/>
              <a:t>They help to ensure total coverage of the population during enumeration as they make it possible to avoid under/over enumeration</a:t>
            </a:r>
          </a:p>
          <a:p>
            <a:pPr lvl="1"/>
            <a:r>
              <a:rPr lang="en-US" altLang="en-US" dirty="0"/>
              <a:t>They assist in planning and controlling the enumeration and ensure that the data is allocated to the correct administrative units.</a:t>
            </a:r>
          </a:p>
          <a:p>
            <a:pPr lvl="1"/>
            <a:r>
              <a:rPr lang="en-US" altLang="en-US" dirty="0"/>
              <a:t>They provide the basic frame for sampling</a:t>
            </a:r>
          </a:p>
          <a:p>
            <a:pPr lvl="1"/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834577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22238"/>
            <a:ext cx="7543800" cy="563562"/>
          </a:xfrm>
        </p:spPr>
        <p:txBody>
          <a:bodyPr>
            <a:normAutofit fontScale="90000"/>
          </a:bodyPr>
          <a:lstStyle/>
          <a:p>
            <a:pPr algn="ctr"/>
            <a:r>
              <a:rPr lang="en-US" altLang="en-US" sz="3500"/>
              <a:t>Background</a:t>
            </a:r>
            <a:endParaRPr lang="en-GB" altLang="en-US" sz="3500"/>
          </a:p>
        </p:txBody>
      </p:sp>
      <p:sp>
        <p:nvSpPr>
          <p:cNvPr id="1208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524000"/>
            <a:ext cx="8229600" cy="5105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400" dirty="0"/>
              <a:t>The 2002 census preparatory mapping work spread over a period of </a:t>
            </a:r>
            <a:r>
              <a:rPr lang="en-US" altLang="en-US" sz="2400" dirty="0" err="1"/>
              <a:t>approx</a:t>
            </a:r>
            <a:r>
              <a:rPr lang="en-US" altLang="en-US" sz="2400" dirty="0"/>
              <a:t> 4 </a:t>
            </a:r>
            <a:r>
              <a:rPr lang="en-US" altLang="en-US" sz="2400" dirty="0" err="1"/>
              <a:t>yrs</a:t>
            </a:r>
            <a:r>
              <a:rPr lang="en-US" altLang="en-US" sz="2400" dirty="0"/>
              <a:t>( Feb 1997 –June 2002)</a:t>
            </a:r>
          </a:p>
          <a:p>
            <a:pPr>
              <a:lnSpc>
                <a:spcPct val="90000"/>
              </a:lnSpc>
            </a:pPr>
            <a:endParaRPr lang="en-US" altLang="en-US" sz="2400" dirty="0"/>
          </a:p>
          <a:p>
            <a:pPr>
              <a:lnSpc>
                <a:spcPct val="90000"/>
              </a:lnSpc>
            </a:pPr>
            <a:r>
              <a:rPr lang="en-US" altLang="en-US" sz="2400" dirty="0" smtClean="0"/>
              <a:t>Although the 2002 census was successfully carried out, the cartographic preparations experienced many difficulties, including lack of up to date topographic base maps</a:t>
            </a:r>
          </a:p>
          <a:p>
            <a:pPr>
              <a:lnSpc>
                <a:spcPct val="90000"/>
              </a:lnSpc>
            </a:pPr>
            <a:endParaRPr lang="en-US" altLang="en-US" sz="2400" dirty="0" smtClean="0"/>
          </a:p>
          <a:p>
            <a:pPr>
              <a:lnSpc>
                <a:spcPct val="90000"/>
              </a:lnSpc>
            </a:pPr>
            <a:r>
              <a:rPr lang="en-US" altLang="en-US" sz="2400" dirty="0" smtClean="0"/>
              <a:t>After </a:t>
            </a:r>
            <a:r>
              <a:rPr lang="en-US" altLang="en-US" sz="2400" dirty="0"/>
              <a:t>the census, it was decided to develop a comprehensive inter-</a:t>
            </a:r>
            <a:r>
              <a:rPr lang="en-US" altLang="en-US" sz="2400" dirty="0" err="1"/>
              <a:t>censal</a:t>
            </a:r>
            <a:r>
              <a:rPr lang="en-US" altLang="en-US" sz="2400" dirty="0"/>
              <a:t> mapping </a:t>
            </a:r>
            <a:r>
              <a:rPr lang="en-US" altLang="en-US" sz="2400" dirty="0" err="1"/>
              <a:t>programme</a:t>
            </a:r>
            <a:r>
              <a:rPr lang="en-US" altLang="en-US" sz="2400" dirty="0"/>
              <a:t> with an objective of developing GIS within NBS and continual updating of the census  geographic frame to improve its accuracy and content</a:t>
            </a:r>
            <a:endParaRPr lang="en-GB" altLang="en-US" sz="2400" dirty="0"/>
          </a:p>
        </p:txBody>
      </p:sp>
    </p:spTree>
    <p:extLst>
      <p:ext uri="{BB962C8B-B14F-4D97-AF65-F5344CB8AC3E}">
        <p14:creationId xmlns:p14="http://schemas.microsoft.com/office/powerpoint/2010/main" val="2514691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/>
          <a:lstStyle/>
          <a:p>
            <a:pPr algn="ctr"/>
            <a:r>
              <a:rPr lang="en-US" altLang="en-US" sz="3200" dirty="0"/>
              <a:t>Main activities: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5257800"/>
          </a:xfrm>
        </p:spPr>
        <p:txBody>
          <a:bodyPr/>
          <a:lstStyle/>
          <a:p>
            <a:pPr marL="609600" indent="-609600">
              <a:buFont typeface="Wingdings" pitchFamily="2" charset="2"/>
              <a:buNone/>
            </a:pPr>
            <a:r>
              <a:rPr lang="en-US" altLang="en-US" dirty="0"/>
              <a:t>1) </a:t>
            </a:r>
            <a:r>
              <a:rPr lang="en-US" altLang="en-US" sz="2800" dirty="0"/>
              <a:t>Adjustment of Enumeration Areas used during 2002 Population and Housing Census</a:t>
            </a:r>
            <a:endParaRPr lang="en-US" altLang="en-US" sz="2800" i="1" u="sng" dirty="0"/>
          </a:p>
          <a:p>
            <a:pPr marL="609600" indent="-609600"/>
            <a:r>
              <a:rPr lang="en-US" altLang="en-US" i="1" u="sng" dirty="0"/>
              <a:t> </a:t>
            </a:r>
            <a:r>
              <a:rPr lang="en-US" altLang="en-US" sz="2800" i="1" u="sng" dirty="0"/>
              <a:t>What is involved?</a:t>
            </a:r>
            <a:endParaRPr lang="en-US" altLang="en-US" sz="2800" i="1" dirty="0"/>
          </a:p>
          <a:p>
            <a:pPr marL="1371600" lvl="2" indent="-677863"/>
            <a:r>
              <a:rPr lang="en-US" altLang="en-US" i="1" dirty="0"/>
              <a:t>Review EA size – 60 to 100 </a:t>
            </a:r>
            <a:r>
              <a:rPr lang="en-US" altLang="en-US" i="1" dirty="0" err="1"/>
              <a:t>hhs</a:t>
            </a:r>
            <a:r>
              <a:rPr lang="en-US" altLang="en-US" i="1" dirty="0"/>
              <a:t> in both urban &amp; rural</a:t>
            </a:r>
          </a:p>
          <a:p>
            <a:pPr marL="1371600" lvl="2" indent="-677863"/>
            <a:r>
              <a:rPr lang="en-US" altLang="en-US" i="1" dirty="0"/>
              <a:t>Revision of the Coding  Scheme – 12 digits instead of 10</a:t>
            </a:r>
          </a:p>
          <a:p>
            <a:pPr marL="1371600" lvl="2" indent="-677863"/>
            <a:r>
              <a:rPr lang="en-US" altLang="en-US" i="1" dirty="0"/>
              <a:t>Collection of additional data for GIS input</a:t>
            </a:r>
          </a:p>
          <a:p>
            <a:pPr marL="2209800" lvl="4" indent="-927100"/>
            <a:r>
              <a:rPr lang="en-US" altLang="en-US" i="1" dirty="0"/>
              <a:t>spatial and non-spatial data for village/ward offices, educational and health facilities, water points, police stations, </a:t>
            </a:r>
            <a:r>
              <a:rPr lang="en-US" altLang="en-US" i="1" dirty="0" err="1"/>
              <a:t>etc</a:t>
            </a:r>
            <a:r>
              <a:rPr lang="en-US" altLang="en-US" i="1" dirty="0"/>
              <a:t>;</a:t>
            </a:r>
          </a:p>
          <a:p>
            <a:pPr marL="2209800" lvl="4" indent="-927100"/>
            <a:r>
              <a:rPr lang="en-US" altLang="en-US" i="1" dirty="0"/>
              <a:t>village altitudes – i.e. height above mean sea level;</a:t>
            </a:r>
          </a:p>
          <a:p>
            <a:pPr marL="1371600" lvl="2" indent="-677863"/>
            <a:r>
              <a:rPr lang="en-US" altLang="en-US" i="1" dirty="0"/>
              <a:t>Transform from analogue to digital (digitization of EA boundaries)</a:t>
            </a:r>
          </a:p>
        </p:txBody>
      </p:sp>
    </p:spTree>
    <p:extLst>
      <p:ext uri="{BB962C8B-B14F-4D97-AF65-F5344CB8AC3E}">
        <p14:creationId xmlns:p14="http://schemas.microsoft.com/office/powerpoint/2010/main" val="2225521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7" name="Rectangle 9"/>
          <p:cNvSpPr>
            <a:spLocks noGrp="1" noChangeArrowheads="1"/>
          </p:cNvSpPr>
          <p:nvPr>
            <p:ph type="title"/>
          </p:nvPr>
        </p:nvSpPr>
        <p:spPr>
          <a:xfrm>
            <a:off x="609600" y="381000"/>
            <a:ext cx="8229600" cy="457200"/>
          </a:xfrm>
        </p:spPr>
        <p:txBody>
          <a:bodyPr>
            <a:normAutofit fontScale="90000"/>
          </a:bodyPr>
          <a:lstStyle/>
          <a:p>
            <a:pPr algn="ctr"/>
            <a:r>
              <a:rPr lang="en-US" altLang="en-US" sz="3200" i="1"/>
              <a:t>Procedure</a:t>
            </a:r>
            <a:endParaRPr lang="en-GB" altLang="en-US" sz="3200" i="1"/>
          </a:p>
        </p:txBody>
      </p:sp>
      <p:sp>
        <p:nvSpPr>
          <p:cNvPr id="22538" name="Rectangle 10"/>
          <p:cNvSpPr>
            <a:spLocks noGrp="1" noChangeArrowheads="1"/>
          </p:cNvSpPr>
          <p:nvPr>
            <p:ph type="body" idx="1"/>
          </p:nvPr>
        </p:nvSpPr>
        <p:spPr>
          <a:xfrm>
            <a:off x="914400" y="1371600"/>
            <a:ext cx="7010400" cy="5029200"/>
          </a:xfrm>
        </p:spPr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n-US" altLang="en-US" sz="1900" i="1" dirty="0"/>
          </a:p>
          <a:p>
            <a:pPr lvl="1">
              <a:lnSpc>
                <a:spcPct val="90000"/>
              </a:lnSpc>
              <a:buClr>
                <a:schemeClr val="tx1"/>
              </a:buClr>
              <a:buFont typeface="Wingdings" pitchFamily="2" charset="2"/>
              <a:buChar char="v"/>
            </a:pPr>
            <a:r>
              <a:rPr lang="en-US" altLang="en-US" sz="2400" i="1" dirty="0"/>
              <a:t>Physical visits to localities</a:t>
            </a:r>
          </a:p>
          <a:p>
            <a:pPr lvl="1">
              <a:lnSpc>
                <a:spcPct val="90000"/>
              </a:lnSpc>
              <a:buClr>
                <a:schemeClr val="tx1"/>
              </a:buClr>
              <a:buFont typeface="Wingdings" pitchFamily="2" charset="2"/>
              <a:buNone/>
            </a:pPr>
            <a:endParaRPr lang="en-US" altLang="en-US" sz="1800" i="1" dirty="0"/>
          </a:p>
          <a:p>
            <a:pPr lvl="1">
              <a:lnSpc>
                <a:spcPct val="90000"/>
              </a:lnSpc>
              <a:buClr>
                <a:schemeClr val="tx1"/>
              </a:buClr>
              <a:buFont typeface="Wingdings" pitchFamily="2" charset="2"/>
              <a:buChar char="v"/>
            </a:pPr>
            <a:r>
              <a:rPr lang="en-US" altLang="en-US" sz="2400" i="1" dirty="0"/>
              <a:t>Capture and record on special form, GPS coordinates of individual features (spatial information) with their attributes like name and type of facility.</a:t>
            </a:r>
          </a:p>
          <a:p>
            <a:pPr lvl="1">
              <a:lnSpc>
                <a:spcPct val="90000"/>
              </a:lnSpc>
              <a:buClr>
                <a:schemeClr val="tx1"/>
              </a:buClr>
              <a:buFont typeface="Wingdings" pitchFamily="2" charset="2"/>
              <a:buChar char="v"/>
            </a:pPr>
            <a:endParaRPr lang="en-US" altLang="en-US" sz="1800" i="1" dirty="0"/>
          </a:p>
          <a:p>
            <a:pPr lvl="1">
              <a:lnSpc>
                <a:spcPct val="90000"/>
              </a:lnSpc>
              <a:buClr>
                <a:schemeClr val="tx1"/>
              </a:buClr>
              <a:buFont typeface="Wingdings" pitchFamily="2" charset="2"/>
              <a:buChar char="v"/>
            </a:pPr>
            <a:r>
              <a:rPr lang="en-US" altLang="en-US" sz="2400" i="1" dirty="0"/>
              <a:t>Transfer map details onto base maps, (</a:t>
            </a:r>
            <a:r>
              <a:rPr lang="en-US" altLang="en-US" sz="2400" i="1" dirty="0" err="1"/>
              <a:t>topo</a:t>
            </a:r>
            <a:r>
              <a:rPr lang="en-US" altLang="en-US" sz="2400" i="1" dirty="0"/>
              <a:t> sheets, </a:t>
            </a:r>
            <a:r>
              <a:rPr lang="en-US" altLang="en-US" sz="2400" i="1" dirty="0" err="1"/>
              <a:t>orthophoto</a:t>
            </a:r>
            <a:r>
              <a:rPr lang="en-US" altLang="en-US" sz="2400" i="1" dirty="0"/>
              <a:t> maps, satellite images such as SPOT 5 ,  QUICKBIRD, etc. of useful resolution and detail for rural/urban settlements).</a:t>
            </a:r>
          </a:p>
          <a:p>
            <a:pPr lvl="1">
              <a:lnSpc>
                <a:spcPct val="90000"/>
              </a:lnSpc>
              <a:buClr>
                <a:schemeClr val="tx1"/>
              </a:buClr>
              <a:buFont typeface="Wingdings" pitchFamily="2" charset="2"/>
              <a:buChar char="v"/>
            </a:pPr>
            <a:endParaRPr lang="en-US" altLang="en-US" sz="1800" i="1" dirty="0"/>
          </a:p>
          <a:p>
            <a:pPr lvl="1">
              <a:lnSpc>
                <a:spcPct val="90000"/>
              </a:lnSpc>
              <a:buClr>
                <a:schemeClr val="tx1"/>
              </a:buClr>
              <a:buFont typeface="Wingdings" pitchFamily="2" charset="2"/>
              <a:buChar char="v"/>
            </a:pPr>
            <a:r>
              <a:rPr lang="en-US" altLang="en-US" sz="2400" i="1" dirty="0"/>
              <a:t>Digitizing the updated map with EAS</a:t>
            </a:r>
          </a:p>
        </p:txBody>
      </p:sp>
      <p:sp>
        <p:nvSpPr>
          <p:cNvPr id="22540" name="Rectangle 12"/>
          <p:cNvSpPr>
            <a:spLocks noChangeArrowheads="1"/>
          </p:cNvSpPr>
          <p:nvPr/>
        </p:nvSpPr>
        <p:spPr bwMode="auto">
          <a:xfrm>
            <a:off x="0" y="2286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22542" name="Rectangle 14"/>
          <p:cNvSpPr>
            <a:spLocks noChangeArrowheads="1"/>
          </p:cNvSpPr>
          <p:nvPr/>
        </p:nvSpPr>
        <p:spPr bwMode="auto">
          <a:xfrm>
            <a:off x="0" y="47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22544" name="Rectangle 16"/>
          <p:cNvSpPr>
            <a:spLocks noChangeArrowheads="1"/>
          </p:cNvSpPr>
          <p:nvPr/>
        </p:nvSpPr>
        <p:spPr bwMode="auto">
          <a:xfrm>
            <a:off x="0" y="-476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8722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33400"/>
            <a:ext cx="7543800" cy="379413"/>
          </a:xfrm>
        </p:spPr>
        <p:txBody>
          <a:bodyPr>
            <a:normAutofit fontScale="90000"/>
          </a:bodyPr>
          <a:lstStyle/>
          <a:p>
            <a:r>
              <a:rPr lang="en-US" altLang="en-US" sz="3500"/>
              <a:t>GIS development (cont’d)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447800"/>
            <a:ext cx="8229600" cy="5029200"/>
          </a:xfrm>
        </p:spPr>
        <p:txBody>
          <a:bodyPr/>
          <a:lstStyle/>
          <a:p>
            <a:r>
              <a:rPr lang="en-US" altLang="en-US" i="1" dirty="0"/>
              <a:t>Enter all the field data into the database</a:t>
            </a:r>
          </a:p>
          <a:p>
            <a:pPr lvl="2"/>
            <a:r>
              <a:rPr lang="en-US" altLang="en-US" i="1" dirty="0"/>
              <a:t>Create attribute tables</a:t>
            </a:r>
          </a:p>
          <a:p>
            <a:pPr lvl="2"/>
            <a:r>
              <a:rPr lang="en-US" altLang="en-US" i="1" dirty="0"/>
              <a:t>Create geo-database</a:t>
            </a:r>
          </a:p>
          <a:p>
            <a:pPr lvl="2"/>
            <a:r>
              <a:rPr lang="en-US" altLang="en-US" i="1" dirty="0"/>
              <a:t>Link data on features into GIS</a:t>
            </a:r>
          </a:p>
          <a:p>
            <a:pPr lvl="2"/>
            <a:r>
              <a:rPr lang="en-US" altLang="en-US" i="1" dirty="0"/>
              <a:t>Spatial analysis for decision making like spatial planning and thematic mapping can be done at this stage</a:t>
            </a:r>
          </a:p>
          <a:p>
            <a:pPr lvl="2"/>
            <a:endParaRPr lang="en-US" altLang="en-US" i="1" dirty="0"/>
          </a:p>
          <a:p>
            <a:r>
              <a:rPr lang="en-US" altLang="en-US" i="1" dirty="0"/>
              <a:t>EA map, ward maps, etc., can be automatically generated as required</a:t>
            </a:r>
            <a:r>
              <a:rPr lang="en-US" alt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03961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US" sz="5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Material Used</a:t>
            </a:r>
            <a:endParaRPr lang="en-ZA" sz="54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295400"/>
            <a:ext cx="8458200" cy="49530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endParaRPr lang="en-US" sz="1000" dirty="0" smtClean="0">
              <a:solidFill>
                <a:srgbClr val="000099"/>
              </a:solidFill>
              <a:latin typeface="Verdana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4000" dirty="0"/>
              <a:t>Digital aerial photography and </a:t>
            </a:r>
            <a:r>
              <a:rPr lang="en-US" sz="4000" dirty="0" err="1"/>
              <a:t>ortho</a:t>
            </a:r>
            <a:r>
              <a:rPr lang="en-US" sz="4000" dirty="0"/>
              <a:t> photos</a:t>
            </a:r>
          </a:p>
          <a:p>
            <a:pPr eaLnBrk="1" hangingPunct="1">
              <a:lnSpc>
                <a:spcPct val="80000"/>
              </a:lnSpc>
            </a:pPr>
            <a:r>
              <a:rPr lang="en-US" sz="4000" dirty="0"/>
              <a:t> Satellite imagery</a:t>
            </a:r>
          </a:p>
          <a:p>
            <a:pPr eaLnBrk="1" hangingPunct="1">
              <a:lnSpc>
                <a:spcPct val="80000"/>
              </a:lnSpc>
            </a:pPr>
            <a:r>
              <a:rPr lang="en-US" sz="4000" dirty="0"/>
              <a:t>Topographic base maps of 1:50,000</a:t>
            </a:r>
          </a:p>
          <a:p>
            <a:pPr eaLnBrk="1" hangingPunct="1">
              <a:lnSpc>
                <a:spcPct val="80000"/>
              </a:lnSpc>
            </a:pPr>
            <a:r>
              <a:rPr lang="en-US" sz="4000" dirty="0"/>
              <a:t>TP and Village drawings</a:t>
            </a:r>
          </a:p>
          <a:p>
            <a:pPr eaLnBrk="1" hangingPunct="1">
              <a:lnSpc>
                <a:spcPct val="80000"/>
              </a:lnSpc>
            </a:pPr>
            <a:r>
              <a:rPr lang="en-US" sz="4000" dirty="0"/>
              <a:t>GIS, GPS and related software</a:t>
            </a:r>
          </a:p>
          <a:p>
            <a:pPr eaLnBrk="1" hangingPunct="1">
              <a:lnSpc>
                <a:spcPct val="80000"/>
              </a:lnSpc>
            </a:pPr>
            <a:r>
              <a:rPr lang="en-US" sz="4000" dirty="0"/>
              <a:t>A0 Scanner and A3 Printers</a:t>
            </a:r>
          </a:p>
          <a:p>
            <a:pPr eaLnBrk="1" hangingPunct="1">
              <a:lnSpc>
                <a:spcPct val="80000"/>
              </a:lnSpc>
            </a:pPr>
            <a:endParaRPr lang="en-US" dirty="0"/>
          </a:p>
          <a:p>
            <a:pPr eaLnBrk="1" hangingPunct="1">
              <a:lnSpc>
                <a:spcPct val="80000"/>
              </a:lnSpc>
              <a:spcBef>
                <a:spcPts val="1200"/>
              </a:spcBef>
              <a:buNone/>
            </a:pPr>
            <a:endParaRPr lang="en-US" dirty="0" smtClean="0">
              <a:solidFill>
                <a:srgbClr val="000099"/>
              </a:solidFill>
              <a:latin typeface="Verdan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1008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eaLnBrk="1" hangingPunct="1"/>
            <a:r>
              <a:rPr lang="en-US" sz="4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NBS GIS Data Portal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ln>
            <a:solidFill>
              <a:schemeClr val="accent1"/>
            </a:solidFill>
          </a:ln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4000" dirty="0"/>
              <a:t>After making sure all Data/ Information is processed  and well arranged, then the upload into a Portal follows.</a:t>
            </a:r>
          </a:p>
          <a:p>
            <a:pPr eaLnBrk="1" hangingPunct="1">
              <a:lnSpc>
                <a:spcPct val="80000"/>
              </a:lnSpc>
            </a:pPr>
            <a:r>
              <a:rPr lang="en-US" sz="4000" dirty="0"/>
              <a:t>All spatial and non-spatial data are uploaded respectively.</a:t>
            </a:r>
          </a:p>
          <a:p>
            <a:pPr eaLnBrk="1" hangingPunct="1">
              <a:lnSpc>
                <a:spcPct val="80000"/>
              </a:lnSpc>
            </a:pPr>
            <a:r>
              <a:rPr lang="en-US" sz="4000" dirty="0"/>
              <a:t>Visit </a:t>
            </a:r>
            <a:r>
              <a:rPr lang="en-US" sz="4000" dirty="0" smtClean="0">
                <a:solidFill>
                  <a:srgbClr val="000099"/>
                </a:solidFill>
                <a:latin typeface="Verdana" charset="0"/>
                <a:hlinkClick r:id="rId2"/>
              </a:rPr>
              <a:t>www.nbs.go.tz</a:t>
            </a:r>
            <a:r>
              <a:rPr lang="en-US" sz="4000" dirty="0" smtClean="0"/>
              <a:t>, </a:t>
            </a:r>
            <a:r>
              <a:rPr lang="en-US" sz="4000" dirty="0"/>
              <a:t>then navigate to GIS data portal</a:t>
            </a:r>
          </a:p>
        </p:txBody>
      </p:sp>
    </p:spTree>
    <p:extLst>
      <p:ext uri="{BB962C8B-B14F-4D97-AF65-F5344CB8AC3E}">
        <p14:creationId xmlns:p14="http://schemas.microsoft.com/office/powerpoint/2010/main" val="4115375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53536"/>
            <a:ext cx="8229600" cy="1143000"/>
          </a:xfrm>
        </p:spPr>
        <p:txBody>
          <a:bodyPr>
            <a:normAutofit fontScale="90000"/>
          </a:bodyPr>
          <a:lstStyle/>
          <a:p>
            <a:pPr marL="54864" indent="0" algn="l" eaLnBrk="1" fontAlgn="auto" hangingPunct="1">
              <a:spcAft>
                <a:spcPts val="0"/>
              </a:spcAft>
              <a:defRPr/>
            </a:pPr>
            <a:r>
              <a:rPr lang="en-US" dirty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Application of the Database can be at: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Enumeration Area (EA) Level</a:t>
            </a:r>
          </a:p>
          <a:p>
            <a:pPr eaLnBrk="1" hangingPunct="1"/>
            <a:r>
              <a:rPr lang="en-US" dirty="0" smtClean="0"/>
              <a:t>Village Level</a:t>
            </a:r>
          </a:p>
          <a:p>
            <a:pPr eaLnBrk="1" hangingPunct="1"/>
            <a:r>
              <a:rPr lang="en-US" dirty="0" smtClean="0"/>
              <a:t>Ward Level</a:t>
            </a:r>
          </a:p>
          <a:p>
            <a:pPr eaLnBrk="1" hangingPunct="1"/>
            <a:r>
              <a:rPr lang="en-US" dirty="0" smtClean="0"/>
              <a:t>District Level</a:t>
            </a:r>
          </a:p>
          <a:p>
            <a:pPr eaLnBrk="1" hangingPunct="1"/>
            <a:r>
              <a:rPr lang="en-US" dirty="0" smtClean="0"/>
              <a:t>Regional Level</a:t>
            </a:r>
          </a:p>
          <a:p>
            <a:pPr eaLnBrk="1" hangingPunct="1"/>
            <a:r>
              <a:rPr lang="en-US" dirty="0" smtClean="0"/>
              <a:t>National Level</a:t>
            </a:r>
          </a:p>
          <a:p>
            <a:pPr lvl="1" eaLnBrk="1" hangingPunct="1"/>
            <a:endParaRPr lang="en-US" dirty="0" smtClean="0"/>
          </a:p>
        </p:txBody>
      </p:sp>
      <p:pic>
        <p:nvPicPr>
          <p:cNvPr id="12292" name="Picture 5" descr="logo-nb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5257800"/>
            <a:ext cx="1149350" cy="127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53536"/>
            <a:ext cx="8229600" cy="1143000"/>
          </a:xfrm>
        </p:spPr>
        <p:txBody>
          <a:bodyPr>
            <a:normAutofit fontScale="90000"/>
          </a:bodyPr>
          <a:lstStyle/>
          <a:p>
            <a:pPr marL="54864" indent="0"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Population and Housing Census</a:t>
            </a:r>
            <a:endParaRPr lang="en-GB" dirty="0">
              <a:solidFill>
                <a:schemeClr val="tx2">
                  <a:tint val="100000"/>
                  <a:shade val="90000"/>
                  <a:satMod val="250000"/>
                  <a:alpha val="100000"/>
                </a:schemeClr>
              </a:solidFill>
            </a:endParaRPr>
          </a:p>
        </p:txBody>
      </p:sp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Conducted by NBS on 26</a:t>
            </a:r>
            <a:r>
              <a:rPr lang="en-US" baseline="30000" smtClean="0"/>
              <a:t>th</a:t>
            </a:r>
            <a:r>
              <a:rPr lang="en-US" smtClean="0"/>
              <a:t> August, 2012</a:t>
            </a:r>
          </a:p>
          <a:p>
            <a:pPr eaLnBrk="1" hangingPunct="1"/>
            <a:r>
              <a:rPr lang="en-US" smtClean="0"/>
              <a:t>Total number of EAs covered were 109,000</a:t>
            </a:r>
          </a:p>
          <a:p>
            <a:pPr eaLnBrk="1" hangingPunct="1"/>
            <a:r>
              <a:rPr lang="en-US" smtClean="0"/>
              <a:t>Both Spatial and Non- spatial Data is available at NBS</a:t>
            </a:r>
            <a:endParaRPr lang="en-GB" smtClean="0"/>
          </a:p>
        </p:txBody>
      </p:sp>
      <p:pic>
        <p:nvPicPr>
          <p:cNvPr id="13316" name="Picture 4" descr="logo-nb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5334000"/>
            <a:ext cx="1149350" cy="127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5" descr="logo-nb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200" y="5410200"/>
            <a:ext cx="10795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39" name="Picture 6" descr="TANZANIA_EA_National_Level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256" b="10272"/>
          <a:stretch>
            <a:fillRect/>
          </a:stretch>
        </p:blipFill>
        <p:spPr bwMode="auto">
          <a:xfrm>
            <a:off x="0" y="0"/>
            <a:ext cx="64166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0" name="Picture 7" descr="TANZANIA_EA_National_Level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759" t="41315" r="47845" b="44910"/>
          <a:stretch>
            <a:fillRect/>
          </a:stretch>
        </p:blipFill>
        <p:spPr bwMode="auto">
          <a:xfrm>
            <a:off x="6096000" y="0"/>
            <a:ext cx="3048000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5" descr="logo-nb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5486400"/>
            <a:ext cx="10795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3" name="Picture 6" descr="KIBONDO DISTRICT_EA MAPS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31" b="8447"/>
          <a:stretch>
            <a:fillRect/>
          </a:stretch>
        </p:blipFill>
        <p:spPr bwMode="auto">
          <a:xfrm>
            <a:off x="0" y="76200"/>
            <a:ext cx="5348288" cy="655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4" name="Picture 7" descr="KIBONDO DISTRICT_EA MAPS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74" t="48140" r="50481" b="33101"/>
          <a:stretch>
            <a:fillRect/>
          </a:stretch>
        </p:blipFill>
        <p:spPr bwMode="auto">
          <a:xfrm>
            <a:off x="4724400" y="506413"/>
            <a:ext cx="4419600" cy="4783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838200"/>
            <a:ext cx="7543800" cy="563562"/>
          </a:xfrm>
        </p:spPr>
        <p:txBody>
          <a:bodyPr>
            <a:noAutofit/>
          </a:bodyPr>
          <a:lstStyle/>
          <a:p>
            <a:pPr marL="54864" indent="0" algn="ctr" eaLnBrk="1" fontAlgn="auto" hangingPunct="1">
              <a:spcAft>
                <a:spcPts val="0"/>
              </a:spcAft>
              <a:defRPr/>
            </a:pPr>
            <a:r>
              <a:rPr lang="en-US" sz="4000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Socio- economic Application of the Database </a:t>
            </a:r>
            <a:endParaRPr lang="en-GB" sz="4000" dirty="0">
              <a:solidFill>
                <a:schemeClr val="tx2">
                  <a:tint val="100000"/>
                  <a:shade val="90000"/>
                  <a:satMod val="250000"/>
                  <a:alpha val="100000"/>
                </a:schemeClr>
              </a:solidFill>
            </a:endParaRPr>
          </a:p>
        </p:txBody>
      </p:sp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1981200"/>
            <a:ext cx="8686800" cy="4572000"/>
          </a:xfrm>
        </p:spPr>
        <p:txBody>
          <a:bodyPr/>
          <a:lstStyle/>
          <a:p>
            <a:pPr eaLnBrk="1" hangingPunct="1"/>
            <a:r>
              <a:rPr lang="en-US" smtClean="0"/>
              <a:t>Poverty Mapping </a:t>
            </a:r>
          </a:p>
          <a:p>
            <a:pPr eaLnBrk="1" hangingPunct="1"/>
            <a:r>
              <a:rPr lang="en-US" smtClean="0"/>
              <a:t>Education Facility Mapping</a:t>
            </a:r>
          </a:p>
          <a:p>
            <a:pPr eaLnBrk="1" hangingPunct="1"/>
            <a:r>
              <a:rPr lang="en-US" smtClean="0"/>
              <a:t>Health Facility Mapping</a:t>
            </a:r>
          </a:p>
          <a:p>
            <a:pPr eaLnBrk="1" hangingPunct="1"/>
            <a:r>
              <a:rPr lang="en-US" smtClean="0"/>
              <a:t>Sex Ratios etc, </a:t>
            </a:r>
          </a:p>
          <a:p>
            <a:pPr eaLnBrk="1" hangingPunct="1">
              <a:buFont typeface="Wingdings" pitchFamily="2" charset="2"/>
              <a:buNone/>
            </a:pPr>
            <a:endParaRPr lang="en-GB" smtClean="0"/>
          </a:p>
        </p:txBody>
      </p:sp>
      <p:pic>
        <p:nvPicPr>
          <p:cNvPr id="16388" name="Picture 6" descr="logo-nb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8600" y="5334000"/>
            <a:ext cx="1217613" cy="1352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aesarian Section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24" t="7777" r="2852" b="8888"/>
          <a:stretch>
            <a:fillRect/>
          </a:stretch>
        </p:blipFill>
        <p:spPr bwMode="auto">
          <a:xfrm>
            <a:off x="1981200" y="49213"/>
            <a:ext cx="5237163" cy="665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22238"/>
            <a:ext cx="7543800" cy="638175"/>
          </a:xfrm>
        </p:spPr>
        <p:txBody>
          <a:bodyPr/>
          <a:lstStyle/>
          <a:p>
            <a:pPr marL="54864" indent="0" eaLnBrk="1" fontAlgn="auto" hangingPunct="1">
              <a:spcAft>
                <a:spcPts val="0"/>
              </a:spcAft>
              <a:defRPr/>
            </a:pPr>
            <a:r>
              <a:rPr lang="en-US" sz="350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Thematic Applications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447800"/>
            <a:ext cx="8229600" cy="51054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dirty="0" smtClean="0"/>
              <a:t>Health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Education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Telecommunication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Finance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Agriculture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Transportation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Land Administration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Defining New Administrative/Political Boundaries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Planning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dirty="0" smtClean="0"/>
          </a:p>
        </p:txBody>
      </p:sp>
      <p:pic>
        <p:nvPicPr>
          <p:cNvPr id="18436" name="Picture 4" descr="logo-nb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0" y="5257800"/>
            <a:ext cx="1217613" cy="1352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53536"/>
            <a:ext cx="8229600" cy="1143000"/>
          </a:xfrm>
        </p:spPr>
        <p:txBody>
          <a:bodyPr/>
          <a:lstStyle/>
          <a:p>
            <a:pPr marL="54864" indent="0" eaLnBrk="1" fontAlgn="auto" hangingPunct="1">
              <a:spcAft>
                <a:spcPts val="0"/>
              </a:spcAft>
              <a:defRPr/>
            </a:pPr>
            <a:r>
              <a:rPr lang="en-US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Usefulness in health sector</a:t>
            </a:r>
            <a:endParaRPr lang="en-GB">
              <a:solidFill>
                <a:schemeClr val="tx2">
                  <a:tint val="100000"/>
                  <a:shade val="90000"/>
                  <a:satMod val="250000"/>
                  <a:alpha val="100000"/>
                </a:schemeClr>
              </a:solidFill>
            </a:endParaRPr>
          </a:p>
        </p:txBody>
      </p:sp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Mapping of Disability Prevalence,</a:t>
            </a:r>
          </a:p>
          <a:p>
            <a:pPr eaLnBrk="1" hangingPunct="1"/>
            <a:r>
              <a:rPr lang="en-US" smtClean="0"/>
              <a:t> HIV &amp; Malaria Prevalence, </a:t>
            </a:r>
          </a:p>
          <a:p>
            <a:pPr eaLnBrk="1" hangingPunct="1"/>
            <a:r>
              <a:rPr lang="en-US" smtClean="0"/>
              <a:t>Maternal and Child Health,</a:t>
            </a:r>
          </a:p>
          <a:p>
            <a:pPr eaLnBrk="1" hangingPunct="1"/>
            <a:r>
              <a:rPr lang="en-US" smtClean="0"/>
              <a:t>Tuberculosis (TB Register) etc</a:t>
            </a:r>
          </a:p>
          <a:p>
            <a:pPr eaLnBrk="1" hangingPunct="1"/>
            <a:endParaRPr lang="en-US" smtClean="0"/>
          </a:p>
          <a:p>
            <a:pPr eaLnBrk="1" hangingPunct="1">
              <a:buFont typeface="Wingdings" pitchFamily="2" charset="2"/>
              <a:buNone/>
            </a:pPr>
            <a:r>
              <a:rPr lang="en-US" b="1" i="1" smtClean="0"/>
              <a:t>All these can be mapped  by village, ward, district, region or zone</a:t>
            </a:r>
            <a:endParaRPr lang="en-GB" b="1" i="1" smtClean="0"/>
          </a:p>
        </p:txBody>
      </p:sp>
      <p:pic>
        <p:nvPicPr>
          <p:cNvPr id="19460" name="Picture 4" descr="logo-nb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7200" y="5638800"/>
            <a:ext cx="942975" cy="104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1" descr="HIV Prevalance by Region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2" t="7777" r="2852" b="7777"/>
          <a:stretch>
            <a:fillRect/>
          </a:stretch>
        </p:blipFill>
        <p:spPr bwMode="auto">
          <a:xfrm>
            <a:off x="1985963" y="152400"/>
            <a:ext cx="5172075" cy="655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5" descr="logo-nb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5486400"/>
            <a:ext cx="1011238" cy="1123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7" name="Picture 6" descr="TANZANIA_WARD_DISABILITY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24" t="6435" r="5966" b="6036"/>
          <a:stretch>
            <a:fillRect/>
          </a:stretch>
        </p:blipFill>
        <p:spPr bwMode="auto">
          <a:xfrm>
            <a:off x="381000" y="0"/>
            <a:ext cx="480853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1" descr="RDT Positiv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8" r="2798" b="3333"/>
          <a:stretch>
            <a:fillRect/>
          </a:stretch>
        </p:blipFill>
        <p:spPr bwMode="auto">
          <a:xfrm>
            <a:off x="2286000" y="0"/>
            <a:ext cx="4572000" cy="662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53536"/>
            <a:ext cx="8229600" cy="1143000"/>
          </a:xfrm>
        </p:spPr>
        <p:txBody>
          <a:bodyPr/>
          <a:lstStyle/>
          <a:p>
            <a:pPr marL="54864" indent="0" algn="l" eaLnBrk="1" fontAlgn="auto" hangingPunct="1">
              <a:spcAft>
                <a:spcPts val="0"/>
              </a:spcAft>
              <a:defRPr/>
            </a:pPr>
            <a:r>
              <a:rPr lang="en-US" dirty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Water sector</a:t>
            </a:r>
            <a:endParaRPr lang="en-GB" dirty="0">
              <a:solidFill>
                <a:schemeClr val="tx2">
                  <a:tint val="100000"/>
                  <a:shade val="90000"/>
                  <a:satMod val="250000"/>
                  <a:alpha val="100000"/>
                </a:schemeClr>
              </a:solidFill>
            </a:endParaRPr>
          </a:p>
        </p:txBody>
      </p:sp>
      <p:sp>
        <p:nvSpPr>
          <p:cNvPr id="2355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Percent households using piped water</a:t>
            </a:r>
          </a:p>
          <a:p>
            <a:pPr eaLnBrk="1" hangingPunct="1"/>
            <a:r>
              <a:rPr lang="en-US" smtClean="0"/>
              <a:t>Surface water</a:t>
            </a:r>
          </a:p>
          <a:p>
            <a:pPr eaLnBrk="1" hangingPunct="1"/>
            <a:r>
              <a:rPr lang="en-US" smtClean="0"/>
              <a:t>Protected and unprotected wells</a:t>
            </a:r>
          </a:p>
          <a:p>
            <a:pPr eaLnBrk="1" hangingPunct="1"/>
            <a:r>
              <a:rPr lang="en-US" smtClean="0"/>
              <a:t>Households using flush toilets, etc</a:t>
            </a:r>
            <a:endParaRPr lang="en-GB" smtClean="0"/>
          </a:p>
        </p:txBody>
      </p:sp>
      <p:pic>
        <p:nvPicPr>
          <p:cNvPr id="23556" name="Picture 4" descr="logo-nb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8600" y="5410200"/>
            <a:ext cx="10795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54864" indent="0" eaLnBrk="1" fontAlgn="auto" hangingPunct="1">
              <a:spcAft>
                <a:spcPts val="0"/>
              </a:spcAft>
              <a:defRPr/>
            </a:pPr>
            <a:endParaRPr lang="en-GB" dirty="0">
              <a:solidFill>
                <a:schemeClr val="tx2">
                  <a:tint val="100000"/>
                  <a:shade val="90000"/>
                  <a:satMod val="250000"/>
                  <a:alpha val="100000"/>
                </a:schemeClr>
              </a:solidFill>
            </a:endParaRPr>
          </a:p>
        </p:txBody>
      </p:sp>
      <p:pic>
        <p:nvPicPr>
          <p:cNvPr id="24579" name="Content Placeholder 7" descr="Percent hh using surface water.jpg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34" b="6734"/>
          <a:stretch>
            <a:fillRect/>
          </a:stretch>
        </p:blipFill>
        <p:spPr>
          <a:xfrm>
            <a:off x="76200" y="628650"/>
            <a:ext cx="4419600" cy="5573713"/>
          </a:xfrm>
        </p:spPr>
      </p:pic>
      <p:pic>
        <p:nvPicPr>
          <p:cNvPr id="24580" name="Content Placeholder 10" descr="Percent hh using piped water.jpg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17" b="6734"/>
          <a:stretch>
            <a:fillRect/>
          </a:stretch>
        </p:blipFill>
        <p:spPr>
          <a:xfrm>
            <a:off x="4449763" y="625475"/>
            <a:ext cx="4483100" cy="5546725"/>
          </a:xfr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53536"/>
            <a:ext cx="8229600" cy="1143000"/>
          </a:xfrm>
        </p:spPr>
        <p:txBody>
          <a:bodyPr/>
          <a:lstStyle/>
          <a:p>
            <a:pPr marL="54864" indent="0" algn="l"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Agricultural sector</a:t>
            </a:r>
            <a:endParaRPr lang="en-GB" dirty="0">
              <a:solidFill>
                <a:schemeClr val="tx2">
                  <a:tint val="100000"/>
                  <a:shade val="90000"/>
                  <a:satMod val="250000"/>
                  <a:alpha val="100000"/>
                </a:schemeClr>
              </a:solidFill>
            </a:endParaRPr>
          </a:p>
        </p:txBody>
      </p:sp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Diary Goat Production by  Region</a:t>
            </a:r>
          </a:p>
          <a:p>
            <a:pPr eaLnBrk="1" hangingPunct="1"/>
            <a:r>
              <a:rPr lang="en-US" smtClean="0"/>
              <a:t>Cattle Population by Region</a:t>
            </a:r>
          </a:p>
          <a:p>
            <a:pPr eaLnBrk="1" hangingPunct="1"/>
            <a:r>
              <a:rPr lang="en-US" smtClean="0"/>
              <a:t>Improved Beef Cattle by Region</a:t>
            </a:r>
          </a:p>
          <a:p>
            <a:pPr eaLnBrk="1" hangingPunct="1"/>
            <a:r>
              <a:rPr lang="en-US" smtClean="0"/>
              <a:t>Harvest of Mize, etc</a:t>
            </a:r>
          </a:p>
          <a:p>
            <a:pPr eaLnBrk="1" hangingPunct="1">
              <a:buFont typeface="Wingdings 2" pitchFamily="18" charset="2"/>
              <a:buNone/>
            </a:pPr>
            <a:endParaRPr lang="en-US" smtClean="0"/>
          </a:p>
        </p:txBody>
      </p:sp>
      <p:pic>
        <p:nvPicPr>
          <p:cNvPr id="25604" name="Picture 4" descr="logo-nb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8600" y="5410200"/>
            <a:ext cx="10795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54864" indent="0" eaLnBrk="1" fontAlgn="auto" hangingPunct="1">
              <a:spcAft>
                <a:spcPts val="0"/>
              </a:spcAft>
              <a:defRPr/>
            </a:pPr>
            <a:endParaRPr lang="en-GB" dirty="0">
              <a:solidFill>
                <a:schemeClr val="tx2">
                  <a:tint val="100000"/>
                  <a:shade val="90000"/>
                  <a:satMod val="250000"/>
                  <a:alpha val="100000"/>
                </a:schemeClr>
              </a:solidFill>
            </a:endParaRPr>
          </a:p>
        </p:txBody>
      </p:sp>
      <p:pic>
        <p:nvPicPr>
          <p:cNvPr id="26627" name="Content Placeholder 6" descr="Cattle Population.jpg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17" b="8418"/>
          <a:stretch>
            <a:fillRect/>
          </a:stretch>
        </p:blipFill>
        <p:spPr>
          <a:xfrm>
            <a:off x="58738" y="762000"/>
            <a:ext cx="4584700" cy="5562600"/>
          </a:xfrm>
        </p:spPr>
      </p:pic>
      <p:pic>
        <p:nvPicPr>
          <p:cNvPr id="26628" name="Content Placeholder 8" descr="Diary Goat Production.jpg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17" b="6734"/>
          <a:stretch>
            <a:fillRect/>
          </a:stretch>
        </p:blipFill>
        <p:spPr>
          <a:xfrm>
            <a:off x="4511675" y="762000"/>
            <a:ext cx="4495800" cy="5562600"/>
          </a:xfr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54864" indent="0" eaLnBrk="1" fontAlgn="auto" hangingPunct="1">
              <a:spcAft>
                <a:spcPts val="0"/>
              </a:spcAft>
              <a:defRPr/>
            </a:pPr>
            <a:endParaRPr lang="en-GB" dirty="0">
              <a:solidFill>
                <a:schemeClr val="tx2">
                  <a:tint val="100000"/>
                  <a:shade val="90000"/>
                  <a:satMod val="250000"/>
                  <a:alpha val="100000"/>
                </a:schemeClr>
              </a:solidFill>
            </a:endParaRPr>
          </a:p>
        </p:txBody>
      </p:sp>
      <p:pic>
        <p:nvPicPr>
          <p:cNvPr id="27651" name="Content Placeholder 6" descr="Improved Beef Cattle.jpg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01" b="6734"/>
          <a:stretch>
            <a:fillRect/>
          </a:stretch>
        </p:blipFill>
        <p:spPr>
          <a:xfrm>
            <a:off x="122238" y="990600"/>
            <a:ext cx="4449762" cy="5476875"/>
          </a:xfrm>
        </p:spPr>
      </p:pic>
      <p:pic>
        <p:nvPicPr>
          <p:cNvPr id="27652" name="Content Placeholder 8" descr="Maize.jpg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17" b="6734"/>
          <a:stretch>
            <a:fillRect/>
          </a:stretch>
        </p:blipFill>
        <p:spPr>
          <a:xfrm>
            <a:off x="4573588" y="990600"/>
            <a:ext cx="4433887" cy="5486400"/>
          </a:xfr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53536"/>
            <a:ext cx="8229600" cy="1143000"/>
          </a:xfrm>
        </p:spPr>
        <p:txBody>
          <a:bodyPr>
            <a:normAutofit fontScale="90000"/>
          </a:bodyPr>
          <a:lstStyle/>
          <a:p>
            <a:pPr marL="54864" indent="0" algn="l" eaLnBrk="1" fontAlgn="auto" hangingPunct="1">
              <a:spcAft>
                <a:spcPts val="0"/>
              </a:spcAft>
              <a:defRPr/>
            </a:pPr>
            <a:r>
              <a:rPr lang="en-US" dirty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With the database we can also map:</a:t>
            </a:r>
            <a:endParaRPr lang="en-GB" dirty="0">
              <a:solidFill>
                <a:schemeClr val="tx2">
                  <a:tint val="100000"/>
                  <a:shade val="90000"/>
                  <a:satMod val="250000"/>
                  <a:alpha val="100000"/>
                </a:schemeClr>
              </a:solidFill>
            </a:endParaRPr>
          </a:p>
        </p:txBody>
      </p:sp>
      <p:sp>
        <p:nvSpPr>
          <p:cNvPr id="2867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Population density</a:t>
            </a:r>
          </a:p>
          <a:p>
            <a:pPr eaLnBrk="1" hangingPunct="1"/>
            <a:r>
              <a:rPr lang="en-US" smtClean="0"/>
              <a:t>Voting population</a:t>
            </a:r>
          </a:p>
          <a:p>
            <a:pPr eaLnBrk="1" hangingPunct="1"/>
            <a:r>
              <a:rPr lang="en-US" smtClean="0"/>
              <a:t>Dependency ratio</a:t>
            </a:r>
            <a:endParaRPr lang="en-GB" smtClean="0"/>
          </a:p>
          <a:p>
            <a:pPr eaLnBrk="1" hangingPunct="1"/>
            <a:r>
              <a:rPr lang="en-US" smtClean="0"/>
              <a:t>School enrolment ratio, etc</a:t>
            </a:r>
            <a:endParaRPr lang="en-GB" smtClean="0"/>
          </a:p>
        </p:txBody>
      </p:sp>
      <p:pic>
        <p:nvPicPr>
          <p:cNvPr id="28676" name="Picture 4" descr="logo-nb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3400" y="5562600"/>
            <a:ext cx="942975" cy="104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logo-nb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8775" y="5562600"/>
            <a:ext cx="1165225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699" name="Picture 3" descr="TANZANIA_Dependency_EcoActive_SexRatio_PopDensity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89" t="16226" r="52690" b="49545"/>
          <a:stretch>
            <a:fillRect/>
          </a:stretch>
        </p:blipFill>
        <p:spPr bwMode="auto">
          <a:xfrm>
            <a:off x="0" y="0"/>
            <a:ext cx="59721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TANZANIA_Dependency_EcoActive_SexRatio_PopDensity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89" t="53305" r="7399" b="5829"/>
          <a:stretch>
            <a:fillRect/>
          </a:stretch>
        </p:blipFill>
        <p:spPr bwMode="auto">
          <a:xfrm>
            <a:off x="0" y="0"/>
            <a:ext cx="9144000" cy="6046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5" descr="logo-nb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5410200"/>
            <a:ext cx="1011238" cy="1123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47" name="Picture 6" descr="TANZANIA_Dependency Ratio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18" b="1527"/>
          <a:stretch>
            <a:fillRect/>
          </a:stretch>
        </p:blipFill>
        <p:spPr bwMode="auto">
          <a:xfrm>
            <a:off x="685800" y="0"/>
            <a:ext cx="582453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4" descr="Road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06" t="7219" r="10706" b="7219"/>
          <a:stretch>
            <a:fillRect/>
          </a:stretch>
        </p:blipFill>
        <p:spPr bwMode="auto">
          <a:xfrm>
            <a:off x="1752600" y="0"/>
            <a:ext cx="44577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1" name="Picture 5" descr="logo-nb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5638800"/>
            <a:ext cx="942975" cy="104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5" descr="River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06" t="7219" r="10706" b="30986"/>
          <a:stretch>
            <a:fillRect/>
          </a:stretch>
        </p:blipFill>
        <p:spPr bwMode="auto">
          <a:xfrm>
            <a:off x="1600200" y="0"/>
            <a:ext cx="61722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4" descr="Parks and Reserv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06" t="7219" r="10706" b="32887"/>
          <a:stretch>
            <a:fillRect/>
          </a:stretch>
        </p:blipFill>
        <p:spPr bwMode="auto">
          <a:xfrm>
            <a:off x="1600200" y="0"/>
            <a:ext cx="636746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53536"/>
            <a:ext cx="8229600" cy="1143000"/>
          </a:xfrm>
        </p:spPr>
        <p:txBody>
          <a:bodyPr>
            <a:normAutofit fontScale="90000"/>
          </a:bodyPr>
          <a:lstStyle/>
          <a:p>
            <a:pPr marL="54864" indent="0" algn="ctr"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National Spatial Data Infrastructure (NSDI)</a:t>
            </a:r>
            <a:endParaRPr lang="en-GB" dirty="0">
              <a:solidFill>
                <a:schemeClr val="tx2">
                  <a:tint val="100000"/>
                  <a:shade val="90000"/>
                  <a:satMod val="250000"/>
                  <a:alpha val="100000"/>
                </a:schemeClr>
              </a:solidFill>
            </a:endParaRPr>
          </a:p>
        </p:txBody>
      </p:sp>
      <p:sp>
        <p:nvSpPr>
          <p:cNvPr id="3584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Technology (Infrastructure)</a:t>
            </a:r>
          </a:p>
          <a:p>
            <a:pPr eaLnBrk="1" hangingPunct="1"/>
            <a:r>
              <a:rPr lang="en-US" smtClean="0"/>
              <a:t>Policy (Data Sharing Policy)</a:t>
            </a:r>
          </a:p>
          <a:p>
            <a:pPr eaLnBrk="1" hangingPunct="1"/>
            <a:r>
              <a:rPr lang="en-US" smtClean="0"/>
              <a:t>Data Quality (Standards e.g. ISO etc)</a:t>
            </a:r>
          </a:p>
          <a:p>
            <a:pPr eaLnBrk="1" hangingPunct="1"/>
            <a:r>
              <a:rPr lang="en-US" smtClean="0"/>
              <a:t>People who collect data</a:t>
            </a:r>
          </a:p>
          <a:p>
            <a:pPr eaLnBrk="1" hangingPunct="1"/>
            <a:r>
              <a:rPr lang="en-US" smtClean="0"/>
              <a:t>Promote Geographical Data Sharing</a:t>
            </a:r>
          </a:p>
          <a:p>
            <a:pPr eaLnBrk="1" hangingPunct="1">
              <a:buFont typeface="Wingdings 2" pitchFamily="18" charset="2"/>
              <a:buNone/>
            </a:pPr>
            <a:endParaRPr lang="en-US" smtClean="0"/>
          </a:p>
          <a:p>
            <a:pPr eaLnBrk="1" hangingPunct="1"/>
            <a:endParaRPr lang="en-US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53536"/>
            <a:ext cx="8229600" cy="1143000"/>
          </a:xfrm>
        </p:spPr>
        <p:txBody>
          <a:bodyPr>
            <a:noAutofit/>
          </a:bodyPr>
          <a:lstStyle/>
          <a:p>
            <a:pPr marL="54864" indent="0" algn="ctr" eaLnBrk="1" fontAlgn="auto" hangingPunct="1">
              <a:spcAft>
                <a:spcPts val="0"/>
              </a:spcAft>
              <a:defRPr/>
            </a:pPr>
            <a:r>
              <a:rPr lang="en-US" sz="3600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National Spatial Data Infrastructure (NSDI) Status in Tanzania</a:t>
            </a:r>
            <a:endParaRPr lang="en-GB" sz="3600" dirty="0">
              <a:solidFill>
                <a:schemeClr val="tx2">
                  <a:tint val="100000"/>
                  <a:shade val="90000"/>
                  <a:satMod val="250000"/>
                  <a:alpha val="100000"/>
                </a:schemeClr>
              </a:solidFill>
            </a:endParaRPr>
          </a:p>
        </p:txBody>
      </p:sp>
      <p:sp>
        <p:nvSpPr>
          <p:cNvPr id="3686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National Steering Committee formed since 2003 soon after Population &amp; Housing Census</a:t>
            </a:r>
          </a:p>
          <a:p>
            <a:pPr eaLnBrk="1" hangingPunct="1"/>
            <a:r>
              <a:rPr lang="en-US" smtClean="0"/>
              <a:t>Chaired by Dr E. Mtalo from Ardhi University</a:t>
            </a:r>
          </a:p>
          <a:p>
            <a:pPr eaLnBrk="1" hangingPunct="1"/>
            <a:r>
              <a:rPr lang="en-US" smtClean="0"/>
              <a:t>Draft of NSDI Policy is in place</a:t>
            </a:r>
          </a:p>
          <a:p>
            <a:pPr eaLnBrk="1" hangingPunct="1"/>
            <a:r>
              <a:rPr lang="en-US" smtClean="0"/>
              <a:t>There is a budget set by NBS to facilitate Steering Committee meetings</a:t>
            </a:r>
          </a:p>
          <a:p>
            <a:pPr eaLnBrk="1" hangingPunct="1">
              <a:buFont typeface="Wingdings 2" pitchFamily="18" charset="2"/>
              <a:buNone/>
            </a:pPr>
            <a:endParaRPr lang="en-US" smtClean="0"/>
          </a:p>
          <a:p>
            <a:pPr eaLnBrk="1" hangingPunct="1"/>
            <a:endParaRPr lang="en-US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53536"/>
            <a:ext cx="8229600" cy="1143000"/>
          </a:xfrm>
        </p:spPr>
        <p:txBody>
          <a:bodyPr>
            <a:normAutofit fontScale="90000"/>
          </a:bodyPr>
          <a:lstStyle/>
          <a:p>
            <a:pPr marL="54864" indent="0" algn="ctr"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National Spatial Data Infrastructure (NSDI)</a:t>
            </a:r>
            <a:endParaRPr lang="en-GB" dirty="0">
              <a:solidFill>
                <a:schemeClr val="tx2">
                  <a:tint val="100000"/>
                  <a:shade val="90000"/>
                  <a:satMod val="250000"/>
                  <a:alpha val="100000"/>
                </a:schemeClr>
              </a:solidFill>
            </a:endParaRPr>
          </a:p>
        </p:txBody>
      </p:sp>
      <p:sp>
        <p:nvSpPr>
          <p:cNvPr id="3789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Not yet fully established within the Country</a:t>
            </a:r>
          </a:p>
          <a:p>
            <a:pPr eaLnBrk="1" hangingPunct="1"/>
            <a:r>
              <a:rPr lang="en-US" smtClean="0"/>
              <a:t>Only data exchange is done between NBS, SMD &amp; IRDP</a:t>
            </a:r>
          </a:p>
          <a:p>
            <a:pPr eaLnBrk="1" hangingPunct="1"/>
            <a:r>
              <a:rPr lang="en-US" smtClean="0"/>
              <a:t>Both Spatial and Non-Spatial are Data shared</a:t>
            </a:r>
          </a:p>
          <a:p>
            <a:pPr eaLnBrk="1" hangingPunct="1"/>
            <a:r>
              <a:rPr lang="en-US" smtClean="0"/>
              <a:t>Other Organizations/ Ministries are encouraged to join/establish this infrastructure to facilitate data linking form these organizations</a:t>
            </a:r>
          </a:p>
          <a:p>
            <a:pPr eaLnBrk="1" hangingPunct="1">
              <a:buFont typeface="Wingdings 2" pitchFamily="18" charset="2"/>
              <a:buNone/>
            </a:pPr>
            <a:endParaRPr lang="en-US" smtClean="0"/>
          </a:p>
          <a:p>
            <a:pPr eaLnBrk="1" hangingPunct="1"/>
            <a:endParaRPr lang="en-US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53536"/>
            <a:ext cx="8229600" cy="1143000"/>
          </a:xfrm>
        </p:spPr>
        <p:txBody>
          <a:bodyPr/>
          <a:lstStyle/>
          <a:p>
            <a:pPr marL="54864" indent="0" algn="ctr" eaLnBrk="1" fontAlgn="auto" hangingPunct="1">
              <a:spcAft>
                <a:spcPts val="0"/>
              </a:spcAft>
              <a:defRPr/>
            </a:pPr>
            <a:r>
              <a:rPr lang="en-US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Data Sharing</a:t>
            </a:r>
            <a:endParaRPr lang="en-GB">
              <a:solidFill>
                <a:schemeClr val="tx2">
                  <a:tint val="100000"/>
                  <a:shade val="90000"/>
                  <a:satMod val="250000"/>
                  <a:alpha val="100000"/>
                </a:schemeClr>
              </a:solidFill>
            </a:endParaRPr>
          </a:p>
        </p:txBody>
      </p:sp>
      <p:sp>
        <p:nvSpPr>
          <p:cNvPr id="3891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At NBS we have a Dissemination Policy where the cost for our products are well documented</a:t>
            </a:r>
          </a:p>
          <a:p>
            <a:pPr eaLnBrk="1" hangingPunct="1"/>
            <a:r>
              <a:rPr lang="en-US" smtClean="0"/>
              <a:t>This enables data sharing with our stakeholders </a:t>
            </a:r>
            <a:endParaRPr lang="en-GB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41" name="Rectangle 5"/>
          <p:cNvSpPr>
            <a:spLocks noGrp="1" noChangeArrowheads="1"/>
          </p:cNvSpPr>
          <p:nvPr>
            <p:ph type="title"/>
          </p:nvPr>
        </p:nvSpPr>
        <p:spPr>
          <a:xfrm>
            <a:off x="457200" y="122238"/>
            <a:ext cx="7543800" cy="487362"/>
          </a:xfrm>
        </p:spPr>
        <p:txBody>
          <a:bodyPr>
            <a:normAutofit fontScale="90000"/>
          </a:bodyPr>
          <a:lstStyle/>
          <a:p>
            <a:pPr marL="54864" indent="0" algn="ctr" eaLnBrk="1" fontAlgn="auto" hangingPunct="1">
              <a:spcAft>
                <a:spcPts val="0"/>
              </a:spcAft>
              <a:defRPr/>
            </a:pPr>
            <a:r>
              <a:rPr lang="en-US" sz="3500" dirty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Therefore:</a:t>
            </a:r>
            <a:endParaRPr lang="en-GB" sz="3500" dirty="0">
              <a:solidFill>
                <a:schemeClr val="tx2">
                  <a:tint val="100000"/>
                  <a:shade val="90000"/>
                  <a:satMod val="250000"/>
                  <a:alpha val="100000"/>
                </a:schemeClr>
              </a:solidFill>
            </a:endParaRPr>
          </a:p>
        </p:txBody>
      </p:sp>
      <p:sp>
        <p:nvSpPr>
          <p:cNvPr id="39939" name="Rectangle 6"/>
          <p:cNvSpPr>
            <a:spLocks noGrp="1" noChangeArrowheads="1"/>
          </p:cNvSpPr>
          <p:nvPr>
            <p:ph idx="1"/>
          </p:nvPr>
        </p:nvSpPr>
        <p:spPr>
          <a:xfrm>
            <a:off x="457200" y="1447800"/>
            <a:ext cx="8229600" cy="4683125"/>
          </a:xfrm>
        </p:spPr>
        <p:txBody>
          <a:bodyPr/>
          <a:lstStyle/>
          <a:p>
            <a:pPr eaLnBrk="1" hangingPunct="1"/>
            <a:r>
              <a:rPr lang="en-US" sz="2600" dirty="0" smtClean="0"/>
              <a:t>All data from censuses and surveys can be presented spatially as seen in the maps shown.</a:t>
            </a:r>
          </a:p>
          <a:p>
            <a:pPr eaLnBrk="1" hangingPunct="1"/>
            <a:r>
              <a:rPr lang="en-US" sz="2600" dirty="0" smtClean="0"/>
              <a:t>Planning can be done spatially by looking at </a:t>
            </a:r>
            <a:r>
              <a:rPr lang="en-US" sz="2600" b="1" i="1" dirty="0" smtClean="0"/>
              <a:t>what is where</a:t>
            </a:r>
            <a:r>
              <a:rPr lang="en-US" sz="2600" dirty="0" smtClean="0"/>
              <a:t> instead of relying on assumptions</a:t>
            </a:r>
          </a:p>
          <a:p>
            <a:pPr eaLnBrk="1" hangingPunct="1"/>
            <a:r>
              <a:rPr lang="en-US" sz="2600" dirty="0" smtClean="0"/>
              <a:t>Decision makers and planners are highly encouraged to utilize the spatially referenced data for resource allocations.</a:t>
            </a:r>
          </a:p>
          <a:p>
            <a:pPr eaLnBrk="1" hangingPunct="1"/>
            <a:r>
              <a:rPr lang="en-US" sz="2600" dirty="0" smtClean="0"/>
              <a:t>Private sectors like banks, telecommunication companies, hotels </a:t>
            </a:r>
            <a:r>
              <a:rPr lang="en-US" sz="2600" dirty="0" err="1" smtClean="0"/>
              <a:t>etc</a:t>
            </a:r>
            <a:r>
              <a:rPr lang="en-US" sz="2600" dirty="0" smtClean="0"/>
              <a:t> can use the spatial data to plan for potential customers, suitable areas for new investments, </a:t>
            </a:r>
            <a:r>
              <a:rPr lang="en-US" sz="2600" dirty="0" err="1" smtClean="0"/>
              <a:t>etc</a:t>
            </a:r>
            <a:r>
              <a:rPr lang="en-US" sz="2600" dirty="0" smtClean="0"/>
              <a:t> </a:t>
            </a:r>
            <a:endParaRPr lang="en-GB" sz="2600" dirty="0" smtClean="0"/>
          </a:p>
        </p:txBody>
      </p:sp>
      <p:pic>
        <p:nvPicPr>
          <p:cNvPr id="39940" name="Picture 7" descr="logo-nb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5715000"/>
            <a:ext cx="874713" cy="97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US" smtClean="0"/>
          </a:p>
          <a:p>
            <a:pPr eaLnBrk="1" hangingPunct="1"/>
            <a:endParaRPr lang="en-US" smtClean="0"/>
          </a:p>
          <a:p>
            <a:pPr eaLnBrk="1" hangingPunct="1"/>
            <a:endParaRPr lang="en-US" smtClean="0"/>
          </a:p>
          <a:p>
            <a:pPr eaLnBrk="1" hangingPunct="1">
              <a:buFont typeface="Wingdings" pitchFamily="2" charset="2"/>
              <a:buNone/>
            </a:pPr>
            <a:endParaRPr lang="en-GB" smtClean="0"/>
          </a:p>
        </p:txBody>
      </p:sp>
      <p:sp>
        <p:nvSpPr>
          <p:cNvPr id="40963" name="WordArt 7"/>
          <p:cNvSpPr>
            <a:spLocks noChangeArrowheads="1" noChangeShapeType="1" noTextEdit="1"/>
          </p:cNvSpPr>
          <p:nvPr/>
        </p:nvSpPr>
        <p:spPr bwMode="auto">
          <a:xfrm>
            <a:off x="3048000" y="2667000"/>
            <a:ext cx="2590800" cy="3886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 Black"/>
              </a:rPr>
              <a:t>Thank you</a:t>
            </a:r>
          </a:p>
          <a:p>
            <a:pPr algn="ctr"/>
            <a:endParaRPr lang="en-US" sz="3600" kern="10">
              <a:ln w="12700">
                <a:solidFill>
                  <a:srgbClr val="EAEAEA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A603AB"/>
                  </a:gs>
                  <a:gs pos="12000">
                    <a:srgbClr val="E81766"/>
                  </a:gs>
                  <a:gs pos="27000">
                    <a:srgbClr val="EE3F17"/>
                  </a:gs>
                  <a:gs pos="48000">
                    <a:srgbClr val="FFFF00"/>
                  </a:gs>
                  <a:gs pos="64999">
                    <a:srgbClr val="1A8D48"/>
                  </a:gs>
                  <a:gs pos="78999">
                    <a:srgbClr val="0819FB"/>
                  </a:gs>
                  <a:gs pos="100000">
                    <a:srgbClr val="A603AB"/>
                  </a:gs>
                </a:gsLst>
                <a:lin ang="0" scaled="1"/>
              </a:gradFill>
              <a:effectLst>
                <a:outerShdw dist="35921" dir="2700000" sy="50000" kx="2115830" algn="bl" rotWithShape="0">
                  <a:srgbClr val="C0C0C0">
                    <a:alpha val="79999"/>
                  </a:srgbClr>
                </a:outerShdw>
              </a:effectLst>
              <a:latin typeface="Arial Black"/>
            </a:endParaRPr>
          </a:p>
          <a:p>
            <a:pPr algn="ctr"/>
            <a:endParaRPr lang="en-US" sz="3600" kern="10">
              <a:ln w="12700">
                <a:solidFill>
                  <a:srgbClr val="EAEAEA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A603AB"/>
                  </a:gs>
                  <a:gs pos="12000">
                    <a:srgbClr val="E81766"/>
                  </a:gs>
                  <a:gs pos="27000">
                    <a:srgbClr val="EE3F17"/>
                  </a:gs>
                  <a:gs pos="48000">
                    <a:srgbClr val="FFFF00"/>
                  </a:gs>
                  <a:gs pos="64999">
                    <a:srgbClr val="1A8D48"/>
                  </a:gs>
                  <a:gs pos="78999">
                    <a:srgbClr val="0819FB"/>
                  </a:gs>
                  <a:gs pos="100000">
                    <a:srgbClr val="A603AB"/>
                  </a:gs>
                </a:gsLst>
                <a:lin ang="0" scaled="1"/>
              </a:gradFill>
              <a:effectLst>
                <a:outerShdw dist="35921" dir="2700000" sy="50000" kx="2115830" algn="bl" rotWithShape="0">
                  <a:srgbClr val="C0C0C0">
                    <a:alpha val="79999"/>
                  </a:srgbClr>
                </a:outerShdw>
              </a:effectLst>
              <a:latin typeface="Arial Black"/>
            </a:endParaRPr>
          </a:p>
          <a:p>
            <a:pPr algn="ctr"/>
            <a:endParaRPr lang="en-US" sz="3600" kern="10">
              <a:ln w="12700">
                <a:solidFill>
                  <a:srgbClr val="EAEAEA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A603AB"/>
                  </a:gs>
                  <a:gs pos="12000">
                    <a:srgbClr val="E81766"/>
                  </a:gs>
                  <a:gs pos="27000">
                    <a:srgbClr val="EE3F17"/>
                  </a:gs>
                  <a:gs pos="48000">
                    <a:srgbClr val="FFFF00"/>
                  </a:gs>
                  <a:gs pos="64999">
                    <a:srgbClr val="1A8D48"/>
                  </a:gs>
                  <a:gs pos="78999">
                    <a:srgbClr val="0819FB"/>
                  </a:gs>
                  <a:gs pos="100000">
                    <a:srgbClr val="A603AB"/>
                  </a:gs>
                </a:gsLst>
                <a:lin ang="0" scaled="1"/>
              </a:gradFill>
              <a:effectLst>
                <a:outerShdw dist="35921" dir="2700000" sy="50000" kx="2115830" algn="bl" rotWithShape="0">
                  <a:srgbClr val="C0C0C0">
                    <a:alpha val="79999"/>
                  </a:srgbClr>
                </a:outerShdw>
              </a:effectLst>
              <a:latin typeface="Arial Black"/>
            </a:endParaRPr>
          </a:p>
          <a:p>
            <a:pPr algn="ctr"/>
            <a:r>
              <a:rPr lang="en-US" sz="3600" kern="1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 Black"/>
              </a:rPr>
              <a:t>Ahsanteni </a:t>
            </a:r>
          </a:p>
        </p:txBody>
      </p:sp>
      <p:sp>
        <p:nvSpPr>
          <p:cNvPr id="40964" name="WordArt 11"/>
          <p:cNvSpPr>
            <a:spLocks noChangeArrowheads="1" noChangeShapeType="1" noTextEdit="1"/>
          </p:cNvSpPr>
          <p:nvPr/>
        </p:nvSpPr>
        <p:spPr bwMode="auto">
          <a:xfrm>
            <a:off x="3352800" y="304800"/>
            <a:ext cx="1828800" cy="114300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dirty="0"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End </a:t>
            </a:r>
          </a:p>
        </p:txBody>
      </p:sp>
      <p:pic>
        <p:nvPicPr>
          <p:cNvPr id="40965" name="Picture 12" descr="logo-nb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3581400"/>
            <a:ext cx="1697038" cy="188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oundry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Foundry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oundry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2021</TotalTime>
  <Words>916</Words>
  <Application>Microsoft Office PowerPoint</Application>
  <PresentationFormat>On-screen Show (4:3)</PresentationFormat>
  <Paragraphs>140</Paragraphs>
  <Slides>37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38" baseType="lpstr">
      <vt:lpstr>Foundry</vt:lpstr>
      <vt:lpstr>APPLICATION OF NBS GIS DATABASE</vt:lpstr>
      <vt:lpstr>Overview</vt:lpstr>
      <vt:lpstr>Background</vt:lpstr>
      <vt:lpstr>Main activities:</vt:lpstr>
      <vt:lpstr>Procedure</vt:lpstr>
      <vt:lpstr>GIS development (cont’d)</vt:lpstr>
      <vt:lpstr>Material Used</vt:lpstr>
      <vt:lpstr>NBS GIS Data Portal</vt:lpstr>
      <vt:lpstr>Application of the Database can be at:</vt:lpstr>
      <vt:lpstr>Population and Housing Census</vt:lpstr>
      <vt:lpstr>PowerPoint Presentation</vt:lpstr>
      <vt:lpstr>PowerPoint Presentation</vt:lpstr>
      <vt:lpstr>Socio- economic Application of the Database </vt:lpstr>
      <vt:lpstr>PowerPoint Presentation</vt:lpstr>
      <vt:lpstr>Thematic Applications</vt:lpstr>
      <vt:lpstr>Usefulness in health sector</vt:lpstr>
      <vt:lpstr>PowerPoint Presentation</vt:lpstr>
      <vt:lpstr>PowerPoint Presentation</vt:lpstr>
      <vt:lpstr>PowerPoint Presentation</vt:lpstr>
      <vt:lpstr>Water sector</vt:lpstr>
      <vt:lpstr>PowerPoint Presentation</vt:lpstr>
      <vt:lpstr>Agricultural sector</vt:lpstr>
      <vt:lpstr>PowerPoint Presentation</vt:lpstr>
      <vt:lpstr>PowerPoint Presentation</vt:lpstr>
      <vt:lpstr>With the database we can also map: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National Spatial Data Infrastructure (NSDI)</vt:lpstr>
      <vt:lpstr>National Spatial Data Infrastructure (NSDI) Status in Tanzania</vt:lpstr>
      <vt:lpstr>National Spatial Data Infrastructure (NSDI)</vt:lpstr>
      <vt:lpstr>Data Sharing</vt:lpstr>
      <vt:lpstr>Therefore:</vt:lpstr>
      <vt:lpstr>PowerPoint Presentation</vt:lpstr>
    </vt:vector>
  </TitlesOfParts>
  <Company>My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user  pc</cp:lastModifiedBy>
  <cp:revision>126</cp:revision>
  <dcterms:created xsi:type="dcterms:W3CDTF">2005-08-09T19:28:27Z</dcterms:created>
  <dcterms:modified xsi:type="dcterms:W3CDTF">2018-04-25T05:05:03Z</dcterms:modified>
</cp:coreProperties>
</file>