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9" r:id="rId1"/>
  </p:sldMasterIdLst>
  <p:notesMasterIdLst>
    <p:notesMasterId r:id="rId20"/>
  </p:notesMasterIdLst>
  <p:sldIdLst>
    <p:sldId id="256" r:id="rId2"/>
    <p:sldId id="296" r:id="rId3"/>
    <p:sldId id="299" r:id="rId4"/>
    <p:sldId id="300" r:id="rId5"/>
    <p:sldId id="352" r:id="rId6"/>
    <p:sldId id="346" r:id="rId7"/>
    <p:sldId id="335" r:id="rId8"/>
    <p:sldId id="345" r:id="rId9"/>
    <p:sldId id="350" r:id="rId10"/>
    <p:sldId id="351" r:id="rId11"/>
    <p:sldId id="264" r:id="rId12"/>
    <p:sldId id="348" r:id="rId13"/>
    <p:sldId id="360" r:id="rId14"/>
    <p:sldId id="361" r:id="rId15"/>
    <p:sldId id="362" r:id="rId16"/>
    <p:sldId id="358" r:id="rId17"/>
    <p:sldId id="354" r:id="rId18"/>
    <p:sldId id="359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F0"/>
    <a:srgbClr val="8F805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191" autoAdjust="0"/>
    <p:restoredTop sz="94660"/>
  </p:normalViewPr>
  <p:slideViewPr>
    <p:cSldViewPr snapToGrid="0">
      <p:cViewPr varScale="1">
        <p:scale>
          <a:sx n="74" d="100"/>
          <a:sy n="74" d="100"/>
        </p:scale>
        <p:origin x="612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01696C-C40E-402C-9561-41F5AA7964F6}" type="datetimeFigureOut">
              <a:rPr lang="en-ZA" smtClean="0"/>
              <a:t>2018-04-24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D03204-70CD-4105-ABD5-5426691D90CF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322892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B77C3-EA17-467F-BC34-2517197E6584}" type="datetimeFigureOut">
              <a:rPr lang="en-ZA" smtClean="0"/>
              <a:t>2018-04-24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2FA-9202-44BF-B7C8-858B1FFE372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760729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B77C3-EA17-467F-BC34-2517197E6584}" type="datetimeFigureOut">
              <a:rPr lang="en-ZA" smtClean="0"/>
              <a:t>2018-04-24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2FA-9202-44BF-B7C8-858B1FFE372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57300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B77C3-EA17-467F-BC34-2517197E6584}" type="datetimeFigureOut">
              <a:rPr lang="en-ZA" smtClean="0"/>
              <a:t>2018-04-24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2FA-9202-44BF-B7C8-858B1FFE372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375414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B77C3-EA17-467F-BC34-2517197E6584}" type="datetimeFigureOut">
              <a:rPr lang="en-ZA" smtClean="0"/>
              <a:t>2018-04-24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2FA-9202-44BF-B7C8-858B1FFE372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486879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B77C3-EA17-467F-BC34-2517197E6584}" type="datetimeFigureOut">
              <a:rPr lang="en-ZA" smtClean="0"/>
              <a:t>2018-04-24</a:t>
            </a:fld>
            <a:endParaRPr lang="en-Z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2FA-9202-44BF-B7C8-858B1FFE372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022683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B77C3-EA17-467F-BC34-2517197E6584}" type="datetimeFigureOut">
              <a:rPr lang="en-ZA" smtClean="0"/>
              <a:t>2018-04-24</a:t>
            </a:fld>
            <a:endParaRPr lang="en-Z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2FA-9202-44BF-B7C8-858B1FFE372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396217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B77C3-EA17-467F-BC34-2517197E6584}" type="datetimeFigureOut">
              <a:rPr lang="en-ZA" smtClean="0"/>
              <a:t>2018-04-24</a:t>
            </a:fld>
            <a:endParaRPr lang="en-Z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2FA-9202-44BF-B7C8-858B1FFE372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57411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B77C3-EA17-467F-BC34-2517197E6584}" type="datetimeFigureOut">
              <a:rPr lang="en-ZA" smtClean="0"/>
              <a:t>2018-04-24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2FA-9202-44BF-B7C8-858B1FFE372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001943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Z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B77C3-EA17-467F-BC34-2517197E6584}" type="datetimeFigureOut">
              <a:rPr lang="en-ZA" smtClean="0"/>
              <a:t>2018-04-24</a:t>
            </a:fld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2FA-9202-44BF-B7C8-858B1FFE372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9381711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B77C3-EA17-467F-BC34-2517197E6584}" type="datetimeFigureOut">
              <a:rPr lang="en-ZA" smtClean="0"/>
              <a:t>2018-04-24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2FA-9202-44BF-B7C8-858B1FFE372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15932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8B77C3-EA17-467F-BC34-2517197E6584}" type="datetimeFigureOut">
              <a:rPr lang="en-ZA" smtClean="0"/>
              <a:t>2018-04-24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1D22FA-9202-44BF-B7C8-858B1FFE372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52699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Z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Z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8B77C3-EA17-467F-BC34-2517197E6584}" type="datetimeFigureOut">
              <a:rPr lang="en-ZA" smtClean="0"/>
              <a:t>2018-04-24</a:t>
            </a:fld>
            <a:endParaRPr lang="en-Z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Z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1D22FA-9202-44BF-B7C8-858B1FFE3724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7169811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6965" y="516067"/>
            <a:ext cx="9144000" cy="939350"/>
          </a:xfrm>
        </p:spPr>
        <p:txBody>
          <a:bodyPr>
            <a:normAutofit fontScale="90000"/>
          </a:bodyPr>
          <a:lstStyle/>
          <a:p>
            <a:r>
              <a:rPr lang="en-ZA" sz="3200" dirty="0" smtClean="0">
                <a:latin typeface="+mn-lt"/>
              </a:rPr>
              <a:t>NAMIBIA –NATIONAL SPATIAL DATA INFRASTRUCTURE (NSDI)</a:t>
            </a:r>
            <a:endParaRPr lang="en-ZA" sz="32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90622" y="2658198"/>
            <a:ext cx="7996687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777240"/>
            <a:endParaRPr lang="en-US" sz="2400" dirty="0" smtClean="0">
              <a:solidFill>
                <a:srgbClr val="92742E"/>
              </a:solidFill>
              <a:latin typeface="Calibri" panose="020F0502020204030204" pitchFamily="34" charset="0"/>
              <a:ea typeface="Bald"/>
              <a:cs typeface="Bald"/>
            </a:endParaRPr>
          </a:p>
          <a:p>
            <a:pPr algn="ctr" defTabSz="777240"/>
            <a:endParaRPr lang="en-US" sz="2400" dirty="0">
              <a:solidFill>
                <a:srgbClr val="92742E"/>
              </a:solidFill>
              <a:latin typeface="Calibri" panose="020F0502020204030204" pitchFamily="34" charset="0"/>
              <a:ea typeface="Bald"/>
              <a:cs typeface="Bald"/>
            </a:endParaRPr>
          </a:p>
          <a:p>
            <a:pPr algn="ctr" defTabSz="777240"/>
            <a:endParaRPr lang="en-US" sz="2400" dirty="0" smtClean="0">
              <a:solidFill>
                <a:srgbClr val="92742E"/>
              </a:solidFill>
              <a:latin typeface="Calibri" panose="020F0502020204030204" pitchFamily="34" charset="0"/>
              <a:ea typeface="Bald"/>
              <a:cs typeface="Bald"/>
            </a:endParaRPr>
          </a:p>
          <a:p>
            <a:pPr algn="ctr" defTabSz="777240"/>
            <a:r>
              <a:rPr lang="en-US" sz="2400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Bald"/>
                <a:cs typeface="Bald"/>
              </a:rPr>
              <a:t>ADDIS ABABA, ETHIOPIA</a:t>
            </a:r>
          </a:p>
          <a:p>
            <a:pPr algn="ctr" defTabSz="777240"/>
            <a:r>
              <a:rPr lang="en-ZA" sz="2400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Bald"/>
                <a:cs typeface="Bald"/>
                <a:sym typeface="Bald"/>
              </a:rPr>
              <a:t>25 APPRIL 2018</a:t>
            </a:r>
          </a:p>
          <a:p>
            <a:pPr algn="ctr" defTabSz="777240"/>
            <a:endParaRPr lang="en-ZA" sz="2400" dirty="0" smtClean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  <a:ea typeface="Bald"/>
              <a:cs typeface="Bald"/>
              <a:sym typeface="Bald"/>
            </a:endParaRPr>
          </a:p>
          <a:p>
            <a:pPr algn="ctr" defTabSz="777240"/>
            <a:endParaRPr lang="en-ZA" sz="2400" dirty="0">
              <a:solidFill>
                <a:srgbClr val="92742E"/>
              </a:solidFill>
              <a:latin typeface="Calibri" panose="020F0502020204030204" pitchFamily="34" charset="0"/>
              <a:ea typeface="Bald"/>
              <a:cs typeface="Bald"/>
              <a:sym typeface="Bald"/>
            </a:endParaRPr>
          </a:p>
          <a:p>
            <a:pPr algn="ctr" defTabSz="777240"/>
            <a:endParaRPr lang="en-ZA" sz="2400" dirty="0">
              <a:solidFill>
                <a:srgbClr val="92742E"/>
              </a:solidFill>
              <a:latin typeface="Calibri" panose="020F0502020204030204" pitchFamily="34" charset="0"/>
              <a:ea typeface="Bald"/>
              <a:cs typeface="Bald"/>
              <a:sym typeface="Bald"/>
            </a:endParaRPr>
          </a:p>
        </p:txBody>
      </p:sp>
      <p:pic>
        <p:nvPicPr>
          <p:cNvPr id="6" name="image2.png" descr="NSA-Logo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8154" y="4954659"/>
            <a:ext cx="1532468" cy="1724025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48100" y="5751522"/>
            <a:ext cx="2143546" cy="880825"/>
          </a:xfrm>
          <a:prstGeom prst="rect">
            <a:avLst/>
          </a:prstGeom>
        </p:spPr>
      </p:pic>
      <p:cxnSp>
        <p:nvCxnSpPr>
          <p:cNvPr id="9" name="Straight Connector 8"/>
          <p:cNvCxnSpPr/>
          <p:nvPr/>
        </p:nvCxnSpPr>
        <p:spPr>
          <a:xfrm flipV="1">
            <a:off x="-8468" y="1770425"/>
            <a:ext cx="12200468" cy="40822"/>
          </a:xfrm>
          <a:prstGeom prst="line">
            <a:avLst/>
          </a:prstGeom>
          <a:ln w="28575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1022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1.png" descr="Presentation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8468" y="-122464"/>
            <a:ext cx="12192000" cy="7184571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xfrm>
            <a:off x="1326719" y="132915"/>
            <a:ext cx="8813323" cy="11430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</a:lstStyle>
          <a:p>
            <a:pPr lvl="0" algn="ctr">
              <a:defRPr sz="1800"/>
            </a:pPr>
            <a:r>
              <a:rPr sz="28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  <a:ea typeface="Bald"/>
                <a:cs typeface="Bald"/>
              </a:rPr>
              <a:t>OUTLINE</a:t>
            </a:r>
          </a:p>
        </p:txBody>
      </p:sp>
      <p:sp>
        <p:nvSpPr>
          <p:cNvPr id="98" name="Shape 98"/>
          <p:cNvSpPr>
            <a:spLocks noGrp="1"/>
          </p:cNvSpPr>
          <p:nvPr>
            <p:ph idx="1"/>
          </p:nvPr>
        </p:nvSpPr>
        <p:spPr>
          <a:xfrm>
            <a:off x="903056" y="1531294"/>
            <a:ext cx="10368951" cy="49494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  <a:defRPr sz="1800"/>
            </a:pPr>
            <a:endParaRPr lang="en-ZA" sz="2400" dirty="0">
              <a:ea typeface="Calibri"/>
              <a:cs typeface="Calibri"/>
            </a:endParaRPr>
          </a:p>
          <a:p>
            <a:pPr>
              <a:buFont typeface="Wingdings" panose="05000000000000000000" pitchFamily="2" charset="2"/>
              <a:buChar char="q"/>
              <a:defRPr sz="1800"/>
            </a:pPr>
            <a:r>
              <a:rPr lang="en-ZA" sz="2400" dirty="0" smtClean="0">
                <a:ea typeface="Calibri"/>
                <a:cs typeface="Calibri"/>
              </a:rPr>
              <a:t> THE LEGAL FRAMEWORK</a:t>
            </a:r>
          </a:p>
          <a:p>
            <a:pPr>
              <a:buFont typeface="Wingdings" panose="05000000000000000000" pitchFamily="2" charset="2"/>
              <a:buChar char="q"/>
              <a:defRPr sz="1800"/>
            </a:pPr>
            <a:r>
              <a:rPr lang="en-ZA" sz="2400" dirty="0">
                <a:ea typeface="Calibri"/>
                <a:cs typeface="Calibri"/>
              </a:rPr>
              <a:t> </a:t>
            </a:r>
            <a:r>
              <a:rPr lang="en-ZA" sz="2400" dirty="0" smtClean="0">
                <a:ea typeface="Calibri"/>
                <a:cs typeface="Calibri"/>
              </a:rPr>
              <a:t>GOVERNANCE STRUCTURE AND INSTITUTIONAL ARRANGEMENTS</a:t>
            </a:r>
            <a:endParaRPr lang="en-ZA" sz="2400" dirty="0">
              <a:ea typeface="Calibri"/>
              <a:cs typeface="Calibri"/>
            </a:endParaRPr>
          </a:p>
          <a:p>
            <a:pPr>
              <a:buFont typeface="Wingdings" panose="05000000000000000000" pitchFamily="2" charset="2"/>
              <a:buChar char="q"/>
              <a:defRPr sz="1800"/>
            </a:pPr>
            <a:r>
              <a:rPr lang="en-ZA" sz="2400" dirty="0" smtClean="0">
                <a:ea typeface="Calibri"/>
                <a:cs typeface="Calibri"/>
              </a:rPr>
              <a:t> APPROACH </a:t>
            </a:r>
            <a:r>
              <a:rPr lang="en-ZA" sz="2400" dirty="0">
                <a:ea typeface="Calibri"/>
                <a:cs typeface="Calibri"/>
              </a:rPr>
              <a:t>FOR BUILDING A SPATIAL DATA INFRASTRUCTURE IN </a:t>
            </a:r>
            <a:r>
              <a:rPr lang="en-ZA" sz="2400" dirty="0" smtClean="0">
                <a:ea typeface="Calibri"/>
                <a:cs typeface="Calibri"/>
              </a:rPr>
              <a:t>NAMIBIA</a:t>
            </a:r>
          </a:p>
          <a:p>
            <a:pPr>
              <a:buFont typeface="Wingdings" panose="05000000000000000000" pitchFamily="2" charset="2"/>
              <a:buChar char="q"/>
              <a:defRPr sz="1800"/>
            </a:pPr>
            <a:r>
              <a:rPr lang="en-ZA" sz="2400" dirty="0">
                <a:ea typeface="Calibri"/>
                <a:cs typeface="Calibri"/>
              </a:rPr>
              <a:t> </a:t>
            </a:r>
            <a:r>
              <a:rPr lang="en-ZA" sz="2400" dirty="0" smtClean="0">
                <a:ea typeface="Calibri"/>
                <a:cs typeface="Calibri"/>
              </a:rPr>
              <a:t>MECHANISMS FOR PRODUCING AND MAKING SPATIAL DATA ACCESSIBLE</a:t>
            </a:r>
          </a:p>
          <a:p>
            <a:pPr>
              <a:buFont typeface="Wingdings" panose="05000000000000000000" pitchFamily="2" charset="2"/>
              <a:buChar char="q"/>
              <a:defRPr sz="1800"/>
            </a:pPr>
            <a:r>
              <a:rPr lang="en-ZA" sz="2400" dirty="0" smtClean="0">
                <a:ea typeface="Calibri"/>
                <a:cs typeface="Calibri"/>
              </a:rPr>
              <a:t> NSDI LINKAGE TO NDP5 PILLARS</a:t>
            </a:r>
          </a:p>
          <a:p>
            <a:pPr>
              <a:buFont typeface="Wingdings" panose="05000000000000000000" pitchFamily="2" charset="2"/>
              <a:buChar char="q"/>
              <a:defRPr sz="1800"/>
            </a:pPr>
            <a:r>
              <a:rPr lang="en-ZA" sz="2400" dirty="0" smtClean="0">
                <a:ea typeface="Calibri"/>
                <a:cs typeface="Calibri"/>
              </a:rPr>
              <a:t> SUPPORTED </a:t>
            </a:r>
            <a:r>
              <a:rPr lang="en-ZA" sz="2400" dirty="0" smtClean="0">
                <a:ea typeface="Calibri"/>
                <a:cs typeface="Calibri"/>
              </a:rPr>
              <a:t>SDGs </a:t>
            </a:r>
            <a:r>
              <a:rPr lang="en-ZA" sz="2400" dirty="0" smtClean="0">
                <a:ea typeface="Calibri"/>
                <a:cs typeface="Calibri"/>
              </a:rPr>
              <a:t>INDICATORS</a:t>
            </a:r>
          </a:p>
          <a:p>
            <a:pPr>
              <a:buFont typeface="Wingdings" panose="05000000000000000000" pitchFamily="2" charset="2"/>
              <a:buChar char="q"/>
              <a:defRPr sz="1800"/>
            </a:pPr>
            <a:r>
              <a:rPr lang="en-ZA" sz="2400" dirty="0" smtClean="0">
                <a:ea typeface="Calibri"/>
                <a:cs typeface="Calibri"/>
              </a:rPr>
              <a:t> MILESTONES</a:t>
            </a:r>
          </a:p>
          <a:p>
            <a:pPr>
              <a:buFont typeface="Wingdings" panose="05000000000000000000" pitchFamily="2" charset="2"/>
              <a:buChar char="q"/>
              <a:defRPr sz="1800"/>
            </a:pPr>
            <a:r>
              <a:rPr lang="en-ZA" sz="2400" dirty="0" smtClean="0">
                <a:ea typeface="Calibri"/>
                <a:cs typeface="Calibri"/>
              </a:rPr>
              <a:t> CHALLENGES</a:t>
            </a:r>
          </a:p>
          <a:p>
            <a:pPr marL="0" indent="0">
              <a:buNone/>
              <a:defRPr sz="1800"/>
            </a:pPr>
            <a:endParaRPr lang="en-ZA" sz="2400" dirty="0" smtClean="0">
              <a:ea typeface="Calibri"/>
              <a:cs typeface="Calibri"/>
            </a:endParaRPr>
          </a:p>
          <a:p>
            <a:pPr>
              <a:buFont typeface="+mj-lt"/>
              <a:buAutoNum type="arabicPeriod"/>
              <a:defRPr sz="1800"/>
            </a:pPr>
            <a:endParaRPr lang="en-ZA" sz="2400" dirty="0">
              <a:ea typeface="Calibri"/>
              <a:cs typeface="Calibri"/>
              <a:sym typeface="Calibri"/>
            </a:endParaRPr>
          </a:p>
          <a:p>
            <a:pPr>
              <a:buFont typeface="+mj-lt"/>
              <a:buAutoNum type="arabicPeriod"/>
              <a:defRPr sz="1800"/>
            </a:pPr>
            <a:endParaRPr lang="en-ZA" sz="2400" dirty="0">
              <a:ea typeface="Calibri"/>
              <a:cs typeface="Calibri"/>
              <a:sym typeface="Calibri"/>
            </a:endParaRPr>
          </a:p>
        </p:txBody>
      </p:sp>
      <p:pic>
        <p:nvPicPr>
          <p:cNvPr id="8" name="image2.png" descr="NSA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37561" y="5543014"/>
            <a:ext cx="1229620" cy="13149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726139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1.png" descr="Presentation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326571"/>
            <a:ext cx="12192000" cy="7184571"/>
          </a:xfrm>
          <a:prstGeom prst="rect">
            <a:avLst/>
          </a:prstGeom>
          <a:ln w="12700">
            <a:miter lim="400000"/>
          </a:ln>
        </p:spPr>
      </p:pic>
      <p:sp>
        <p:nvSpPr>
          <p:cNvPr id="98" name="Shape 98"/>
          <p:cNvSpPr>
            <a:spLocks noGrp="1"/>
          </p:cNvSpPr>
          <p:nvPr>
            <p:ph idx="1"/>
          </p:nvPr>
        </p:nvSpPr>
        <p:spPr>
          <a:xfrm>
            <a:off x="465364" y="1530476"/>
            <a:ext cx="5568043" cy="4171583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1800" i="1" dirty="0">
                <a:latin typeface="Calibri" panose="020F0502020204030204" pitchFamily="34" charset="0"/>
              </a:rPr>
              <a:t>Objectives of the Statistics Act, No. 9 of 2011 are to: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ZA" sz="1800" dirty="0" smtClean="0">
                <a:latin typeface="Calibri" panose="020F0502020204030204" pitchFamily="34" charset="0"/>
              </a:rPr>
              <a:t>Provide </a:t>
            </a:r>
            <a:r>
              <a:rPr lang="en-ZA" sz="1800" dirty="0">
                <a:latin typeface="Calibri" panose="020F0502020204030204" pitchFamily="34" charset="0"/>
              </a:rPr>
              <a:t>for the development of the National Statistics System and provide </a:t>
            </a:r>
            <a:r>
              <a:rPr lang="en-ZA" sz="1800" dirty="0" smtClean="0">
                <a:latin typeface="Calibri" panose="020F0502020204030204" pitchFamily="34" charset="0"/>
              </a:rPr>
              <a:t>for </a:t>
            </a:r>
            <a:r>
              <a:rPr lang="en-ZA" sz="1800" dirty="0">
                <a:latin typeface="Calibri" panose="020F0502020204030204" pitchFamily="34" charset="0"/>
              </a:rPr>
              <a:t>its components and objectives;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ZA" sz="1800" dirty="0" smtClean="0">
                <a:latin typeface="Calibri" panose="020F0502020204030204" pitchFamily="34" charset="0"/>
              </a:rPr>
              <a:t>To </a:t>
            </a:r>
            <a:r>
              <a:rPr lang="en-ZA" sz="1800" dirty="0">
                <a:latin typeface="Calibri" panose="020F0502020204030204" pitchFamily="34" charset="0"/>
              </a:rPr>
              <a:t>establish the Namibia Statistics Agency and the Board of the </a:t>
            </a:r>
            <a:r>
              <a:rPr lang="en-ZA" sz="1800" dirty="0" smtClean="0">
                <a:latin typeface="Calibri" panose="020F0502020204030204" pitchFamily="34" charset="0"/>
              </a:rPr>
              <a:t>Namibia Statistics </a:t>
            </a:r>
            <a:r>
              <a:rPr lang="en-ZA" sz="1800" dirty="0">
                <a:latin typeface="Calibri" panose="020F0502020204030204" pitchFamily="34" charset="0"/>
              </a:rPr>
              <a:t>Agency and provide for their powers and functions;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ZA" sz="1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To </a:t>
            </a:r>
            <a:r>
              <a:rPr lang="en-ZA" sz="1800" dirty="0">
                <a:solidFill>
                  <a:srgbClr val="FF0000"/>
                </a:solidFill>
                <a:latin typeface="Calibri" panose="020F0502020204030204" pitchFamily="34" charset="0"/>
              </a:rPr>
              <a:t>establish the National Spatial Data Infrastructure and provide for </a:t>
            </a:r>
            <a:r>
              <a:rPr lang="en-ZA" sz="18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its </a:t>
            </a:r>
            <a:r>
              <a:rPr lang="en-ZA" sz="1800" dirty="0">
                <a:solidFill>
                  <a:srgbClr val="FF0000"/>
                </a:solidFill>
                <a:latin typeface="Calibri" panose="020F0502020204030204" pitchFamily="34" charset="0"/>
              </a:rPr>
              <a:t>objectives;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ZA" sz="1800" dirty="0" smtClean="0">
                <a:latin typeface="Calibri" panose="020F0502020204030204" pitchFamily="34" charset="0"/>
              </a:rPr>
              <a:t>To </a:t>
            </a:r>
            <a:r>
              <a:rPr lang="en-ZA" sz="1800" dirty="0">
                <a:latin typeface="Calibri" panose="020F0502020204030204" pitchFamily="34" charset="0"/>
              </a:rPr>
              <a:t>establish the Committee for Spatial Data and provide for its functions;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ZA" sz="1800" dirty="0" smtClean="0">
                <a:latin typeface="Calibri" panose="020F0502020204030204" pitchFamily="34" charset="0"/>
              </a:rPr>
              <a:t>To </a:t>
            </a:r>
            <a:r>
              <a:rPr lang="en-ZA" sz="1800" dirty="0">
                <a:latin typeface="Calibri" panose="020F0502020204030204" pitchFamily="34" charset="0"/>
              </a:rPr>
              <a:t>provide for incidental matters.</a:t>
            </a:r>
          </a:p>
          <a:p>
            <a:pPr lvl="1"/>
            <a:endParaRPr lang="en-ZA" sz="1800" dirty="0">
              <a:latin typeface="Calibri" panose="020F0502020204030204" pitchFamily="34" charset="0"/>
            </a:endParaRPr>
          </a:p>
          <a:p>
            <a:pPr marL="342900" lvl="1" indent="0">
              <a:buNone/>
            </a:pPr>
            <a:r>
              <a:rPr lang="en-ZA" sz="1800" u="sng" dirty="0" smtClean="0">
                <a:solidFill>
                  <a:srgbClr val="FF0000"/>
                </a:solidFill>
                <a:latin typeface="Calibri" panose="020F0502020204030204" pitchFamily="34" charset="0"/>
              </a:rPr>
              <a:t>Establishment </a:t>
            </a:r>
            <a:r>
              <a:rPr lang="en-ZA" sz="1800" u="sng" dirty="0">
                <a:solidFill>
                  <a:srgbClr val="FF0000"/>
                </a:solidFill>
                <a:latin typeface="Calibri" panose="020F0502020204030204" pitchFamily="34" charset="0"/>
              </a:rPr>
              <a:t>of the NSDI is covered in detail in the Statistics Act, Sections 47 – 49.</a:t>
            </a:r>
          </a:p>
          <a:p>
            <a:endParaRPr lang="en-ZA" sz="1800" dirty="0">
              <a:latin typeface="Calibri" panose="020F0502020204030204" pitchFamily="34" charset="0"/>
            </a:endParaRPr>
          </a:p>
        </p:txBody>
      </p:sp>
      <p:sp>
        <p:nvSpPr>
          <p:cNvPr id="99" name="Shape 99"/>
          <p:cNvSpPr>
            <a:spLocks noGrp="1"/>
          </p:cNvSpPr>
          <p:nvPr>
            <p:ph type="sldNum" sz="quarter" idx="12"/>
          </p:nvPr>
        </p:nvSpPr>
        <p:spPr>
          <a:xfrm>
            <a:off x="8148828" y="6460617"/>
            <a:ext cx="1600200" cy="20193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0" tIns="0" rIns="0" bIns="0" rtlCol="0" anchor="ctr">
            <a:normAutofit lnSpcReduction="10000"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350"/>
              <a:pPr>
                <a:defRPr sz="1800">
                  <a:solidFill>
                    <a:srgbClr val="000000"/>
                  </a:solidFill>
                </a:defRPr>
              </a:pPr>
              <a:t>3</a:t>
            </a:fld>
            <a:endParaRPr sz="135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2442" y="184006"/>
            <a:ext cx="10443693" cy="587912"/>
          </a:xfrm>
        </p:spPr>
        <p:txBody>
          <a:bodyPr>
            <a:normAutofit/>
          </a:bodyPr>
          <a:lstStyle/>
          <a:p>
            <a:pPr algn="ctr"/>
            <a:r>
              <a:rPr lang="en-ZA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The </a:t>
            </a:r>
            <a:r>
              <a:rPr lang="en-ZA" sz="2800" b="1" dirty="0">
                <a:solidFill>
                  <a:schemeClr val="accent4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L</a:t>
            </a:r>
            <a:r>
              <a:rPr lang="en-ZA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egal </a:t>
            </a:r>
            <a:r>
              <a:rPr lang="en-ZA" sz="2800" b="1" dirty="0">
                <a:solidFill>
                  <a:schemeClr val="accent4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F</a:t>
            </a:r>
            <a:r>
              <a:rPr lang="en-ZA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ramework</a:t>
            </a:r>
            <a:endParaRPr lang="en-ZA" sz="2800" b="1" dirty="0">
              <a:solidFill>
                <a:schemeClr val="accent4">
                  <a:lumMod val="7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8" name="image2.png" descr="NSA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62380" y="5360057"/>
            <a:ext cx="1229620" cy="1314986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Notched Right Arrow 2"/>
          <p:cNvSpPr/>
          <p:nvPr/>
        </p:nvSpPr>
        <p:spPr>
          <a:xfrm>
            <a:off x="5894615" y="2261507"/>
            <a:ext cx="3159578" cy="1722664"/>
          </a:xfrm>
          <a:prstGeom prst="notch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NSS (National Statistical System</a:t>
            </a:r>
            <a:endParaRPr lang="en-ZA" dirty="0"/>
          </a:p>
        </p:txBody>
      </p:sp>
      <p:sp>
        <p:nvSpPr>
          <p:cNvPr id="4" name="Left Arrow 3"/>
          <p:cNvSpPr/>
          <p:nvPr/>
        </p:nvSpPr>
        <p:spPr>
          <a:xfrm>
            <a:off x="9446080" y="2261507"/>
            <a:ext cx="2661556" cy="1722664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ZA" dirty="0" smtClean="0"/>
              <a:t>NSDI (National Spatial Data Infrastructure</a:t>
            </a:r>
            <a:endParaRPr lang="en-ZA" dirty="0"/>
          </a:p>
        </p:txBody>
      </p:sp>
      <p:sp>
        <p:nvSpPr>
          <p:cNvPr id="5" name="TextBox 4"/>
          <p:cNvSpPr txBox="1"/>
          <p:nvPr/>
        </p:nvSpPr>
        <p:spPr>
          <a:xfrm>
            <a:off x="7747654" y="3984171"/>
            <a:ext cx="3214726" cy="646331"/>
          </a:xfrm>
          <a:prstGeom prst="rect">
            <a:avLst/>
          </a:prstGeom>
          <a:solidFill>
            <a:srgbClr val="00B0F0">
              <a:alpha val="10980"/>
            </a:srgb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ZA" dirty="0" smtClean="0"/>
              <a:t>--Continuum--</a:t>
            </a:r>
          </a:p>
          <a:p>
            <a:pPr algn="ctr"/>
            <a:r>
              <a:rPr lang="en-ZA" dirty="0" smtClean="0"/>
              <a:t>National Development Planning </a:t>
            </a:r>
            <a:endParaRPr lang="en-ZA" dirty="0"/>
          </a:p>
        </p:txBody>
      </p:sp>
      <p:sp>
        <p:nvSpPr>
          <p:cNvPr id="10" name="TextBox 9"/>
          <p:cNvSpPr txBox="1"/>
          <p:nvPr/>
        </p:nvSpPr>
        <p:spPr>
          <a:xfrm>
            <a:off x="8489147" y="1676172"/>
            <a:ext cx="1513812" cy="369332"/>
          </a:xfrm>
          <a:prstGeom prst="rect">
            <a:avLst/>
          </a:prstGeom>
          <a:solidFill>
            <a:srgbClr val="00B0F0">
              <a:alpha val="1098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ZA" dirty="0" smtClean="0"/>
              <a:t>Vision 2030</a:t>
            </a:r>
            <a:endParaRPr lang="en-ZA" dirty="0"/>
          </a:p>
        </p:txBody>
      </p:sp>
      <p:sp>
        <p:nvSpPr>
          <p:cNvPr id="6" name="Striped Right Arrow 5"/>
          <p:cNvSpPr/>
          <p:nvPr/>
        </p:nvSpPr>
        <p:spPr>
          <a:xfrm rot="16200000">
            <a:off x="8280965" y="2525742"/>
            <a:ext cx="1930177" cy="861332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9" name="TextBox 8"/>
          <p:cNvSpPr txBox="1"/>
          <p:nvPr/>
        </p:nvSpPr>
        <p:spPr>
          <a:xfrm>
            <a:off x="6439925" y="3552165"/>
            <a:ext cx="137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What, When</a:t>
            </a:r>
            <a:endParaRPr lang="en-ZA" dirty="0"/>
          </a:p>
        </p:txBody>
      </p:sp>
      <p:sp>
        <p:nvSpPr>
          <p:cNvPr id="11" name="TextBox 10"/>
          <p:cNvSpPr txBox="1"/>
          <p:nvPr/>
        </p:nvSpPr>
        <p:spPr>
          <a:xfrm>
            <a:off x="10652894" y="3566082"/>
            <a:ext cx="1360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ZA" dirty="0" smtClean="0"/>
              <a:t>Where, How</a:t>
            </a:r>
            <a:endParaRPr lang="en-ZA" dirty="0"/>
          </a:p>
        </p:txBody>
      </p:sp>
    </p:spTree>
    <p:extLst>
      <p:ext uri="{BB962C8B-B14F-4D97-AF65-F5344CB8AC3E}">
        <p14:creationId xmlns:p14="http://schemas.microsoft.com/office/powerpoint/2010/main" val="4212380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1.png" descr="Presentation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326571"/>
            <a:ext cx="12192000" cy="7184571"/>
          </a:xfrm>
          <a:prstGeom prst="rect">
            <a:avLst/>
          </a:prstGeom>
          <a:ln w="12700">
            <a:miter lim="400000"/>
          </a:ln>
        </p:spPr>
      </p:pic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xfrm>
            <a:off x="763283" y="124532"/>
            <a:ext cx="9145438" cy="85725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</a:lstStyle>
          <a:p>
            <a:pPr algn="ctr"/>
            <a:r>
              <a:rPr lang="en-ZA" sz="2800" b="1" dirty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The Legal </a:t>
            </a:r>
            <a:r>
              <a:rPr lang="en-ZA" sz="2800" b="1" dirty="0" smtClean="0">
                <a:solidFill>
                  <a:schemeClr val="accent4">
                    <a:lumMod val="75000"/>
                  </a:schemeClr>
                </a:solidFill>
                <a:latin typeface="Calibri" panose="020F0502020204030204" pitchFamily="34" charset="0"/>
              </a:rPr>
              <a:t>Framework...Continued…</a:t>
            </a:r>
            <a:endParaRPr lang="en-ZA" sz="2800" b="1" dirty="0">
              <a:solidFill>
                <a:schemeClr val="accent4">
                  <a:lumMod val="75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98" name="Shape 98"/>
          <p:cNvSpPr>
            <a:spLocks noGrp="1"/>
          </p:cNvSpPr>
          <p:nvPr>
            <p:ph idx="1"/>
          </p:nvPr>
        </p:nvSpPr>
        <p:spPr>
          <a:xfrm>
            <a:off x="90617" y="1432885"/>
            <a:ext cx="11763632" cy="4748806"/>
          </a:xfrm>
          <a:prstGeom prst="rect">
            <a:avLst/>
          </a:prstGeom>
        </p:spPr>
        <p:txBody>
          <a:bodyPr>
            <a:noAutofit/>
          </a:bodyPr>
          <a:lstStyle/>
          <a:p>
            <a:pPr marL="457200" lvl="1" indent="0">
              <a:buNone/>
            </a:pPr>
            <a:r>
              <a:rPr lang="en-ZA" sz="2000" dirty="0">
                <a:latin typeface="Calibri" panose="020F0502020204030204" pitchFamily="34" charset="0"/>
              </a:rPr>
              <a:t>The objectives for NSDI as set out in the Statistics Act 47 (2): </a:t>
            </a:r>
            <a:endParaRPr lang="en-ZA" sz="2000" dirty="0" smtClean="0">
              <a:latin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endParaRPr lang="en-ZA" sz="2000" dirty="0">
              <a:latin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ZA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facilitate</a:t>
            </a:r>
            <a:r>
              <a:rPr lang="en-ZA" sz="2000" dirty="0" smtClean="0">
                <a:latin typeface="Calibri" panose="020F0502020204030204" pitchFamily="34" charset="0"/>
              </a:rPr>
              <a:t> </a:t>
            </a:r>
            <a:r>
              <a:rPr lang="en-ZA" sz="2000" dirty="0">
                <a:latin typeface="Calibri" panose="020F0502020204030204" pitchFamily="34" charset="0"/>
              </a:rPr>
              <a:t>the capture of spatial data through cooperation between </a:t>
            </a:r>
            <a:r>
              <a:rPr lang="en-ZA" sz="2000" dirty="0" smtClean="0">
                <a:latin typeface="Calibri" panose="020F0502020204030204" pitchFamily="34" charset="0"/>
              </a:rPr>
              <a:t>government </a:t>
            </a:r>
            <a:r>
              <a:rPr lang="en-ZA" sz="2000" dirty="0">
                <a:latin typeface="Calibri" panose="020F0502020204030204" pitchFamily="34" charset="0"/>
              </a:rPr>
              <a:t>bodies and other organs of state; </a:t>
            </a:r>
          </a:p>
          <a:p>
            <a:pPr marL="914400" lvl="1" indent="-457200">
              <a:buFont typeface="+mj-lt"/>
              <a:buAutoNum type="arabicPeriod"/>
            </a:pPr>
            <a:endParaRPr lang="en-ZA" sz="20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ZA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promote</a:t>
            </a:r>
            <a:r>
              <a:rPr lang="en-ZA" sz="2000" dirty="0" smtClean="0">
                <a:latin typeface="Calibri" panose="020F0502020204030204" pitchFamily="34" charset="0"/>
              </a:rPr>
              <a:t> </a:t>
            </a:r>
            <a:r>
              <a:rPr lang="en-ZA" sz="2000" dirty="0">
                <a:latin typeface="Calibri" panose="020F0502020204030204" pitchFamily="34" charset="0"/>
              </a:rPr>
              <a:t>effective management and maintenance of spatial data; </a:t>
            </a:r>
          </a:p>
          <a:p>
            <a:pPr marL="914400" lvl="1" indent="-457200">
              <a:buFont typeface="+mj-lt"/>
              <a:buAutoNum type="arabicPeriod"/>
            </a:pPr>
            <a:endParaRPr lang="en-ZA" sz="20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ZA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promote</a:t>
            </a:r>
            <a:r>
              <a:rPr lang="en-ZA" sz="2000" dirty="0" smtClean="0">
                <a:latin typeface="Calibri" panose="020F0502020204030204" pitchFamily="34" charset="0"/>
              </a:rPr>
              <a:t> </a:t>
            </a:r>
            <a:r>
              <a:rPr lang="en-ZA" sz="2000" dirty="0">
                <a:latin typeface="Calibri" panose="020F0502020204030204" pitchFamily="34" charset="0"/>
              </a:rPr>
              <a:t>the use and sharing of spatial data in support of spatial planning, </a:t>
            </a:r>
            <a:r>
              <a:rPr lang="en-ZA" sz="2000" dirty="0" smtClean="0">
                <a:latin typeface="Calibri" panose="020F0502020204030204" pitchFamily="34" charset="0"/>
              </a:rPr>
              <a:t>socioeconomic </a:t>
            </a:r>
            <a:r>
              <a:rPr lang="en-ZA" sz="2000" dirty="0">
                <a:latin typeface="Calibri" panose="020F0502020204030204" pitchFamily="34" charset="0"/>
              </a:rPr>
              <a:t>development and related activities; </a:t>
            </a:r>
          </a:p>
          <a:p>
            <a:pPr marL="914400" lvl="1" indent="-457200">
              <a:buFont typeface="+mj-lt"/>
              <a:buAutoNum type="arabicPeriod"/>
            </a:pPr>
            <a:endParaRPr lang="en-ZA" sz="20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ZA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create</a:t>
            </a:r>
            <a:r>
              <a:rPr lang="en-ZA" sz="2000" dirty="0" smtClean="0">
                <a:latin typeface="Calibri" panose="020F0502020204030204" pitchFamily="34" charset="0"/>
              </a:rPr>
              <a:t> </a:t>
            </a:r>
            <a:r>
              <a:rPr lang="en-ZA" sz="2000" dirty="0">
                <a:latin typeface="Calibri" panose="020F0502020204030204" pitchFamily="34" charset="0"/>
              </a:rPr>
              <a:t>an environment which facilitates coordination and cooperation among </a:t>
            </a:r>
            <a:r>
              <a:rPr lang="en-ZA" sz="2000" dirty="0" smtClean="0">
                <a:latin typeface="Calibri" panose="020F0502020204030204" pitchFamily="34" charset="0"/>
              </a:rPr>
              <a:t>stakeholders </a:t>
            </a:r>
            <a:r>
              <a:rPr lang="en-ZA" sz="2000" dirty="0">
                <a:latin typeface="Calibri" panose="020F0502020204030204" pitchFamily="34" charset="0"/>
              </a:rPr>
              <a:t>regarding access to spatial data; </a:t>
            </a:r>
          </a:p>
          <a:p>
            <a:pPr marL="914400" lvl="1" indent="-457200">
              <a:buFont typeface="+mj-lt"/>
              <a:buAutoNum type="arabicPeriod"/>
            </a:pPr>
            <a:endParaRPr lang="en-ZA" sz="20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ZA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eliminate</a:t>
            </a:r>
            <a:r>
              <a:rPr lang="en-ZA" sz="2000" dirty="0" smtClean="0">
                <a:latin typeface="Calibri" panose="020F0502020204030204" pitchFamily="34" charset="0"/>
              </a:rPr>
              <a:t> </a:t>
            </a:r>
            <a:r>
              <a:rPr lang="en-ZA" sz="2000" dirty="0">
                <a:latin typeface="Calibri" panose="020F0502020204030204" pitchFamily="34" charset="0"/>
              </a:rPr>
              <a:t>duplication in the capturing of spatial data; and </a:t>
            </a:r>
          </a:p>
          <a:p>
            <a:pPr marL="914400" lvl="1" indent="-457200">
              <a:buFont typeface="+mj-lt"/>
              <a:buAutoNum type="arabicPeriod"/>
            </a:pPr>
            <a:endParaRPr lang="en-ZA" sz="2000" dirty="0" smtClean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ZA" sz="2000" dirty="0" smtClean="0">
                <a:solidFill>
                  <a:srgbClr val="FF0000"/>
                </a:solidFill>
                <a:latin typeface="Calibri" panose="020F0502020204030204" pitchFamily="34" charset="0"/>
              </a:rPr>
              <a:t>facilitate</a:t>
            </a:r>
            <a:r>
              <a:rPr lang="en-ZA" sz="2000" dirty="0" smtClean="0">
                <a:latin typeface="Calibri" panose="020F0502020204030204" pitchFamily="34" charset="0"/>
              </a:rPr>
              <a:t> </a:t>
            </a:r>
            <a:r>
              <a:rPr lang="en-ZA" sz="2000" dirty="0">
                <a:latin typeface="Calibri" panose="020F0502020204030204" pitchFamily="34" charset="0"/>
              </a:rPr>
              <a:t>the protection of copyright of the state in works relating to spatial data. </a:t>
            </a:r>
          </a:p>
        </p:txBody>
      </p:sp>
      <p:sp>
        <p:nvSpPr>
          <p:cNvPr id="99" name="Shape 99"/>
          <p:cNvSpPr>
            <a:spLocks noGrp="1"/>
          </p:cNvSpPr>
          <p:nvPr>
            <p:ph type="sldNum" sz="quarter" idx="12"/>
          </p:nvPr>
        </p:nvSpPr>
        <p:spPr>
          <a:xfrm>
            <a:off x="8382000" y="6511703"/>
            <a:ext cx="1600200" cy="20193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0" tIns="0" rIns="0" bIns="0" rtlCol="0" anchor="ctr">
            <a:normAutofit lnSpcReduction="10000"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350"/>
              <a:pPr>
                <a:defRPr sz="1800">
                  <a:solidFill>
                    <a:srgbClr val="000000"/>
                  </a:solidFill>
                </a:defRPr>
              </a:pPr>
              <a:t>4</a:t>
            </a:fld>
            <a:endParaRPr sz="1350" dirty="0"/>
          </a:p>
        </p:txBody>
      </p:sp>
      <p:pic>
        <p:nvPicPr>
          <p:cNvPr id="8" name="image2.png" descr="NSA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62380" y="5360057"/>
            <a:ext cx="1229620" cy="13149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539935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png" descr="Presentation-Header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56599" y="-91440"/>
            <a:ext cx="9144000" cy="6949440"/>
          </a:xfrm>
          <a:prstGeom prst="rect">
            <a:avLst/>
          </a:prstGeom>
          <a:ln w="12700">
            <a:miter lim="400000"/>
          </a:ln>
        </p:spPr>
      </p:pic>
      <p:sp>
        <p:nvSpPr>
          <p:cNvPr id="99" name="Shape 99"/>
          <p:cNvSpPr>
            <a:spLocks noGrp="1"/>
          </p:cNvSpPr>
          <p:nvPr>
            <p:ph type="sldNum" sz="quarter" idx="4294967295"/>
          </p:nvPr>
        </p:nvSpPr>
        <p:spPr>
          <a:xfrm>
            <a:off x="7877511" y="5660761"/>
            <a:ext cx="1200150" cy="151448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0" tIns="0" rIns="0" bIns="0" rtlCol="0" anchor="ctr">
            <a:normAutofit lnSpcReduction="10000"/>
          </a:bodyPr>
          <a:lstStyle/>
          <a:p>
            <a:pPr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013"/>
              <a:pPr>
                <a:defRPr sz="1800">
                  <a:solidFill>
                    <a:srgbClr val="000000"/>
                  </a:solidFill>
                </a:defRPr>
              </a:pPr>
              <a:t>5</a:t>
            </a:fld>
            <a:endParaRPr sz="1013" dirty="0"/>
          </a:p>
        </p:txBody>
      </p:sp>
      <p:sp>
        <p:nvSpPr>
          <p:cNvPr id="100" name="Shape 100"/>
          <p:cNvSpPr>
            <a:spLocks noGrp="1"/>
          </p:cNvSpPr>
          <p:nvPr>
            <p:ph type="title"/>
          </p:nvPr>
        </p:nvSpPr>
        <p:spPr>
          <a:xfrm>
            <a:off x="1299913" y="382818"/>
            <a:ext cx="7594329" cy="594287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/>
            </a:lvl1pPr>
          </a:lstStyle>
          <a:p>
            <a:pPr algn="ctr"/>
            <a:r>
              <a:rPr lang="en-ZA" sz="2600" b="1" dirty="0">
                <a:solidFill>
                  <a:schemeClr val="accent4">
                    <a:lumMod val="75000"/>
                  </a:schemeClr>
                </a:solidFill>
                <a:latin typeface="+mn-lt"/>
                <a:ea typeface="Bald"/>
                <a:cs typeface="Arial" panose="020B0604020202020204" pitchFamily="34" charset="0"/>
                <a:sym typeface="Arial"/>
              </a:rPr>
              <a:t>The Legal Framework...Continued</a:t>
            </a:r>
            <a:r>
              <a:rPr lang="en-ZA" sz="2600" b="1" dirty="0">
                <a:solidFill>
                  <a:srgbClr val="92742E"/>
                </a:solidFill>
                <a:latin typeface="+mn-lt"/>
                <a:ea typeface="Bald"/>
                <a:cs typeface="Arial" panose="020B0604020202020204" pitchFamily="34" charset="0"/>
                <a:sym typeface="Arial"/>
              </a:rPr>
              <a:t>…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t="1957"/>
          <a:stretch/>
        </p:blipFill>
        <p:spPr>
          <a:xfrm>
            <a:off x="930826" y="2295028"/>
            <a:ext cx="8014400" cy="3687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99202" y="5812209"/>
            <a:ext cx="180433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latinLnBrk="1" hangingPunct="0"/>
            <a:r>
              <a:rPr lang="en-ZA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Statistics Act 2011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27680" y="5913632"/>
            <a:ext cx="166968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latinLnBrk="1" hangingPunct="0"/>
            <a:r>
              <a:rPr lang="en-ZA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NSDI Policy 2015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10907" y="5880750"/>
            <a:ext cx="2434319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9" tIns="45719" rIns="45719" bIns="45719" numCol="1" spcCol="38100" rtlCol="0" anchor="t">
            <a:spAutoFit/>
          </a:bodyPr>
          <a:lstStyle/>
          <a:p>
            <a:pPr latinLnBrk="1" hangingPunct="0"/>
            <a:r>
              <a:rPr lang="en-ZA" dirty="0">
                <a:solidFill>
                  <a:srgbClr val="000000"/>
                </a:solidFill>
              </a:rPr>
              <a:t>Strategic Plan 2015-2020</a:t>
            </a:r>
            <a:endParaRPr lang="en-ZA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940423" y="1566424"/>
            <a:ext cx="9376351" cy="4094337"/>
          </a:xfrm>
        </p:spPr>
        <p:txBody>
          <a:bodyPr/>
          <a:lstStyle/>
          <a:p>
            <a:pPr marL="0" indent="0">
              <a:buNone/>
            </a:pPr>
            <a:endParaRPr lang="en-GB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31521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1.png" descr="Presentation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87158"/>
            <a:ext cx="12192000" cy="714515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85977" y="10910"/>
            <a:ext cx="8334195" cy="576919"/>
          </a:xfrm>
        </p:spPr>
        <p:txBody>
          <a:bodyPr>
            <a:normAutofit/>
          </a:bodyPr>
          <a:lstStyle/>
          <a:p>
            <a:r>
              <a:rPr lang="en-ZA" sz="24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Governance  </a:t>
            </a:r>
            <a:r>
              <a:rPr lang="en-ZA" sz="24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S</a:t>
            </a:r>
            <a:r>
              <a:rPr lang="en-ZA" sz="24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tructure and Institutional </a:t>
            </a:r>
            <a:r>
              <a:rPr lang="en-ZA" sz="24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A</a:t>
            </a:r>
            <a:r>
              <a:rPr lang="en-ZA" sz="24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rrangements</a:t>
            </a:r>
            <a:endParaRPr lang="en-ZA" sz="24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pic>
        <p:nvPicPr>
          <p:cNvPr id="7" name="image2.png" descr="NSA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1042499" y="5737860"/>
            <a:ext cx="1229620" cy="100584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t="2705" b="3175"/>
          <a:stretch/>
        </p:blipFill>
        <p:spPr>
          <a:xfrm>
            <a:off x="1172378" y="1938166"/>
            <a:ext cx="5557935" cy="463188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3254" y="945097"/>
            <a:ext cx="8896865" cy="10154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9486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1.png" descr="Presentation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326571"/>
            <a:ext cx="12192000" cy="7184571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197" y="-36286"/>
            <a:ext cx="10440025" cy="1024827"/>
          </a:xfrm>
        </p:spPr>
        <p:txBody>
          <a:bodyPr>
            <a:normAutofit/>
          </a:bodyPr>
          <a:lstStyle/>
          <a:p>
            <a:pPr algn="ctr"/>
            <a:r>
              <a:rPr lang="en-ZA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>Implementation Approach/Model</a:t>
            </a:r>
            <a:endParaRPr lang="en-ZA" sz="2800" b="1" dirty="0">
              <a:solidFill>
                <a:schemeClr val="accent4">
                  <a:lumMod val="75000"/>
                </a:schemeClr>
              </a:solidFill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579562"/>
            <a:ext cx="10515600" cy="4796745"/>
          </a:xfrm>
        </p:spPr>
        <p:txBody>
          <a:bodyPr>
            <a:normAutofit/>
          </a:bodyPr>
          <a:lstStyle/>
          <a:p>
            <a:pPr marL="514350" indent="-514350" algn="just">
              <a:buFont typeface="+mj-lt"/>
              <a:buAutoNum type="arabicPeriod"/>
            </a:pPr>
            <a:r>
              <a:rPr lang="en-ZA" sz="2200" i="1" dirty="0" smtClean="0">
                <a:solidFill>
                  <a:srgbClr val="FF0000"/>
                </a:solidFill>
              </a:rPr>
              <a:t>Product-based model </a:t>
            </a:r>
            <a:r>
              <a:rPr lang="en-ZA" sz="2200" dirty="0" smtClean="0"/>
              <a:t>- </a:t>
            </a:r>
            <a:r>
              <a:rPr lang="en-ZA" sz="2200" i="1" dirty="0"/>
              <a:t>This model according to Rajabifard (2002) links data to users through standards, policies and technologies facilitating data access. </a:t>
            </a:r>
            <a:endParaRPr lang="en-ZA" sz="2200" i="1" dirty="0" smtClean="0"/>
          </a:p>
          <a:p>
            <a:pPr marL="514350" indent="-514350">
              <a:buFont typeface="+mj-lt"/>
              <a:buAutoNum type="arabicPeriod"/>
            </a:pPr>
            <a:endParaRPr lang="en-ZA" sz="2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ZA" sz="22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ZA" sz="2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ZA" sz="2200" dirty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ZA" sz="2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ZA" sz="2200" dirty="0" smtClean="0">
              <a:solidFill>
                <a:srgbClr val="FF0000"/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en-ZA" sz="2200" dirty="0">
              <a:solidFill>
                <a:srgbClr val="FF0000"/>
              </a:solidFill>
            </a:endParaRPr>
          </a:p>
          <a:p>
            <a:pPr marL="514350" indent="-514350" algn="just">
              <a:buFont typeface="+mj-lt"/>
              <a:buAutoNum type="arabicPeriod"/>
            </a:pPr>
            <a:r>
              <a:rPr lang="en-ZA" sz="2200" i="1" dirty="0" smtClean="0">
                <a:solidFill>
                  <a:srgbClr val="FF0000"/>
                </a:solidFill>
              </a:rPr>
              <a:t>Process-based model </a:t>
            </a:r>
            <a:r>
              <a:rPr lang="en-ZA" sz="2200" dirty="0" smtClean="0"/>
              <a:t>- </a:t>
            </a:r>
            <a:r>
              <a:rPr lang="en-ZA" sz="2200" i="1" dirty="0"/>
              <a:t>emphasises on the different processes within the </a:t>
            </a:r>
            <a:r>
              <a:rPr lang="en-ZA" sz="2200" i="1" dirty="0" smtClean="0"/>
              <a:t>infrastructure.</a:t>
            </a:r>
            <a:endParaRPr lang="en-ZA" sz="2200" i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4623" t="10963" r="2880" b="9859"/>
          <a:stretch/>
        </p:blipFill>
        <p:spPr>
          <a:xfrm>
            <a:off x="473530" y="2743199"/>
            <a:ext cx="5822156" cy="2000250"/>
          </a:xfrm>
          <a:prstGeom prst="rect">
            <a:avLst/>
          </a:prstGeom>
        </p:spPr>
      </p:pic>
      <p:pic>
        <p:nvPicPr>
          <p:cNvPr id="6" name="image2.png" descr="NSA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0962380" y="5519470"/>
            <a:ext cx="1229620" cy="1314986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 7"/>
          <p:cNvSpPr/>
          <p:nvPr/>
        </p:nvSpPr>
        <p:spPr>
          <a:xfrm>
            <a:off x="7203871" y="3743324"/>
            <a:ext cx="2829815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sz="1200" i="1" dirty="0" smtClean="0"/>
              <a:t> </a:t>
            </a:r>
            <a:endParaRPr lang="en-ZA" sz="1200" i="1" dirty="0"/>
          </a:p>
        </p:txBody>
      </p:sp>
    </p:spTree>
    <p:extLst>
      <p:ext uri="{BB962C8B-B14F-4D97-AF65-F5344CB8AC3E}">
        <p14:creationId xmlns:p14="http://schemas.microsoft.com/office/powerpoint/2010/main" val="308096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1.png" descr="Presentation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326571"/>
            <a:ext cx="12192000" cy="7184571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3618" y="1314451"/>
            <a:ext cx="9252833" cy="4858068"/>
          </a:xfrm>
          <a:prstGeom prst="rect">
            <a:avLst/>
          </a:prstGeom>
        </p:spPr>
      </p:pic>
      <p:pic>
        <p:nvPicPr>
          <p:cNvPr id="6" name="image2.png" descr="NSA-Logo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1161542" y="5747508"/>
            <a:ext cx="1030458" cy="1110492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Title 1"/>
          <p:cNvSpPr txBox="1">
            <a:spLocks/>
          </p:cNvSpPr>
          <p:nvPr/>
        </p:nvSpPr>
        <p:spPr>
          <a:xfrm>
            <a:off x="349523" y="-220435"/>
            <a:ext cx="10413521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ZA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 Approach for building a Spatial </a:t>
            </a:r>
            <a:r>
              <a:rPr lang="en-ZA" sz="2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D</a:t>
            </a:r>
            <a:r>
              <a:rPr lang="en-ZA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ata </a:t>
            </a:r>
            <a:r>
              <a:rPr lang="en-ZA" sz="2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I</a:t>
            </a:r>
            <a:r>
              <a:rPr lang="en-ZA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nfrastructure in Namibia</a:t>
            </a:r>
            <a:endParaRPr lang="en-ZA" sz="28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5792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1.png" descr="Presentation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91440"/>
            <a:ext cx="12192000" cy="6949440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489856" y="1870976"/>
            <a:ext cx="4542174" cy="4205259"/>
          </a:xfrm>
        </p:spPr>
        <p:txBody>
          <a:bodyPr>
            <a:no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GB" sz="2200" dirty="0"/>
              <a:t>Spatial Data Inventory for government </a:t>
            </a:r>
            <a:endParaRPr lang="en-ZA" sz="2200" dirty="0"/>
          </a:p>
          <a:p>
            <a:pPr lvl="2"/>
            <a:r>
              <a:rPr lang="en-ZA" sz="2200" dirty="0"/>
              <a:t>388 datasets listed</a:t>
            </a:r>
          </a:p>
          <a:p>
            <a:pPr lvl="2" algn="l"/>
            <a:r>
              <a:rPr lang="en-ZA" sz="2200" dirty="0"/>
              <a:t>142 datasets with basic metadata</a:t>
            </a:r>
          </a:p>
          <a:p>
            <a:pPr marL="385763" indent="-385763">
              <a:buFont typeface="+mj-lt"/>
              <a:buAutoNum type="arabicPeriod"/>
            </a:pPr>
            <a:r>
              <a:rPr lang="en-ZA" sz="2200" dirty="0"/>
              <a:t>One guideline and a data quality standard gazetted in October 2016</a:t>
            </a:r>
          </a:p>
          <a:p>
            <a:pPr marL="385763" indent="-385763">
              <a:buFont typeface="+mj-lt"/>
              <a:buAutoNum type="arabicPeriod"/>
            </a:pPr>
            <a:r>
              <a:rPr lang="en-ZA" sz="2200" dirty="0"/>
              <a:t>Advance Data Collection Calendar (ADCC) </a:t>
            </a:r>
          </a:p>
          <a:p>
            <a:pPr marL="385763" indent="-385763">
              <a:buFont typeface="+mj-lt"/>
              <a:buAutoNum type="arabicPeriod"/>
            </a:pPr>
            <a:r>
              <a:rPr lang="en-ZA" sz="22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Conformance Programme to be developed in </a:t>
            </a:r>
            <a:r>
              <a:rPr lang="en-ZA" sz="22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2018/19 </a:t>
            </a:r>
            <a:endParaRPr lang="en-ZA" sz="22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475015" y="346787"/>
            <a:ext cx="8515350" cy="646603"/>
          </a:xfrm>
        </p:spPr>
        <p:txBody>
          <a:bodyPr>
            <a:normAutofit fontScale="90000"/>
          </a:bodyPr>
          <a:lstStyle/>
          <a:p>
            <a:pPr algn="ctr"/>
            <a:r>
              <a:rPr lang="en-ZA" sz="2400" dirty="0"/>
              <a:t> </a:t>
            </a:r>
            <a:r>
              <a:rPr lang="en-ZA" sz="27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Mechanisms for creating and maintaining spatial information</a:t>
            </a:r>
            <a:endParaRPr lang="en-ZA" sz="2700" b="1" dirty="0">
              <a:solidFill>
                <a:schemeClr val="accent4">
                  <a:lumMod val="75000"/>
                </a:schemeClr>
              </a:solidFill>
              <a:latin typeface="+mn-lt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5311415" y="1428368"/>
            <a:ext cx="5461662" cy="4647867"/>
            <a:chOff x="5177802" y="1162050"/>
            <a:chExt cx="6986979" cy="5325834"/>
          </a:xfrm>
        </p:grpSpPr>
        <p:pic>
          <p:nvPicPr>
            <p:cNvPr id="10" name="Picture 9"/>
            <p:cNvPicPr>
              <a:picLocks noChangeAspect="1"/>
            </p:cNvPicPr>
            <p:nvPr/>
          </p:nvPicPr>
          <p:blipFill rotWithShape="1">
            <a:blip r:embed="rId3"/>
            <a:srcRect l="9897" t="1691" r="9950"/>
            <a:stretch/>
          </p:blipFill>
          <p:spPr>
            <a:xfrm>
              <a:off x="5177802" y="1257300"/>
              <a:ext cx="3441905" cy="5230584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 rotWithShape="1">
            <a:blip r:embed="rId4"/>
            <a:srcRect l="4261" r="9009"/>
            <a:stretch/>
          </p:blipFill>
          <p:spPr>
            <a:xfrm>
              <a:off x="8619707" y="1162050"/>
              <a:ext cx="3545074" cy="5325834"/>
            </a:xfrm>
            <a:prstGeom prst="rect">
              <a:avLst/>
            </a:prstGeom>
          </p:spPr>
        </p:pic>
      </p:grpSp>
      <p:pic>
        <p:nvPicPr>
          <p:cNvPr id="12" name="image2.png" descr="NSA-Logo.png"/>
          <p:cNvPicPr/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10773077" y="5816668"/>
            <a:ext cx="1296322" cy="1131141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077296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0729" y="2196023"/>
            <a:ext cx="5373297" cy="4218533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ZA" sz="2200" dirty="0"/>
              <a:t>Requirements for data collection </a:t>
            </a:r>
            <a:r>
              <a:rPr lang="en-ZA" sz="2200" dirty="0" smtClean="0"/>
              <a:t>for fundamental </a:t>
            </a:r>
            <a:r>
              <a:rPr lang="en-ZA" sz="2200" dirty="0"/>
              <a:t>datasets</a:t>
            </a:r>
            <a:r>
              <a:rPr lang="en-ZA" sz="2200" dirty="0" smtClean="0"/>
              <a:t>:</a:t>
            </a:r>
          </a:p>
          <a:p>
            <a:pPr marL="0" indent="0">
              <a:spcBef>
                <a:spcPts val="0"/>
              </a:spcBef>
              <a:buNone/>
            </a:pPr>
            <a:endParaRPr lang="en-ZA" sz="2200" dirty="0"/>
          </a:p>
          <a:p>
            <a:pPr marL="342900" lvl="1" indent="0">
              <a:spcBef>
                <a:spcPts val="0"/>
              </a:spcBef>
              <a:buNone/>
            </a:pPr>
            <a:r>
              <a:rPr lang="en-ZA" sz="2200" dirty="0" smtClean="0"/>
              <a:t>1</a:t>
            </a:r>
            <a:r>
              <a:rPr lang="en-ZA" sz="2200" dirty="0"/>
              <a:t>. Conformance</a:t>
            </a:r>
          </a:p>
          <a:p>
            <a:pPr lvl="3">
              <a:spcBef>
                <a:spcPts val="0"/>
              </a:spcBef>
            </a:pPr>
            <a:r>
              <a:rPr lang="en-ZA" sz="2200" dirty="0"/>
              <a:t>Consent</a:t>
            </a:r>
          </a:p>
          <a:p>
            <a:pPr lvl="3">
              <a:spcBef>
                <a:spcPts val="0"/>
              </a:spcBef>
            </a:pPr>
            <a:r>
              <a:rPr lang="en-ZA" sz="2200" dirty="0"/>
              <a:t>Notification with an improvement plan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ZA" sz="2200" dirty="0" smtClean="0"/>
          </a:p>
          <a:p>
            <a:pPr marL="342900" lvl="1" indent="0">
              <a:spcBef>
                <a:spcPts val="0"/>
              </a:spcBef>
              <a:buNone/>
            </a:pPr>
            <a:r>
              <a:rPr lang="en-ZA" sz="2200" dirty="0" smtClean="0"/>
              <a:t>2</a:t>
            </a:r>
            <a:r>
              <a:rPr lang="en-ZA" sz="2200" dirty="0"/>
              <a:t>. Metadata with quality </a:t>
            </a:r>
            <a:r>
              <a:rPr lang="en-ZA" sz="2200" dirty="0" smtClean="0"/>
              <a:t>statements</a:t>
            </a:r>
          </a:p>
          <a:p>
            <a:pPr marL="342900" lvl="1" indent="0">
              <a:spcBef>
                <a:spcPts val="0"/>
              </a:spcBef>
              <a:buNone/>
            </a:pPr>
            <a:endParaRPr lang="en-ZA" sz="2200" dirty="0" smtClean="0"/>
          </a:p>
          <a:p>
            <a:pPr marL="342900" lvl="1" indent="0">
              <a:spcBef>
                <a:spcPts val="0"/>
              </a:spcBef>
              <a:buNone/>
            </a:pPr>
            <a:r>
              <a:rPr lang="en-ZA" sz="2200" dirty="0" smtClean="0"/>
              <a:t>3. Inclusion in the NSDI as country   official dataset</a:t>
            </a:r>
            <a:endParaRPr lang="en-ZA" sz="22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/>
          <a:srcRect l="9897" t="1691" r="9950"/>
          <a:stretch/>
        </p:blipFill>
        <p:spPr>
          <a:xfrm>
            <a:off x="6803899" y="1461858"/>
            <a:ext cx="3981122" cy="495269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3707" y="640623"/>
            <a:ext cx="10199914" cy="994172"/>
          </a:xfrm>
        </p:spPr>
        <p:txBody>
          <a:bodyPr>
            <a:normAutofit/>
          </a:bodyPr>
          <a:lstStyle/>
          <a:p>
            <a:r>
              <a:rPr lang="en-ZA" sz="2400" dirty="0"/>
              <a:t>The Manner and Specification for Capturing Spatial Data - Gazette # 6143 of 2016</a:t>
            </a:r>
          </a:p>
        </p:txBody>
      </p:sp>
      <p:pic>
        <p:nvPicPr>
          <p:cNvPr id="6" name="image2.png" descr="NSA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50298" y="5770654"/>
            <a:ext cx="1229620" cy="100584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1.png" descr="Presentation-Header.png"/>
          <p:cNvPicPr/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0" y="-91440"/>
            <a:ext cx="12192000" cy="6949440"/>
          </a:xfrm>
          <a:prstGeom prst="rect">
            <a:avLst/>
          </a:prstGeom>
          <a:ln w="12700">
            <a:miter lim="400000"/>
          </a:ln>
        </p:spPr>
      </p:pic>
      <p:sp>
        <p:nvSpPr>
          <p:cNvPr id="8" name="Rectangle 7"/>
          <p:cNvSpPr/>
          <p:nvPr/>
        </p:nvSpPr>
        <p:spPr>
          <a:xfrm>
            <a:off x="1171977" y="1"/>
            <a:ext cx="8139448" cy="830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ZA" b="1" dirty="0"/>
              <a:t> </a:t>
            </a:r>
            <a:r>
              <a:rPr lang="en-ZA" b="1" dirty="0" smtClean="0"/>
              <a:t> </a:t>
            </a:r>
            <a:r>
              <a:rPr lang="en-ZA" sz="2400" b="1" dirty="0">
                <a:solidFill>
                  <a:schemeClr val="accent4">
                    <a:lumMod val="75000"/>
                  </a:schemeClr>
                </a:solidFill>
              </a:rPr>
              <a:t>Mechanisms for creating and maintaining spatial </a:t>
            </a:r>
            <a:r>
              <a:rPr lang="en-ZA" sz="2400" b="1" dirty="0" err="1" smtClean="0">
                <a:solidFill>
                  <a:schemeClr val="accent4">
                    <a:lumMod val="75000"/>
                  </a:schemeClr>
                </a:solidFill>
              </a:rPr>
              <a:t>information..Continued</a:t>
            </a:r>
            <a:r>
              <a:rPr lang="en-ZA" sz="2400" b="1" dirty="0" smtClean="0">
                <a:solidFill>
                  <a:schemeClr val="accent4">
                    <a:lumMod val="75000"/>
                  </a:schemeClr>
                </a:solidFill>
              </a:rPr>
              <a:t>..</a:t>
            </a:r>
            <a:endParaRPr lang="en-GB" sz="2400" b="1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3983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1.png" descr="Presentation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74398"/>
            <a:ext cx="12192000" cy="7132397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7223" y="85076"/>
            <a:ext cx="10389718" cy="872988"/>
          </a:xfrm>
        </p:spPr>
        <p:txBody>
          <a:bodyPr>
            <a:noAutofit/>
          </a:bodyPr>
          <a:lstStyle/>
          <a:p>
            <a:pPr algn="ctr"/>
            <a:r>
              <a:rPr lang="en-ZA" sz="2800" dirty="0" smtClean="0">
                <a:latin typeface="+mn-lt"/>
              </a:rPr>
              <a:t> </a:t>
            </a:r>
            <a:r>
              <a:rPr lang="en-ZA" sz="2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M</a:t>
            </a:r>
            <a:r>
              <a:rPr lang="en-ZA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echanisms for making spatial information accessible  </a:t>
            </a:r>
            <a:r>
              <a:rPr lang="en-ZA" sz="2800" b="1" dirty="0" smtClean="0">
                <a:latin typeface="+mn-lt"/>
              </a:rPr>
              <a:t/>
            </a:r>
            <a:br>
              <a:rPr lang="en-ZA" sz="2800" b="1" dirty="0" smtClean="0">
                <a:latin typeface="+mn-lt"/>
              </a:rPr>
            </a:br>
            <a:endParaRPr lang="en-ZA" sz="2800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0542" y="1258660"/>
            <a:ext cx="7410071" cy="553040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ZA" sz="2200" dirty="0" smtClean="0"/>
              <a:t>NSDI Communication Plan:</a:t>
            </a:r>
          </a:p>
          <a:p>
            <a:pPr marL="971550" lvl="1" indent="-514350">
              <a:buFont typeface="+mj-lt"/>
              <a:buAutoNum type="arabicPeriod"/>
            </a:pPr>
            <a:endParaRPr lang="en-ZA" sz="2200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ZA" sz="2200" dirty="0" smtClean="0"/>
              <a:t>National geographic portal</a:t>
            </a:r>
            <a:endParaRPr lang="en-ZA" sz="2200" i="1" dirty="0" smtClean="0"/>
          </a:p>
          <a:p>
            <a:pPr marL="457200" lvl="1" indent="0">
              <a:buNone/>
            </a:pPr>
            <a:endParaRPr lang="en-ZA" sz="2200" dirty="0" smtClean="0"/>
          </a:p>
          <a:p>
            <a:pPr marL="914400" lvl="1" indent="-457200">
              <a:buAutoNum type="arabicPeriod" startAt="2"/>
            </a:pPr>
            <a:r>
              <a:rPr lang="en-ZA" sz="2200" dirty="0" smtClean="0"/>
              <a:t>NSDI Website, Newsletter, publications, communiques, Release Calendar (ADCC), Catalogue of data and services, etc.</a:t>
            </a:r>
          </a:p>
          <a:p>
            <a:pPr marL="914400" lvl="1" indent="-457200">
              <a:buAutoNum type="arabicPeriod" startAt="2"/>
            </a:pPr>
            <a:r>
              <a:rPr lang="fr-FR" sz="2200" dirty="0">
                <a:solidFill>
                  <a:schemeClr val="bg1">
                    <a:lumMod val="65000"/>
                  </a:schemeClr>
                </a:solidFill>
              </a:rPr>
              <a:t>National Information Nodes </a:t>
            </a:r>
            <a:r>
              <a:rPr lang="fr-FR" sz="2200" dirty="0" err="1">
                <a:solidFill>
                  <a:schemeClr val="bg1">
                    <a:lumMod val="65000"/>
                  </a:schemeClr>
                </a:solidFill>
              </a:rPr>
              <a:t>e.g</a:t>
            </a:r>
            <a:r>
              <a:rPr lang="fr-FR" sz="2200" dirty="0">
                <a:solidFill>
                  <a:schemeClr val="bg1">
                    <a:lumMod val="65000"/>
                  </a:schemeClr>
                </a:solidFill>
              </a:rPr>
              <a:t>. kiosks, libraries, community centres</a:t>
            </a:r>
          </a:p>
          <a:p>
            <a:pPr marL="914400" lvl="1" indent="-457200">
              <a:buAutoNum type="arabicPeriod" startAt="2"/>
            </a:pPr>
            <a:endParaRPr lang="en-ZA" sz="2200" dirty="0" smtClean="0"/>
          </a:p>
          <a:p>
            <a:pPr marL="457200" lvl="1" indent="0">
              <a:buNone/>
            </a:pPr>
            <a:endParaRPr lang="en-ZA" sz="2200" dirty="0" smtClean="0"/>
          </a:p>
          <a:p>
            <a:pPr marL="0" indent="0">
              <a:buNone/>
            </a:pPr>
            <a:endParaRPr lang="en-ZA" sz="2200" dirty="0"/>
          </a:p>
        </p:txBody>
      </p:sp>
      <p:pic>
        <p:nvPicPr>
          <p:cNvPr id="7" name="image2.png" descr="NSA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62380" y="5360057"/>
            <a:ext cx="1229620" cy="1314986"/>
          </a:xfrm>
          <a:prstGeom prst="rect">
            <a:avLst/>
          </a:prstGeom>
          <a:ln w="12700">
            <a:miter lim="400000"/>
          </a:ln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6823" y="1141019"/>
            <a:ext cx="3483173" cy="459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071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1.png" descr="Presentation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0" y="-274397"/>
            <a:ext cx="12192000" cy="6949440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Shape 197"/>
          <p:cNvSpPr>
            <a:spLocks noGrp="1"/>
          </p:cNvSpPr>
          <p:nvPr>
            <p:ph type="title"/>
          </p:nvPr>
        </p:nvSpPr>
        <p:spPr>
          <a:xfrm>
            <a:off x="654845" y="195247"/>
            <a:ext cx="9009887" cy="516626"/>
          </a:xfrm>
          <a:prstGeom prst="rect">
            <a:avLst/>
          </a:prstGeom>
        </p:spPr>
        <p:txBody>
          <a:bodyPr>
            <a:noAutofit/>
          </a:bodyPr>
          <a:lstStyle/>
          <a:p>
            <a:pPr algn="ctr">
              <a:defRPr sz="1800"/>
            </a:pPr>
            <a:r>
              <a:rPr lang="en-ZA" sz="2800" b="1" dirty="0">
                <a:solidFill>
                  <a:schemeClr val="accent4">
                    <a:lumMod val="75000"/>
                  </a:schemeClr>
                </a:solidFill>
                <a:latin typeface="+mn-lt"/>
                <a:ea typeface="Bald"/>
                <a:cs typeface="Arial" panose="020B0604020202020204" pitchFamily="34" charset="0"/>
              </a:rPr>
              <a:t>National Geographic Portal </a:t>
            </a:r>
            <a:r>
              <a:rPr lang="en-ZA" sz="2800" b="1" i="1" dirty="0">
                <a:solidFill>
                  <a:schemeClr val="accent4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  <a:t/>
            </a:r>
            <a:br>
              <a:rPr lang="en-ZA" sz="2800" b="1" i="1" dirty="0">
                <a:solidFill>
                  <a:schemeClr val="accent4">
                    <a:lumMod val="75000"/>
                  </a:schemeClr>
                </a:solidFill>
                <a:latin typeface="+mn-lt"/>
                <a:cs typeface="Arial" panose="020B0604020202020204" pitchFamily="34" charset="0"/>
              </a:rPr>
            </a:br>
            <a:endParaRPr lang="en-ZA" sz="2800" b="1" dirty="0">
              <a:solidFill>
                <a:schemeClr val="accent4">
                  <a:lumMod val="75000"/>
                </a:schemeClr>
              </a:solidFill>
              <a:latin typeface="+mn-lt"/>
              <a:ea typeface="Bald"/>
              <a:cs typeface="Arial" panose="020B0604020202020204" pitchFamily="34" charset="0"/>
            </a:endParaRPr>
          </a:p>
        </p:txBody>
      </p:sp>
      <p:sp>
        <p:nvSpPr>
          <p:cNvPr id="199" name="Shape 199"/>
          <p:cNvSpPr>
            <a:spLocks noGrp="1"/>
          </p:cNvSpPr>
          <p:nvPr>
            <p:ph type="sldNum" sz="quarter" idx="4294967295"/>
          </p:nvPr>
        </p:nvSpPr>
        <p:spPr>
          <a:xfrm>
            <a:off x="8864632" y="6384478"/>
            <a:ext cx="1600200" cy="20193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vert="horz" lIns="0" tIns="0" rIns="0" bIns="0" rtlCol="0" anchor="ctr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900"/>
              <a:t>12</a:t>
            </a:fld>
            <a:endParaRPr sz="900" dirty="0"/>
          </a:p>
        </p:txBody>
      </p:sp>
      <p:pic>
        <p:nvPicPr>
          <p:cNvPr id="9" name="image2.png" descr="NSA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0962380" y="5360057"/>
            <a:ext cx="1229620" cy="1314986"/>
          </a:xfrm>
          <a:prstGeom prst="rect">
            <a:avLst/>
          </a:prstGeom>
          <a:ln w="12700">
            <a:miter lim="400000"/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/>
          <a:srcRect l="1228" t="4393" r="1376"/>
          <a:stretch/>
        </p:blipFill>
        <p:spPr>
          <a:xfrm>
            <a:off x="2886785" y="1221186"/>
            <a:ext cx="6907476" cy="5053010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46" y="1025327"/>
            <a:ext cx="1789299" cy="5488022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3997127" y="5676777"/>
            <a:ext cx="33537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defRPr sz="1800"/>
            </a:pPr>
            <a:r>
              <a:rPr lang="en-ZA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</a:t>
            </a:r>
            <a:r>
              <a:rPr lang="en-ZA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://geofind.nsa.org.na/</a:t>
            </a:r>
          </a:p>
        </p:txBody>
      </p:sp>
      <p:sp>
        <p:nvSpPr>
          <p:cNvPr id="5" name="Rectangle 4"/>
          <p:cNvSpPr/>
          <p:nvPr/>
        </p:nvSpPr>
        <p:spPr>
          <a:xfrm>
            <a:off x="3997127" y="6015146"/>
            <a:ext cx="35060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defRPr sz="1800"/>
            </a:pPr>
            <a:r>
              <a:rPr lang="en-ZA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https://digitalnamibia.nsa.org.na/</a:t>
            </a:r>
          </a:p>
        </p:txBody>
      </p:sp>
    </p:spTree>
    <p:extLst>
      <p:ext uri="{BB962C8B-B14F-4D97-AF65-F5344CB8AC3E}">
        <p14:creationId xmlns:p14="http://schemas.microsoft.com/office/powerpoint/2010/main" val="40570673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3.jpg" descr="Powerpoint-Background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155275"/>
            <a:ext cx="9144000" cy="6702725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7537" y="527780"/>
            <a:ext cx="7886700" cy="994172"/>
          </a:xfrm>
        </p:spPr>
        <p:txBody>
          <a:bodyPr anchor="ctr">
            <a:noAutofit/>
          </a:bodyPr>
          <a:lstStyle/>
          <a:p>
            <a:pPr algn="ctr"/>
            <a:r>
              <a:rPr lang="en-GB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</a:rPr>
              <a:t>NSDI </a:t>
            </a:r>
            <a:r>
              <a:rPr lang="en-GB" sz="2800" b="1" dirty="0">
                <a:solidFill>
                  <a:schemeClr val="accent4">
                    <a:lumMod val="75000"/>
                  </a:schemeClr>
                </a:solidFill>
                <a:latin typeface="+mn-lt"/>
              </a:rPr>
              <a:t>linkage to NDP5 pillars</a:t>
            </a:r>
            <a:r>
              <a:rPr lang="en-ZA" sz="2800" b="1" dirty="0">
                <a:solidFill>
                  <a:schemeClr val="accent4">
                    <a:lumMod val="75000"/>
                  </a:schemeClr>
                </a:solidFill>
                <a:latin typeface="+mn-lt"/>
                <a:ea typeface="Bald"/>
                <a:cs typeface="Bald"/>
              </a:rPr>
              <a:t/>
            </a:r>
            <a:br>
              <a:rPr lang="en-ZA" sz="2800" b="1" dirty="0">
                <a:solidFill>
                  <a:schemeClr val="accent4">
                    <a:lumMod val="75000"/>
                  </a:schemeClr>
                </a:solidFill>
                <a:latin typeface="+mn-lt"/>
                <a:ea typeface="Bald"/>
                <a:cs typeface="Bald"/>
              </a:rPr>
            </a:br>
            <a:r>
              <a:rPr lang="en-ZA" sz="2800" dirty="0">
                <a:solidFill>
                  <a:srgbClr val="92742E"/>
                </a:solidFill>
                <a:latin typeface="Calibri" panose="020F0502020204030204" pitchFamily="34" charset="0"/>
                <a:ea typeface="Bald"/>
                <a:cs typeface="Bald"/>
              </a:rPr>
              <a:t>.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/>
          </p:nvPr>
        </p:nvGraphicFramePr>
        <p:xfrm>
          <a:off x="1848527" y="1643428"/>
          <a:ext cx="8718889" cy="492861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258843"/>
                <a:gridCol w="1249032"/>
                <a:gridCol w="1495692"/>
                <a:gridCol w="1826022"/>
                <a:gridCol w="1889300"/>
              </a:tblGrid>
              <a:tr h="308038">
                <a:tc rowSpan="2"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 </a:t>
                      </a:r>
                      <a:endParaRPr lang="en-ZA" sz="1400" dirty="0">
                        <a:effectLst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NSA high level products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 gridSpan="4">
                  <a:txBody>
                    <a:bodyPr/>
                    <a:lstStyle/>
                    <a:p>
                      <a:pPr marL="45720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 smtClean="0">
                          <a:effectLst/>
                        </a:rPr>
                        <a:t>NDP PILLARS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</a:tr>
              <a:tr h="616077">
                <a:tc vMerge="1">
                  <a:txBody>
                    <a:bodyPr/>
                    <a:lstStyle/>
                    <a:p>
                      <a:endParaRPr lang="en-Z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46355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Economic progression</a:t>
                      </a:r>
                      <a:endParaRPr lang="en-ZA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2730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Social transformation</a:t>
                      </a:r>
                      <a:endParaRPr lang="en-ZA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6858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Environmental sustainability</a:t>
                      </a:r>
                      <a:endParaRPr lang="en-ZA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marL="37465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b="1" dirty="0">
                          <a:effectLst/>
                        </a:rPr>
                        <a:t>Good governance</a:t>
                      </a:r>
                      <a:endParaRPr lang="en-ZA" sz="1400" b="1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</a:tr>
              <a:tr h="6160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National accounts &amp; sectoral statistics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30803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Trade and price data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6160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Income and expenditure patterns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30803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Labour force statistics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6160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Population dynamics and demographic profiles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30803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Household statistics 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616077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Geographic information databases (NSDI)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30803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Environmental </a:t>
                      </a:r>
                      <a:r>
                        <a:rPr lang="en-GB" sz="1400" dirty="0" smtClean="0">
                          <a:effectLst/>
                        </a:rPr>
                        <a:t>statistics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  <a:tr h="30803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</a:rPr>
                        <a:t>Governance </a:t>
                      </a:r>
                      <a:r>
                        <a:rPr lang="en-GB" sz="1400" dirty="0" smtClean="0">
                          <a:effectLst/>
                        </a:rPr>
                        <a:t>statistics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4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4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en-ZA" sz="1600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51435" marR="51435" marT="0" marB="0" anchor="ctr"/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4198535" y="5521191"/>
            <a:ext cx="6368881" cy="369330"/>
          </a:xfrm>
          <a:prstGeom prst="rect">
            <a:avLst/>
          </a:prstGeom>
          <a:noFill/>
          <a:ln w="25400" cap="flat">
            <a:solidFill>
              <a:srgbClr val="FF0000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latinLnBrk="1" hangingPunct="0"/>
            <a:endParaRPr lang="en-ZA">
              <a:ln>
                <a:solidFill>
                  <a:srgbClr val="FF0000"/>
                </a:solidFill>
              </a:ln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029620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1.png" descr="Presentation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8407" y="-91440"/>
            <a:ext cx="9144000" cy="6949440"/>
          </a:xfrm>
          <a:prstGeom prst="rect">
            <a:avLst/>
          </a:prstGeom>
          <a:ln w="12700">
            <a:miter lim="400000"/>
          </a:ln>
        </p:spPr>
      </p:pic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398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altLang="en-US" sz="2600" b="1" dirty="0" smtClean="0">
                <a:solidFill>
                  <a:srgbClr val="92742E"/>
                </a:solidFill>
                <a:latin typeface="Arial" panose="020B0604020202020204" pitchFamily="34" charset="0"/>
                <a:ea typeface="Bald"/>
                <a:cs typeface="Arial" panose="020B0604020202020204" pitchFamily="34" charset="0"/>
              </a:rPr>
              <a:t> </a:t>
            </a:r>
            <a:r>
              <a:rPr lang="en-GB" altLang="en-US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  <a:ea typeface="Bald"/>
                <a:cs typeface="Arial" panose="020B0604020202020204" pitchFamily="34" charset="0"/>
              </a:rPr>
              <a:t>Supported </a:t>
            </a:r>
            <a:r>
              <a:rPr lang="en-GB" altLang="en-US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  <a:ea typeface="Bald"/>
                <a:cs typeface="Arial" panose="020B0604020202020204" pitchFamily="34" charset="0"/>
              </a:rPr>
              <a:t>SDGs </a:t>
            </a:r>
            <a:r>
              <a:rPr lang="en-GB" altLang="en-US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  <a:ea typeface="Bald"/>
                <a:cs typeface="Arial" panose="020B0604020202020204" pitchFamily="34" charset="0"/>
              </a:rPr>
              <a:t>Indicators</a:t>
            </a:r>
            <a:endParaRPr lang="en-GB" altLang="en-US" sz="2800" b="1" dirty="0">
              <a:solidFill>
                <a:schemeClr val="accent4">
                  <a:lumMod val="75000"/>
                </a:schemeClr>
              </a:solidFill>
              <a:latin typeface="+mn-lt"/>
              <a:ea typeface="Bald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5607" y="1454900"/>
            <a:ext cx="8919920" cy="4649686"/>
          </a:xfrm>
        </p:spPr>
        <p:txBody>
          <a:bodyPr rtlCol="0">
            <a:noAutofit/>
          </a:bodyPr>
          <a:lstStyle/>
          <a:p>
            <a:pPr>
              <a:defRPr/>
            </a:pPr>
            <a:r>
              <a:rPr lang="en-ZA" dirty="0" smtClean="0"/>
              <a:t>1.4.1 Proportion of population living in houses with access to basic services</a:t>
            </a:r>
          </a:p>
          <a:p>
            <a:pPr>
              <a:defRPr/>
            </a:pPr>
            <a:endParaRPr lang="en-ZA" dirty="0" smtClean="0"/>
          </a:p>
          <a:p>
            <a:pPr>
              <a:defRPr/>
            </a:pPr>
            <a:r>
              <a:rPr lang="en-ZA" dirty="0" smtClean="0"/>
              <a:t>1.4.2 Proportion of total adult population with secure tenure rights to land</a:t>
            </a:r>
          </a:p>
          <a:p>
            <a:pPr>
              <a:defRPr/>
            </a:pPr>
            <a:endParaRPr lang="en-ZA" dirty="0"/>
          </a:p>
          <a:p>
            <a:pPr>
              <a:defRPr/>
            </a:pPr>
            <a:r>
              <a:rPr lang="en-ZA" dirty="0" smtClean="0"/>
              <a:t>6.1.1  Proportion of  population using safely managed water resources</a:t>
            </a:r>
          </a:p>
          <a:p>
            <a:pPr>
              <a:defRPr/>
            </a:pPr>
            <a:endParaRPr lang="en-ZA" dirty="0"/>
          </a:p>
          <a:p>
            <a:pPr>
              <a:defRPr/>
            </a:pPr>
            <a:r>
              <a:rPr lang="en-ZA" dirty="0"/>
              <a:t>6.4.2 Level of water stress: freshwater withdrawal as a proportion of available freshwater </a:t>
            </a:r>
            <a:r>
              <a:rPr lang="en-ZA" dirty="0" smtClean="0"/>
              <a:t>resources</a:t>
            </a:r>
          </a:p>
          <a:p>
            <a:pPr marL="0" indent="0">
              <a:buNone/>
              <a:defRPr/>
            </a:pPr>
            <a:endParaRPr lang="en-ZA" sz="2400" dirty="0" smtClean="0"/>
          </a:p>
          <a:p>
            <a:pPr>
              <a:defRPr/>
            </a:pPr>
            <a:endParaRPr lang="en-ZA" dirty="0"/>
          </a:p>
          <a:p>
            <a:pPr marL="457200" indent="-457200">
              <a:buFont typeface="+mj-lt"/>
              <a:buAutoNum type="arabicPeriod"/>
              <a:defRPr/>
            </a:pPr>
            <a:endParaRPr lang="en-ZA" dirty="0"/>
          </a:p>
          <a:p>
            <a:pPr marL="457200" indent="-457200">
              <a:buFont typeface="+mj-lt"/>
              <a:buAutoNum type="arabicPeriod"/>
              <a:defRPr/>
            </a:pPr>
            <a:endParaRPr lang="en-US" dirty="0"/>
          </a:p>
          <a:p>
            <a:pPr>
              <a:defRPr/>
            </a:pPr>
            <a:endParaRPr lang="en-US" b="1" dirty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</p:txBody>
      </p:sp>
      <p:sp>
        <p:nvSpPr>
          <p:cNvPr id="1229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7AF268-2623-4A7C-B5D5-B94A9BF0ADF3}" type="slidenum">
              <a:rPr lang="en-GB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pic>
        <p:nvPicPr>
          <p:cNvPr id="8" name="image2.png" descr="NSA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54178" y="5555411"/>
            <a:ext cx="1229620" cy="13149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822519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1.png" descr="Presentation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8407" y="-91440"/>
            <a:ext cx="9144000" cy="6949440"/>
          </a:xfrm>
          <a:prstGeom prst="rect">
            <a:avLst/>
          </a:prstGeom>
          <a:ln w="12700">
            <a:miter lim="400000"/>
          </a:ln>
        </p:spPr>
      </p:pic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497016" y="263335"/>
            <a:ext cx="8229600" cy="9398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altLang="en-US" sz="2600" b="1" dirty="0" smtClean="0">
                <a:solidFill>
                  <a:srgbClr val="92742E"/>
                </a:solidFill>
                <a:latin typeface="Arial" panose="020B0604020202020204" pitchFamily="34" charset="0"/>
                <a:ea typeface="Bald"/>
                <a:cs typeface="Arial" panose="020B0604020202020204" pitchFamily="34" charset="0"/>
              </a:rPr>
              <a:t> </a:t>
            </a:r>
            <a:r>
              <a:rPr lang="en-GB" altLang="en-US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  <a:ea typeface="Bald"/>
                <a:cs typeface="Arial" panose="020B0604020202020204" pitchFamily="34" charset="0"/>
              </a:rPr>
              <a:t>Supported </a:t>
            </a:r>
            <a:r>
              <a:rPr lang="en-GB" altLang="en-US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  <a:ea typeface="Bald"/>
                <a:cs typeface="Arial" panose="020B0604020202020204" pitchFamily="34" charset="0"/>
              </a:rPr>
              <a:t>SDGs  </a:t>
            </a:r>
            <a:r>
              <a:rPr lang="en-GB" altLang="en-US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  <a:ea typeface="Bald"/>
                <a:cs typeface="Arial" panose="020B0604020202020204" pitchFamily="34" charset="0"/>
              </a:rPr>
              <a:t>indicators..Continued..</a:t>
            </a:r>
            <a:endParaRPr lang="en-GB" altLang="en-US" sz="2800" b="1" dirty="0">
              <a:solidFill>
                <a:schemeClr val="accent4">
                  <a:lumMod val="75000"/>
                </a:schemeClr>
              </a:solidFill>
              <a:latin typeface="+mn-lt"/>
              <a:ea typeface="Bald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5607" y="1454900"/>
            <a:ext cx="8919920" cy="4649686"/>
          </a:xfrm>
        </p:spPr>
        <p:txBody>
          <a:bodyPr rtlCol="0">
            <a:noAutofit/>
          </a:bodyPr>
          <a:lstStyle/>
          <a:p>
            <a:pPr marL="0" indent="0">
              <a:buNone/>
              <a:defRPr/>
            </a:pPr>
            <a:endParaRPr lang="en-ZA" sz="2400" dirty="0" smtClean="0"/>
          </a:p>
          <a:p>
            <a:pPr>
              <a:defRPr/>
            </a:pPr>
            <a:r>
              <a:rPr lang="en-ZA" dirty="0" smtClean="0"/>
              <a:t>11.1.1 Proportion </a:t>
            </a:r>
            <a:r>
              <a:rPr lang="en-ZA" dirty="0"/>
              <a:t>of urban population living in slums, informal settlements or inadequate </a:t>
            </a:r>
            <a:r>
              <a:rPr lang="en-ZA" dirty="0" smtClean="0"/>
              <a:t>housing</a:t>
            </a:r>
          </a:p>
          <a:p>
            <a:pPr marL="0" indent="0">
              <a:buNone/>
              <a:defRPr/>
            </a:pPr>
            <a:endParaRPr lang="en-ZA" dirty="0" smtClean="0"/>
          </a:p>
          <a:p>
            <a:pPr>
              <a:defRPr/>
            </a:pPr>
            <a:r>
              <a:rPr lang="en-ZA" dirty="0" smtClean="0"/>
              <a:t>14.5.1 Coverage </a:t>
            </a:r>
            <a:r>
              <a:rPr lang="en-ZA" dirty="0"/>
              <a:t>of protected areas in relation to marine </a:t>
            </a:r>
            <a:r>
              <a:rPr lang="en-ZA" dirty="0" smtClean="0"/>
              <a:t>areas</a:t>
            </a:r>
          </a:p>
          <a:p>
            <a:pPr>
              <a:defRPr/>
            </a:pPr>
            <a:r>
              <a:rPr lang="en-ZA" dirty="0" smtClean="0"/>
              <a:t>15.1.1 Forest </a:t>
            </a:r>
            <a:r>
              <a:rPr lang="en-ZA" dirty="0"/>
              <a:t>area as a proportion of total land area  </a:t>
            </a:r>
            <a:endParaRPr lang="en-ZA" dirty="0" smtClean="0"/>
          </a:p>
          <a:p>
            <a:pPr>
              <a:defRPr/>
            </a:pPr>
            <a:endParaRPr lang="en-ZA" dirty="0" smtClean="0"/>
          </a:p>
          <a:p>
            <a:pPr>
              <a:defRPr/>
            </a:pPr>
            <a:r>
              <a:rPr lang="en-ZA" dirty="0" smtClean="0"/>
              <a:t>15. </a:t>
            </a:r>
            <a:r>
              <a:rPr lang="en-ZA" dirty="0"/>
              <a:t>3.1 Proportion of land that is degraded over total land area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ZA" dirty="0"/>
          </a:p>
          <a:p>
            <a:pPr marL="0" indent="0">
              <a:buNone/>
              <a:defRPr/>
            </a:pPr>
            <a:endParaRPr lang="en-US" dirty="0"/>
          </a:p>
          <a:p>
            <a:pPr>
              <a:defRPr/>
            </a:pPr>
            <a:endParaRPr lang="en-US" b="1" dirty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</p:txBody>
      </p:sp>
      <p:sp>
        <p:nvSpPr>
          <p:cNvPr id="1229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7AF268-2623-4A7C-B5D5-B94A9BF0ADF3}" type="slidenum">
              <a:rPr lang="en-GB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pic>
        <p:nvPicPr>
          <p:cNvPr id="8" name="image2.png" descr="NSA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54178" y="5555411"/>
            <a:ext cx="1229620" cy="13149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4776888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1.png" descr="Presentation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8407" y="-91440"/>
            <a:ext cx="9144000" cy="6949440"/>
          </a:xfrm>
          <a:prstGeom prst="rect">
            <a:avLst/>
          </a:prstGeom>
          <a:ln w="12700">
            <a:miter lim="400000"/>
          </a:ln>
        </p:spPr>
      </p:pic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398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altLang="en-US" sz="2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Bald"/>
                <a:cs typeface="Arial" panose="020B0604020202020204" pitchFamily="34" charset="0"/>
              </a:rPr>
              <a:t>  </a:t>
            </a:r>
            <a:r>
              <a:rPr lang="en-GB" altLang="en-US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  <a:ea typeface="Bald"/>
                <a:cs typeface="Arial" panose="020B0604020202020204" pitchFamily="34" charset="0"/>
              </a:rPr>
              <a:t>Milestones</a:t>
            </a:r>
            <a:endParaRPr lang="en-GB" altLang="en-US" sz="2800" b="1" dirty="0">
              <a:solidFill>
                <a:schemeClr val="accent4">
                  <a:lumMod val="75000"/>
                </a:schemeClr>
              </a:solidFill>
              <a:latin typeface="+mn-lt"/>
              <a:ea typeface="Bald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5607" y="1454900"/>
            <a:ext cx="8229600" cy="4156050"/>
          </a:xfrm>
        </p:spPr>
        <p:txBody>
          <a:bodyPr rtlCol="0">
            <a:no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en-ZA" dirty="0"/>
              <a:t>NSDI Policy - March </a:t>
            </a:r>
            <a:r>
              <a:rPr lang="en-ZA" dirty="0" smtClean="0"/>
              <a:t>2015</a:t>
            </a:r>
            <a:endParaRPr lang="en-ZA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ZA" dirty="0"/>
              <a:t>NSDI High-level Awareness </a:t>
            </a:r>
            <a:r>
              <a:rPr lang="en-ZA" dirty="0" smtClean="0"/>
              <a:t>Workshops</a:t>
            </a:r>
            <a:endParaRPr lang="en-ZA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ZA" dirty="0"/>
              <a:t>NSDI Strategy &amp; Action Plan 2015 – 2020: October 2015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ZA" dirty="0"/>
              <a:t>Partnership Agreements – May 2016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ZA" dirty="0" smtClean="0"/>
              <a:t>Inter-Agency </a:t>
            </a:r>
            <a:r>
              <a:rPr lang="en-ZA" dirty="0"/>
              <a:t>Steering Executive Subcommittee -  August </a:t>
            </a:r>
            <a:r>
              <a:rPr lang="en-ZA" dirty="0" smtClean="0"/>
              <a:t>2016</a:t>
            </a:r>
            <a:endParaRPr lang="en-ZA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ZA" dirty="0"/>
              <a:t>NSDI Capacity Building Programme 2016 </a:t>
            </a:r>
            <a:r>
              <a:rPr lang="en-ZA" dirty="0" smtClean="0"/>
              <a:t>-</a:t>
            </a:r>
            <a:r>
              <a:rPr lang="en-ZA" dirty="0"/>
              <a:t> O</a:t>
            </a:r>
            <a:r>
              <a:rPr lang="en-ZA" dirty="0" smtClean="0"/>
              <a:t>ngoing</a:t>
            </a:r>
            <a:endParaRPr lang="en-ZA" dirty="0"/>
          </a:p>
          <a:p>
            <a:pPr marL="457200" indent="-457200">
              <a:buFont typeface="+mj-lt"/>
              <a:buAutoNum type="arabicPeriod"/>
              <a:defRPr/>
            </a:pPr>
            <a:r>
              <a:rPr lang="en-ZA" dirty="0"/>
              <a:t>National Geographic Portal -  August 2017</a:t>
            </a:r>
          </a:p>
          <a:p>
            <a:pPr marL="457200" indent="-457200">
              <a:buFont typeface="+mj-lt"/>
              <a:buAutoNum type="arabicPeriod"/>
              <a:defRPr/>
            </a:pPr>
            <a:endParaRPr lang="en-US" dirty="0"/>
          </a:p>
          <a:p>
            <a:pPr>
              <a:defRPr/>
            </a:pPr>
            <a:endParaRPr lang="en-US" b="1" dirty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</p:txBody>
      </p:sp>
      <p:sp>
        <p:nvSpPr>
          <p:cNvPr id="1229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7AF268-2623-4A7C-B5D5-B94A9BF0ADF3}" type="slidenum">
              <a:rPr lang="en-GB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pic>
        <p:nvPicPr>
          <p:cNvPr id="8" name="image2.png" descr="NSA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54178" y="5555411"/>
            <a:ext cx="1229620" cy="13149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8969319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1.png" descr="Presentation-Header.pn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18407" y="-91440"/>
            <a:ext cx="9144000" cy="6949440"/>
          </a:xfrm>
          <a:prstGeom prst="rect">
            <a:avLst/>
          </a:prstGeom>
          <a:ln w="12700">
            <a:miter lim="400000"/>
          </a:ln>
        </p:spPr>
      </p:pic>
      <p:sp>
        <p:nvSpPr>
          <p:cNvPr id="12290" name="Title 1"/>
          <p:cNvSpPr>
            <a:spLocks noGrp="1"/>
          </p:cNvSpPr>
          <p:nvPr>
            <p:ph type="title"/>
          </p:nvPr>
        </p:nvSpPr>
        <p:spPr>
          <a:xfrm>
            <a:off x="1981200" y="274638"/>
            <a:ext cx="8229600" cy="9398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GB" altLang="en-US" sz="2600" b="1" dirty="0" smtClean="0">
                <a:solidFill>
                  <a:schemeClr val="accent4">
                    <a:lumMod val="75000"/>
                  </a:schemeClr>
                </a:solidFill>
                <a:latin typeface="Arial" panose="020B0604020202020204" pitchFamily="34" charset="0"/>
                <a:ea typeface="Bald"/>
                <a:cs typeface="Arial" panose="020B0604020202020204" pitchFamily="34" charset="0"/>
              </a:rPr>
              <a:t> </a:t>
            </a:r>
            <a:r>
              <a:rPr lang="en-GB" altLang="en-US" sz="2800" b="1" dirty="0" smtClean="0">
                <a:solidFill>
                  <a:schemeClr val="accent4">
                    <a:lumMod val="75000"/>
                  </a:schemeClr>
                </a:solidFill>
                <a:latin typeface="+mn-lt"/>
                <a:ea typeface="Bald"/>
                <a:cs typeface="Arial" panose="020B0604020202020204" pitchFamily="34" charset="0"/>
              </a:rPr>
              <a:t>Challenges </a:t>
            </a:r>
            <a:endParaRPr lang="en-GB" altLang="en-US" sz="2800" b="1" dirty="0">
              <a:solidFill>
                <a:schemeClr val="accent4">
                  <a:lumMod val="75000"/>
                </a:schemeClr>
              </a:solidFill>
              <a:latin typeface="+mn-lt"/>
              <a:ea typeface="Bald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75607" y="1454900"/>
            <a:ext cx="8229600" cy="4156050"/>
          </a:xfrm>
        </p:spPr>
        <p:txBody>
          <a:bodyPr rtlCol="0">
            <a:noAutofit/>
          </a:bodyPr>
          <a:lstStyle/>
          <a:p>
            <a:pPr marL="457200" indent="-457200">
              <a:buFont typeface="+mj-lt"/>
              <a:buAutoNum type="arabicPeriod"/>
              <a:defRPr/>
            </a:pPr>
            <a:r>
              <a:rPr lang="en-GB" sz="2600" dirty="0" smtClean="0"/>
              <a:t>Consultation, Cooperation and Coordination – the “3 C’s” for successful SDI implementation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GB" sz="2600" dirty="0" smtClean="0"/>
              <a:t>Raising awareness at all levels 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GB" sz="2600" dirty="0" smtClean="0"/>
              <a:t>Facing and overcoming skills shortages among data owners, creators, and users - at all levels of government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GB" sz="2600" dirty="0" smtClean="0"/>
              <a:t>Convincing high level stakeholders to join the initiative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600" dirty="0" smtClean="0"/>
              <a:t>Funding for NSDI </a:t>
            </a:r>
            <a:r>
              <a:rPr lang="en-US" sz="2600" dirty="0"/>
              <a:t>(ICT infrastructures, </a:t>
            </a:r>
            <a:r>
              <a:rPr lang="en-US" sz="2600" dirty="0" smtClean="0"/>
              <a:t>standardization, national data priority, </a:t>
            </a:r>
            <a:r>
              <a:rPr lang="en-US" sz="2600" dirty="0"/>
              <a:t>competence</a:t>
            </a:r>
            <a:r>
              <a:rPr lang="en-US" sz="2600" dirty="0" smtClean="0"/>
              <a:t>, and human resources)</a:t>
            </a:r>
          </a:p>
          <a:p>
            <a:pPr marL="457200" indent="-457200">
              <a:buFont typeface="+mj-lt"/>
              <a:buAutoNum type="arabicPeriod"/>
              <a:defRPr/>
            </a:pPr>
            <a:r>
              <a:rPr lang="en-US" sz="2600" dirty="0" smtClean="0"/>
              <a:t>Poor quality and outdated data sets – cost of data </a:t>
            </a:r>
            <a:r>
              <a:rPr lang="en-US" dirty="0" smtClean="0"/>
              <a:t>collection</a:t>
            </a:r>
            <a:endParaRPr lang="en-US" dirty="0"/>
          </a:p>
          <a:p>
            <a:pPr>
              <a:defRPr/>
            </a:pPr>
            <a:endParaRPr lang="en-US" b="1" dirty="0"/>
          </a:p>
          <a:p>
            <a:pPr>
              <a:defRPr/>
            </a:pPr>
            <a:endParaRPr lang="en-GB" dirty="0" smtClean="0"/>
          </a:p>
          <a:p>
            <a:pPr>
              <a:defRPr/>
            </a:pPr>
            <a:endParaRPr lang="en-GB" dirty="0" smtClean="0"/>
          </a:p>
        </p:txBody>
      </p:sp>
      <p:sp>
        <p:nvSpPr>
          <p:cNvPr id="12294" name="Slide Number Placeholder 5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077200" y="6356351"/>
            <a:ext cx="21336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47AF268-2623-4A7C-B5D5-B94A9BF0ADF3}" type="slidenum">
              <a:rPr lang="en-GB" altLang="en-US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en-GB" altLang="en-US" sz="1200">
              <a:solidFill>
                <a:srgbClr val="898989"/>
              </a:solidFill>
            </a:endParaRPr>
          </a:p>
        </p:txBody>
      </p:sp>
      <p:pic>
        <p:nvPicPr>
          <p:cNvPr id="8" name="image2.png" descr="NSA-Logo.png"/>
          <p:cNvPicPr/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9454178" y="5555411"/>
            <a:ext cx="1229620" cy="1314986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71570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image3.jpg" descr="Powerpoint-Background.jpg"/>
          <p:cNvPicPr/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524000" y="348368"/>
            <a:ext cx="9144000" cy="6509633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Shape 213"/>
          <p:cNvSpPr>
            <a:spLocks noGrp="1"/>
          </p:cNvSpPr>
          <p:nvPr>
            <p:ph type="body" idx="1"/>
          </p:nvPr>
        </p:nvSpPr>
        <p:spPr>
          <a:xfrm>
            <a:off x="1981200" y="1905000"/>
            <a:ext cx="8458200" cy="4495800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  <a:defRPr sz="1800"/>
            </a:pPr>
            <a:endParaRPr sz="2000" dirty="0"/>
          </a:p>
          <a:p>
            <a:pPr marL="0" indent="0">
              <a:buNone/>
              <a:defRPr sz="1800"/>
            </a:pPr>
            <a:endParaRPr sz="2000" dirty="0"/>
          </a:p>
          <a:p>
            <a:pPr marL="0" indent="0">
              <a:buNone/>
              <a:defRPr sz="1800"/>
            </a:pPr>
            <a:endParaRPr sz="2000" dirty="0"/>
          </a:p>
          <a:p>
            <a:pPr marL="0" indent="0" algn="ctr">
              <a:spcBef>
                <a:spcPts val="1100"/>
              </a:spcBef>
              <a:buNone/>
              <a:defRPr sz="1800"/>
            </a:pPr>
            <a:endParaRPr lang="en-ZA" sz="4800" dirty="0"/>
          </a:p>
          <a:p>
            <a:pPr marL="0" indent="0" algn="ctr">
              <a:spcBef>
                <a:spcPts val="1100"/>
              </a:spcBef>
              <a:buNone/>
              <a:defRPr sz="1800"/>
            </a:pPr>
            <a:endParaRPr lang="en-ZA" sz="4800" dirty="0"/>
          </a:p>
          <a:p>
            <a:pPr marL="0" indent="0" algn="ctr">
              <a:spcBef>
                <a:spcPts val="1100"/>
              </a:spcBef>
              <a:buNone/>
              <a:defRPr sz="1800"/>
            </a:pPr>
            <a:r>
              <a:rPr lang="en-ZA" sz="4800" dirty="0"/>
              <a:t>Thank you</a:t>
            </a:r>
            <a:endParaRPr sz="4800" dirty="0"/>
          </a:p>
        </p:txBody>
      </p:sp>
      <p:sp>
        <p:nvSpPr>
          <p:cNvPr id="214" name="Shape 214"/>
          <p:cNvSpPr>
            <a:spLocks noGrp="1"/>
          </p:cNvSpPr>
          <p:nvPr>
            <p:ph type="sldNum" sz="quarter" idx="4294967295"/>
          </p:nvPr>
        </p:nvSpPr>
        <p:spPr>
          <a:xfrm>
            <a:off x="8077200" y="6221730"/>
            <a:ext cx="2133600" cy="269240"/>
          </a:xfrm>
          <a:prstGeom prst="rect">
            <a:avLst/>
          </a:prstGeom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0" tIns="0" rIns="0" bIns="0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fld id="{86CB4B4D-7CA3-9044-876B-883B54F8677D}" type="slidenum">
              <a:rPr sz="1200">
                <a:solidFill>
                  <a:srgbClr val="888888"/>
                </a:solidFill>
              </a:rPr>
              <a:t>18</a:t>
            </a:fld>
            <a:endParaRPr sz="1200">
              <a:solidFill>
                <a:srgbClr val="888888"/>
              </a:solidFill>
            </a:endParaRPr>
          </a:p>
        </p:txBody>
      </p:sp>
      <p:sp>
        <p:nvSpPr>
          <p:cNvPr id="215" name="Shape 215"/>
          <p:cNvSpPr>
            <a:spLocks noGrp="1"/>
          </p:cNvSpPr>
          <p:nvPr>
            <p:ph type="title"/>
          </p:nvPr>
        </p:nvSpPr>
        <p:spPr>
          <a:xfrm>
            <a:off x="1981200" y="274639"/>
            <a:ext cx="8229600" cy="1143001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1978" y="1814831"/>
            <a:ext cx="4841684" cy="3076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84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6.7|1.3|31.6|0.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2694</TotalTime>
  <Words>858</Words>
  <Application>Microsoft Office PowerPoint</Application>
  <PresentationFormat>Widescreen</PresentationFormat>
  <Paragraphs>204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Arial</vt:lpstr>
      <vt:lpstr>Bald</vt:lpstr>
      <vt:lpstr>Calibri</vt:lpstr>
      <vt:lpstr>Calibri Light</vt:lpstr>
      <vt:lpstr>Times New Roman</vt:lpstr>
      <vt:lpstr>Wingdings</vt:lpstr>
      <vt:lpstr>Office Theme</vt:lpstr>
      <vt:lpstr>NAMIBIA –NATIONAL SPATIAL DATA INFRASTRUCTURE (NSDI)</vt:lpstr>
      <vt:lpstr>OUTLINE</vt:lpstr>
      <vt:lpstr>The Legal Framework</vt:lpstr>
      <vt:lpstr>The Legal Framework...Continued…</vt:lpstr>
      <vt:lpstr>The Legal Framework...Continued…</vt:lpstr>
      <vt:lpstr>Governance  Structure and Institutional Arrangements</vt:lpstr>
      <vt:lpstr>Implementation Approach/Model</vt:lpstr>
      <vt:lpstr>PowerPoint Presentation</vt:lpstr>
      <vt:lpstr> Mechanisms for creating and maintaining spatial information</vt:lpstr>
      <vt:lpstr>The Manner and Specification for Capturing Spatial Data - Gazette # 6143 of 2016</vt:lpstr>
      <vt:lpstr> Mechanisms for making spatial information accessible   </vt:lpstr>
      <vt:lpstr>National Geographic Portal  </vt:lpstr>
      <vt:lpstr>NSDI linkage to NDP5 pillars .</vt:lpstr>
      <vt:lpstr> Supported SDGs Indicators</vt:lpstr>
      <vt:lpstr> Supported SDGs  indicators..Continued..</vt:lpstr>
      <vt:lpstr>  Milestones</vt:lpstr>
      <vt:lpstr> Challenges </vt:lpstr>
      <vt:lpstr>PowerPoint Presentation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Mudabeti</dc:creator>
  <cp:lastModifiedBy>Lovisa Nangombe</cp:lastModifiedBy>
  <cp:revision>214</cp:revision>
  <dcterms:created xsi:type="dcterms:W3CDTF">2017-02-23T06:29:08Z</dcterms:created>
  <dcterms:modified xsi:type="dcterms:W3CDTF">2018-04-24T13:34:14Z</dcterms:modified>
</cp:coreProperties>
</file>