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9"/>
  </p:notesMasterIdLst>
  <p:sldIdLst>
    <p:sldId id="281" r:id="rId2"/>
    <p:sldId id="310" r:id="rId3"/>
    <p:sldId id="305" r:id="rId4"/>
    <p:sldId id="306" r:id="rId5"/>
    <p:sldId id="307" r:id="rId6"/>
    <p:sldId id="303" r:id="rId7"/>
    <p:sldId id="30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2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7" autoAdjust="0"/>
    <p:restoredTop sz="89282" autoAdjust="0"/>
  </p:normalViewPr>
  <p:slideViewPr>
    <p:cSldViewPr snapToGrid="0">
      <p:cViewPr varScale="1">
        <p:scale>
          <a:sx n="68" d="100"/>
          <a:sy n="68" d="100"/>
        </p:scale>
        <p:origin x="61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E:\Workshops\April%202018\2%20of%20Country%20Responses%20(Final)%20Summary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7945179700664836"/>
          <c:y val="7.5021312872975282E-2"/>
          <c:w val="0.42423673017353619"/>
          <c:h val="0.9249786871270246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'[2 of Country Responses (Final) Summary.xlsx]Sheet1'!$J$7</c:f>
              <c:strCache>
                <c:ptCount val="1"/>
                <c:pt idx="0">
                  <c:v>No. of Countries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3"/>
              <c:layout>
                <c:manualLayout>
                  <c:x val="-3.3039549425572787E-2"/>
                  <c:y val="2.6850863590900245E-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3.0988235537574949E-2"/>
                  <c:y val="3.41032818468036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'[2 of Country Responses (Final) Summary.xlsx]Sheet1'!$I$8:$I$12</c:f>
              <c:strCache>
                <c:ptCount val="5"/>
                <c:pt idx="0">
                  <c:v>Mainly creates own geospatial information </c:v>
                </c:pt>
                <c:pt idx="1">
                  <c:v>Mainly uses geospatial information from national mapping agency or geospatial authority</c:v>
                </c:pt>
                <c:pt idx="2">
                  <c:v>Mainly uses geospatial information from other national agencies</c:v>
                </c:pt>
                <c:pt idx="3">
                  <c:v>Uses geospatial information from international agencies</c:v>
                </c:pt>
                <c:pt idx="4">
                  <c:v>Does not utilize geospatial information</c:v>
                </c:pt>
              </c:strCache>
            </c:strRef>
          </c:cat>
          <c:val>
            <c:numRef>
              <c:f>'[2 of Country Responses (Final) Summary.xlsx]Sheet1'!$J$8:$J$12</c:f>
              <c:numCache>
                <c:formatCode>General</c:formatCode>
                <c:ptCount val="5"/>
                <c:pt idx="0">
                  <c:v>16</c:v>
                </c:pt>
                <c:pt idx="1">
                  <c:v>7</c:v>
                </c:pt>
                <c:pt idx="2">
                  <c:v>3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overlap val="-20"/>
        <c:axId val="125837768"/>
        <c:axId val="125838160"/>
      </c:barChart>
      <c:catAx>
        <c:axId val="12583776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5838160"/>
        <c:crosses val="autoZero"/>
        <c:auto val="1"/>
        <c:lblAlgn val="ctr"/>
        <c:lblOffset val="100"/>
        <c:noMultiLvlLbl val="0"/>
      </c:catAx>
      <c:valAx>
        <c:axId val="125838160"/>
        <c:scaling>
          <c:orientation val="minMax"/>
          <c:max val="16"/>
        </c:scaling>
        <c:delete val="1"/>
        <c:axPos val="t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25837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2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A0F234-53FA-41CD-91F9-23BFC1A2C32F}" type="datetimeFigureOut">
              <a:rPr lang="en-GB" smtClean="0"/>
              <a:t>25/04/2018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CA1F62-6871-4B22-86AD-847A021080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8720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CA1F62-6871-4B22-86AD-847A0210803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4017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2030 Agenda is an </a:t>
            </a:r>
            <a:r>
              <a:rPr lang="en-US" b="1" i="0" dirty="0" smtClean="0"/>
              <a:t>integrated plan of action </a:t>
            </a:r>
            <a:r>
              <a:rPr lang="en-US" dirty="0" smtClean="0"/>
              <a:t>structured in four main parts: (</a:t>
            </a:r>
            <a:r>
              <a:rPr lang="en-US" dirty="0" err="1" smtClean="0"/>
              <a:t>i</a:t>
            </a:r>
            <a:r>
              <a:rPr lang="en-US" dirty="0" smtClean="0"/>
              <a:t>) a </a:t>
            </a:r>
            <a:r>
              <a:rPr lang="en-US" b="1" i="1" dirty="0" smtClean="0"/>
              <a:t>vision and principles </a:t>
            </a:r>
            <a:r>
              <a:rPr lang="en-US" dirty="0" smtClean="0"/>
              <a:t>for transforming our world as set out in the Declaration; (ii) a </a:t>
            </a:r>
            <a:r>
              <a:rPr lang="en-US" b="1" dirty="0" smtClean="0"/>
              <a:t>results framework of 17 SDGs and 169 targets</a:t>
            </a:r>
            <a:r>
              <a:rPr lang="en-US" dirty="0" smtClean="0"/>
              <a:t>; (iii) a </a:t>
            </a:r>
            <a:r>
              <a:rPr lang="en-US" b="1" dirty="0" smtClean="0"/>
              <a:t>means of implementation </a:t>
            </a:r>
            <a:r>
              <a:rPr lang="en-US" dirty="0" smtClean="0"/>
              <a:t>through governments, society and global partnership; and (iv) </a:t>
            </a:r>
            <a:r>
              <a:rPr lang="en-US" b="1" dirty="0" smtClean="0"/>
              <a:t>a follow-up and review framework</a:t>
            </a:r>
            <a:r>
              <a:rPr lang="en-US" dirty="0" smtClean="0"/>
              <a:t> of global indicators. Any national SDG implementations will be sub-optimal without strategies and frameworks to integrate geospatial information into the measuring, monitoring and reporting processes.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CA1F62-6871-4B22-86AD-847A0210803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38053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Geocoding can be broadly defined as </a:t>
            </a:r>
            <a:r>
              <a:rPr lang="en-US" altLang="en-US" b="1" i="1" dirty="0" smtClean="0">
                <a:solidFill>
                  <a:srgbClr val="0070C0"/>
                </a:solidFill>
              </a:rPr>
              <a:t>the assignment of a code to a geographic location</a:t>
            </a:r>
            <a:r>
              <a:rPr lang="en-US" altLang="en-US" dirty="0" smtClean="0"/>
              <a:t>. Usually however, Geocoding refers to a more </a:t>
            </a:r>
            <a:r>
              <a:rPr lang="en-US" altLang="en-US" b="1" i="1" dirty="0" smtClean="0">
                <a:solidFill>
                  <a:srgbClr val="0070C0"/>
                </a:solidFill>
              </a:rPr>
              <a:t>specific assignment of geographic coordinates (</a:t>
            </a:r>
            <a:r>
              <a:rPr lang="en-US" altLang="en-US" b="1" i="1" dirty="0" err="1" smtClean="0">
                <a:solidFill>
                  <a:srgbClr val="0070C0"/>
                </a:solidFill>
              </a:rPr>
              <a:t>latitude,Longitude</a:t>
            </a:r>
            <a:r>
              <a:rPr lang="en-US" altLang="en-US" b="1" i="1" dirty="0" smtClean="0">
                <a:solidFill>
                  <a:srgbClr val="0070C0"/>
                </a:solidFill>
              </a:rPr>
              <a:t>) to an individual address</a:t>
            </a:r>
            <a:r>
              <a:rPr lang="en-US" altLang="en-US" dirty="0" smtClean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CA1F62-6871-4B22-86AD-847A0210803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371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25/04/2018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2342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25/04/2018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5295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25/04/2018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2792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25/04/2018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4875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25/04/2018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296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25/04/2018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275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25/04/2018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337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25/04/2018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8180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25/04/2018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5498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25/04/2018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7647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25/04/2018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4204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4AA3A-8B63-4F78-8A95-045B23DE7DC6}" type="datetimeFigureOut">
              <a:rPr lang="en-GB" smtClean="0"/>
              <a:t>25/04/2018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0" y="6268425"/>
            <a:ext cx="12192000" cy="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292489" y="6311900"/>
            <a:ext cx="4676037" cy="5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239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/>
          </p:cNvSpPr>
          <p:nvPr/>
        </p:nvSpPr>
        <p:spPr bwMode="auto">
          <a:xfrm>
            <a:off x="-24572" y="-147480"/>
            <a:ext cx="12187076" cy="6361622"/>
          </a:xfrm>
          <a:prstGeom prst="rect">
            <a:avLst/>
          </a:prstGeom>
          <a:solidFill>
            <a:srgbClr val="0B5784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endParaRPr lang="fr-FR" altLang="fr-FR" dirty="0"/>
          </a:p>
        </p:txBody>
      </p:sp>
      <p:sp>
        <p:nvSpPr>
          <p:cNvPr id="3075" name="AutoShape 2"/>
          <p:cNvSpPr>
            <a:spLocks/>
          </p:cNvSpPr>
          <p:nvPr/>
        </p:nvSpPr>
        <p:spPr bwMode="auto">
          <a:xfrm>
            <a:off x="3643270" y="4644082"/>
            <a:ext cx="1562911" cy="497913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572" y="0"/>
                </a:moveTo>
                <a:lnTo>
                  <a:pt x="2028" y="0"/>
                </a:lnTo>
                <a:lnTo>
                  <a:pt x="1664" y="172"/>
                </a:lnTo>
                <a:lnTo>
                  <a:pt x="1321" y="669"/>
                </a:lnTo>
                <a:lnTo>
                  <a:pt x="1005" y="1460"/>
                </a:lnTo>
                <a:lnTo>
                  <a:pt x="722" y="2514"/>
                </a:lnTo>
                <a:lnTo>
                  <a:pt x="477" y="3803"/>
                </a:lnTo>
                <a:lnTo>
                  <a:pt x="277" y="5295"/>
                </a:lnTo>
                <a:lnTo>
                  <a:pt x="127" y="6961"/>
                </a:lnTo>
                <a:lnTo>
                  <a:pt x="33" y="8770"/>
                </a:lnTo>
                <a:lnTo>
                  <a:pt x="0" y="10692"/>
                </a:lnTo>
                <a:lnTo>
                  <a:pt x="0" y="10908"/>
                </a:lnTo>
                <a:lnTo>
                  <a:pt x="33" y="12830"/>
                </a:lnTo>
                <a:lnTo>
                  <a:pt x="127" y="14639"/>
                </a:lnTo>
                <a:lnTo>
                  <a:pt x="277" y="16304"/>
                </a:lnTo>
                <a:lnTo>
                  <a:pt x="477" y="17797"/>
                </a:lnTo>
                <a:lnTo>
                  <a:pt x="722" y="19085"/>
                </a:lnTo>
                <a:lnTo>
                  <a:pt x="1005" y="20140"/>
                </a:lnTo>
                <a:lnTo>
                  <a:pt x="1321" y="20931"/>
                </a:lnTo>
                <a:lnTo>
                  <a:pt x="1664" y="21428"/>
                </a:lnTo>
                <a:lnTo>
                  <a:pt x="2028" y="21600"/>
                </a:lnTo>
                <a:lnTo>
                  <a:pt x="19572" y="21600"/>
                </a:lnTo>
                <a:lnTo>
                  <a:pt x="19936" y="21428"/>
                </a:lnTo>
                <a:lnTo>
                  <a:pt x="20279" y="20931"/>
                </a:lnTo>
                <a:lnTo>
                  <a:pt x="20595" y="20140"/>
                </a:lnTo>
                <a:lnTo>
                  <a:pt x="20878" y="19085"/>
                </a:lnTo>
                <a:lnTo>
                  <a:pt x="21123" y="17797"/>
                </a:lnTo>
                <a:lnTo>
                  <a:pt x="21323" y="16304"/>
                </a:lnTo>
                <a:lnTo>
                  <a:pt x="21473" y="14639"/>
                </a:lnTo>
                <a:lnTo>
                  <a:pt x="21567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67" y="8770"/>
                </a:lnTo>
                <a:lnTo>
                  <a:pt x="21473" y="6961"/>
                </a:lnTo>
                <a:lnTo>
                  <a:pt x="21323" y="5295"/>
                </a:lnTo>
                <a:lnTo>
                  <a:pt x="21123" y="3803"/>
                </a:lnTo>
                <a:lnTo>
                  <a:pt x="20878" y="2514"/>
                </a:lnTo>
                <a:lnTo>
                  <a:pt x="20595" y="1460"/>
                </a:lnTo>
                <a:lnTo>
                  <a:pt x="20279" y="669"/>
                </a:lnTo>
                <a:lnTo>
                  <a:pt x="19936" y="172"/>
                </a:lnTo>
                <a:lnTo>
                  <a:pt x="19572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76" name="Rectangle 3"/>
          <p:cNvSpPr>
            <a:spLocks/>
          </p:cNvSpPr>
          <p:nvPr/>
        </p:nvSpPr>
        <p:spPr bwMode="auto">
          <a:xfrm>
            <a:off x="11136822" y="134633"/>
            <a:ext cx="75565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fr-FR" sz="27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ECA</a:t>
            </a:r>
          </a:p>
        </p:txBody>
      </p:sp>
      <p:sp>
        <p:nvSpPr>
          <p:cNvPr id="3077" name="Rectangle 4" descr="image2.png"/>
          <p:cNvSpPr>
            <a:spLocks/>
          </p:cNvSpPr>
          <p:nvPr/>
        </p:nvSpPr>
        <p:spPr bwMode="auto">
          <a:xfrm>
            <a:off x="10476625" y="92440"/>
            <a:ext cx="573087" cy="477837"/>
          </a:xfrm>
          <a:prstGeom prst="rect">
            <a:avLst/>
          </a:pr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endParaRPr lang="fr-FR" altLang="fr-FR"/>
          </a:p>
        </p:txBody>
      </p:sp>
      <p:grpSp>
        <p:nvGrpSpPr>
          <p:cNvPr id="2" name="Group 1"/>
          <p:cNvGrpSpPr/>
          <p:nvPr/>
        </p:nvGrpSpPr>
        <p:grpSpPr>
          <a:xfrm>
            <a:off x="-9818" y="132732"/>
            <a:ext cx="4307695" cy="6061587"/>
            <a:chOff x="447374" y="0"/>
            <a:chExt cx="4619626" cy="6856414"/>
          </a:xfrm>
        </p:grpSpPr>
        <p:sp>
          <p:nvSpPr>
            <p:cNvPr id="3081" name="AutoShape 8"/>
            <p:cNvSpPr>
              <a:spLocks/>
            </p:cNvSpPr>
            <p:nvPr/>
          </p:nvSpPr>
          <p:spPr bwMode="auto">
            <a:xfrm>
              <a:off x="1110950" y="3273426"/>
              <a:ext cx="3730625" cy="511175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0155" y="0"/>
                  </a:moveTo>
                  <a:lnTo>
                    <a:pt x="1445" y="0"/>
                  </a:lnTo>
                  <a:lnTo>
                    <a:pt x="1185" y="172"/>
                  </a:lnTo>
                  <a:lnTo>
                    <a:pt x="941" y="669"/>
                  </a:lnTo>
                  <a:lnTo>
                    <a:pt x="716" y="1460"/>
                  </a:lnTo>
                  <a:lnTo>
                    <a:pt x="514" y="2514"/>
                  </a:lnTo>
                  <a:lnTo>
                    <a:pt x="340" y="3803"/>
                  </a:lnTo>
                  <a:lnTo>
                    <a:pt x="197" y="5295"/>
                  </a:lnTo>
                  <a:lnTo>
                    <a:pt x="90" y="6961"/>
                  </a:lnTo>
                  <a:lnTo>
                    <a:pt x="23" y="8770"/>
                  </a:lnTo>
                  <a:lnTo>
                    <a:pt x="0" y="10692"/>
                  </a:lnTo>
                  <a:lnTo>
                    <a:pt x="0" y="10908"/>
                  </a:lnTo>
                  <a:lnTo>
                    <a:pt x="23" y="12830"/>
                  </a:lnTo>
                  <a:lnTo>
                    <a:pt x="90" y="14639"/>
                  </a:lnTo>
                  <a:lnTo>
                    <a:pt x="197" y="16304"/>
                  </a:lnTo>
                  <a:lnTo>
                    <a:pt x="340" y="17797"/>
                  </a:lnTo>
                  <a:lnTo>
                    <a:pt x="514" y="19085"/>
                  </a:lnTo>
                  <a:lnTo>
                    <a:pt x="716" y="20140"/>
                  </a:lnTo>
                  <a:lnTo>
                    <a:pt x="941" y="20931"/>
                  </a:lnTo>
                  <a:lnTo>
                    <a:pt x="1185" y="21428"/>
                  </a:lnTo>
                  <a:lnTo>
                    <a:pt x="1445" y="21600"/>
                  </a:lnTo>
                  <a:lnTo>
                    <a:pt x="20155" y="21600"/>
                  </a:lnTo>
                  <a:lnTo>
                    <a:pt x="20415" y="21428"/>
                  </a:lnTo>
                  <a:lnTo>
                    <a:pt x="20659" y="20931"/>
                  </a:lnTo>
                  <a:lnTo>
                    <a:pt x="20884" y="20140"/>
                  </a:lnTo>
                  <a:lnTo>
                    <a:pt x="21086" y="19085"/>
                  </a:lnTo>
                  <a:lnTo>
                    <a:pt x="21260" y="17797"/>
                  </a:lnTo>
                  <a:lnTo>
                    <a:pt x="21403" y="16304"/>
                  </a:lnTo>
                  <a:lnTo>
                    <a:pt x="21510" y="14639"/>
                  </a:lnTo>
                  <a:lnTo>
                    <a:pt x="21577" y="12830"/>
                  </a:lnTo>
                  <a:lnTo>
                    <a:pt x="21600" y="10908"/>
                  </a:lnTo>
                  <a:lnTo>
                    <a:pt x="21600" y="10692"/>
                  </a:lnTo>
                  <a:lnTo>
                    <a:pt x="21577" y="8770"/>
                  </a:lnTo>
                  <a:lnTo>
                    <a:pt x="21510" y="6961"/>
                  </a:lnTo>
                  <a:lnTo>
                    <a:pt x="21403" y="5295"/>
                  </a:lnTo>
                  <a:lnTo>
                    <a:pt x="21260" y="3803"/>
                  </a:lnTo>
                  <a:lnTo>
                    <a:pt x="21086" y="2514"/>
                  </a:lnTo>
                  <a:lnTo>
                    <a:pt x="20884" y="1460"/>
                  </a:lnTo>
                  <a:lnTo>
                    <a:pt x="20659" y="669"/>
                  </a:lnTo>
                  <a:lnTo>
                    <a:pt x="20415" y="172"/>
                  </a:lnTo>
                  <a:lnTo>
                    <a:pt x="20155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3082" name="AutoShape 9"/>
            <p:cNvSpPr>
              <a:spLocks/>
            </p:cNvSpPr>
            <p:nvPr/>
          </p:nvSpPr>
          <p:spPr bwMode="auto">
            <a:xfrm>
              <a:off x="1452262" y="3889376"/>
              <a:ext cx="2692400" cy="511175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9597" y="0"/>
                  </a:moveTo>
                  <a:lnTo>
                    <a:pt x="2003" y="0"/>
                  </a:lnTo>
                  <a:lnTo>
                    <a:pt x="1643" y="172"/>
                  </a:lnTo>
                  <a:lnTo>
                    <a:pt x="1304" y="669"/>
                  </a:lnTo>
                  <a:lnTo>
                    <a:pt x="992" y="1460"/>
                  </a:lnTo>
                  <a:lnTo>
                    <a:pt x="713" y="2514"/>
                  </a:lnTo>
                  <a:lnTo>
                    <a:pt x="471" y="3803"/>
                  </a:lnTo>
                  <a:lnTo>
                    <a:pt x="274" y="5295"/>
                  </a:lnTo>
                  <a:lnTo>
                    <a:pt x="125" y="6961"/>
                  </a:lnTo>
                  <a:lnTo>
                    <a:pt x="32" y="8770"/>
                  </a:lnTo>
                  <a:lnTo>
                    <a:pt x="0" y="10692"/>
                  </a:lnTo>
                  <a:lnTo>
                    <a:pt x="0" y="10908"/>
                  </a:lnTo>
                  <a:lnTo>
                    <a:pt x="32" y="12830"/>
                  </a:lnTo>
                  <a:lnTo>
                    <a:pt x="125" y="14639"/>
                  </a:lnTo>
                  <a:lnTo>
                    <a:pt x="274" y="16304"/>
                  </a:lnTo>
                  <a:lnTo>
                    <a:pt x="471" y="17797"/>
                  </a:lnTo>
                  <a:lnTo>
                    <a:pt x="713" y="19085"/>
                  </a:lnTo>
                  <a:lnTo>
                    <a:pt x="992" y="20140"/>
                  </a:lnTo>
                  <a:lnTo>
                    <a:pt x="1304" y="20931"/>
                  </a:lnTo>
                  <a:lnTo>
                    <a:pt x="1643" y="21428"/>
                  </a:lnTo>
                  <a:lnTo>
                    <a:pt x="2003" y="21600"/>
                  </a:lnTo>
                  <a:lnTo>
                    <a:pt x="19597" y="21600"/>
                  </a:lnTo>
                  <a:lnTo>
                    <a:pt x="19957" y="21428"/>
                  </a:lnTo>
                  <a:lnTo>
                    <a:pt x="20296" y="20931"/>
                  </a:lnTo>
                  <a:lnTo>
                    <a:pt x="20608" y="20140"/>
                  </a:lnTo>
                  <a:lnTo>
                    <a:pt x="20887" y="19085"/>
                  </a:lnTo>
                  <a:lnTo>
                    <a:pt x="21129" y="17797"/>
                  </a:lnTo>
                  <a:lnTo>
                    <a:pt x="21327" y="16304"/>
                  </a:lnTo>
                  <a:lnTo>
                    <a:pt x="21475" y="14639"/>
                  </a:lnTo>
                  <a:lnTo>
                    <a:pt x="21568" y="12830"/>
                  </a:lnTo>
                  <a:lnTo>
                    <a:pt x="21600" y="10908"/>
                  </a:lnTo>
                  <a:lnTo>
                    <a:pt x="21600" y="10692"/>
                  </a:lnTo>
                  <a:lnTo>
                    <a:pt x="21568" y="8770"/>
                  </a:lnTo>
                  <a:lnTo>
                    <a:pt x="21475" y="6961"/>
                  </a:lnTo>
                  <a:lnTo>
                    <a:pt x="21327" y="5295"/>
                  </a:lnTo>
                  <a:lnTo>
                    <a:pt x="21129" y="3803"/>
                  </a:lnTo>
                  <a:lnTo>
                    <a:pt x="20887" y="2514"/>
                  </a:lnTo>
                  <a:lnTo>
                    <a:pt x="20608" y="1460"/>
                  </a:lnTo>
                  <a:lnTo>
                    <a:pt x="20296" y="669"/>
                  </a:lnTo>
                  <a:lnTo>
                    <a:pt x="19957" y="172"/>
                  </a:lnTo>
                  <a:lnTo>
                    <a:pt x="19597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3083" name="AutoShape 10"/>
            <p:cNvSpPr>
              <a:spLocks/>
            </p:cNvSpPr>
            <p:nvPr/>
          </p:nvSpPr>
          <p:spPr bwMode="auto">
            <a:xfrm>
              <a:off x="1614188" y="4567239"/>
              <a:ext cx="2808287" cy="509587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9681" y="0"/>
                  </a:moveTo>
                  <a:lnTo>
                    <a:pt x="1919" y="0"/>
                  </a:lnTo>
                  <a:lnTo>
                    <a:pt x="1574" y="172"/>
                  </a:lnTo>
                  <a:lnTo>
                    <a:pt x="1250" y="669"/>
                  </a:lnTo>
                  <a:lnTo>
                    <a:pt x="951" y="1460"/>
                  </a:lnTo>
                  <a:lnTo>
                    <a:pt x="683" y="2514"/>
                  </a:lnTo>
                  <a:lnTo>
                    <a:pt x="451" y="3803"/>
                  </a:lnTo>
                  <a:lnTo>
                    <a:pt x="262" y="5295"/>
                  </a:lnTo>
                  <a:lnTo>
                    <a:pt x="120" y="6961"/>
                  </a:lnTo>
                  <a:lnTo>
                    <a:pt x="31" y="8770"/>
                  </a:lnTo>
                  <a:lnTo>
                    <a:pt x="0" y="10692"/>
                  </a:lnTo>
                  <a:lnTo>
                    <a:pt x="0" y="10908"/>
                  </a:lnTo>
                  <a:lnTo>
                    <a:pt x="31" y="12830"/>
                  </a:lnTo>
                  <a:lnTo>
                    <a:pt x="120" y="14639"/>
                  </a:lnTo>
                  <a:lnTo>
                    <a:pt x="262" y="16304"/>
                  </a:lnTo>
                  <a:lnTo>
                    <a:pt x="451" y="17797"/>
                  </a:lnTo>
                  <a:lnTo>
                    <a:pt x="683" y="19085"/>
                  </a:lnTo>
                  <a:lnTo>
                    <a:pt x="951" y="20140"/>
                  </a:lnTo>
                  <a:lnTo>
                    <a:pt x="1250" y="20931"/>
                  </a:lnTo>
                  <a:lnTo>
                    <a:pt x="1574" y="21428"/>
                  </a:lnTo>
                  <a:lnTo>
                    <a:pt x="1919" y="21600"/>
                  </a:lnTo>
                  <a:lnTo>
                    <a:pt x="19681" y="21600"/>
                  </a:lnTo>
                  <a:lnTo>
                    <a:pt x="20026" y="21420"/>
                  </a:lnTo>
                  <a:lnTo>
                    <a:pt x="20350" y="20904"/>
                  </a:lnTo>
                  <a:lnTo>
                    <a:pt x="20649" y="20084"/>
                  </a:lnTo>
                  <a:lnTo>
                    <a:pt x="20917" y="18995"/>
                  </a:lnTo>
                  <a:lnTo>
                    <a:pt x="21149" y="17671"/>
                  </a:lnTo>
                  <a:lnTo>
                    <a:pt x="21338" y="16144"/>
                  </a:lnTo>
                  <a:lnTo>
                    <a:pt x="21480" y="14450"/>
                  </a:lnTo>
                  <a:lnTo>
                    <a:pt x="21569" y="12621"/>
                  </a:lnTo>
                  <a:lnTo>
                    <a:pt x="21600" y="10692"/>
                  </a:lnTo>
                  <a:lnTo>
                    <a:pt x="21569" y="8770"/>
                  </a:lnTo>
                  <a:lnTo>
                    <a:pt x="21480" y="6961"/>
                  </a:lnTo>
                  <a:lnTo>
                    <a:pt x="21338" y="5295"/>
                  </a:lnTo>
                  <a:lnTo>
                    <a:pt x="21149" y="3803"/>
                  </a:lnTo>
                  <a:lnTo>
                    <a:pt x="20917" y="2514"/>
                  </a:lnTo>
                  <a:lnTo>
                    <a:pt x="20649" y="1460"/>
                  </a:lnTo>
                  <a:lnTo>
                    <a:pt x="20350" y="669"/>
                  </a:lnTo>
                  <a:lnTo>
                    <a:pt x="20026" y="172"/>
                  </a:lnTo>
                  <a:lnTo>
                    <a:pt x="19681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3084" name="AutoShape 11"/>
            <p:cNvSpPr>
              <a:spLocks/>
            </p:cNvSpPr>
            <p:nvPr/>
          </p:nvSpPr>
          <p:spPr bwMode="auto">
            <a:xfrm>
              <a:off x="1614188" y="5253039"/>
              <a:ext cx="2141537" cy="509587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9083" y="0"/>
                  </a:moveTo>
                  <a:lnTo>
                    <a:pt x="2517" y="0"/>
                  </a:lnTo>
                  <a:lnTo>
                    <a:pt x="2065" y="172"/>
                  </a:lnTo>
                  <a:lnTo>
                    <a:pt x="1639" y="669"/>
                  </a:lnTo>
                  <a:lnTo>
                    <a:pt x="1247" y="1460"/>
                  </a:lnTo>
                  <a:lnTo>
                    <a:pt x="895" y="2514"/>
                  </a:lnTo>
                  <a:lnTo>
                    <a:pt x="592" y="3803"/>
                  </a:lnTo>
                  <a:lnTo>
                    <a:pt x="344" y="5295"/>
                  </a:lnTo>
                  <a:lnTo>
                    <a:pt x="157" y="6961"/>
                  </a:lnTo>
                  <a:lnTo>
                    <a:pt x="41" y="8770"/>
                  </a:lnTo>
                  <a:lnTo>
                    <a:pt x="0" y="10692"/>
                  </a:lnTo>
                  <a:lnTo>
                    <a:pt x="0" y="10908"/>
                  </a:lnTo>
                  <a:lnTo>
                    <a:pt x="41" y="12830"/>
                  </a:lnTo>
                  <a:lnTo>
                    <a:pt x="157" y="14639"/>
                  </a:lnTo>
                  <a:lnTo>
                    <a:pt x="344" y="16304"/>
                  </a:lnTo>
                  <a:lnTo>
                    <a:pt x="592" y="17797"/>
                  </a:lnTo>
                  <a:lnTo>
                    <a:pt x="895" y="19085"/>
                  </a:lnTo>
                  <a:lnTo>
                    <a:pt x="1247" y="20140"/>
                  </a:lnTo>
                  <a:lnTo>
                    <a:pt x="1639" y="20931"/>
                  </a:lnTo>
                  <a:lnTo>
                    <a:pt x="2065" y="21428"/>
                  </a:lnTo>
                  <a:lnTo>
                    <a:pt x="2517" y="21600"/>
                  </a:lnTo>
                  <a:lnTo>
                    <a:pt x="19083" y="21600"/>
                  </a:lnTo>
                  <a:lnTo>
                    <a:pt x="19535" y="21428"/>
                  </a:lnTo>
                  <a:lnTo>
                    <a:pt x="19961" y="20931"/>
                  </a:lnTo>
                  <a:lnTo>
                    <a:pt x="20353" y="20140"/>
                  </a:lnTo>
                  <a:lnTo>
                    <a:pt x="20705" y="19085"/>
                  </a:lnTo>
                  <a:lnTo>
                    <a:pt x="21008" y="17797"/>
                  </a:lnTo>
                  <a:lnTo>
                    <a:pt x="21256" y="16304"/>
                  </a:lnTo>
                  <a:lnTo>
                    <a:pt x="21443" y="14639"/>
                  </a:lnTo>
                  <a:lnTo>
                    <a:pt x="21559" y="12830"/>
                  </a:lnTo>
                  <a:lnTo>
                    <a:pt x="21600" y="10908"/>
                  </a:lnTo>
                  <a:lnTo>
                    <a:pt x="21600" y="10692"/>
                  </a:lnTo>
                  <a:lnTo>
                    <a:pt x="21559" y="8770"/>
                  </a:lnTo>
                  <a:lnTo>
                    <a:pt x="21443" y="6961"/>
                  </a:lnTo>
                  <a:lnTo>
                    <a:pt x="21256" y="5295"/>
                  </a:lnTo>
                  <a:lnTo>
                    <a:pt x="21008" y="3803"/>
                  </a:lnTo>
                  <a:lnTo>
                    <a:pt x="20705" y="2514"/>
                  </a:lnTo>
                  <a:lnTo>
                    <a:pt x="20353" y="1460"/>
                  </a:lnTo>
                  <a:lnTo>
                    <a:pt x="19961" y="669"/>
                  </a:lnTo>
                  <a:lnTo>
                    <a:pt x="19535" y="172"/>
                  </a:lnTo>
                  <a:lnTo>
                    <a:pt x="19083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3085" name="AutoShape 12"/>
            <p:cNvSpPr>
              <a:spLocks/>
            </p:cNvSpPr>
            <p:nvPr/>
          </p:nvSpPr>
          <p:spPr bwMode="auto">
            <a:xfrm>
              <a:off x="1858663" y="5922964"/>
              <a:ext cx="1476375" cy="511175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7948" y="0"/>
                  </a:moveTo>
                  <a:lnTo>
                    <a:pt x="3652" y="0"/>
                  </a:lnTo>
                  <a:lnTo>
                    <a:pt x="2996" y="172"/>
                  </a:lnTo>
                  <a:lnTo>
                    <a:pt x="2378" y="669"/>
                  </a:lnTo>
                  <a:lnTo>
                    <a:pt x="1809" y="1460"/>
                  </a:lnTo>
                  <a:lnTo>
                    <a:pt x="1299" y="2514"/>
                  </a:lnTo>
                  <a:lnTo>
                    <a:pt x="859" y="3803"/>
                  </a:lnTo>
                  <a:lnTo>
                    <a:pt x="499" y="5295"/>
                  </a:lnTo>
                  <a:lnTo>
                    <a:pt x="228" y="6961"/>
                  </a:lnTo>
                  <a:lnTo>
                    <a:pt x="59" y="8770"/>
                  </a:lnTo>
                  <a:lnTo>
                    <a:pt x="0" y="10692"/>
                  </a:lnTo>
                  <a:lnTo>
                    <a:pt x="0" y="10908"/>
                  </a:lnTo>
                  <a:lnTo>
                    <a:pt x="59" y="12830"/>
                  </a:lnTo>
                  <a:lnTo>
                    <a:pt x="228" y="14639"/>
                  </a:lnTo>
                  <a:lnTo>
                    <a:pt x="499" y="16304"/>
                  </a:lnTo>
                  <a:lnTo>
                    <a:pt x="859" y="17797"/>
                  </a:lnTo>
                  <a:lnTo>
                    <a:pt x="1299" y="19085"/>
                  </a:lnTo>
                  <a:lnTo>
                    <a:pt x="1809" y="20140"/>
                  </a:lnTo>
                  <a:lnTo>
                    <a:pt x="2378" y="20931"/>
                  </a:lnTo>
                  <a:lnTo>
                    <a:pt x="2996" y="21428"/>
                  </a:lnTo>
                  <a:lnTo>
                    <a:pt x="3652" y="21600"/>
                  </a:lnTo>
                  <a:lnTo>
                    <a:pt x="17948" y="21600"/>
                  </a:lnTo>
                  <a:lnTo>
                    <a:pt x="18605" y="21428"/>
                  </a:lnTo>
                  <a:lnTo>
                    <a:pt x="19222" y="20931"/>
                  </a:lnTo>
                  <a:lnTo>
                    <a:pt x="19791" y="20140"/>
                  </a:lnTo>
                  <a:lnTo>
                    <a:pt x="20301" y="19085"/>
                  </a:lnTo>
                  <a:lnTo>
                    <a:pt x="20741" y="17797"/>
                  </a:lnTo>
                  <a:lnTo>
                    <a:pt x="21101" y="16304"/>
                  </a:lnTo>
                  <a:lnTo>
                    <a:pt x="21372" y="14639"/>
                  </a:lnTo>
                  <a:lnTo>
                    <a:pt x="21541" y="12830"/>
                  </a:lnTo>
                  <a:lnTo>
                    <a:pt x="21600" y="10908"/>
                  </a:lnTo>
                  <a:lnTo>
                    <a:pt x="21600" y="10692"/>
                  </a:lnTo>
                  <a:lnTo>
                    <a:pt x="21541" y="8770"/>
                  </a:lnTo>
                  <a:lnTo>
                    <a:pt x="21372" y="6961"/>
                  </a:lnTo>
                  <a:lnTo>
                    <a:pt x="21101" y="5295"/>
                  </a:lnTo>
                  <a:lnTo>
                    <a:pt x="20741" y="3803"/>
                  </a:lnTo>
                  <a:lnTo>
                    <a:pt x="20301" y="2514"/>
                  </a:lnTo>
                  <a:lnTo>
                    <a:pt x="19791" y="1460"/>
                  </a:lnTo>
                  <a:lnTo>
                    <a:pt x="19222" y="669"/>
                  </a:lnTo>
                  <a:lnTo>
                    <a:pt x="18605" y="172"/>
                  </a:lnTo>
                  <a:lnTo>
                    <a:pt x="17948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3086" name="AutoShape 13"/>
            <p:cNvSpPr>
              <a:spLocks/>
            </p:cNvSpPr>
            <p:nvPr/>
          </p:nvSpPr>
          <p:spPr bwMode="auto">
            <a:xfrm>
              <a:off x="447374" y="0"/>
              <a:ext cx="1004888" cy="496888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7873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6243" y="21600"/>
                  </a:lnTo>
                  <a:lnTo>
                    <a:pt x="17206" y="21423"/>
                  </a:lnTo>
                  <a:lnTo>
                    <a:pt x="18112" y="20914"/>
                  </a:lnTo>
                  <a:lnTo>
                    <a:pt x="18947" y="20103"/>
                  </a:lnTo>
                  <a:lnTo>
                    <a:pt x="19694" y="19021"/>
                  </a:lnTo>
                  <a:lnTo>
                    <a:pt x="20340" y="17700"/>
                  </a:lnTo>
                  <a:lnTo>
                    <a:pt x="20869" y="16169"/>
                  </a:lnTo>
                  <a:lnTo>
                    <a:pt x="21265" y="14461"/>
                  </a:lnTo>
                  <a:lnTo>
                    <a:pt x="21514" y="12606"/>
                  </a:lnTo>
                  <a:lnTo>
                    <a:pt x="21600" y="10635"/>
                  </a:lnTo>
                  <a:lnTo>
                    <a:pt x="21600" y="10413"/>
                  </a:lnTo>
                  <a:lnTo>
                    <a:pt x="21514" y="8442"/>
                  </a:lnTo>
                  <a:lnTo>
                    <a:pt x="21265" y="6587"/>
                  </a:lnTo>
                  <a:lnTo>
                    <a:pt x="20869" y="4879"/>
                  </a:lnTo>
                  <a:lnTo>
                    <a:pt x="20340" y="3349"/>
                  </a:lnTo>
                  <a:lnTo>
                    <a:pt x="19694" y="2027"/>
                  </a:lnTo>
                  <a:lnTo>
                    <a:pt x="18947" y="945"/>
                  </a:lnTo>
                  <a:lnTo>
                    <a:pt x="18112" y="134"/>
                  </a:lnTo>
                  <a:lnTo>
                    <a:pt x="17873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3087" name="AutoShape 14"/>
            <p:cNvSpPr>
              <a:spLocks/>
            </p:cNvSpPr>
            <p:nvPr/>
          </p:nvSpPr>
          <p:spPr bwMode="auto">
            <a:xfrm>
              <a:off x="1966613" y="6546851"/>
              <a:ext cx="790575" cy="309563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4782" y="0"/>
                  </a:moveTo>
                  <a:lnTo>
                    <a:pt x="6817" y="0"/>
                  </a:lnTo>
                  <a:lnTo>
                    <a:pt x="5592" y="283"/>
                  </a:lnTo>
                  <a:lnTo>
                    <a:pt x="4439" y="1100"/>
                  </a:lnTo>
                  <a:lnTo>
                    <a:pt x="3377" y="2401"/>
                  </a:lnTo>
                  <a:lnTo>
                    <a:pt x="2425" y="4137"/>
                  </a:lnTo>
                  <a:lnTo>
                    <a:pt x="1603" y="6257"/>
                  </a:lnTo>
                  <a:lnTo>
                    <a:pt x="931" y="8712"/>
                  </a:lnTo>
                  <a:lnTo>
                    <a:pt x="426" y="11452"/>
                  </a:lnTo>
                  <a:lnTo>
                    <a:pt x="110" y="14428"/>
                  </a:lnTo>
                  <a:lnTo>
                    <a:pt x="0" y="17590"/>
                  </a:lnTo>
                  <a:lnTo>
                    <a:pt x="0" y="17946"/>
                  </a:lnTo>
                  <a:lnTo>
                    <a:pt x="110" y="21108"/>
                  </a:lnTo>
                  <a:lnTo>
                    <a:pt x="162" y="21600"/>
                  </a:lnTo>
                  <a:lnTo>
                    <a:pt x="21438" y="21600"/>
                  </a:lnTo>
                  <a:lnTo>
                    <a:pt x="21490" y="21108"/>
                  </a:lnTo>
                  <a:lnTo>
                    <a:pt x="21600" y="17946"/>
                  </a:lnTo>
                  <a:lnTo>
                    <a:pt x="21600" y="17590"/>
                  </a:lnTo>
                  <a:lnTo>
                    <a:pt x="21490" y="14428"/>
                  </a:lnTo>
                  <a:lnTo>
                    <a:pt x="21173" y="11452"/>
                  </a:lnTo>
                  <a:lnTo>
                    <a:pt x="20669" y="8712"/>
                  </a:lnTo>
                  <a:lnTo>
                    <a:pt x="19997" y="6257"/>
                  </a:lnTo>
                  <a:lnTo>
                    <a:pt x="19175" y="4137"/>
                  </a:lnTo>
                  <a:lnTo>
                    <a:pt x="18223" y="2401"/>
                  </a:lnTo>
                  <a:lnTo>
                    <a:pt x="17161" y="1100"/>
                  </a:lnTo>
                  <a:lnTo>
                    <a:pt x="16008" y="283"/>
                  </a:lnTo>
                  <a:lnTo>
                    <a:pt x="14782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3088" name="AutoShape 15"/>
            <p:cNvSpPr>
              <a:spLocks/>
            </p:cNvSpPr>
            <p:nvPr/>
          </p:nvSpPr>
          <p:spPr bwMode="auto">
            <a:xfrm>
              <a:off x="447374" y="573089"/>
              <a:ext cx="1536700" cy="509587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8093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8093" y="21600"/>
                  </a:lnTo>
                  <a:lnTo>
                    <a:pt x="18724" y="21428"/>
                  </a:lnTo>
                  <a:lnTo>
                    <a:pt x="19317" y="20931"/>
                  </a:lnTo>
                  <a:lnTo>
                    <a:pt x="19863" y="20140"/>
                  </a:lnTo>
                  <a:lnTo>
                    <a:pt x="20353" y="19085"/>
                  </a:lnTo>
                  <a:lnTo>
                    <a:pt x="20775" y="17797"/>
                  </a:lnTo>
                  <a:lnTo>
                    <a:pt x="21121" y="16304"/>
                  </a:lnTo>
                  <a:lnTo>
                    <a:pt x="21381" y="14639"/>
                  </a:lnTo>
                  <a:lnTo>
                    <a:pt x="21544" y="12830"/>
                  </a:lnTo>
                  <a:lnTo>
                    <a:pt x="21600" y="10908"/>
                  </a:lnTo>
                  <a:lnTo>
                    <a:pt x="21600" y="10692"/>
                  </a:lnTo>
                  <a:lnTo>
                    <a:pt x="21544" y="8770"/>
                  </a:lnTo>
                  <a:lnTo>
                    <a:pt x="21381" y="6961"/>
                  </a:lnTo>
                  <a:lnTo>
                    <a:pt x="21121" y="5295"/>
                  </a:lnTo>
                  <a:lnTo>
                    <a:pt x="20775" y="3803"/>
                  </a:lnTo>
                  <a:lnTo>
                    <a:pt x="20353" y="2514"/>
                  </a:lnTo>
                  <a:lnTo>
                    <a:pt x="19863" y="1460"/>
                  </a:lnTo>
                  <a:lnTo>
                    <a:pt x="19317" y="669"/>
                  </a:lnTo>
                  <a:lnTo>
                    <a:pt x="18724" y="172"/>
                  </a:lnTo>
                  <a:lnTo>
                    <a:pt x="18093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3089" name="AutoShape 16"/>
            <p:cNvSpPr>
              <a:spLocks/>
            </p:cNvSpPr>
            <p:nvPr/>
          </p:nvSpPr>
          <p:spPr bwMode="auto">
            <a:xfrm>
              <a:off x="447374" y="1238250"/>
              <a:ext cx="3067050" cy="509588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9842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9842" y="21600"/>
                  </a:lnTo>
                  <a:lnTo>
                    <a:pt x="20158" y="21428"/>
                  </a:lnTo>
                  <a:lnTo>
                    <a:pt x="20456" y="20931"/>
                  </a:lnTo>
                  <a:lnTo>
                    <a:pt x="20729" y="20140"/>
                  </a:lnTo>
                  <a:lnTo>
                    <a:pt x="20975" y="19085"/>
                  </a:lnTo>
                  <a:lnTo>
                    <a:pt x="21187" y="17797"/>
                  </a:lnTo>
                  <a:lnTo>
                    <a:pt x="21360" y="16304"/>
                  </a:lnTo>
                  <a:lnTo>
                    <a:pt x="21490" y="14639"/>
                  </a:lnTo>
                  <a:lnTo>
                    <a:pt x="21572" y="12830"/>
                  </a:lnTo>
                  <a:lnTo>
                    <a:pt x="21600" y="10908"/>
                  </a:lnTo>
                  <a:lnTo>
                    <a:pt x="21600" y="10692"/>
                  </a:lnTo>
                  <a:lnTo>
                    <a:pt x="21572" y="8770"/>
                  </a:lnTo>
                  <a:lnTo>
                    <a:pt x="21490" y="6961"/>
                  </a:lnTo>
                  <a:lnTo>
                    <a:pt x="21360" y="5295"/>
                  </a:lnTo>
                  <a:lnTo>
                    <a:pt x="21187" y="3803"/>
                  </a:lnTo>
                  <a:lnTo>
                    <a:pt x="20975" y="2514"/>
                  </a:lnTo>
                  <a:lnTo>
                    <a:pt x="20729" y="1460"/>
                  </a:lnTo>
                  <a:lnTo>
                    <a:pt x="20456" y="669"/>
                  </a:lnTo>
                  <a:lnTo>
                    <a:pt x="20158" y="172"/>
                  </a:lnTo>
                  <a:lnTo>
                    <a:pt x="19842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3090" name="AutoShape 17"/>
            <p:cNvSpPr>
              <a:spLocks/>
            </p:cNvSpPr>
            <p:nvPr/>
          </p:nvSpPr>
          <p:spPr bwMode="auto">
            <a:xfrm>
              <a:off x="447375" y="1916114"/>
              <a:ext cx="3432175" cy="509587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003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0030" y="21600"/>
                  </a:lnTo>
                  <a:lnTo>
                    <a:pt x="20312" y="21428"/>
                  </a:lnTo>
                  <a:lnTo>
                    <a:pt x="20578" y="20931"/>
                  </a:lnTo>
                  <a:lnTo>
                    <a:pt x="20822" y="20140"/>
                  </a:lnTo>
                  <a:lnTo>
                    <a:pt x="21041" y="19085"/>
                  </a:lnTo>
                  <a:lnTo>
                    <a:pt x="21231" y="17797"/>
                  </a:lnTo>
                  <a:lnTo>
                    <a:pt x="21386" y="16304"/>
                  </a:lnTo>
                  <a:lnTo>
                    <a:pt x="21502" y="14639"/>
                  </a:lnTo>
                  <a:lnTo>
                    <a:pt x="21575" y="12830"/>
                  </a:lnTo>
                  <a:lnTo>
                    <a:pt x="21600" y="10908"/>
                  </a:lnTo>
                  <a:lnTo>
                    <a:pt x="21600" y="10692"/>
                  </a:lnTo>
                  <a:lnTo>
                    <a:pt x="21575" y="8770"/>
                  </a:lnTo>
                  <a:lnTo>
                    <a:pt x="21502" y="6961"/>
                  </a:lnTo>
                  <a:lnTo>
                    <a:pt x="21386" y="5295"/>
                  </a:lnTo>
                  <a:lnTo>
                    <a:pt x="21231" y="3803"/>
                  </a:lnTo>
                  <a:lnTo>
                    <a:pt x="21041" y="2514"/>
                  </a:lnTo>
                  <a:lnTo>
                    <a:pt x="20822" y="1460"/>
                  </a:lnTo>
                  <a:lnTo>
                    <a:pt x="20578" y="669"/>
                  </a:lnTo>
                  <a:lnTo>
                    <a:pt x="20312" y="172"/>
                  </a:lnTo>
                  <a:lnTo>
                    <a:pt x="20030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3091" name="AutoShape 18"/>
            <p:cNvSpPr>
              <a:spLocks/>
            </p:cNvSpPr>
            <p:nvPr/>
          </p:nvSpPr>
          <p:spPr bwMode="auto">
            <a:xfrm>
              <a:off x="447375" y="2600326"/>
              <a:ext cx="4619625" cy="511175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0598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0433" y="21600"/>
                  </a:lnTo>
                  <a:lnTo>
                    <a:pt x="20643" y="21428"/>
                  </a:lnTo>
                  <a:lnTo>
                    <a:pt x="20840" y="20931"/>
                  </a:lnTo>
                  <a:lnTo>
                    <a:pt x="21022" y="20140"/>
                  </a:lnTo>
                  <a:lnTo>
                    <a:pt x="21185" y="19085"/>
                  </a:lnTo>
                  <a:lnTo>
                    <a:pt x="21326" y="17797"/>
                  </a:lnTo>
                  <a:lnTo>
                    <a:pt x="21441" y="16304"/>
                  </a:lnTo>
                  <a:lnTo>
                    <a:pt x="21527" y="14639"/>
                  </a:lnTo>
                  <a:lnTo>
                    <a:pt x="21581" y="12830"/>
                  </a:lnTo>
                  <a:lnTo>
                    <a:pt x="21600" y="10908"/>
                  </a:lnTo>
                  <a:lnTo>
                    <a:pt x="21600" y="9184"/>
                  </a:lnTo>
                  <a:lnTo>
                    <a:pt x="21574" y="7078"/>
                  </a:lnTo>
                  <a:lnTo>
                    <a:pt x="21498" y="5145"/>
                  </a:lnTo>
                  <a:lnTo>
                    <a:pt x="21380" y="3440"/>
                  </a:lnTo>
                  <a:lnTo>
                    <a:pt x="21225" y="2018"/>
                  </a:lnTo>
                  <a:lnTo>
                    <a:pt x="21039" y="933"/>
                  </a:lnTo>
                  <a:lnTo>
                    <a:pt x="20828" y="243"/>
                  </a:lnTo>
                  <a:lnTo>
                    <a:pt x="20598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</p:grpSp>
      <p:sp>
        <p:nvSpPr>
          <p:cNvPr id="3092" name="Rectangle 19"/>
          <p:cNvSpPr>
            <a:spLocks/>
          </p:cNvSpPr>
          <p:nvPr/>
        </p:nvSpPr>
        <p:spPr bwMode="auto">
          <a:xfrm>
            <a:off x="8054747" y="5028064"/>
            <a:ext cx="403859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45720" rIns="45720">
            <a:spAutoFit/>
          </a:bodyPr>
          <a:lstStyle>
            <a:lvl1pPr indent="3873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indent="0"/>
            <a:r>
              <a:rPr lang="en-US" sz="2000" b="1" dirty="0">
                <a:solidFill>
                  <a:schemeClr val="bg1">
                    <a:lumMod val="95000"/>
                  </a:schemeClr>
                </a:solidFill>
              </a:rPr>
              <a:t>Addis Ababa, Ethiopia</a:t>
            </a:r>
          </a:p>
          <a:p>
            <a:pPr indent="0"/>
            <a:r>
              <a:rPr lang="en-US" sz="2000" b="1" dirty="0">
                <a:solidFill>
                  <a:schemeClr val="bg1">
                    <a:lumMod val="95000"/>
                  </a:schemeClr>
                </a:solidFill>
              </a:rPr>
              <a:t> 23-25 April 2018</a:t>
            </a:r>
            <a:endParaRPr lang="en-US" sz="20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093" name="Marcador de Posição do Número do Diapositivo 20"/>
          <p:cNvSpPr>
            <a:spLocks noGrp="1"/>
          </p:cNvSpPr>
          <p:nvPr>
            <p:ph type="sldNum" sz="quarter" idx="10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endParaRPr lang="en-US" altLang="fr-FR" dirty="0">
              <a:solidFill>
                <a:srgbClr val="888888"/>
              </a:solidFill>
              <a:latin typeface="Helvetica" panose="020B0604020202020204" pitchFamily="34" charset="0"/>
              <a:cs typeface="Helvetica" panose="020B0604020202020204" pitchFamily="34" charset="0"/>
              <a:sym typeface="Helvetica" panose="020B0604020202020204" pitchFamily="34" charset="0"/>
            </a:endParaRPr>
          </a:p>
        </p:txBody>
      </p:sp>
      <p:sp>
        <p:nvSpPr>
          <p:cNvPr id="3078" name="Rectangle 5"/>
          <p:cNvSpPr>
            <a:spLocks noGrp="1" noChangeArrowheads="1"/>
          </p:cNvSpPr>
          <p:nvPr>
            <p:ph type="title"/>
          </p:nvPr>
        </p:nvSpPr>
        <p:spPr>
          <a:xfrm>
            <a:off x="2564040" y="1237157"/>
            <a:ext cx="9573549" cy="1166017"/>
          </a:xfrm>
        </p:spPr>
        <p:txBody>
          <a:bodyPr>
            <a:noAutofit/>
          </a:bodyPr>
          <a:lstStyle/>
          <a:p>
            <a:pPr algn="ctr">
              <a:spcAft>
                <a:spcPts val="1800"/>
              </a:spcAft>
            </a:pPr>
            <a:r>
              <a:rPr lang="en-US" sz="26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Sub-Regional Workshop on </a:t>
            </a:r>
            <a:br>
              <a:rPr lang="en-US" sz="26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6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Integration of Administrative Data, Big Data and Geospatial Information for the Compilation of SDG Indicators</a:t>
            </a:r>
            <a:endParaRPr lang="en-US" sz="2600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79" name="Rectangle 6"/>
          <p:cNvSpPr>
            <a:spLocks/>
          </p:cNvSpPr>
          <p:nvPr/>
        </p:nvSpPr>
        <p:spPr bwMode="auto">
          <a:xfrm>
            <a:off x="3437818" y="2880379"/>
            <a:ext cx="8596859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/>
            <a:r>
              <a:rPr lang="en-US" sz="2800" b="1" kern="0" dirty="0">
                <a:solidFill>
                  <a:schemeClr val="bg1">
                    <a:lumMod val="95000"/>
                  </a:schemeClr>
                </a:solidFill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Analysis of Country Responses </a:t>
            </a:r>
            <a:br>
              <a:rPr lang="en-US" sz="2800" b="1" kern="0" dirty="0">
                <a:solidFill>
                  <a:schemeClr val="bg1">
                    <a:lumMod val="95000"/>
                  </a:schemeClr>
                </a:solidFill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</a:br>
            <a:r>
              <a:rPr lang="en-US" sz="2800" b="1" kern="0" dirty="0">
                <a:solidFill>
                  <a:schemeClr val="bg1">
                    <a:lumMod val="95000"/>
                  </a:schemeClr>
                </a:solidFill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to </a:t>
            </a:r>
            <a:r>
              <a:rPr lang="en-US" sz="2800" b="1" kern="0">
                <a:solidFill>
                  <a:schemeClr val="bg1">
                    <a:lumMod val="95000"/>
                  </a:schemeClr>
                </a:solidFill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the </a:t>
            </a:r>
            <a:r>
              <a:rPr lang="en-US" sz="2800" b="1" kern="0" smtClean="0">
                <a:solidFill>
                  <a:schemeClr val="bg1">
                    <a:lumMod val="95000"/>
                  </a:schemeClr>
                </a:solidFill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Country Assessment </a:t>
            </a:r>
            <a:r>
              <a:rPr lang="en-US" sz="2800" b="1" kern="0" dirty="0" smtClean="0">
                <a:solidFill>
                  <a:schemeClr val="bg1">
                    <a:lumMod val="95000"/>
                  </a:schemeClr>
                </a:solidFill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Questionnaire</a:t>
            </a:r>
            <a:r>
              <a:rPr lang="en-US" sz="2800" b="1" kern="0" dirty="0">
                <a:solidFill>
                  <a:schemeClr val="bg1">
                    <a:lumMod val="95000"/>
                  </a:schemeClr>
                </a:solidFill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:</a:t>
            </a:r>
          </a:p>
          <a:p>
            <a:pPr lvl="0" algn="ctr"/>
            <a:r>
              <a:rPr lang="en-US" sz="3100" b="1" kern="0" dirty="0">
                <a:solidFill>
                  <a:schemeClr val="bg1"/>
                </a:solidFill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Integration of </a:t>
            </a:r>
            <a:r>
              <a:rPr lang="en-US" sz="3100" b="1" kern="0" dirty="0" smtClean="0">
                <a:solidFill>
                  <a:schemeClr val="bg1"/>
                </a:solidFill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Statistical </a:t>
            </a:r>
            <a:r>
              <a:rPr lang="en-US" sz="3100" b="1" kern="0" dirty="0">
                <a:solidFill>
                  <a:schemeClr val="bg1"/>
                </a:solidFill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and </a:t>
            </a:r>
            <a:r>
              <a:rPr lang="en-US" sz="3100" b="1" kern="0" dirty="0" smtClean="0">
                <a:solidFill>
                  <a:schemeClr val="bg1"/>
                </a:solidFill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Geospatial </a:t>
            </a:r>
            <a:r>
              <a:rPr lang="en-US" sz="3100" b="1" kern="0" dirty="0">
                <a:solidFill>
                  <a:schemeClr val="bg1"/>
                </a:solidFill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sz="3100" b="1" kern="0" dirty="0" smtClean="0">
                <a:solidFill>
                  <a:schemeClr val="bg1"/>
                </a:solidFill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nformation</a:t>
            </a:r>
            <a:endParaRPr lang="en-US" sz="3100" b="1" kern="0" dirty="0">
              <a:solidFill>
                <a:schemeClr val="bg1"/>
              </a:solidFill>
              <a:latin typeface="Calibri Light" panose="020F0302020204030204" pitchFamily="34" charset="0"/>
              <a:ea typeface="DengXian Light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22453" y="155278"/>
            <a:ext cx="79346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United Nations Development Account 10</a:t>
            </a:r>
            <a:r>
              <a:rPr lang="en-US" sz="2000" b="1" baseline="30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Tranche Statistics and Data</a:t>
            </a:r>
            <a:endParaRPr lang="en-US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92703" y="4625992"/>
            <a:ext cx="16640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Haile Mulualem, ECA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64806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61081" t="9946" r="11757" b="57838"/>
          <a:stretch/>
        </p:blipFill>
        <p:spPr>
          <a:xfrm>
            <a:off x="1724627" y="137932"/>
            <a:ext cx="8251394" cy="305834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724627" y="3519722"/>
            <a:ext cx="9116366" cy="55399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500" dirty="0"/>
              <a:t>Any </a:t>
            </a:r>
            <a:r>
              <a:rPr lang="en-US" sz="1500" dirty="0">
                <a:solidFill>
                  <a:srgbClr val="0070C0"/>
                </a:solidFill>
              </a:rPr>
              <a:t>national </a:t>
            </a:r>
            <a:r>
              <a:rPr lang="en-US" sz="1500" b="1" i="1" dirty="0">
                <a:solidFill>
                  <a:srgbClr val="0070C0"/>
                </a:solidFill>
              </a:rPr>
              <a:t>SDG implementations </a:t>
            </a:r>
            <a:r>
              <a:rPr lang="en-US" sz="1500" dirty="0"/>
              <a:t>will be </a:t>
            </a:r>
            <a:r>
              <a:rPr lang="en-US" sz="1500" dirty="0" smtClean="0">
                <a:solidFill>
                  <a:srgbClr val="0070C0"/>
                </a:solidFill>
              </a:rPr>
              <a:t>sub-optimal </a:t>
            </a:r>
            <a:r>
              <a:rPr lang="en-US" sz="1500" dirty="0"/>
              <a:t>without </a:t>
            </a:r>
            <a:r>
              <a:rPr lang="en-US" sz="1500" b="1" i="1" dirty="0">
                <a:solidFill>
                  <a:srgbClr val="0070C0"/>
                </a:solidFill>
              </a:rPr>
              <a:t>strategies and frameworks </a:t>
            </a:r>
            <a:r>
              <a:rPr lang="en-US" sz="1500" dirty="0"/>
              <a:t>to </a:t>
            </a:r>
            <a:r>
              <a:rPr lang="en-US" sz="1500" b="1" i="1" dirty="0">
                <a:solidFill>
                  <a:srgbClr val="0070C0"/>
                </a:solidFill>
              </a:rPr>
              <a:t>integrate geospatial information</a:t>
            </a:r>
            <a:r>
              <a:rPr lang="en-US" sz="1500" dirty="0"/>
              <a:t> into the </a:t>
            </a:r>
            <a:r>
              <a:rPr lang="en-US" sz="1500" dirty="0">
                <a:solidFill>
                  <a:srgbClr val="0070C0"/>
                </a:solidFill>
              </a:rPr>
              <a:t>measuring, </a:t>
            </a:r>
            <a:r>
              <a:rPr lang="en-US" sz="1500" dirty="0" smtClean="0">
                <a:solidFill>
                  <a:srgbClr val="0070C0"/>
                </a:solidFill>
              </a:rPr>
              <a:t>monitoring </a:t>
            </a:r>
            <a:r>
              <a:rPr lang="en-US" sz="1500" dirty="0">
                <a:solidFill>
                  <a:srgbClr val="0070C0"/>
                </a:solidFill>
              </a:rPr>
              <a:t>and reporting </a:t>
            </a:r>
            <a:r>
              <a:rPr lang="en-US" sz="1500" dirty="0"/>
              <a:t>processes.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1724627" y="4188588"/>
            <a:ext cx="9116366" cy="7848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1500" dirty="0" smtClean="0">
                <a:solidFill>
                  <a:srgbClr val="0070C0"/>
                </a:solidFill>
              </a:rPr>
              <a:t>NSSs</a:t>
            </a:r>
            <a:r>
              <a:rPr lang="en-US" sz="1500" dirty="0" smtClean="0"/>
              <a:t> must ensure that the </a:t>
            </a:r>
            <a:r>
              <a:rPr lang="en-US" sz="1500" b="1" i="1" dirty="0" smtClean="0">
                <a:solidFill>
                  <a:srgbClr val="0070C0"/>
                </a:solidFill>
              </a:rPr>
              <a:t>coverage and level of data disaggregation </a:t>
            </a:r>
            <a:r>
              <a:rPr lang="en-US" sz="1500" dirty="0" smtClean="0"/>
              <a:t>for </a:t>
            </a:r>
            <a:r>
              <a:rPr lang="en-US" sz="1500" b="1" i="1" dirty="0" smtClean="0">
                <a:solidFill>
                  <a:srgbClr val="0070C0"/>
                </a:solidFill>
              </a:rPr>
              <a:t>follow up and review </a:t>
            </a:r>
            <a:r>
              <a:rPr lang="en-US" sz="1500" dirty="0" smtClean="0"/>
              <a:t>of </a:t>
            </a:r>
            <a:r>
              <a:rPr lang="en-US" sz="1500" dirty="0" smtClean="0">
                <a:solidFill>
                  <a:srgbClr val="0070C0"/>
                </a:solidFill>
              </a:rPr>
              <a:t>the 2030 Agenda </a:t>
            </a:r>
            <a:r>
              <a:rPr lang="en-US" sz="1500" b="1" i="1" dirty="0" smtClean="0">
                <a:solidFill>
                  <a:srgbClr val="0070C0"/>
                </a:solidFill>
              </a:rPr>
              <a:t>leaves no one behind</a:t>
            </a:r>
            <a:r>
              <a:rPr lang="en-US" sz="1500" dirty="0" smtClean="0"/>
              <a:t>. </a:t>
            </a:r>
            <a:r>
              <a:rPr lang="en-US" sz="1500" dirty="0" smtClean="0">
                <a:solidFill>
                  <a:srgbClr val="0070C0"/>
                </a:solidFill>
              </a:rPr>
              <a:t>NSSs need to </a:t>
            </a:r>
            <a:r>
              <a:rPr lang="en-US" sz="1500" b="1" i="1" dirty="0" smtClean="0">
                <a:solidFill>
                  <a:srgbClr val="0070C0"/>
                </a:solidFill>
              </a:rPr>
              <a:t>invest in the technology and skills </a:t>
            </a:r>
            <a:r>
              <a:rPr lang="en-US" sz="1500" dirty="0" smtClean="0"/>
              <a:t>necessary </a:t>
            </a:r>
            <a:r>
              <a:rPr lang="en-US" sz="1500" dirty="0" smtClean="0">
                <a:solidFill>
                  <a:srgbClr val="0070C0"/>
                </a:solidFill>
              </a:rPr>
              <a:t>to </a:t>
            </a:r>
            <a:r>
              <a:rPr lang="en-US" sz="1500" b="1" i="1" dirty="0" smtClean="0">
                <a:solidFill>
                  <a:srgbClr val="0070C0"/>
                </a:solidFill>
              </a:rPr>
              <a:t>collect and integrate data </a:t>
            </a:r>
            <a:r>
              <a:rPr lang="en-US" sz="1500" dirty="0" smtClean="0">
                <a:solidFill>
                  <a:srgbClr val="0070C0"/>
                </a:solidFill>
              </a:rPr>
              <a:t>from </a:t>
            </a:r>
            <a:r>
              <a:rPr lang="en-US" sz="1500" b="1" i="1" dirty="0" smtClean="0">
                <a:solidFill>
                  <a:srgbClr val="0070C0"/>
                </a:solidFill>
              </a:rPr>
              <a:t>multiple sources</a:t>
            </a:r>
            <a:r>
              <a:rPr lang="en-US" sz="1500" dirty="0" smtClean="0">
                <a:solidFill>
                  <a:srgbClr val="0070C0"/>
                </a:solidFill>
              </a:rPr>
              <a:t>, </a:t>
            </a:r>
            <a:r>
              <a:rPr lang="en-US" sz="1500" dirty="0" smtClean="0"/>
              <a:t>including </a:t>
            </a:r>
            <a:r>
              <a:rPr lang="en-US" sz="1500" b="1" i="1" dirty="0" smtClean="0">
                <a:solidFill>
                  <a:srgbClr val="0070C0"/>
                </a:solidFill>
              </a:rPr>
              <a:t>integration of geospatial information with statistics and other data. </a:t>
            </a:r>
            <a:endParaRPr lang="en-US" sz="1500" b="1" i="1" dirty="0">
              <a:solidFill>
                <a:srgbClr val="0070C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59459" y="5188806"/>
            <a:ext cx="907809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500" dirty="0" smtClean="0">
                <a:solidFill>
                  <a:srgbClr val="0070C0"/>
                </a:solidFill>
              </a:rPr>
              <a:t>National </a:t>
            </a:r>
            <a:r>
              <a:rPr lang="en-US" sz="1500" dirty="0">
                <a:solidFill>
                  <a:srgbClr val="0070C0"/>
                </a:solidFill>
              </a:rPr>
              <a:t>geospatial and statistical information systems </a:t>
            </a:r>
            <a:r>
              <a:rPr lang="en-US" sz="1500" dirty="0" smtClean="0"/>
              <a:t>should be </a:t>
            </a:r>
            <a:r>
              <a:rPr lang="en-US" sz="1500" b="1" i="1" dirty="0" smtClean="0">
                <a:solidFill>
                  <a:srgbClr val="0070C0"/>
                </a:solidFill>
              </a:rPr>
              <a:t>strengthened</a:t>
            </a:r>
            <a:r>
              <a:rPr lang="en-US" sz="1500" dirty="0" smtClean="0"/>
              <a:t> to </a:t>
            </a:r>
            <a:r>
              <a:rPr lang="en-US" sz="1500" b="1" i="1" dirty="0">
                <a:solidFill>
                  <a:srgbClr val="0070C0"/>
                </a:solidFill>
              </a:rPr>
              <a:t>facilitate and enable </a:t>
            </a:r>
            <a:r>
              <a:rPr lang="en-US" sz="1500" dirty="0">
                <a:solidFill>
                  <a:srgbClr val="0070C0"/>
                </a:solidFill>
              </a:rPr>
              <a:t>a ‘</a:t>
            </a:r>
            <a:r>
              <a:rPr lang="en-US" sz="1500" b="1" dirty="0">
                <a:solidFill>
                  <a:srgbClr val="0070C0"/>
                </a:solidFill>
              </a:rPr>
              <a:t>data ecosystem</a:t>
            </a:r>
            <a:r>
              <a:rPr lang="en-US" sz="1500" dirty="0"/>
              <a:t>’ that </a:t>
            </a:r>
            <a:r>
              <a:rPr lang="en-US" sz="1500" b="1" dirty="0"/>
              <a:t>leverages</a:t>
            </a:r>
            <a:r>
              <a:rPr lang="en-US" sz="1500" dirty="0"/>
              <a:t> an </a:t>
            </a:r>
            <a:r>
              <a:rPr lang="en-US" sz="1500" dirty="0">
                <a:solidFill>
                  <a:srgbClr val="0070C0"/>
                </a:solidFill>
              </a:rPr>
              <a:t>accessible, integrative and interoperable </a:t>
            </a:r>
            <a:r>
              <a:rPr lang="en-US" sz="1500" dirty="0"/>
              <a:t>local to global system-of-systems.</a:t>
            </a:r>
          </a:p>
        </p:txBody>
      </p:sp>
      <p:sp>
        <p:nvSpPr>
          <p:cNvPr id="8" name="Right Arrow 7"/>
          <p:cNvSpPr/>
          <p:nvPr/>
        </p:nvSpPr>
        <p:spPr>
          <a:xfrm>
            <a:off x="1087394" y="5288692"/>
            <a:ext cx="906162" cy="354227"/>
          </a:xfrm>
          <a:prstGeom prst="rightArrow">
            <a:avLst>
              <a:gd name="adj1" fmla="val 5930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175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80455"/>
            <a:ext cx="5925065" cy="549276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of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Geospatial Information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NSO</a:t>
            </a:r>
            <a:endParaRPr lang="en-US" sz="2400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="" xmlns:lc="http://schemas.openxmlformats.org/drawingml/2006/lockedCanvas" xmlns:a16="http://schemas.microsoft.com/office/drawing/2014/main" id="{A4CEC3E0-2FF0-408F-9D17-2775F3B09A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2892791"/>
              </p:ext>
            </p:extLst>
          </p:nvPr>
        </p:nvGraphicFramePr>
        <p:xfrm>
          <a:off x="1710315" y="1372572"/>
          <a:ext cx="8278237" cy="3724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94451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66489"/>
            <a:ext cx="9516762" cy="648128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2400" b="1" dirty="0"/>
              <a:t> </a:t>
            </a:r>
            <a:r>
              <a:rPr lang="en-US" sz="2400" b="1" dirty="0">
                <a:solidFill>
                  <a:schemeClr val="dk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Procedures to investigate the potential use of geospatial information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8772" y="1828804"/>
            <a:ext cx="9417909" cy="3797642"/>
          </a:xfrm>
        </p:spPr>
        <p:txBody>
          <a:bodyPr>
            <a:normAutofit/>
          </a:bodyPr>
          <a:lstStyle/>
          <a:p>
            <a:pPr algn="just"/>
            <a:r>
              <a:rPr lang="en-US" sz="2000" dirty="0" smtClean="0">
                <a:solidFill>
                  <a:srgbClr val="0070C0"/>
                </a:solidFill>
              </a:rPr>
              <a:t>10 NSOs </a:t>
            </a:r>
            <a:r>
              <a:rPr lang="en-US" sz="2000" dirty="0" smtClean="0"/>
              <a:t>have 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0070C0"/>
                </a:solidFill>
              </a:rPr>
              <a:t>procedures</a:t>
            </a:r>
            <a:r>
              <a:rPr lang="en-US" sz="2000" dirty="0"/>
              <a:t> in place to </a:t>
            </a:r>
            <a:r>
              <a:rPr lang="en-US" sz="2000" dirty="0">
                <a:solidFill>
                  <a:srgbClr val="0070C0"/>
                </a:solidFill>
              </a:rPr>
              <a:t>investigate the potential use of geospatial information </a:t>
            </a:r>
            <a:r>
              <a:rPr lang="en-US" sz="2000" dirty="0"/>
              <a:t>for </a:t>
            </a:r>
            <a:r>
              <a:rPr lang="en-US" sz="2000" b="1" i="1" dirty="0"/>
              <a:t>statistical purposes</a:t>
            </a:r>
            <a:r>
              <a:rPr lang="en-US" sz="2000" dirty="0"/>
              <a:t>, including </a:t>
            </a:r>
            <a:r>
              <a:rPr lang="en-US" sz="2000" dirty="0">
                <a:solidFill>
                  <a:srgbClr val="0070C0"/>
                </a:solidFill>
              </a:rPr>
              <a:t>for</a:t>
            </a:r>
            <a:r>
              <a:rPr lang="en-US" sz="2000" dirty="0"/>
              <a:t> the </a:t>
            </a:r>
            <a:r>
              <a:rPr lang="en-US" sz="2000" dirty="0">
                <a:solidFill>
                  <a:srgbClr val="0070C0"/>
                </a:solidFill>
              </a:rPr>
              <a:t>development of SDG </a:t>
            </a:r>
            <a:r>
              <a:rPr lang="en-US" sz="2000" dirty="0" smtClean="0">
                <a:solidFill>
                  <a:srgbClr val="0070C0"/>
                </a:solidFill>
              </a:rPr>
              <a:t>indicators</a:t>
            </a:r>
          </a:p>
          <a:p>
            <a:pPr algn="just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14189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827" y="752304"/>
            <a:ext cx="7407876" cy="538207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 of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eocoding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assign locations to statistical units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1048" y="1441621"/>
            <a:ext cx="10515600" cy="612775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19 NSOs </a:t>
            </a:r>
            <a:r>
              <a:rPr lang="en-US" sz="2400" dirty="0"/>
              <a:t>use </a:t>
            </a:r>
            <a:r>
              <a:rPr lang="en-US" sz="2400" dirty="0">
                <a:solidFill>
                  <a:srgbClr val="0070C0"/>
                </a:solidFill>
              </a:rPr>
              <a:t>geocoding</a:t>
            </a:r>
            <a:r>
              <a:rPr lang="en-US" sz="2400" dirty="0"/>
              <a:t> to </a:t>
            </a:r>
            <a:r>
              <a:rPr lang="en-US" sz="2400" dirty="0">
                <a:solidFill>
                  <a:srgbClr val="0070C0"/>
                </a:solidFill>
              </a:rPr>
              <a:t>assign locations to statistical units</a:t>
            </a:r>
          </a:p>
        </p:txBody>
      </p:sp>
      <p:sp>
        <p:nvSpPr>
          <p:cNvPr id="4" name="Rectangle 3"/>
          <p:cNvSpPr/>
          <p:nvPr/>
        </p:nvSpPr>
        <p:spPr>
          <a:xfrm>
            <a:off x="493051" y="2504385"/>
            <a:ext cx="7316419" cy="4616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Access and use of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Geospatial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nformation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NSO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721048" y="3117160"/>
            <a:ext cx="95268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70C0"/>
                </a:solidFill>
              </a:rPr>
              <a:t>18 NSOs </a:t>
            </a:r>
            <a:r>
              <a:rPr lang="en-US" sz="2400" dirty="0"/>
              <a:t>have </a:t>
            </a:r>
            <a:r>
              <a:rPr lang="en-US" sz="2400" dirty="0">
                <a:solidFill>
                  <a:srgbClr val="0070C0"/>
                </a:solidFill>
              </a:rPr>
              <a:t>access to geocoded unit record data </a:t>
            </a:r>
            <a:r>
              <a:rPr lang="en-US" sz="2400" dirty="0"/>
              <a:t>in </a:t>
            </a:r>
            <a:r>
              <a:rPr lang="en-US" sz="2400" b="1" i="1" dirty="0">
                <a:solidFill>
                  <a:srgbClr val="0070C0"/>
                </a:solidFill>
              </a:rPr>
              <a:t>a data management environment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70C0"/>
                </a:solidFill>
              </a:rPr>
              <a:t>These NSOs </a:t>
            </a:r>
            <a:r>
              <a:rPr lang="en-US" sz="2400" dirty="0" smtClean="0"/>
              <a:t>also use </a:t>
            </a:r>
            <a:r>
              <a:rPr lang="en-US" sz="2400" b="1" i="1" dirty="0">
                <a:solidFill>
                  <a:srgbClr val="0070C0"/>
                </a:solidFill>
              </a:rPr>
              <a:t>common geographies</a:t>
            </a:r>
            <a:r>
              <a:rPr lang="en-US" sz="2400" dirty="0">
                <a:solidFill>
                  <a:srgbClr val="0070C0"/>
                </a:solidFill>
              </a:rPr>
              <a:t> at the </a:t>
            </a:r>
            <a:r>
              <a:rPr lang="en-US" sz="2400" b="1" i="1" dirty="0">
                <a:solidFill>
                  <a:srgbClr val="0070C0"/>
                </a:solidFill>
              </a:rPr>
              <a:t>subnational level </a:t>
            </a:r>
            <a:r>
              <a:rPr lang="en-US" sz="2400" dirty="0"/>
              <a:t>for the </a:t>
            </a:r>
            <a:r>
              <a:rPr lang="en-US" sz="2400" b="1" i="1" dirty="0">
                <a:solidFill>
                  <a:srgbClr val="0070C0"/>
                </a:solidFill>
              </a:rPr>
              <a:t>dissemination of statistics</a:t>
            </a:r>
          </a:p>
        </p:txBody>
      </p:sp>
    </p:spTree>
    <p:extLst>
      <p:ext uri="{BB962C8B-B14F-4D97-AF65-F5344CB8AC3E}">
        <p14:creationId xmlns:p14="http://schemas.microsoft.com/office/powerpoint/2010/main" val="3030780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3459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Relationship between NSO and Mapping agency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58313"/>
            <a:ext cx="10776626" cy="4018649"/>
          </a:xfrm>
        </p:spPr>
        <p:txBody>
          <a:bodyPr/>
          <a:lstStyle/>
          <a:p>
            <a:endParaRPr lang="en-US" dirty="0" smtClean="0"/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In 8/22 NSOs, </a:t>
            </a:r>
            <a:r>
              <a:rPr lang="en-US" dirty="0"/>
              <a:t>the </a:t>
            </a:r>
            <a:r>
              <a:rPr lang="en-US" dirty="0">
                <a:solidFill>
                  <a:srgbClr val="0070C0"/>
                </a:solidFill>
              </a:rPr>
              <a:t>NSDS have a relationship/coordination </a:t>
            </a:r>
            <a:r>
              <a:rPr lang="en-US" dirty="0"/>
              <a:t>mechanism with the </a:t>
            </a:r>
            <a:r>
              <a:rPr lang="en-US" dirty="0">
                <a:solidFill>
                  <a:srgbClr val="0070C0"/>
                </a:solidFill>
              </a:rPr>
              <a:t>National Spatial Data Infrastructure (NSDI) </a:t>
            </a:r>
            <a:r>
              <a:rPr lang="en-US" dirty="0" smtClean="0"/>
              <a:t>and/or </a:t>
            </a:r>
            <a:r>
              <a:rPr lang="en-US" dirty="0">
                <a:solidFill>
                  <a:srgbClr val="0070C0"/>
                </a:solidFill>
              </a:rPr>
              <a:t>other National Policies </a:t>
            </a:r>
            <a:r>
              <a:rPr lang="en-US" dirty="0"/>
              <a:t>(such </a:t>
            </a:r>
            <a:r>
              <a:rPr lang="en-US" dirty="0" smtClean="0"/>
              <a:t>as </a:t>
            </a:r>
            <a:r>
              <a:rPr lang="en-US" dirty="0">
                <a:solidFill>
                  <a:srgbClr val="0070C0"/>
                </a:solidFill>
              </a:rPr>
              <a:t>standardization</a:t>
            </a:r>
            <a:r>
              <a:rPr lang="en-US" dirty="0"/>
              <a:t>, </a:t>
            </a:r>
            <a:r>
              <a:rPr lang="en-US" dirty="0">
                <a:solidFill>
                  <a:srgbClr val="0070C0"/>
                </a:solidFill>
              </a:rPr>
              <a:t>interoperability</a:t>
            </a:r>
            <a:r>
              <a:rPr lang="en-US" dirty="0"/>
              <a:t>, and </a:t>
            </a:r>
            <a:r>
              <a:rPr lang="en-US" dirty="0">
                <a:solidFill>
                  <a:srgbClr val="0070C0"/>
                </a:solidFill>
              </a:rPr>
              <a:t>data sharing</a:t>
            </a:r>
            <a:r>
              <a:rPr lang="en-US" dirty="0" smtClean="0"/>
              <a:t>).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37968" y="1542189"/>
            <a:ext cx="10315832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400" dirty="0"/>
              <a:t>In </a:t>
            </a:r>
            <a:r>
              <a:rPr lang="en-US" sz="2400" b="1" dirty="0">
                <a:solidFill>
                  <a:srgbClr val="0070C0"/>
                </a:solidFill>
              </a:rPr>
              <a:t>only 7 countries</a:t>
            </a:r>
            <a:r>
              <a:rPr lang="en-US" sz="2400" dirty="0">
                <a:solidFill>
                  <a:srgbClr val="002060"/>
                </a:solidFill>
              </a:rPr>
              <a:t>, </a:t>
            </a:r>
            <a:r>
              <a:rPr lang="en-US" sz="2400" dirty="0"/>
              <a:t>the </a:t>
            </a:r>
            <a:r>
              <a:rPr lang="en-US" sz="2400" b="1" i="1" dirty="0">
                <a:solidFill>
                  <a:srgbClr val="002060"/>
                </a:solidFill>
              </a:rPr>
              <a:t>National Mapping Agency/Geospatial Authority </a:t>
            </a:r>
            <a:r>
              <a:rPr lang="en-US" sz="2400" dirty="0"/>
              <a:t>is </a:t>
            </a:r>
            <a:r>
              <a:rPr lang="en-US" sz="2400" b="1" i="1" dirty="0">
                <a:solidFill>
                  <a:srgbClr val="002060"/>
                </a:solidFill>
              </a:rPr>
              <a:t>represented</a:t>
            </a:r>
            <a:r>
              <a:rPr lang="en-US" sz="2400" dirty="0"/>
              <a:t> in </a:t>
            </a:r>
            <a:r>
              <a:rPr lang="en-US" sz="2400" dirty="0" smtClean="0"/>
              <a:t>a </a:t>
            </a:r>
            <a:r>
              <a:rPr lang="en-US" sz="2400" b="1" i="1" dirty="0">
                <a:solidFill>
                  <a:srgbClr val="002060"/>
                </a:solidFill>
              </a:rPr>
              <a:t>user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b="1" i="1" dirty="0">
                <a:solidFill>
                  <a:srgbClr val="002060"/>
                </a:solidFill>
              </a:rPr>
              <a:t>advisory </a:t>
            </a:r>
            <a:r>
              <a:rPr lang="en-US" sz="2400" b="1" i="1" dirty="0" smtClean="0">
                <a:solidFill>
                  <a:srgbClr val="002060"/>
                </a:solidFill>
              </a:rPr>
              <a:t>body </a:t>
            </a:r>
            <a:r>
              <a:rPr lang="en-US" sz="2400" dirty="0" smtClean="0"/>
              <a:t>(</a:t>
            </a:r>
            <a:r>
              <a:rPr lang="en-US" sz="2400" dirty="0"/>
              <a:t>e.g. Statistical Council</a:t>
            </a:r>
            <a:r>
              <a:rPr lang="en-US" sz="2400" dirty="0" smtClean="0"/>
              <a:t>).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0941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1"/>
          <p:cNvSpPr>
            <a:spLocks/>
          </p:cNvSpPr>
          <p:nvPr/>
        </p:nvSpPr>
        <p:spPr bwMode="auto">
          <a:xfrm>
            <a:off x="-24572" y="-147480"/>
            <a:ext cx="12187076" cy="6361622"/>
          </a:xfrm>
          <a:prstGeom prst="rect">
            <a:avLst/>
          </a:prstGeom>
          <a:solidFill>
            <a:srgbClr val="0B5784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endParaRPr lang="fr-FR" alt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3979" y="1825625"/>
            <a:ext cx="8718755" cy="242191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800" b="1" spc="1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6600" b="1" spc="100" dirty="0">
                <a:solidFill>
                  <a:schemeClr val="bg1"/>
                </a:solidFill>
              </a:rPr>
              <a:t>Thank You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-9818" y="132732"/>
            <a:ext cx="4307695" cy="6061587"/>
            <a:chOff x="447374" y="0"/>
            <a:chExt cx="4619626" cy="6856414"/>
          </a:xfrm>
        </p:grpSpPr>
        <p:sp>
          <p:nvSpPr>
            <p:cNvPr id="5" name="AutoShape 8"/>
            <p:cNvSpPr>
              <a:spLocks/>
            </p:cNvSpPr>
            <p:nvPr/>
          </p:nvSpPr>
          <p:spPr bwMode="auto">
            <a:xfrm>
              <a:off x="1110950" y="3273426"/>
              <a:ext cx="3730625" cy="511175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0155" y="0"/>
                  </a:moveTo>
                  <a:lnTo>
                    <a:pt x="1445" y="0"/>
                  </a:lnTo>
                  <a:lnTo>
                    <a:pt x="1185" y="172"/>
                  </a:lnTo>
                  <a:lnTo>
                    <a:pt x="941" y="669"/>
                  </a:lnTo>
                  <a:lnTo>
                    <a:pt x="716" y="1460"/>
                  </a:lnTo>
                  <a:lnTo>
                    <a:pt x="514" y="2514"/>
                  </a:lnTo>
                  <a:lnTo>
                    <a:pt x="340" y="3803"/>
                  </a:lnTo>
                  <a:lnTo>
                    <a:pt x="197" y="5295"/>
                  </a:lnTo>
                  <a:lnTo>
                    <a:pt x="90" y="6961"/>
                  </a:lnTo>
                  <a:lnTo>
                    <a:pt x="23" y="8770"/>
                  </a:lnTo>
                  <a:lnTo>
                    <a:pt x="0" y="10692"/>
                  </a:lnTo>
                  <a:lnTo>
                    <a:pt x="0" y="10908"/>
                  </a:lnTo>
                  <a:lnTo>
                    <a:pt x="23" y="12830"/>
                  </a:lnTo>
                  <a:lnTo>
                    <a:pt x="90" y="14639"/>
                  </a:lnTo>
                  <a:lnTo>
                    <a:pt x="197" y="16304"/>
                  </a:lnTo>
                  <a:lnTo>
                    <a:pt x="340" y="17797"/>
                  </a:lnTo>
                  <a:lnTo>
                    <a:pt x="514" y="19085"/>
                  </a:lnTo>
                  <a:lnTo>
                    <a:pt x="716" y="20140"/>
                  </a:lnTo>
                  <a:lnTo>
                    <a:pt x="941" y="20931"/>
                  </a:lnTo>
                  <a:lnTo>
                    <a:pt x="1185" y="21428"/>
                  </a:lnTo>
                  <a:lnTo>
                    <a:pt x="1445" y="21600"/>
                  </a:lnTo>
                  <a:lnTo>
                    <a:pt x="20155" y="21600"/>
                  </a:lnTo>
                  <a:lnTo>
                    <a:pt x="20415" y="21428"/>
                  </a:lnTo>
                  <a:lnTo>
                    <a:pt x="20659" y="20931"/>
                  </a:lnTo>
                  <a:lnTo>
                    <a:pt x="20884" y="20140"/>
                  </a:lnTo>
                  <a:lnTo>
                    <a:pt x="21086" y="19085"/>
                  </a:lnTo>
                  <a:lnTo>
                    <a:pt x="21260" y="17797"/>
                  </a:lnTo>
                  <a:lnTo>
                    <a:pt x="21403" y="16304"/>
                  </a:lnTo>
                  <a:lnTo>
                    <a:pt x="21510" y="14639"/>
                  </a:lnTo>
                  <a:lnTo>
                    <a:pt x="21577" y="12830"/>
                  </a:lnTo>
                  <a:lnTo>
                    <a:pt x="21600" y="10908"/>
                  </a:lnTo>
                  <a:lnTo>
                    <a:pt x="21600" y="10692"/>
                  </a:lnTo>
                  <a:lnTo>
                    <a:pt x="21577" y="8770"/>
                  </a:lnTo>
                  <a:lnTo>
                    <a:pt x="21510" y="6961"/>
                  </a:lnTo>
                  <a:lnTo>
                    <a:pt x="21403" y="5295"/>
                  </a:lnTo>
                  <a:lnTo>
                    <a:pt x="21260" y="3803"/>
                  </a:lnTo>
                  <a:lnTo>
                    <a:pt x="21086" y="2514"/>
                  </a:lnTo>
                  <a:lnTo>
                    <a:pt x="20884" y="1460"/>
                  </a:lnTo>
                  <a:lnTo>
                    <a:pt x="20659" y="669"/>
                  </a:lnTo>
                  <a:lnTo>
                    <a:pt x="20415" y="172"/>
                  </a:lnTo>
                  <a:lnTo>
                    <a:pt x="20155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6" name="AutoShape 9"/>
            <p:cNvSpPr>
              <a:spLocks/>
            </p:cNvSpPr>
            <p:nvPr/>
          </p:nvSpPr>
          <p:spPr bwMode="auto">
            <a:xfrm>
              <a:off x="1452262" y="3889376"/>
              <a:ext cx="2692400" cy="511175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9597" y="0"/>
                  </a:moveTo>
                  <a:lnTo>
                    <a:pt x="2003" y="0"/>
                  </a:lnTo>
                  <a:lnTo>
                    <a:pt x="1643" y="172"/>
                  </a:lnTo>
                  <a:lnTo>
                    <a:pt x="1304" y="669"/>
                  </a:lnTo>
                  <a:lnTo>
                    <a:pt x="992" y="1460"/>
                  </a:lnTo>
                  <a:lnTo>
                    <a:pt x="713" y="2514"/>
                  </a:lnTo>
                  <a:lnTo>
                    <a:pt x="471" y="3803"/>
                  </a:lnTo>
                  <a:lnTo>
                    <a:pt x="274" y="5295"/>
                  </a:lnTo>
                  <a:lnTo>
                    <a:pt x="125" y="6961"/>
                  </a:lnTo>
                  <a:lnTo>
                    <a:pt x="32" y="8770"/>
                  </a:lnTo>
                  <a:lnTo>
                    <a:pt x="0" y="10692"/>
                  </a:lnTo>
                  <a:lnTo>
                    <a:pt x="0" y="10908"/>
                  </a:lnTo>
                  <a:lnTo>
                    <a:pt x="32" y="12830"/>
                  </a:lnTo>
                  <a:lnTo>
                    <a:pt x="125" y="14639"/>
                  </a:lnTo>
                  <a:lnTo>
                    <a:pt x="274" y="16304"/>
                  </a:lnTo>
                  <a:lnTo>
                    <a:pt x="471" y="17797"/>
                  </a:lnTo>
                  <a:lnTo>
                    <a:pt x="713" y="19085"/>
                  </a:lnTo>
                  <a:lnTo>
                    <a:pt x="992" y="20140"/>
                  </a:lnTo>
                  <a:lnTo>
                    <a:pt x="1304" y="20931"/>
                  </a:lnTo>
                  <a:lnTo>
                    <a:pt x="1643" y="21428"/>
                  </a:lnTo>
                  <a:lnTo>
                    <a:pt x="2003" y="21600"/>
                  </a:lnTo>
                  <a:lnTo>
                    <a:pt x="19597" y="21600"/>
                  </a:lnTo>
                  <a:lnTo>
                    <a:pt x="19957" y="21428"/>
                  </a:lnTo>
                  <a:lnTo>
                    <a:pt x="20296" y="20931"/>
                  </a:lnTo>
                  <a:lnTo>
                    <a:pt x="20608" y="20140"/>
                  </a:lnTo>
                  <a:lnTo>
                    <a:pt x="20887" y="19085"/>
                  </a:lnTo>
                  <a:lnTo>
                    <a:pt x="21129" y="17797"/>
                  </a:lnTo>
                  <a:lnTo>
                    <a:pt x="21327" y="16304"/>
                  </a:lnTo>
                  <a:lnTo>
                    <a:pt x="21475" y="14639"/>
                  </a:lnTo>
                  <a:lnTo>
                    <a:pt x="21568" y="12830"/>
                  </a:lnTo>
                  <a:lnTo>
                    <a:pt x="21600" y="10908"/>
                  </a:lnTo>
                  <a:lnTo>
                    <a:pt x="21600" y="10692"/>
                  </a:lnTo>
                  <a:lnTo>
                    <a:pt x="21568" y="8770"/>
                  </a:lnTo>
                  <a:lnTo>
                    <a:pt x="21475" y="6961"/>
                  </a:lnTo>
                  <a:lnTo>
                    <a:pt x="21327" y="5295"/>
                  </a:lnTo>
                  <a:lnTo>
                    <a:pt x="21129" y="3803"/>
                  </a:lnTo>
                  <a:lnTo>
                    <a:pt x="20887" y="2514"/>
                  </a:lnTo>
                  <a:lnTo>
                    <a:pt x="20608" y="1460"/>
                  </a:lnTo>
                  <a:lnTo>
                    <a:pt x="20296" y="669"/>
                  </a:lnTo>
                  <a:lnTo>
                    <a:pt x="19957" y="172"/>
                  </a:lnTo>
                  <a:lnTo>
                    <a:pt x="19597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7" name="AutoShape 10"/>
            <p:cNvSpPr>
              <a:spLocks/>
            </p:cNvSpPr>
            <p:nvPr/>
          </p:nvSpPr>
          <p:spPr bwMode="auto">
            <a:xfrm>
              <a:off x="1614188" y="4567239"/>
              <a:ext cx="2808287" cy="509587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9681" y="0"/>
                  </a:moveTo>
                  <a:lnTo>
                    <a:pt x="1919" y="0"/>
                  </a:lnTo>
                  <a:lnTo>
                    <a:pt x="1574" y="172"/>
                  </a:lnTo>
                  <a:lnTo>
                    <a:pt x="1250" y="669"/>
                  </a:lnTo>
                  <a:lnTo>
                    <a:pt x="951" y="1460"/>
                  </a:lnTo>
                  <a:lnTo>
                    <a:pt x="683" y="2514"/>
                  </a:lnTo>
                  <a:lnTo>
                    <a:pt x="451" y="3803"/>
                  </a:lnTo>
                  <a:lnTo>
                    <a:pt x="262" y="5295"/>
                  </a:lnTo>
                  <a:lnTo>
                    <a:pt x="120" y="6961"/>
                  </a:lnTo>
                  <a:lnTo>
                    <a:pt x="31" y="8770"/>
                  </a:lnTo>
                  <a:lnTo>
                    <a:pt x="0" y="10692"/>
                  </a:lnTo>
                  <a:lnTo>
                    <a:pt x="0" y="10908"/>
                  </a:lnTo>
                  <a:lnTo>
                    <a:pt x="31" y="12830"/>
                  </a:lnTo>
                  <a:lnTo>
                    <a:pt x="120" y="14639"/>
                  </a:lnTo>
                  <a:lnTo>
                    <a:pt x="262" y="16304"/>
                  </a:lnTo>
                  <a:lnTo>
                    <a:pt x="451" y="17797"/>
                  </a:lnTo>
                  <a:lnTo>
                    <a:pt x="683" y="19085"/>
                  </a:lnTo>
                  <a:lnTo>
                    <a:pt x="951" y="20140"/>
                  </a:lnTo>
                  <a:lnTo>
                    <a:pt x="1250" y="20931"/>
                  </a:lnTo>
                  <a:lnTo>
                    <a:pt x="1574" y="21428"/>
                  </a:lnTo>
                  <a:lnTo>
                    <a:pt x="1919" y="21600"/>
                  </a:lnTo>
                  <a:lnTo>
                    <a:pt x="19681" y="21600"/>
                  </a:lnTo>
                  <a:lnTo>
                    <a:pt x="20026" y="21420"/>
                  </a:lnTo>
                  <a:lnTo>
                    <a:pt x="20350" y="20904"/>
                  </a:lnTo>
                  <a:lnTo>
                    <a:pt x="20649" y="20084"/>
                  </a:lnTo>
                  <a:lnTo>
                    <a:pt x="20917" y="18995"/>
                  </a:lnTo>
                  <a:lnTo>
                    <a:pt x="21149" y="17671"/>
                  </a:lnTo>
                  <a:lnTo>
                    <a:pt x="21338" y="16144"/>
                  </a:lnTo>
                  <a:lnTo>
                    <a:pt x="21480" y="14450"/>
                  </a:lnTo>
                  <a:lnTo>
                    <a:pt x="21569" y="12621"/>
                  </a:lnTo>
                  <a:lnTo>
                    <a:pt x="21600" y="10692"/>
                  </a:lnTo>
                  <a:lnTo>
                    <a:pt x="21569" y="8770"/>
                  </a:lnTo>
                  <a:lnTo>
                    <a:pt x="21480" y="6961"/>
                  </a:lnTo>
                  <a:lnTo>
                    <a:pt x="21338" y="5295"/>
                  </a:lnTo>
                  <a:lnTo>
                    <a:pt x="21149" y="3803"/>
                  </a:lnTo>
                  <a:lnTo>
                    <a:pt x="20917" y="2514"/>
                  </a:lnTo>
                  <a:lnTo>
                    <a:pt x="20649" y="1460"/>
                  </a:lnTo>
                  <a:lnTo>
                    <a:pt x="20350" y="669"/>
                  </a:lnTo>
                  <a:lnTo>
                    <a:pt x="20026" y="172"/>
                  </a:lnTo>
                  <a:lnTo>
                    <a:pt x="19681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8" name="AutoShape 11"/>
            <p:cNvSpPr>
              <a:spLocks/>
            </p:cNvSpPr>
            <p:nvPr/>
          </p:nvSpPr>
          <p:spPr bwMode="auto">
            <a:xfrm>
              <a:off x="1614188" y="5253039"/>
              <a:ext cx="2141537" cy="509587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9083" y="0"/>
                  </a:moveTo>
                  <a:lnTo>
                    <a:pt x="2517" y="0"/>
                  </a:lnTo>
                  <a:lnTo>
                    <a:pt x="2065" y="172"/>
                  </a:lnTo>
                  <a:lnTo>
                    <a:pt x="1639" y="669"/>
                  </a:lnTo>
                  <a:lnTo>
                    <a:pt x="1247" y="1460"/>
                  </a:lnTo>
                  <a:lnTo>
                    <a:pt x="895" y="2514"/>
                  </a:lnTo>
                  <a:lnTo>
                    <a:pt x="592" y="3803"/>
                  </a:lnTo>
                  <a:lnTo>
                    <a:pt x="344" y="5295"/>
                  </a:lnTo>
                  <a:lnTo>
                    <a:pt x="157" y="6961"/>
                  </a:lnTo>
                  <a:lnTo>
                    <a:pt x="41" y="8770"/>
                  </a:lnTo>
                  <a:lnTo>
                    <a:pt x="0" y="10692"/>
                  </a:lnTo>
                  <a:lnTo>
                    <a:pt x="0" y="10908"/>
                  </a:lnTo>
                  <a:lnTo>
                    <a:pt x="41" y="12830"/>
                  </a:lnTo>
                  <a:lnTo>
                    <a:pt x="157" y="14639"/>
                  </a:lnTo>
                  <a:lnTo>
                    <a:pt x="344" y="16304"/>
                  </a:lnTo>
                  <a:lnTo>
                    <a:pt x="592" y="17797"/>
                  </a:lnTo>
                  <a:lnTo>
                    <a:pt x="895" y="19085"/>
                  </a:lnTo>
                  <a:lnTo>
                    <a:pt x="1247" y="20140"/>
                  </a:lnTo>
                  <a:lnTo>
                    <a:pt x="1639" y="20931"/>
                  </a:lnTo>
                  <a:lnTo>
                    <a:pt x="2065" y="21428"/>
                  </a:lnTo>
                  <a:lnTo>
                    <a:pt x="2517" y="21600"/>
                  </a:lnTo>
                  <a:lnTo>
                    <a:pt x="19083" y="21600"/>
                  </a:lnTo>
                  <a:lnTo>
                    <a:pt x="19535" y="21428"/>
                  </a:lnTo>
                  <a:lnTo>
                    <a:pt x="19961" y="20931"/>
                  </a:lnTo>
                  <a:lnTo>
                    <a:pt x="20353" y="20140"/>
                  </a:lnTo>
                  <a:lnTo>
                    <a:pt x="20705" y="19085"/>
                  </a:lnTo>
                  <a:lnTo>
                    <a:pt x="21008" y="17797"/>
                  </a:lnTo>
                  <a:lnTo>
                    <a:pt x="21256" y="16304"/>
                  </a:lnTo>
                  <a:lnTo>
                    <a:pt x="21443" y="14639"/>
                  </a:lnTo>
                  <a:lnTo>
                    <a:pt x="21559" y="12830"/>
                  </a:lnTo>
                  <a:lnTo>
                    <a:pt x="21600" y="10908"/>
                  </a:lnTo>
                  <a:lnTo>
                    <a:pt x="21600" y="10692"/>
                  </a:lnTo>
                  <a:lnTo>
                    <a:pt x="21559" y="8770"/>
                  </a:lnTo>
                  <a:lnTo>
                    <a:pt x="21443" y="6961"/>
                  </a:lnTo>
                  <a:lnTo>
                    <a:pt x="21256" y="5295"/>
                  </a:lnTo>
                  <a:lnTo>
                    <a:pt x="21008" y="3803"/>
                  </a:lnTo>
                  <a:lnTo>
                    <a:pt x="20705" y="2514"/>
                  </a:lnTo>
                  <a:lnTo>
                    <a:pt x="20353" y="1460"/>
                  </a:lnTo>
                  <a:lnTo>
                    <a:pt x="19961" y="669"/>
                  </a:lnTo>
                  <a:lnTo>
                    <a:pt x="19535" y="172"/>
                  </a:lnTo>
                  <a:lnTo>
                    <a:pt x="19083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9" name="AutoShape 12"/>
            <p:cNvSpPr>
              <a:spLocks/>
            </p:cNvSpPr>
            <p:nvPr/>
          </p:nvSpPr>
          <p:spPr bwMode="auto">
            <a:xfrm>
              <a:off x="1858663" y="5922964"/>
              <a:ext cx="1476375" cy="511175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7948" y="0"/>
                  </a:moveTo>
                  <a:lnTo>
                    <a:pt x="3652" y="0"/>
                  </a:lnTo>
                  <a:lnTo>
                    <a:pt x="2996" y="172"/>
                  </a:lnTo>
                  <a:lnTo>
                    <a:pt x="2378" y="669"/>
                  </a:lnTo>
                  <a:lnTo>
                    <a:pt x="1809" y="1460"/>
                  </a:lnTo>
                  <a:lnTo>
                    <a:pt x="1299" y="2514"/>
                  </a:lnTo>
                  <a:lnTo>
                    <a:pt x="859" y="3803"/>
                  </a:lnTo>
                  <a:lnTo>
                    <a:pt x="499" y="5295"/>
                  </a:lnTo>
                  <a:lnTo>
                    <a:pt x="228" y="6961"/>
                  </a:lnTo>
                  <a:lnTo>
                    <a:pt x="59" y="8770"/>
                  </a:lnTo>
                  <a:lnTo>
                    <a:pt x="0" y="10692"/>
                  </a:lnTo>
                  <a:lnTo>
                    <a:pt x="0" y="10908"/>
                  </a:lnTo>
                  <a:lnTo>
                    <a:pt x="59" y="12830"/>
                  </a:lnTo>
                  <a:lnTo>
                    <a:pt x="228" y="14639"/>
                  </a:lnTo>
                  <a:lnTo>
                    <a:pt x="499" y="16304"/>
                  </a:lnTo>
                  <a:lnTo>
                    <a:pt x="859" y="17797"/>
                  </a:lnTo>
                  <a:lnTo>
                    <a:pt x="1299" y="19085"/>
                  </a:lnTo>
                  <a:lnTo>
                    <a:pt x="1809" y="20140"/>
                  </a:lnTo>
                  <a:lnTo>
                    <a:pt x="2378" y="20931"/>
                  </a:lnTo>
                  <a:lnTo>
                    <a:pt x="2996" y="21428"/>
                  </a:lnTo>
                  <a:lnTo>
                    <a:pt x="3652" y="21600"/>
                  </a:lnTo>
                  <a:lnTo>
                    <a:pt x="17948" y="21600"/>
                  </a:lnTo>
                  <a:lnTo>
                    <a:pt x="18605" y="21428"/>
                  </a:lnTo>
                  <a:lnTo>
                    <a:pt x="19222" y="20931"/>
                  </a:lnTo>
                  <a:lnTo>
                    <a:pt x="19791" y="20140"/>
                  </a:lnTo>
                  <a:lnTo>
                    <a:pt x="20301" y="19085"/>
                  </a:lnTo>
                  <a:lnTo>
                    <a:pt x="20741" y="17797"/>
                  </a:lnTo>
                  <a:lnTo>
                    <a:pt x="21101" y="16304"/>
                  </a:lnTo>
                  <a:lnTo>
                    <a:pt x="21372" y="14639"/>
                  </a:lnTo>
                  <a:lnTo>
                    <a:pt x="21541" y="12830"/>
                  </a:lnTo>
                  <a:lnTo>
                    <a:pt x="21600" y="10908"/>
                  </a:lnTo>
                  <a:lnTo>
                    <a:pt x="21600" y="10692"/>
                  </a:lnTo>
                  <a:lnTo>
                    <a:pt x="21541" y="8770"/>
                  </a:lnTo>
                  <a:lnTo>
                    <a:pt x="21372" y="6961"/>
                  </a:lnTo>
                  <a:lnTo>
                    <a:pt x="21101" y="5295"/>
                  </a:lnTo>
                  <a:lnTo>
                    <a:pt x="20741" y="3803"/>
                  </a:lnTo>
                  <a:lnTo>
                    <a:pt x="20301" y="2514"/>
                  </a:lnTo>
                  <a:lnTo>
                    <a:pt x="19791" y="1460"/>
                  </a:lnTo>
                  <a:lnTo>
                    <a:pt x="19222" y="669"/>
                  </a:lnTo>
                  <a:lnTo>
                    <a:pt x="18605" y="172"/>
                  </a:lnTo>
                  <a:lnTo>
                    <a:pt x="17948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10" name="AutoShape 13"/>
            <p:cNvSpPr>
              <a:spLocks/>
            </p:cNvSpPr>
            <p:nvPr/>
          </p:nvSpPr>
          <p:spPr bwMode="auto">
            <a:xfrm>
              <a:off x="447374" y="0"/>
              <a:ext cx="1004888" cy="496888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7873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6243" y="21600"/>
                  </a:lnTo>
                  <a:lnTo>
                    <a:pt x="17206" y="21423"/>
                  </a:lnTo>
                  <a:lnTo>
                    <a:pt x="18112" y="20914"/>
                  </a:lnTo>
                  <a:lnTo>
                    <a:pt x="18947" y="20103"/>
                  </a:lnTo>
                  <a:lnTo>
                    <a:pt x="19694" y="19021"/>
                  </a:lnTo>
                  <a:lnTo>
                    <a:pt x="20340" y="17700"/>
                  </a:lnTo>
                  <a:lnTo>
                    <a:pt x="20869" y="16169"/>
                  </a:lnTo>
                  <a:lnTo>
                    <a:pt x="21265" y="14461"/>
                  </a:lnTo>
                  <a:lnTo>
                    <a:pt x="21514" y="12606"/>
                  </a:lnTo>
                  <a:lnTo>
                    <a:pt x="21600" y="10635"/>
                  </a:lnTo>
                  <a:lnTo>
                    <a:pt x="21600" y="10413"/>
                  </a:lnTo>
                  <a:lnTo>
                    <a:pt x="21514" y="8442"/>
                  </a:lnTo>
                  <a:lnTo>
                    <a:pt x="21265" y="6587"/>
                  </a:lnTo>
                  <a:lnTo>
                    <a:pt x="20869" y="4879"/>
                  </a:lnTo>
                  <a:lnTo>
                    <a:pt x="20340" y="3349"/>
                  </a:lnTo>
                  <a:lnTo>
                    <a:pt x="19694" y="2027"/>
                  </a:lnTo>
                  <a:lnTo>
                    <a:pt x="18947" y="945"/>
                  </a:lnTo>
                  <a:lnTo>
                    <a:pt x="18112" y="134"/>
                  </a:lnTo>
                  <a:lnTo>
                    <a:pt x="17873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11" name="AutoShape 14"/>
            <p:cNvSpPr>
              <a:spLocks/>
            </p:cNvSpPr>
            <p:nvPr/>
          </p:nvSpPr>
          <p:spPr bwMode="auto">
            <a:xfrm>
              <a:off x="1966613" y="6546851"/>
              <a:ext cx="790575" cy="309563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4782" y="0"/>
                  </a:moveTo>
                  <a:lnTo>
                    <a:pt x="6817" y="0"/>
                  </a:lnTo>
                  <a:lnTo>
                    <a:pt x="5592" y="283"/>
                  </a:lnTo>
                  <a:lnTo>
                    <a:pt x="4439" y="1100"/>
                  </a:lnTo>
                  <a:lnTo>
                    <a:pt x="3377" y="2401"/>
                  </a:lnTo>
                  <a:lnTo>
                    <a:pt x="2425" y="4137"/>
                  </a:lnTo>
                  <a:lnTo>
                    <a:pt x="1603" y="6257"/>
                  </a:lnTo>
                  <a:lnTo>
                    <a:pt x="931" y="8712"/>
                  </a:lnTo>
                  <a:lnTo>
                    <a:pt x="426" y="11452"/>
                  </a:lnTo>
                  <a:lnTo>
                    <a:pt x="110" y="14428"/>
                  </a:lnTo>
                  <a:lnTo>
                    <a:pt x="0" y="17590"/>
                  </a:lnTo>
                  <a:lnTo>
                    <a:pt x="0" y="17946"/>
                  </a:lnTo>
                  <a:lnTo>
                    <a:pt x="110" y="21108"/>
                  </a:lnTo>
                  <a:lnTo>
                    <a:pt x="162" y="21600"/>
                  </a:lnTo>
                  <a:lnTo>
                    <a:pt x="21438" y="21600"/>
                  </a:lnTo>
                  <a:lnTo>
                    <a:pt x="21490" y="21108"/>
                  </a:lnTo>
                  <a:lnTo>
                    <a:pt x="21600" y="17946"/>
                  </a:lnTo>
                  <a:lnTo>
                    <a:pt x="21600" y="17590"/>
                  </a:lnTo>
                  <a:lnTo>
                    <a:pt x="21490" y="14428"/>
                  </a:lnTo>
                  <a:lnTo>
                    <a:pt x="21173" y="11452"/>
                  </a:lnTo>
                  <a:lnTo>
                    <a:pt x="20669" y="8712"/>
                  </a:lnTo>
                  <a:lnTo>
                    <a:pt x="19997" y="6257"/>
                  </a:lnTo>
                  <a:lnTo>
                    <a:pt x="19175" y="4137"/>
                  </a:lnTo>
                  <a:lnTo>
                    <a:pt x="18223" y="2401"/>
                  </a:lnTo>
                  <a:lnTo>
                    <a:pt x="17161" y="1100"/>
                  </a:lnTo>
                  <a:lnTo>
                    <a:pt x="16008" y="283"/>
                  </a:lnTo>
                  <a:lnTo>
                    <a:pt x="14782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12" name="AutoShape 15"/>
            <p:cNvSpPr>
              <a:spLocks/>
            </p:cNvSpPr>
            <p:nvPr/>
          </p:nvSpPr>
          <p:spPr bwMode="auto">
            <a:xfrm>
              <a:off x="447374" y="573089"/>
              <a:ext cx="1536700" cy="509587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8093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8093" y="21600"/>
                  </a:lnTo>
                  <a:lnTo>
                    <a:pt x="18724" y="21428"/>
                  </a:lnTo>
                  <a:lnTo>
                    <a:pt x="19317" y="20931"/>
                  </a:lnTo>
                  <a:lnTo>
                    <a:pt x="19863" y="20140"/>
                  </a:lnTo>
                  <a:lnTo>
                    <a:pt x="20353" y="19085"/>
                  </a:lnTo>
                  <a:lnTo>
                    <a:pt x="20775" y="17797"/>
                  </a:lnTo>
                  <a:lnTo>
                    <a:pt x="21121" y="16304"/>
                  </a:lnTo>
                  <a:lnTo>
                    <a:pt x="21381" y="14639"/>
                  </a:lnTo>
                  <a:lnTo>
                    <a:pt x="21544" y="12830"/>
                  </a:lnTo>
                  <a:lnTo>
                    <a:pt x="21600" y="10908"/>
                  </a:lnTo>
                  <a:lnTo>
                    <a:pt x="21600" y="10692"/>
                  </a:lnTo>
                  <a:lnTo>
                    <a:pt x="21544" y="8770"/>
                  </a:lnTo>
                  <a:lnTo>
                    <a:pt x="21381" y="6961"/>
                  </a:lnTo>
                  <a:lnTo>
                    <a:pt x="21121" y="5295"/>
                  </a:lnTo>
                  <a:lnTo>
                    <a:pt x="20775" y="3803"/>
                  </a:lnTo>
                  <a:lnTo>
                    <a:pt x="20353" y="2514"/>
                  </a:lnTo>
                  <a:lnTo>
                    <a:pt x="19863" y="1460"/>
                  </a:lnTo>
                  <a:lnTo>
                    <a:pt x="19317" y="669"/>
                  </a:lnTo>
                  <a:lnTo>
                    <a:pt x="18724" y="172"/>
                  </a:lnTo>
                  <a:lnTo>
                    <a:pt x="18093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13" name="AutoShape 16"/>
            <p:cNvSpPr>
              <a:spLocks/>
            </p:cNvSpPr>
            <p:nvPr/>
          </p:nvSpPr>
          <p:spPr bwMode="auto">
            <a:xfrm>
              <a:off x="447374" y="1238250"/>
              <a:ext cx="3067050" cy="509588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9842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9842" y="21600"/>
                  </a:lnTo>
                  <a:lnTo>
                    <a:pt x="20158" y="21428"/>
                  </a:lnTo>
                  <a:lnTo>
                    <a:pt x="20456" y="20931"/>
                  </a:lnTo>
                  <a:lnTo>
                    <a:pt x="20729" y="20140"/>
                  </a:lnTo>
                  <a:lnTo>
                    <a:pt x="20975" y="19085"/>
                  </a:lnTo>
                  <a:lnTo>
                    <a:pt x="21187" y="17797"/>
                  </a:lnTo>
                  <a:lnTo>
                    <a:pt x="21360" y="16304"/>
                  </a:lnTo>
                  <a:lnTo>
                    <a:pt x="21490" y="14639"/>
                  </a:lnTo>
                  <a:lnTo>
                    <a:pt x="21572" y="12830"/>
                  </a:lnTo>
                  <a:lnTo>
                    <a:pt x="21600" y="10908"/>
                  </a:lnTo>
                  <a:lnTo>
                    <a:pt x="21600" y="10692"/>
                  </a:lnTo>
                  <a:lnTo>
                    <a:pt x="21572" y="8770"/>
                  </a:lnTo>
                  <a:lnTo>
                    <a:pt x="21490" y="6961"/>
                  </a:lnTo>
                  <a:lnTo>
                    <a:pt x="21360" y="5295"/>
                  </a:lnTo>
                  <a:lnTo>
                    <a:pt x="21187" y="3803"/>
                  </a:lnTo>
                  <a:lnTo>
                    <a:pt x="20975" y="2514"/>
                  </a:lnTo>
                  <a:lnTo>
                    <a:pt x="20729" y="1460"/>
                  </a:lnTo>
                  <a:lnTo>
                    <a:pt x="20456" y="669"/>
                  </a:lnTo>
                  <a:lnTo>
                    <a:pt x="20158" y="172"/>
                  </a:lnTo>
                  <a:lnTo>
                    <a:pt x="19842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14" name="AutoShape 17"/>
            <p:cNvSpPr>
              <a:spLocks/>
            </p:cNvSpPr>
            <p:nvPr/>
          </p:nvSpPr>
          <p:spPr bwMode="auto">
            <a:xfrm>
              <a:off x="447375" y="1916114"/>
              <a:ext cx="3432175" cy="509587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003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0030" y="21600"/>
                  </a:lnTo>
                  <a:lnTo>
                    <a:pt x="20312" y="21428"/>
                  </a:lnTo>
                  <a:lnTo>
                    <a:pt x="20578" y="20931"/>
                  </a:lnTo>
                  <a:lnTo>
                    <a:pt x="20822" y="20140"/>
                  </a:lnTo>
                  <a:lnTo>
                    <a:pt x="21041" y="19085"/>
                  </a:lnTo>
                  <a:lnTo>
                    <a:pt x="21231" y="17797"/>
                  </a:lnTo>
                  <a:lnTo>
                    <a:pt x="21386" y="16304"/>
                  </a:lnTo>
                  <a:lnTo>
                    <a:pt x="21502" y="14639"/>
                  </a:lnTo>
                  <a:lnTo>
                    <a:pt x="21575" y="12830"/>
                  </a:lnTo>
                  <a:lnTo>
                    <a:pt x="21600" y="10908"/>
                  </a:lnTo>
                  <a:lnTo>
                    <a:pt x="21600" y="10692"/>
                  </a:lnTo>
                  <a:lnTo>
                    <a:pt x="21575" y="8770"/>
                  </a:lnTo>
                  <a:lnTo>
                    <a:pt x="21502" y="6961"/>
                  </a:lnTo>
                  <a:lnTo>
                    <a:pt x="21386" y="5295"/>
                  </a:lnTo>
                  <a:lnTo>
                    <a:pt x="21231" y="3803"/>
                  </a:lnTo>
                  <a:lnTo>
                    <a:pt x="21041" y="2514"/>
                  </a:lnTo>
                  <a:lnTo>
                    <a:pt x="20822" y="1460"/>
                  </a:lnTo>
                  <a:lnTo>
                    <a:pt x="20578" y="669"/>
                  </a:lnTo>
                  <a:lnTo>
                    <a:pt x="20312" y="172"/>
                  </a:lnTo>
                  <a:lnTo>
                    <a:pt x="20030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15" name="AutoShape 18"/>
            <p:cNvSpPr>
              <a:spLocks/>
            </p:cNvSpPr>
            <p:nvPr/>
          </p:nvSpPr>
          <p:spPr bwMode="auto">
            <a:xfrm>
              <a:off x="447375" y="2600326"/>
              <a:ext cx="4619625" cy="511175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0598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0433" y="21600"/>
                  </a:lnTo>
                  <a:lnTo>
                    <a:pt x="20643" y="21428"/>
                  </a:lnTo>
                  <a:lnTo>
                    <a:pt x="20840" y="20931"/>
                  </a:lnTo>
                  <a:lnTo>
                    <a:pt x="21022" y="20140"/>
                  </a:lnTo>
                  <a:lnTo>
                    <a:pt x="21185" y="19085"/>
                  </a:lnTo>
                  <a:lnTo>
                    <a:pt x="21326" y="17797"/>
                  </a:lnTo>
                  <a:lnTo>
                    <a:pt x="21441" y="16304"/>
                  </a:lnTo>
                  <a:lnTo>
                    <a:pt x="21527" y="14639"/>
                  </a:lnTo>
                  <a:lnTo>
                    <a:pt x="21581" y="12830"/>
                  </a:lnTo>
                  <a:lnTo>
                    <a:pt x="21600" y="10908"/>
                  </a:lnTo>
                  <a:lnTo>
                    <a:pt x="21600" y="9184"/>
                  </a:lnTo>
                  <a:lnTo>
                    <a:pt x="21574" y="7078"/>
                  </a:lnTo>
                  <a:lnTo>
                    <a:pt x="21498" y="5145"/>
                  </a:lnTo>
                  <a:lnTo>
                    <a:pt x="21380" y="3440"/>
                  </a:lnTo>
                  <a:lnTo>
                    <a:pt x="21225" y="2018"/>
                  </a:lnTo>
                  <a:lnTo>
                    <a:pt x="21039" y="933"/>
                  </a:lnTo>
                  <a:lnTo>
                    <a:pt x="20828" y="243"/>
                  </a:lnTo>
                  <a:lnTo>
                    <a:pt x="20598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</p:grpSp>
      <p:sp>
        <p:nvSpPr>
          <p:cNvPr id="28" name="AutoShape 2"/>
          <p:cNvSpPr>
            <a:spLocks/>
          </p:cNvSpPr>
          <p:nvPr/>
        </p:nvSpPr>
        <p:spPr bwMode="auto">
          <a:xfrm>
            <a:off x="3658018" y="4968542"/>
            <a:ext cx="1562911" cy="497913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572" y="0"/>
                </a:moveTo>
                <a:lnTo>
                  <a:pt x="2028" y="0"/>
                </a:lnTo>
                <a:lnTo>
                  <a:pt x="1664" y="172"/>
                </a:lnTo>
                <a:lnTo>
                  <a:pt x="1321" y="669"/>
                </a:lnTo>
                <a:lnTo>
                  <a:pt x="1005" y="1460"/>
                </a:lnTo>
                <a:lnTo>
                  <a:pt x="722" y="2514"/>
                </a:lnTo>
                <a:lnTo>
                  <a:pt x="477" y="3803"/>
                </a:lnTo>
                <a:lnTo>
                  <a:pt x="277" y="5295"/>
                </a:lnTo>
                <a:lnTo>
                  <a:pt x="127" y="6961"/>
                </a:lnTo>
                <a:lnTo>
                  <a:pt x="33" y="8770"/>
                </a:lnTo>
                <a:lnTo>
                  <a:pt x="0" y="10692"/>
                </a:lnTo>
                <a:lnTo>
                  <a:pt x="0" y="10908"/>
                </a:lnTo>
                <a:lnTo>
                  <a:pt x="33" y="12830"/>
                </a:lnTo>
                <a:lnTo>
                  <a:pt x="127" y="14639"/>
                </a:lnTo>
                <a:lnTo>
                  <a:pt x="277" y="16304"/>
                </a:lnTo>
                <a:lnTo>
                  <a:pt x="477" y="17797"/>
                </a:lnTo>
                <a:lnTo>
                  <a:pt x="722" y="19085"/>
                </a:lnTo>
                <a:lnTo>
                  <a:pt x="1005" y="20140"/>
                </a:lnTo>
                <a:lnTo>
                  <a:pt x="1321" y="20931"/>
                </a:lnTo>
                <a:lnTo>
                  <a:pt x="1664" y="21428"/>
                </a:lnTo>
                <a:lnTo>
                  <a:pt x="2028" y="21600"/>
                </a:lnTo>
                <a:lnTo>
                  <a:pt x="19572" y="21600"/>
                </a:lnTo>
                <a:lnTo>
                  <a:pt x="19936" y="21428"/>
                </a:lnTo>
                <a:lnTo>
                  <a:pt x="20279" y="20931"/>
                </a:lnTo>
                <a:lnTo>
                  <a:pt x="20595" y="20140"/>
                </a:lnTo>
                <a:lnTo>
                  <a:pt x="20878" y="19085"/>
                </a:lnTo>
                <a:lnTo>
                  <a:pt x="21123" y="17797"/>
                </a:lnTo>
                <a:lnTo>
                  <a:pt x="21323" y="16304"/>
                </a:lnTo>
                <a:lnTo>
                  <a:pt x="21473" y="14639"/>
                </a:lnTo>
                <a:lnTo>
                  <a:pt x="21567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67" y="8770"/>
                </a:lnTo>
                <a:lnTo>
                  <a:pt x="21473" y="6961"/>
                </a:lnTo>
                <a:lnTo>
                  <a:pt x="21323" y="5295"/>
                </a:lnTo>
                <a:lnTo>
                  <a:pt x="21123" y="3803"/>
                </a:lnTo>
                <a:lnTo>
                  <a:pt x="20878" y="2514"/>
                </a:lnTo>
                <a:lnTo>
                  <a:pt x="20595" y="1460"/>
                </a:lnTo>
                <a:lnTo>
                  <a:pt x="20279" y="669"/>
                </a:lnTo>
                <a:lnTo>
                  <a:pt x="19936" y="172"/>
                </a:lnTo>
                <a:lnTo>
                  <a:pt x="19572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29" name="Rectangle 3"/>
          <p:cNvSpPr>
            <a:spLocks/>
          </p:cNvSpPr>
          <p:nvPr/>
        </p:nvSpPr>
        <p:spPr bwMode="auto">
          <a:xfrm>
            <a:off x="11136822" y="134633"/>
            <a:ext cx="75565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fr-FR" sz="27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ECA</a:t>
            </a:r>
          </a:p>
        </p:txBody>
      </p:sp>
      <p:sp>
        <p:nvSpPr>
          <p:cNvPr id="30" name="Rectangle 4" descr="image2.png"/>
          <p:cNvSpPr>
            <a:spLocks/>
          </p:cNvSpPr>
          <p:nvPr/>
        </p:nvSpPr>
        <p:spPr bwMode="auto">
          <a:xfrm>
            <a:off x="10476625" y="92440"/>
            <a:ext cx="573087" cy="477837"/>
          </a:xfrm>
          <a:prstGeom prst="rect">
            <a:avLst/>
          </a:prstGeom>
          <a:blipFill dpi="0" rotWithShape="0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819938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1485</TotalTime>
  <Words>442</Words>
  <Application>Microsoft Office PowerPoint</Application>
  <PresentationFormat>Widescreen</PresentationFormat>
  <Paragraphs>33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Calibri</vt:lpstr>
      <vt:lpstr>Calibri Light</vt:lpstr>
      <vt:lpstr>DengXian Light</vt:lpstr>
      <vt:lpstr>Helvetica</vt:lpstr>
      <vt:lpstr>Times New Roman</vt:lpstr>
      <vt:lpstr>Wingdings</vt:lpstr>
      <vt:lpstr>Office Theme</vt:lpstr>
      <vt:lpstr>Sub-Regional Workshop on  Integration of Administrative Data, Big Data and Geospatial Information for the Compilation of SDG Indicators</vt:lpstr>
      <vt:lpstr>PowerPoint Presentation</vt:lpstr>
      <vt:lpstr>Use of Geospatial Information at NSO</vt:lpstr>
      <vt:lpstr> Procedures to investigate the potential use of geospatial information  </vt:lpstr>
      <vt:lpstr>Use of Geocoding to assign locations to statistical units</vt:lpstr>
      <vt:lpstr>Relationship between NSO and Mapping agency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data: Adding value by matching access with privacy and security</dc:title>
  <dc:creator>Molla Hunegnaw</dc:creator>
  <cp:lastModifiedBy>Admin</cp:lastModifiedBy>
  <cp:revision>169</cp:revision>
  <dcterms:created xsi:type="dcterms:W3CDTF">2017-02-24T07:02:11Z</dcterms:created>
  <dcterms:modified xsi:type="dcterms:W3CDTF">2018-04-25T06:48:33Z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-1087139664</vt:i4>
  </property>
  <property fmtid="{D5CDD505-2E9C-101B-9397-08002B2CF9AE}" pid="3" name="_NewReviewCycle">
    <vt:lpwstr/>
  </property>
  <property fmtid="{D5CDD505-2E9C-101B-9397-08002B2CF9AE}" pid="4" name="_EmailSubject">
    <vt:lpwstr>Content of your presentation.</vt:lpwstr>
  </property>
  <property fmtid="{D5CDD505-2E9C-101B-9397-08002B2CF9AE}" pid="5" name="_AuthorEmail">
    <vt:lpwstr>hunegnaw@un.org</vt:lpwstr>
  </property>
  <property fmtid="{D5CDD505-2E9C-101B-9397-08002B2CF9AE}" pid="6" name="_AuthorEmailDisplayName">
    <vt:lpwstr>Molla Hunegnaw Asmare</vt:lpwstr>
  </property>
  <property fmtid="{D5CDD505-2E9C-101B-9397-08002B2CF9AE}" pid="7" name="_PreviousAdHocReviewCycleID">
    <vt:i4>184991304</vt:i4>
  </property>
</Properties>
</file>