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17"/>
  </p:notesMasterIdLst>
  <p:handoutMasterIdLst>
    <p:handoutMasterId r:id="rId18"/>
  </p:handoutMasterIdLst>
  <p:sldIdLst>
    <p:sldId id="293" r:id="rId3"/>
    <p:sldId id="256" r:id="rId4"/>
    <p:sldId id="271" r:id="rId5"/>
    <p:sldId id="285" r:id="rId6"/>
    <p:sldId id="275" r:id="rId7"/>
    <p:sldId id="288" r:id="rId8"/>
    <p:sldId id="292" r:id="rId9"/>
    <p:sldId id="272" r:id="rId10"/>
    <p:sldId id="278" r:id="rId11"/>
    <p:sldId id="283" r:id="rId12"/>
    <p:sldId id="284" r:id="rId13"/>
    <p:sldId id="280" r:id="rId14"/>
    <p:sldId id="289" r:id="rId15"/>
    <p:sldId id="294" r:id="rId16"/>
  </p:sldIdLst>
  <p:sldSz cx="12188825" cy="6858000"/>
  <p:notesSz cx="6858000" cy="9144000"/>
  <p:custDataLst>
    <p:tags r:id="rId19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7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67" autoAdjust="0"/>
    <p:restoredTop sz="95294" autoAdjust="0"/>
  </p:normalViewPr>
  <p:slideViewPr>
    <p:cSldViewPr>
      <p:cViewPr varScale="1">
        <p:scale>
          <a:sx n="97" d="100"/>
          <a:sy n="97" d="100"/>
        </p:scale>
        <p:origin x="108" y="86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Xuan:Downloads:DA10%20Meeting%202018-04:admin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Sheet2!$C$1</c:f>
              <c:strCache>
                <c:ptCount val="1"/>
                <c:pt idx="0">
                  <c:v>None</c:v>
                </c:pt>
              </c:strCache>
            </c:strRef>
          </c:tx>
          <c:invertIfNegative val="0"/>
          <c:dLbls>
            <c:delete val="1"/>
          </c:dLbls>
          <c:cat>
            <c:strRef>
              <c:f>Sheet2!$A$2:$A$14</c:f>
              <c:strCache>
                <c:ptCount val="13"/>
                <c:pt idx="0">
                  <c:v>SDG 1</c:v>
                </c:pt>
                <c:pt idx="1">
                  <c:v>SDG 2</c:v>
                </c:pt>
                <c:pt idx="2">
                  <c:v>SDG 3</c:v>
                </c:pt>
                <c:pt idx="3">
                  <c:v>SDG 4</c:v>
                </c:pt>
                <c:pt idx="4">
                  <c:v>SDG 5</c:v>
                </c:pt>
                <c:pt idx="5">
                  <c:v>SDG 6</c:v>
                </c:pt>
                <c:pt idx="6">
                  <c:v>SDG 8</c:v>
                </c:pt>
                <c:pt idx="7">
                  <c:v>SDG 9</c:v>
                </c:pt>
                <c:pt idx="8">
                  <c:v>SDG 11</c:v>
                </c:pt>
                <c:pt idx="9">
                  <c:v>SDG 13</c:v>
                </c:pt>
                <c:pt idx="10">
                  <c:v>SDG 15</c:v>
                </c:pt>
                <c:pt idx="11">
                  <c:v>SDG 16</c:v>
                </c:pt>
                <c:pt idx="12">
                  <c:v>SDG 17</c:v>
                </c:pt>
              </c:strCache>
            </c:strRef>
          </c:cat>
          <c:val>
            <c:numRef>
              <c:f>Sheet2!$C$2:$C$14</c:f>
              <c:numCache>
                <c:formatCode>General</c:formatCode>
                <c:ptCount val="13"/>
                <c:pt idx="0">
                  <c:v>7</c:v>
                </c:pt>
                <c:pt idx="1">
                  <c:v>11</c:v>
                </c:pt>
                <c:pt idx="2">
                  <c:v>23</c:v>
                </c:pt>
                <c:pt idx="3">
                  <c:v>7</c:v>
                </c:pt>
                <c:pt idx="4">
                  <c:v>10</c:v>
                </c:pt>
                <c:pt idx="5">
                  <c:v>6</c:v>
                </c:pt>
                <c:pt idx="6">
                  <c:v>13</c:v>
                </c:pt>
                <c:pt idx="7">
                  <c:v>9</c:v>
                </c:pt>
                <c:pt idx="8">
                  <c:v>12</c:v>
                </c:pt>
                <c:pt idx="9">
                  <c:v>7</c:v>
                </c:pt>
                <c:pt idx="10">
                  <c:v>12</c:v>
                </c:pt>
                <c:pt idx="11">
                  <c:v>19</c:v>
                </c:pt>
                <c:pt idx="1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D-48E7-8823-AC791A183405}"/>
            </c:ext>
          </c:extLst>
        </c:ser>
        <c:ser>
          <c:idx val="1"/>
          <c:order val="1"/>
          <c:tx>
            <c:strRef>
              <c:f>Sheet2!$D$1</c:f>
              <c:strCache>
                <c:ptCount val="1"/>
                <c:pt idx="0">
                  <c:v>Indicators with administrative data sources</c:v>
                </c:pt>
              </c:strCache>
            </c:strRef>
          </c:tx>
          <c:invertIfNegative val="0"/>
          <c:dLbls>
            <c:dLbl>
              <c:idx val="0"/>
              <c:tx>
                <c:strRef>
                  <c:f>Sheet2!$E$2</c:f>
                  <c:strCache>
                    <c:ptCount val="1"/>
                    <c:pt idx="0">
                      <c:v>50%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{26B3E5D7-0579-45B2-8CF0-B3725C3D57FD}</c15:txfldGUID>
                      <c15:f>Sheet2!$E$2</c15:f>
                      <c15:dlblFieldTableCache>
                        <c:ptCount val="1"/>
                        <c:pt idx="0">
                          <c:v>50%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51FD-48E7-8823-AC791A183405}"/>
                </c:ext>
              </c:extLst>
            </c:dLbl>
            <c:dLbl>
              <c:idx val="1"/>
              <c:tx>
                <c:strRef>
                  <c:f>Sheet2!$E$3</c:f>
                  <c:strCache>
                    <c:ptCount val="1"/>
                    <c:pt idx="0">
                      <c:v>15%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{E76FE7B7-C82A-4E11-8842-B9806F35316D}</c15:txfldGUID>
                      <c15:f>Sheet2!$E$3</c15:f>
                      <c15:dlblFieldTableCache>
                        <c:ptCount val="1"/>
                        <c:pt idx="0">
                          <c:v>15%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51FD-48E7-8823-AC791A183405}"/>
                </c:ext>
              </c:extLst>
            </c:dLbl>
            <c:dLbl>
              <c:idx val="2"/>
              <c:tx>
                <c:strRef>
                  <c:f>Sheet2!$E$4</c:f>
                  <c:strCache>
                    <c:ptCount val="1"/>
                    <c:pt idx="0">
                      <c:v>15%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{B0354148-574E-492C-999C-7750CD9C42C0}</c15:txfldGUID>
                      <c15:f>Sheet2!$E$4</c15:f>
                      <c15:dlblFieldTableCache>
                        <c:ptCount val="1"/>
                        <c:pt idx="0">
                          <c:v>15%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51FD-48E7-8823-AC791A183405}"/>
                </c:ext>
              </c:extLst>
            </c:dLbl>
            <c:dLbl>
              <c:idx val="3"/>
              <c:tx>
                <c:strRef>
                  <c:f>Sheet2!$E$5</c:f>
                  <c:strCache>
                    <c:ptCount val="1"/>
                    <c:pt idx="0">
                      <c:v>36%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{06052A20-3306-487B-A2FE-E45674DF6594}</c15:txfldGUID>
                      <c15:f>Sheet2!$E$5</c15:f>
                      <c15:dlblFieldTableCache>
                        <c:ptCount val="1"/>
                        <c:pt idx="0">
                          <c:v>36%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51FD-48E7-8823-AC791A183405}"/>
                </c:ext>
              </c:extLst>
            </c:dLbl>
            <c:dLbl>
              <c:idx val="4"/>
              <c:tx>
                <c:strRef>
                  <c:f>Sheet2!$E$6</c:f>
                  <c:strCache>
                    <c:ptCount val="1"/>
                    <c:pt idx="0">
                      <c:v>29%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{53537EDE-4A3C-4115-A183-4E3B9ED7ADE5}</c15:txfldGUID>
                      <c15:f>Sheet2!$E$6</c15:f>
                      <c15:dlblFieldTableCache>
                        <c:ptCount val="1"/>
                        <c:pt idx="0">
                          <c:v>29%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51FD-48E7-8823-AC791A183405}"/>
                </c:ext>
              </c:extLst>
            </c:dLbl>
            <c:dLbl>
              <c:idx val="5"/>
              <c:tx>
                <c:strRef>
                  <c:f>Sheet2!$E$7</c:f>
                  <c:strCache>
                    <c:ptCount val="1"/>
                    <c:pt idx="0">
                      <c:v>45%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{9A8225AC-BF54-49E1-A496-4208CC9DC457}</c15:txfldGUID>
                      <c15:f>Sheet2!$E$7</c15:f>
                      <c15:dlblFieldTableCache>
                        <c:ptCount val="1"/>
                        <c:pt idx="0">
                          <c:v>45%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51FD-48E7-8823-AC791A183405}"/>
                </c:ext>
              </c:extLst>
            </c:dLbl>
            <c:dLbl>
              <c:idx val="6"/>
              <c:tx>
                <c:strRef>
                  <c:f>Sheet2!$E$8</c:f>
                  <c:strCache>
                    <c:ptCount val="1"/>
                    <c:pt idx="0">
                      <c:v>24%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{40E295D9-3807-482C-9CA4-698E49B38F7A}</c15:txfldGUID>
                      <c15:f>Sheet2!$E$8</c15:f>
                      <c15:dlblFieldTableCache>
                        <c:ptCount val="1"/>
                        <c:pt idx="0">
                          <c:v>24%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51FD-48E7-8823-AC791A183405}"/>
                </c:ext>
              </c:extLst>
            </c:dLbl>
            <c:dLbl>
              <c:idx val="7"/>
              <c:tx>
                <c:strRef>
                  <c:f>Sheet2!$E$9</c:f>
                  <c:strCache>
                    <c:ptCount val="1"/>
                    <c:pt idx="0">
                      <c:v>25%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{F76E77D7-59C3-4002-AEA2-CAA0DA65FC08}</c15:txfldGUID>
                      <c15:f>Sheet2!$E$9</c15:f>
                      <c15:dlblFieldTableCache>
                        <c:ptCount val="1"/>
                        <c:pt idx="0">
                          <c:v>25%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51FD-48E7-8823-AC791A183405}"/>
                </c:ext>
              </c:extLst>
            </c:dLbl>
            <c:dLbl>
              <c:idx val="8"/>
              <c:tx>
                <c:strRef>
                  <c:f>Sheet2!$E$10</c:f>
                  <c:strCache>
                    <c:ptCount val="1"/>
                    <c:pt idx="0">
                      <c:v>20%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{D902CC2A-1695-47C0-88A0-E649A7E96ACB}</c15:txfldGUID>
                      <c15:f>Sheet2!$E$10</c15:f>
                      <c15:dlblFieldTableCache>
                        <c:ptCount val="1"/>
                        <c:pt idx="0">
                          <c:v>20%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51FD-48E7-8823-AC791A183405}"/>
                </c:ext>
              </c:extLst>
            </c:dLbl>
            <c:dLbl>
              <c:idx val="9"/>
              <c:tx>
                <c:strRef>
                  <c:f>Sheet2!$E$11</c:f>
                  <c:strCache>
                    <c:ptCount val="1"/>
                    <c:pt idx="0">
                      <c:v>13%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{4E598596-BF1F-439E-A85F-20C183008A48}</c15:txfldGUID>
                      <c15:f>Sheet2!$E$11</c15:f>
                      <c15:dlblFieldTableCache>
                        <c:ptCount val="1"/>
                        <c:pt idx="0">
                          <c:v>13%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51FD-48E7-8823-AC791A183405}"/>
                </c:ext>
              </c:extLst>
            </c:dLbl>
            <c:dLbl>
              <c:idx val="10"/>
              <c:tx>
                <c:strRef>
                  <c:f>Sheet2!$E$12</c:f>
                  <c:strCache>
                    <c:ptCount val="1"/>
                    <c:pt idx="0">
                      <c:v>14%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{462518FD-1479-4216-8F89-9F77CA883FB8}</c15:txfldGUID>
                      <c15:f>Sheet2!$E$12</c15:f>
                      <c15:dlblFieldTableCache>
                        <c:ptCount val="1"/>
                        <c:pt idx="0">
                          <c:v>14%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51FD-48E7-8823-AC791A183405}"/>
                </c:ext>
              </c:extLst>
            </c:dLbl>
            <c:dLbl>
              <c:idx val="11"/>
              <c:tx>
                <c:strRef>
                  <c:f>Sheet2!$E$13</c:f>
                  <c:strCache>
                    <c:ptCount val="1"/>
                    <c:pt idx="0">
                      <c:v>17%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{D65CF37D-B598-4334-8775-511F31B31A7C}</c15:txfldGUID>
                      <c15:f>Sheet2!$E$13</c15:f>
                      <c15:dlblFieldTableCache>
                        <c:ptCount val="1"/>
                        <c:pt idx="0">
                          <c:v>17%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51FD-48E7-8823-AC791A183405}"/>
                </c:ext>
              </c:extLst>
            </c:dLbl>
            <c:dLbl>
              <c:idx val="12"/>
              <c:tx>
                <c:strRef>
                  <c:f>Sheet2!$E$14</c:f>
                  <c:strCache>
                    <c:ptCount val="1"/>
                    <c:pt idx="0">
                      <c:v>8%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{9F893220-A005-42F3-9315-C520D3FF54C6}</c15:txfldGUID>
                      <c15:f>Sheet2!$E$14</c15:f>
                      <c15:dlblFieldTableCache>
                        <c:ptCount val="1"/>
                        <c:pt idx="0">
                          <c:v>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51FD-48E7-8823-AC791A183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>
                    <a:solidFill>
                      <a:schemeClr val="tx2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Sheet2!$A$2:$A$14</c:f>
              <c:strCache>
                <c:ptCount val="13"/>
                <c:pt idx="0">
                  <c:v>SDG 1</c:v>
                </c:pt>
                <c:pt idx="1">
                  <c:v>SDG 2</c:v>
                </c:pt>
                <c:pt idx="2">
                  <c:v>SDG 3</c:v>
                </c:pt>
                <c:pt idx="3">
                  <c:v>SDG 4</c:v>
                </c:pt>
                <c:pt idx="4">
                  <c:v>SDG 5</c:v>
                </c:pt>
                <c:pt idx="5">
                  <c:v>SDG 6</c:v>
                </c:pt>
                <c:pt idx="6">
                  <c:v>SDG 8</c:v>
                </c:pt>
                <c:pt idx="7">
                  <c:v>SDG 9</c:v>
                </c:pt>
                <c:pt idx="8">
                  <c:v>SDG 11</c:v>
                </c:pt>
                <c:pt idx="9">
                  <c:v>SDG 13</c:v>
                </c:pt>
                <c:pt idx="10">
                  <c:v>SDG 15</c:v>
                </c:pt>
                <c:pt idx="11">
                  <c:v>SDG 16</c:v>
                </c:pt>
                <c:pt idx="12">
                  <c:v>SDG 17</c:v>
                </c:pt>
              </c:strCache>
            </c:strRef>
          </c:cat>
          <c:val>
            <c:numRef>
              <c:f>Sheet2!$D$2:$D$14</c:f>
              <c:numCache>
                <c:formatCode>General</c:formatCode>
                <c:ptCount val="13"/>
                <c:pt idx="0">
                  <c:v>7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1FD-48E7-8823-AC791A1834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129149752"/>
        <c:axId val="2129152888"/>
      </c:barChart>
      <c:catAx>
        <c:axId val="2129149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tx2">
                    <a:lumMod val="95000"/>
                    <a:lumOff val="5000"/>
                  </a:schemeClr>
                </a:solidFill>
              </a:defRPr>
            </a:pPr>
            <a:endParaRPr lang="en-US"/>
          </a:p>
        </c:txPr>
        <c:crossAx val="2129152888"/>
        <c:crosses val="autoZero"/>
        <c:auto val="1"/>
        <c:lblAlgn val="ctr"/>
        <c:lblOffset val="100"/>
        <c:noMultiLvlLbl val="0"/>
      </c:catAx>
      <c:valAx>
        <c:axId val="2129152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9149752"/>
        <c:crosses val="autoZero"/>
        <c:crossBetween val="between"/>
      </c:valAx>
    </c:plotArea>
    <c:legend>
      <c:legendPos val="b"/>
      <c:legendEntry>
        <c:idx val="0"/>
        <c:delete val="1"/>
      </c:legendEntry>
      <c:legendEntry>
        <c:idx val="1"/>
        <c:txPr>
          <a:bodyPr/>
          <a:lstStyle/>
          <a:p>
            <a:pPr>
              <a:defRPr sz="1400">
                <a:solidFill>
                  <a:schemeClr val="tx2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26793181863717402"/>
          <c:y val="0.93058814523184596"/>
          <c:w val="0.46413636272565201"/>
          <c:h val="6.9411854768153994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4/23/2018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4/23/2018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2638" y="2428193"/>
            <a:ext cx="8523553" cy="914400"/>
          </a:xfrm>
        </p:spPr>
        <p:txBody>
          <a:bodyPr rIns="0" anchor="b">
            <a:noAutofit/>
          </a:bodyPr>
          <a:lstStyle>
            <a:lvl1pPr algn="ctr">
              <a:defRPr sz="3399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324" y="3465218"/>
            <a:ext cx="8532178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631" y="6278095"/>
            <a:ext cx="6234996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88825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4577031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222" y="56701"/>
            <a:ext cx="11550926" cy="492443"/>
          </a:xfrm>
        </p:spPr>
        <p:txBody>
          <a:bodyPr anchor="t"/>
          <a:lstStyle>
            <a:lvl1pPr>
              <a:defRPr sz="3199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5880" y="756561"/>
            <a:ext cx="11586461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799">
                <a:solidFill>
                  <a:schemeClr val="tx2"/>
                </a:solidFill>
              </a:defRPr>
            </a:lvl1pPr>
            <a:lvl2pPr marL="457063" indent="-173684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399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1999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52215616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572" y="56701"/>
            <a:ext cx="11296429" cy="492443"/>
          </a:xfrm>
        </p:spPr>
        <p:txBody>
          <a:bodyPr/>
          <a:lstStyle>
            <a:lvl1pPr>
              <a:defRPr sz="3199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42571" y="604061"/>
            <a:ext cx="11296429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799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42572" y="1349833"/>
            <a:ext cx="11296429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799">
                <a:solidFill>
                  <a:schemeClr val="tx2"/>
                </a:solidFill>
              </a:defRPr>
            </a:lvl1pPr>
            <a:lvl2pPr marL="457063" indent="-173684">
              <a:buClr>
                <a:schemeClr val="tx2"/>
              </a:buClr>
              <a:buFont typeface="Wingdings" panose="05000000000000000000" pitchFamily="2" charset="2"/>
              <a:buChar char="§"/>
              <a:defRPr sz="2399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1999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6149078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623280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576233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163" y="3060742"/>
            <a:ext cx="5484971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99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162" y="1750887"/>
            <a:ext cx="5484971" cy="1169551"/>
          </a:xfrm>
        </p:spPr>
        <p:txBody>
          <a:bodyPr anchor="b">
            <a:spAutoFit/>
          </a:bodyPr>
          <a:lstStyle>
            <a:lvl1pPr algn="l" defTabSz="45706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799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313295" y="0"/>
            <a:ext cx="487553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799" baseline="0"/>
            </a:lvl1pPr>
          </a:lstStyle>
          <a:p>
            <a:pPr marL="0" marR="0" lvl="0" indent="0" algn="ctr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653064371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049" y="1990427"/>
            <a:ext cx="10364733" cy="1477328"/>
          </a:xfrm>
        </p:spPr>
        <p:txBody>
          <a:bodyPr anchor="b"/>
          <a:lstStyle>
            <a:lvl1pPr>
              <a:spcAft>
                <a:spcPts val="0"/>
              </a:spcAft>
              <a:defRPr sz="9597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049" y="3467758"/>
            <a:ext cx="103647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3999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50072279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045" y="4639291"/>
            <a:ext cx="10057896" cy="461665"/>
          </a:xfrm>
        </p:spPr>
        <p:txBody>
          <a:bodyPr anchor="b"/>
          <a:lstStyle>
            <a:lvl1pPr>
              <a:spcAft>
                <a:spcPts val="0"/>
              </a:spcAft>
              <a:defRPr sz="2999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045" y="5697071"/>
            <a:ext cx="10057896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599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654910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535113"/>
            <a:ext cx="5385514" cy="639762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888" indent="0">
              <a:buNone/>
              <a:defRPr sz="1500" b="1"/>
            </a:lvl2pPr>
            <a:lvl3pPr marL="685777" indent="0">
              <a:buNone/>
              <a:defRPr sz="1350" b="1"/>
            </a:lvl3pPr>
            <a:lvl4pPr marL="1028665" indent="0">
              <a:buNone/>
              <a:defRPr sz="1200" b="1"/>
            </a:lvl4pPr>
            <a:lvl5pPr marL="1371554" indent="0">
              <a:buNone/>
              <a:defRPr sz="1200" b="1"/>
            </a:lvl5pPr>
            <a:lvl6pPr marL="1714443" indent="0">
              <a:buNone/>
              <a:defRPr sz="1200" b="1"/>
            </a:lvl6pPr>
            <a:lvl7pPr marL="2057332" indent="0">
              <a:buNone/>
              <a:defRPr sz="1200" b="1"/>
            </a:lvl7pPr>
            <a:lvl8pPr marL="2400220" indent="0">
              <a:buNone/>
              <a:defRPr sz="1200" b="1"/>
            </a:lvl8pPr>
            <a:lvl9pPr marL="2743109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2" y="2174875"/>
            <a:ext cx="5385514" cy="3951288"/>
          </a:xfrm>
        </p:spPr>
        <p:txBody>
          <a:bodyPr/>
          <a:lstStyle>
            <a:lvl1pPr>
              <a:defRPr sz="1799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5" y="1535113"/>
            <a:ext cx="5387630" cy="639762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888" indent="0">
              <a:buNone/>
              <a:defRPr sz="1500" b="1"/>
            </a:lvl2pPr>
            <a:lvl3pPr marL="685777" indent="0">
              <a:buNone/>
              <a:defRPr sz="1350" b="1"/>
            </a:lvl3pPr>
            <a:lvl4pPr marL="1028665" indent="0">
              <a:buNone/>
              <a:defRPr sz="1200" b="1"/>
            </a:lvl4pPr>
            <a:lvl5pPr marL="1371554" indent="0">
              <a:buNone/>
              <a:defRPr sz="1200" b="1"/>
            </a:lvl5pPr>
            <a:lvl6pPr marL="1714443" indent="0">
              <a:buNone/>
              <a:defRPr sz="1200" b="1"/>
            </a:lvl6pPr>
            <a:lvl7pPr marL="2057332" indent="0">
              <a:buNone/>
              <a:defRPr sz="1200" b="1"/>
            </a:lvl7pPr>
            <a:lvl8pPr marL="2400220" indent="0">
              <a:buNone/>
              <a:defRPr sz="1200" b="1"/>
            </a:lvl8pPr>
            <a:lvl9pPr marL="2743109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5" y="2174875"/>
            <a:ext cx="5387630" cy="3951288"/>
          </a:xfrm>
        </p:spPr>
        <p:txBody>
          <a:bodyPr/>
          <a:lstStyle>
            <a:lvl1pPr>
              <a:defRPr sz="1799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755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1471" y="2057400"/>
            <a:ext cx="4621596" cy="3505200"/>
          </a:xfrm>
        </p:spPr>
        <p:txBody>
          <a:bodyPr/>
          <a:lstStyle>
            <a:lvl1pPr>
              <a:defRPr sz="2100"/>
            </a:lvl1pPr>
            <a:lvl2pPr>
              <a:defRPr sz="1799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6214" y="2057400"/>
            <a:ext cx="4621596" cy="3505200"/>
          </a:xfrm>
        </p:spPr>
        <p:txBody>
          <a:bodyPr/>
          <a:lstStyle>
            <a:lvl1pPr>
              <a:defRPr sz="2100"/>
            </a:lvl1pPr>
            <a:lvl2pPr>
              <a:defRPr sz="1799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968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633" y="3639466"/>
            <a:ext cx="10512862" cy="923010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/>
          <a:lstStyle/>
          <a:p>
            <a:fld id="{EDF33987-6305-4E2A-BF18-EF013ECE927B}" type="datetimeFigureOut">
              <a:rPr lang="en-US" smtClean="0"/>
              <a:pPr/>
              <a:t>4/23/2018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/>
          <a:lstStyle/>
          <a:p>
            <a:fld id="{F36C87F6-986D-49E6-AF40-1B3A1EE806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30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3328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4/23/2018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2638" y="2428193"/>
            <a:ext cx="8523553" cy="914400"/>
          </a:xfrm>
        </p:spPr>
        <p:txBody>
          <a:bodyPr rIns="0" anchor="b">
            <a:noAutofit/>
          </a:bodyPr>
          <a:lstStyle>
            <a:lvl1pPr algn="ctr">
              <a:defRPr sz="3399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324" y="3465218"/>
            <a:ext cx="8532178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631" y="6278095"/>
            <a:ext cx="6234996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12188825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13541581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2222" y="56701"/>
            <a:ext cx="11550926" cy="492443"/>
          </a:xfrm>
        </p:spPr>
        <p:txBody>
          <a:bodyPr anchor="t"/>
          <a:lstStyle>
            <a:lvl1pPr>
              <a:defRPr sz="3199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75880" y="756561"/>
            <a:ext cx="11586461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799">
                <a:solidFill>
                  <a:schemeClr val="tx2"/>
                </a:solidFill>
              </a:defRPr>
            </a:lvl1pPr>
            <a:lvl2pPr marL="457063" indent="-173684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399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1999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81884913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572" y="56701"/>
            <a:ext cx="11296429" cy="492443"/>
          </a:xfrm>
        </p:spPr>
        <p:txBody>
          <a:bodyPr/>
          <a:lstStyle>
            <a:lvl1pPr>
              <a:defRPr sz="3199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42571" y="604061"/>
            <a:ext cx="11296429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799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442572" y="1349833"/>
            <a:ext cx="11296429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799">
                <a:solidFill>
                  <a:schemeClr val="tx2"/>
                </a:solidFill>
              </a:defRPr>
            </a:lvl1pPr>
            <a:lvl2pPr marL="457063" indent="-173684">
              <a:buClr>
                <a:schemeClr val="tx2"/>
              </a:buClr>
              <a:buFont typeface="Wingdings" panose="05000000000000000000" pitchFamily="2" charset="2"/>
              <a:buChar char="§"/>
              <a:defRPr sz="2399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1999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8347418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815473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922011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163" y="3060742"/>
            <a:ext cx="5484971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99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162" y="1750887"/>
            <a:ext cx="5484971" cy="1169551"/>
          </a:xfrm>
        </p:spPr>
        <p:txBody>
          <a:bodyPr anchor="b">
            <a:spAutoFit/>
          </a:bodyPr>
          <a:lstStyle>
            <a:lvl1pPr algn="l" defTabSz="45706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799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7313295" y="0"/>
            <a:ext cx="487553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799" baseline="0"/>
            </a:lvl1pPr>
          </a:lstStyle>
          <a:p>
            <a:pPr marL="0" marR="0" lvl="0" indent="0" algn="ctr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71224706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049" y="1990427"/>
            <a:ext cx="10364733" cy="1477328"/>
          </a:xfrm>
        </p:spPr>
        <p:txBody>
          <a:bodyPr anchor="b"/>
          <a:lstStyle>
            <a:lvl1pPr>
              <a:spcAft>
                <a:spcPts val="0"/>
              </a:spcAft>
              <a:defRPr sz="9597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049" y="3467758"/>
            <a:ext cx="103647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3999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1111513987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045" y="4639291"/>
            <a:ext cx="10057896" cy="461665"/>
          </a:xfrm>
        </p:spPr>
        <p:txBody>
          <a:bodyPr anchor="b"/>
          <a:lstStyle>
            <a:lvl1pPr>
              <a:spcAft>
                <a:spcPts val="0"/>
              </a:spcAft>
              <a:defRPr sz="2999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045" y="5697071"/>
            <a:ext cx="10057896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599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4183208975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2" y="1535113"/>
            <a:ext cx="5385514" cy="639762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888" indent="0">
              <a:buNone/>
              <a:defRPr sz="1500" b="1"/>
            </a:lvl2pPr>
            <a:lvl3pPr marL="685777" indent="0">
              <a:buNone/>
              <a:defRPr sz="1350" b="1"/>
            </a:lvl3pPr>
            <a:lvl4pPr marL="1028665" indent="0">
              <a:buNone/>
              <a:defRPr sz="1200" b="1"/>
            </a:lvl4pPr>
            <a:lvl5pPr marL="1371554" indent="0">
              <a:buNone/>
              <a:defRPr sz="1200" b="1"/>
            </a:lvl5pPr>
            <a:lvl6pPr marL="1714443" indent="0">
              <a:buNone/>
              <a:defRPr sz="1200" b="1"/>
            </a:lvl6pPr>
            <a:lvl7pPr marL="2057332" indent="0">
              <a:buNone/>
              <a:defRPr sz="1200" b="1"/>
            </a:lvl7pPr>
            <a:lvl8pPr marL="2400220" indent="0">
              <a:buNone/>
              <a:defRPr sz="1200" b="1"/>
            </a:lvl8pPr>
            <a:lvl9pPr marL="2743109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2" y="2174875"/>
            <a:ext cx="5385514" cy="3951288"/>
          </a:xfrm>
        </p:spPr>
        <p:txBody>
          <a:bodyPr/>
          <a:lstStyle>
            <a:lvl1pPr>
              <a:defRPr sz="1799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5" y="1535113"/>
            <a:ext cx="5387630" cy="639762"/>
          </a:xfrm>
        </p:spPr>
        <p:txBody>
          <a:bodyPr anchor="b"/>
          <a:lstStyle>
            <a:lvl1pPr marL="0" indent="0">
              <a:buNone/>
              <a:defRPr sz="1799" b="1"/>
            </a:lvl1pPr>
            <a:lvl2pPr marL="342888" indent="0">
              <a:buNone/>
              <a:defRPr sz="1500" b="1"/>
            </a:lvl2pPr>
            <a:lvl3pPr marL="685777" indent="0">
              <a:buNone/>
              <a:defRPr sz="1350" b="1"/>
            </a:lvl3pPr>
            <a:lvl4pPr marL="1028665" indent="0">
              <a:buNone/>
              <a:defRPr sz="1200" b="1"/>
            </a:lvl4pPr>
            <a:lvl5pPr marL="1371554" indent="0">
              <a:buNone/>
              <a:defRPr sz="1200" b="1"/>
            </a:lvl5pPr>
            <a:lvl6pPr marL="1714443" indent="0">
              <a:buNone/>
              <a:defRPr sz="1200" b="1"/>
            </a:lvl6pPr>
            <a:lvl7pPr marL="2057332" indent="0">
              <a:buNone/>
              <a:defRPr sz="1200" b="1"/>
            </a:lvl7pPr>
            <a:lvl8pPr marL="2400220" indent="0">
              <a:buNone/>
              <a:defRPr sz="1200" b="1"/>
            </a:lvl8pPr>
            <a:lvl9pPr marL="2743109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5" y="2174875"/>
            <a:ext cx="5387630" cy="3951288"/>
          </a:xfrm>
        </p:spPr>
        <p:txBody>
          <a:bodyPr/>
          <a:lstStyle>
            <a:lvl1pPr>
              <a:defRPr sz="1799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716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1471" y="2057400"/>
            <a:ext cx="4621596" cy="3505200"/>
          </a:xfrm>
        </p:spPr>
        <p:txBody>
          <a:bodyPr/>
          <a:lstStyle>
            <a:lvl1pPr>
              <a:defRPr sz="2100"/>
            </a:lvl1pPr>
            <a:lvl2pPr>
              <a:defRPr sz="1799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6214" y="2057400"/>
            <a:ext cx="4621596" cy="3505200"/>
          </a:xfrm>
        </p:spPr>
        <p:txBody>
          <a:bodyPr/>
          <a:lstStyle>
            <a:lvl1pPr>
              <a:defRPr sz="2100"/>
            </a:lvl1pPr>
            <a:lvl2pPr>
              <a:defRPr sz="1799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31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>
          <a:xfrm>
            <a:off x="11221762" y="6376988"/>
            <a:ext cx="357623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597C455-1EE8-4127-80D0-D37F7DC0CA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86351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633" y="3639466"/>
            <a:ext cx="10512862" cy="923010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/>
          <a:lstStyle/>
          <a:p>
            <a:fld id="{9D7B9E61-EFEB-4363-B6E5-2EE35D98C54D}" type="datetimeFigureOut">
              <a:rPr lang="fr-FR" smtClean="0"/>
              <a:t>23/04/2018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/>
          <a:lstStyle/>
          <a:p>
            <a:fld id="{1597C455-1EE8-4127-80D0-D37F7DC0CA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20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90" y="56697"/>
            <a:ext cx="12088763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90" y="598715"/>
            <a:ext cx="12088763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192" y="6440809"/>
            <a:ext cx="3788904" cy="3281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0" y="6308270"/>
            <a:ext cx="12188825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9969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>
    <p:fade/>
  </p:transition>
  <p:txStyles>
    <p:titleStyle>
      <a:lvl1pPr algn="l" defTabSz="457063" rtl="0" eaLnBrk="1" latinLnBrk="0" hangingPunct="1">
        <a:lnSpc>
          <a:spcPct val="100000"/>
        </a:lnSpc>
        <a:spcBef>
          <a:spcPct val="0"/>
        </a:spcBef>
        <a:buNone/>
        <a:defRPr sz="2399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160" indent="-176160" algn="l" defTabSz="457063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1999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063" indent="-173684" algn="l" defTabSz="45706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799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289" indent="-173684" algn="l" defTabSz="45706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5787" indent="-173684" algn="l" defTabSz="457063" rtl="0" eaLnBrk="1" latinLnBrk="0" hangingPunct="1">
        <a:lnSpc>
          <a:spcPts val="1799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5761" indent="-176160" algn="l" defTabSz="457063" rtl="0" eaLnBrk="1" latinLnBrk="0" hangingPunct="1">
        <a:lnSpc>
          <a:spcPts val="1899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2706" indent="-177747" algn="l" defTabSz="401518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3868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1544" indent="-176160" algn="l" defTabSz="457063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5314" indent="-172986" algn="l" defTabSz="457063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1952" indent="-163464" algn="l" defTabSz="457063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90" y="56697"/>
            <a:ext cx="12088763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90" y="598715"/>
            <a:ext cx="12088763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92" y="6440809"/>
            <a:ext cx="3788904" cy="3281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0" y="6308270"/>
            <a:ext cx="12188825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5813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med">
    <p:fade/>
  </p:transition>
  <p:txStyles>
    <p:titleStyle>
      <a:lvl1pPr algn="l" defTabSz="457063" rtl="0" eaLnBrk="1" latinLnBrk="0" hangingPunct="1">
        <a:lnSpc>
          <a:spcPct val="100000"/>
        </a:lnSpc>
        <a:spcBef>
          <a:spcPct val="0"/>
        </a:spcBef>
        <a:buNone/>
        <a:defRPr sz="2399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160" indent="-176160" algn="l" defTabSz="457063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1999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063" indent="-173684" algn="l" defTabSz="45706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799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289" indent="-173684" algn="l" defTabSz="45706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5787" indent="-173684" algn="l" defTabSz="457063" rtl="0" eaLnBrk="1" latinLnBrk="0" hangingPunct="1">
        <a:lnSpc>
          <a:spcPts val="1799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5761" indent="-176160" algn="l" defTabSz="457063" rtl="0" eaLnBrk="1" latinLnBrk="0" hangingPunct="1">
        <a:lnSpc>
          <a:spcPts val="1899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2706" indent="-177747" algn="l" defTabSz="401518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3868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1544" indent="-176160" algn="l" defTabSz="457063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5314" indent="-172986" algn="l" defTabSz="457063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1952" indent="-163464" algn="l" defTabSz="457063" rtl="0" eaLnBrk="1" latinLnBrk="0" hangingPunct="1">
        <a:lnSpc>
          <a:spcPts val="1699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3299633" y="835699"/>
            <a:ext cx="8772844" cy="914162"/>
          </a:xfrm>
        </p:spPr>
        <p:txBody>
          <a:bodyPr/>
          <a:lstStyle/>
          <a:p>
            <a:r>
              <a:rPr lang="en-US" sz="1999" dirty="0">
                <a:solidFill>
                  <a:schemeClr val="bg1"/>
                </a:solidFill>
              </a:rPr>
              <a:t>Sub-regional workshop on integration of administrative data, big data and geospatial information for the compilation of SDG indicators for English-speaking African countries</a:t>
            </a:r>
            <a:br>
              <a:rPr lang="fr-FR" sz="1999" dirty="0">
                <a:solidFill>
                  <a:schemeClr val="bg1"/>
                </a:solidFill>
              </a:rPr>
            </a:br>
            <a:r>
              <a:rPr lang="en-US" sz="1999" dirty="0">
                <a:solidFill>
                  <a:schemeClr val="bg1"/>
                </a:solidFill>
              </a:rPr>
              <a:t> </a:t>
            </a:r>
            <a:br>
              <a:rPr lang="fr-FR" sz="1999" dirty="0">
                <a:solidFill>
                  <a:schemeClr val="bg1"/>
                </a:solidFill>
              </a:rPr>
            </a:br>
            <a:r>
              <a:rPr lang="en-US" sz="1999" dirty="0">
                <a:solidFill>
                  <a:schemeClr val="bg1"/>
                </a:solidFill>
              </a:rPr>
              <a:t>23-25 April 2018, Addis Ababa, Ethiopia</a:t>
            </a:r>
            <a:endParaRPr lang="fr-FR" sz="1999" dirty="0">
              <a:solidFill>
                <a:schemeClr val="bg1"/>
              </a:solidFill>
            </a:endParaRPr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570412" y="2656088"/>
            <a:ext cx="7570929" cy="914162"/>
          </a:xfrm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</a:rPr>
              <a:t>The importance of administrative data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in the era of SDGs</a:t>
            </a:r>
          </a:p>
        </p:txBody>
      </p:sp>
      <p:sp>
        <p:nvSpPr>
          <p:cNvPr id="9" name="AutoShape 8"/>
          <p:cNvSpPr>
            <a:spLocks/>
          </p:cNvSpPr>
          <p:nvPr/>
        </p:nvSpPr>
        <p:spPr bwMode="auto">
          <a:xfrm>
            <a:off x="771895" y="3275053"/>
            <a:ext cx="3729653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1113117" y="3890842"/>
            <a:ext cx="2691699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1275002" y="4568529"/>
            <a:ext cx="2807556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>
            <a:off x="1275002" y="5254150"/>
            <a:ext cx="2140979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3" name="AutoShape 12"/>
          <p:cNvSpPr>
            <a:spLocks/>
          </p:cNvSpPr>
          <p:nvPr/>
        </p:nvSpPr>
        <p:spPr bwMode="auto">
          <a:xfrm>
            <a:off x="1519413" y="5923901"/>
            <a:ext cx="1475991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0" y="2478"/>
            <a:ext cx="1004626" cy="496759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5" name="AutoShape 14"/>
          <p:cNvSpPr>
            <a:spLocks/>
          </p:cNvSpPr>
          <p:nvPr/>
        </p:nvSpPr>
        <p:spPr bwMode="auto">
          <a:xfrm>
            <a:off x="1627335" y="6547625"/>
            <a:ext cx="790369" cy="30948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6" name="AutoShape 15"/>
          <p:cNvSpPr>
            <a:spLocks/>
          </p:cNvSpPr>
          <p:nvPr/>
        </p:nvSpPr>
        <p:spPr bwMode="auto">
          <a:xfrm>
            <a:off x="-1" y="575419"/>
            <a:ext cx="1536300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7" name="AutoShape 16"/>
          <p:cNvSpPr>
            <a:spLocks/>
          </p:cNvSpPr>
          <p:nvPr/>
        </p:nvSpPr>
        <p:spPr bwMode="auto">
          <a:xfrm>
            <a:off x="0" y="1240406"/>
            <a:ext cx="3066251" cy="50945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8" name="AutoShape 17"/>
          <p:cNvSpPr>
            <a:spLocks/>
          </p:cNvSpPr>
          <p:nvPr/>
        </p:nvSpPr>
        <p:spPr bwMode="auto">
          <a:xfrm>
            <a:off x="1" y="1873631"/>
            <a:ext cx="3431281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9" name="AutoShape 18"/>
          <p:cNvSpPr>
            <a:spLocks/>
          </p:cNvSpPr>
          <p:nvPr/>
        </p:nvSpPr>
        <p:spPr bwMode="auto">
          <a:xfrm>
            <a:off x="1" y="2602128"/>
            <a:ext cx="4618422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20" name="ZoneTexte 19"/>
          <p:cNvSpPr txBox="1"/>
          <p:nvPr/>
        </p:nvSpPr>
        <p:spPr>
          <a:xfrm>
            <a:off x="3804817" y="5532831"/>
            <a:ext cx="8034444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399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Xuan Che, ECA</a:t>
            </a:r>
            <a:endParaRPr lang="en-US" sz="2399" b="1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71020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914400"/>
            <a:ext cx="9753600" cy="19812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A0F0"/>
                </a:solidFill>
                <a:latin typeface="+mn-lt"/>
              </a:rPr>
              <a:t>The importance of administrative data </a:t>
            </a:r>
            <a:br>
              <a:rPr lang="en-US" b="1" dirty="0">
                <a:solidFill>
                  <a:srgbClr val="00A0F0"/>
                </a:solidFill>
                <a:latin typeface="+mn-lt"/>
              </a:rPr>
            </a:br>
            <a:r>
              <a:rPr lang="en-US" b="1" dirty="0">
                <a:solidFill>
                  <a:srgbClr val="00A0F0"/>
                </a:solidFill>
                <a:latin typeface="+mn-lt"/>
              </a:rPr>
              <a:t>in the era of sdg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4419600"/>
            <a:ext cx="7848600" cy="13716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African Centre for Statistics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United Nations Economic Commission for Africa</a:t>
            </a:r>
          </a:p>
          <a:p>
            <a:r>
              <a:rPr lang="en-US" sz="2400" dirty="0"/>
              <a:t>April 2018</a:t>
            </a: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609600"/>
            <a:ext cx="9753600" cy="5334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The many different types of administrative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447800"/>
            <a:ext cx="9753600" cy="4572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b="1" dirty="0"/>
              <a:t>Definition</a:t>
            </a:r>
          </a:p>
          <a:p>
            <a:pPr marL="45720" indent="0">
              <a:buNone/>
            </a:pPr>
            <a:r>
              <a:rPr lang="en-US" dirty="0"/>
              <a:t>Administrative records are data collected for the purpose of carrying out various non-statistical programs. </a:t>
            </a:r>
          </a:p>
          <a:p>
            <a:pPr marL="45720" indent="0">
              <a:spcAft>
                <a:spcPts val="1200"/>
              </a:spcAft>
              <a:buNone/>
            </a:pPr>
            <a:r>
              <a:rPr lang="en-US" b="1" dirty="0"/>
              <a:t>Types of administrative data</a:t>
            </a:r>
          </a:p>
          <a:p>
            <a:pPr lvl="1"/>
            <a:r>
              <a:rPr lang="en-US" dirty="0"/>
              <a:t>Custom record: the flow of goods and people across borders. </a:t>
            </a:r>
          </a:p>
          <a:p>
            <a:pPr lvl="1"/>
            <a:r>
              <a:rPr lang="en-US" dirty="0"/>
              <a:t>Legally required registration on events such as births and deaths.</a:t>
            </a:r>
          </a:p>
          <a:p>
            <a:pPr lvl="1"/>
            <a:r>
              <a:rPr lang="en-US" dirty="0"/>
              <a:t>Social Security records.</a:t>
            </a:r>
          </a:p>
          <a:p>
            <a:pPr lvl="1"/>
            <a:r>
              <a:rPr lang="en-US" dirty="0"/>
              <a:t>Tax records.</a:t>
            </a:r>
          </a:p>
          <a:p>
            <a:pPr lvl="1"/>
            <a:r>
              <a:rPr lang="en-US" dirty="0"/>
              <a:t>Crime reports and law enforcement records.</a:t>
            </a:r>
          </a:p>
          <a:p>
            <a:pPr lvl="1"/>
            <a:r>
              <a:rPr lang="en-US" dirty="0"/>
              <a:t>Housing data.</a:t>
            </a:r>
          </a:p>
          <a:p>
            <a:pPr lvl="1"/>
            <a:r>
              <a:rPr lang="en-US" dirty="0"/>
              <a:t>Permit, etc.</a:t>
            </a:r>
          </a:p>
          <a:p>
            <a:pPr lvl="1"/>
            <a:r>
              <a:rPr lang="en-US" dirty="0"/>
              <a:t>And much, much more.</a:t>
            </a:r>
          </a:p>
        </p:txBody>
      </p:sp>
    </p:spTree>
    <p:extLst>
      <p:ext uri="{BB962C8B-B14F-4D97-AF65-F5344CB8AC3E}">
        <p14:creationId xmlns:p14="http://schemas.microsoft.com/office/powerpoint/2010/main" val="293697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4" y="762000"/>
            <a:ext cx="9753600" cy="609600"/>
          </a:xfrm>
        </p:spPr>
        <p:txBody>
          <a:bodyPr>
            <a:normAutofit fontScale="90000"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The advantages of using administrative data by NSS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600200"/>
            <a:ext cx="9753600" cy="4267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It is cost-effective.</a:t>
            </a:r>
          </a:p>
          <a:p>
            <a:pPr>
              <a:spcBef>
                <a:spcPts val="1200"/>
              </a:spcBef>
            </a:pPr>
            <a:r>
              <a:rPr lang="en-US" dirty="0"/>
              <a:t>It is quality assured.</a:t>
            </a:r>
          </a:p>
          <a:p>
            <a:pPr>
              <a:spcBef>
                <a:spcPts val="1200"/>
              </a:spcBef>
            </a:pPr>
            <a:r>
              <a:rPr lang="en-US" dirty="0"/>
              <a:t>It is up-to-date.</a:t>
            </a:r>
          </a:p>
          <a:p>
            <a:pPr>
              <a:spcBef>
                <a:spcPts val="1200"/>
              </a:spcBef>
            </a:pPr>
            <a:r>
              <a:rPr lang="en-US" dirty="0"/>
              <a:t>It has lower burden to both the NSS and the respondents.</a:t>
            </a:r>
          </a:p>
        </p:txBody>
      </p:sp>
      <p:pic>
        <p:nvPicPr>
          <p:cNvPr id="4" name="Picture 3" descr="digital-data_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988" y="4495800"/>
            <a:ext cx="129540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609600"/>
            <a:ext cx="9753600" cy="569752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Trend of Using Administrative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600200"/>
            <a:ext cx="6248400" cy="41148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UNSD advocates the use of administrative data for many years (workshops).</a:t>
            </a:r>
          </a:p>
          <a:p>
            <a:pPr>
              <a:lnSpc>
                <a:spcPct val="110000"/>
              </a:lnSpc>
            </a:pPr>
            <a:r>
              <a:rPr lang="en-US" dirty="0"/>
              <a:t>European Statistical Law: Revised in 2015 with an emphasis on Free access for National Statistical Institutes (NSIs) to administrative records.</a:t>
            </a:r>
          </a:p>
          <a:p>
            <a:pPr>
              <a:lnSpc>
                <a:spcPct val="110000"/>
              </a:lnSpc>
            </a:pPr>
            <a:r>
              <a:rPr lang="en-US" dirty="0"/>
              <a:t>In Africa, the </a:t>
            </a:r>
            <a:r>
              <a:rPr lang="en-US" b="1" dirty="0"/>
              <a:t>Addis Ababa Action Agenda </a:t>
            </a:r>
            <a:r>
              <a:rPr lang="en-US" dirty="0"/>
              <a:t>of the Third International Conference on Financing for Development declared: “National statistical systems have a central role in generating, disseminating and administering data. They should be supplemented with data and analysis from civil society, academia and the private sector.”</a:t>
            </a:r>
          </a:p>
        </p:txBody>
      </p:sp>
      <p:pic>
        <p:nvPicPr>
          <p:cNvPr id="7" name="Picture 6" descr="AA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3352800"/>
            <a:ext cx="38100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3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533400"/>
            <a:ext cx="10058400" cy="11430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The considerations of using administrative data for the SDG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752600"/>
            <a:ext cx="4876800" cy="4876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Administrative data can be used for producing dis-aggregated data for specific population groups, that are too small or too difficult to be captured by conventional data collection means. </a:t>
            </a:r>
          </a:p>
          <a:p>
            <a:pPr>
              <a:lnSpc>
                <a:spcPct val="100000"/>
              </a:lnSpc>
            </a:pPr>
            <a:r>
              <a:rPr lang="en-US" dirty="0"/>
              <a:t>Using administrative data for SDG tracking, one need to consider: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Record linkage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Accessibility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Confidentiality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Nonresponses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Documentation</a:t>
            </a:r>
          </a:p>
        </p:txBody>
      </p:sp>
      <p:pic>
        <p:nvPicPr>
          <p:cNvPr id="4" name="Picture 3" descr="Sustainable_Development_Goal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212" y="1524000"/>
            <a:ext cx="516636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1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533400"/>
            <a:ext cx="10058400" cy="11430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</a:rPr>
              <a:t>Ways of integrating administrative data into SDG tracking</a:t>
            </a:r>
            <a:endParaRPr lang="en-US" sz="3200" b="1" cap="none" dirty="0">
              <a:solidFill>
                <a:srgbClr val="00A0F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905000"/>
            <a:ext cx="4876800" cy="4114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200" dirty="0"/>
              <a:t>Directly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Link with other registers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Combined with surveys and big data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As sampling frames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For quality control purposes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Implications to Africa</a:t>
            </a:r>
          </a:p>
        </p:txBody>
      </p:sp>
      <p:pic>
        <p:nvPicPr>
          <p:cNvPr id="4" name="Picture 3" descr="Sustainable_Development_Goal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212" y="1524000"/>
            <a:ext cx="516636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81000"/>
            <a:ext cx="9753600" cy="1020762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</a:rPr>
              <a:t>Numbers of indicators with full or partial administrative data sources for </a:t>
            </a:r>
            <a:r>
              <a:rPr lang="en-US" sz="3200" b="1" cap="none">
                <a:solidFill>
                  <a:srgbClr val="00A0F0"/>
                </a:solidFill>
              </a:rPr>
              <a:t>each Goal</a:t>
            </a:r>
            <a:endParaRPr lang="en-US" sz="3200" dirty="0"/>
          </a:p>
        </p:txBody>
      </p:sp>
      <p:pic>
        <p:nvPicPr>
          <p:cNvPr id="5" name="Picture 4" descr="SDG_Bann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6808"/>
            <a:ext cx="12188825" cy="661192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87522"/>
              </p:ext>
            </p:extLst>
          </p:nvPr>
        </p:nvGraphicFramePr>
        <p:xfrm>
          <a:off x="1217612" y="1447800"/>
          <a:ext cx="9982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35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685800"/>
            <a:ext cx="9753600" cy="5334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SDG Metadata Analysis: Selected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524000"/>
            <a:ext cx="9753600" cy="4114800"/>
          </a:xfrm>
        </p:spPr>
        <p:txBody>
          <a:bodyPr>
            <a:normAutofit/>
          </a:bodyPr>
          <a:lstStyle/>
          <a:p>
            <a:r>
              <a:rPr lang="en-US" dirty="0"/>
              <a:t>1.a.2 Proportion of total government spending on essential services (education, health and social protection)</a:t>
            </a:r>
          </a:p>
          <a:p>
            <a:r>
              <a:rPr lang="en-US" dirty="0"/>
              <a:t>2.4.1 Proportion of agricultural area under productive and sustainable agriculture</a:t>
            </a:r>
          </a:p>
          <a:p>
            <a:r>
              <a:rPr lang="en-US" dirty="0"/>
              <a:t>4.c.1 Proportion of teachers in: (a) pre-primary; (b) primary; (c) lower secondary</a:t>
            </a:r>
          </a:p>
          <a:p>
            <a:r>
              <a:rPr lang="en-US" dirty="0"/>
              <a:t>11.5.1 Number of deaths, missing persons and persons affected by disaster per 100,000 people</a:t>
            </a:r>
          </a:p>
          <a:p>
            <a:r>
              <a:rPr lang="en-US" dirty="0"/>
              <a:t>17.1.2 Proportion of domestic budget funded by domestic taxes</a:t>
            </a:r>
          </a:p>
        </p:txBody>
      </p:sp>
      <p:pic>
        <p:nvPicPr>
          <p:cNvPr id="4" name="Picture 3" descr="SDG_Bann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6808"/>
            <a:ext cx="12188825" cy="66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9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7612" y="685800"/>
            <a:ext cx="9753600" cy="5334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SDG Metadata Analysis: Selected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828800"/>
            <a:ext cx="11441741" cy="4479472"/>
          </a:xfrm>
        </p:spPr>
        <p:txBody>
          <a:bodyPr>
            <a:normAutofit/>
          </a:bodyPr>
          <a:lstStyle/>
          <a:p>
            <a:r>
              <a:rPr lang="en-US" dirty="0"/>
              <a:t>SDG3: Good Health and Well-being</a:t>
            </a:r>
          </a:p>
          <a:p>
            <a:pPr lvl="1"/>
            <a:r>
              <a:rPr lang="en-US" dirty="0"/>
              <a:t>Health services – Hospital, family planning; </a:t>
            </a:r>
          </a:p>
          <a:p>
            <a:pPr lvl="1"/>
            <a:r>
              <a:rPr lang="en-US" dirty="0"/>
              <a:t>Suicide rate, death rate by traffic injuries – Police. </a:t>
            </a:r>
          </a:p>
          <a:p>
            <a:r>
              <a:rPr lang="en-US" dirty="0"/>
              <a:t>SDG5: Gender Equality</a:t>
            </a:r>
          </a:p>
          <a:p>
            <a:pPr lvl="1"/>
            <a:r>
              <a:rPr lang="en-US" dirty="0"/>
              <a:t>CRVS.</a:t>
            </a:r>
          </a:p>
          <a:p>
            <a:r>
              <a:rPr lang="en-US" dirty="0"/>
              <a:t>SDG11: Sustainable Cities and Communities</a:t>
            </a:r>
          </a:p>
          <a:p>
            <a:pPr lvl="1"/>
            <a:r>
              <a:rPr lang="en-US" dirty="0"/>
              <a:t>Housing, transport, public </a:t>
            </a:r>
            <a:r>
              <a:rPr lang="en-US" dirty="0" err="1"/>
              <a:t>spendings</a:t>
            </a:r>
            <a:r>
              <a:rPr lang="en-US" dirty="0"/>
              <a:t>.</a:t>
            </a:r>
          </a:p>
        </p:txBody>
      </p:sp>
      <p:pic>
        <p:nvPicPr>
          <p:cNvPr id="4" name="Picture 3" descr="SDG_Bann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6808"/>
            <a:ext cx="12188825" cy="66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4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17612" y="685800"/>
            <a:ext cx="9753600" cy="5334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SDG Metadata Analysis: Selected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4" y="2057400"/>
            <a:ext cx="9753600" cy="4114800"/>
          </a:xfrm>
        </p:spPr>
        <p:txBody>
          <a:bodyPr>
            <a:normAutofit/>
          </a:bodyPr>
          <a:lstStyle/>
          <a:p>
            <a:r>
              <a:rPr lang="en-US" dirty="0"/>
              <a:t>SDG15: Life on Land</a:t>
            </a:r>
          </a:p>
          <a:p>
            <a:pPr lvl="1"/>
            <a:r>
              <a:rPr lang="en-US" dirty="0"/>
              <a:t>SDG15.7.1: Proportion of traded wildlife that was poached or illicitly trafficked – Border and custom.</a:t>
            </a:r>
          </a:p>
          <a:p>
            <a:r>
              <a:rPr lang="en-US" dirty="0"/>
              <a:t>SDG16: Peace, Justice and Strong Institutions</a:t>
            </a:r>
          </a:p>
          <a:p>
            <a:pPr lvl="1"/>
            <a:r>
              <a:rPr lang="en-US" dirty="0"/>
              <a:t>SDG16.1.1: Number of victims of intentional homicide per 100,000 population, by sex and age - Law enforcement. </a:t>
            </a:r>
          </a:p>
          <a:p>
            <a:pPr lvl="1"/>
            <a:r>
              <a:rPr lang="en-US" dirty="0"/>
              <a:t>SDG16.3.2: Un-sentenced detainees as a proportion of overall prison population - Prison administration.</a:t>
            </a:r>
          </a:p>
        </p:txBody>
      </p:sp>
      <p:pic>
        <p:nvPicPr>
          <p:cNvPr id="5" name="Picture 4" descr="SDG_Bann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6808"/>
            <a:ext cx="12188825" cy="66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2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81000"/>
            <a:ext cx="10896600" cy="6096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Current status: administrative data are not fully utilized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219200"/>
            <a:ext cx="9753600" cy="5029200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10000"/>
              </a:lnSpc>
              <a:buNone/>
            </a:pPr>
            <a:r>
              <a:rPr lang="en-US" b="1" dirty="0"/>
              <a:t>Generally the main reasons administrative data are not fully utilized by countries are:</a:t>
            </a:r>
          </a:p>
          <a:p>
            <a:pPr>
              <a:lnSpc>
                <a:spcPct val="110000"/>
              </a:lnSpc>
            </a:pPr>
            <a:r>
              <a:rPr lang="en-US" dirty="0"/>
              <a:t>Inclination of NSOs to always conduct surveys in the countries. </a:t>
            </a:r>
          </a:p>
          <a:p>
            <a:pPr>
              <a:lnSpc>
                <a:spcPct val="110000"/>
              </a:lnSpc>
            </a:pPr>
            <a:r>
              <a:rPr lang="en-US" dirty="0"/>
              <a:t>Quality - coverage, standard of use from administrations, timeliness for production and dissemination. </a:t>
            </a:r>
          </a:p>
          <a:p>
            <a:pPr>
              <a:lnSpc>
                <a:spcPct val="110000"/>
              </a:lnSpc>
            </a:pPr>
            <a:r>
              <a:rPr lang="en-US" dirty="0"/>
              <a:t>NSS’s access to raw, micro-level administrative data.</a:t>
            </a:r>
          </a:p>
          <a:p>
            <a:pPr>
              <a:lnSpc>
                <a:spcPct val="110000"/>
              </a:lnSpc>
            </a:pPr>
            <a:r>
              <a:rPr lang="en-US" dirty="0"/>
              <a:t>Issue of confidentiality.</a:t>
            </a:r>
          </a:p>
          <a:p>
            <a:pPr>
              <a:lnSpc>
                <a:spcPct val="110000"/>
              </a:lnSpc>
            </a:pPr>
            <a:r>
              <a:rPr lang="en-US" dirty="0"/>
              <a:t>Lack of collaboration: production of administrative data requires cooperation on all levels: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Cooperation between government agencies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Cooperation between public and private data providers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Cooperation between users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International cooperation.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19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04800"/>
            <a:ext cx="9753600" cy="609600"/>
          </a:xfrm>
        </p:spPr>
        <p:txBody>
          <a:bodyPr>
            <a:normAutofit/>
          </a:bodyPr>
          <a:lstStyle/>
          <a:p>
            <a:r>
              <a:rPr lang="en-US" sz="3200" b="1" cap="none" dirty="0">
                <a:solidFill>
                  <a:srgbClr val="00A0F0"/>
                </a:solidFill>
                <a:latin typeface="+mn-lt"/>
              </a:rPr>
              <a:t>The 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7612" y="1066800"/>
            <a:ext cx="9982200" cy="5410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NSS should have good knowledge on existing administrative data in their respective countries.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Inventory of administrative data should be accessible for all, to build framework for accessible use for all.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Better coordination of planning, implementing programs of admin data from all government agencies, NSO should be involved and consulted from the very beginning, and when data are reviewed.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New technology for collecting data and technology improvements.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Continuous training and capacity building.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Law of statistics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Statistics authorities should be involved in the registries of administrative data.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n-US" dirty="0"/>
              <a:t>Regulations and policies should be enhanced to provide free access of administrative data to the statistical authorities. </a:t>
            </a:r>
          </a:p>
        </p:txBody>
      </p:sp>
    </p:spTree>
    <p:extLst>
      <p:ext uri="{BB962C8B-B14F-4D97-AF65-F5344CB8AC3E}">
        <p14:creationId xmlns:p14="http://schemas.microsoft.com/office/powerpoint/2010/main" val="71591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93812" y="4261945"/>
            <a:ext cx="9753600" cy="533400"/>
          </a:xfrm>
        </p:spPr>
        <p:txBody>
          <a:bodyPr>
            <a:normAutofit/>
          </a:bodyPr>
          <a:lstStyle/>
          <a:p>
            <a:pPr algn="ctr"/>
            <a:r>
              <a:rPr lang="en-US" sz="3200" b="1" cap="none" dirty="0">
                <a:solidFill>
                  <a:schemeClr val="bg1"/>
                </a:solidFill>
                <a:latin typeface="+mn-lt"/>
              </a:rP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2" y="4888624"/>
            <a:ext cx="9753600" cy="1219200"/>
          </a:xfrm>
        </p:spPr>
        <p:txBody>
          <a:bodyPr/>
          <a:lstStyle/>
          <a:p>
            <a:pPr marL="4572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Xuan </a:t>
            </a:r>
            <a:r>
              <a:rPr lang="en-US" b="1" dirty="0" err="1">
                <a:solidFill>
                  <a:schemeClr val="bg1"/>
                </a:solidFill>
              </a:rPr>
              <a:t>Che</a:t>
            </a:r>
            <a:endParaRPr lang="en-US" b="1" dirty="0">
              <a:solidFill>
                <a:schemeClr val="bg1"/>
              </a:solidFill>
            </a:endParaRPr>
          </a:p>
          <a:p>
            <a:pPr marL="45720" indent="0" algn="ctr">
              <a:buNone/>
            </a:pPr>
            <a:r>
              <a:rPr lang="en-US" dirty="0" err="1">
                <a:solidFill>
                  <a:schemeClr val="bg1"/>
                </a:solidFill>
              </a:rPr>
              <a:t>che@un.org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8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icture 9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93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21c0c1ba-dd19-4c3b-b362-01f229c86e91"/>
</p:tagLst>
</file>

<file path=ppt/theme/theme1.xml><?xml version="1.0" encoding="utf-8"?>
<a:theme xmlns:a="http://schemas.openxmlformats.org/drawingml/2006/main" name="1_WDF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" id="{43541D6B-B63F-4635-9A06-E35ADC621EDE}" vid="{812634B1-5E6B-411B-BA53-0B88362E839D}"/>
    </a:ext>
  </a:extLst>
</a:theme>
</file>

<file path=ppt/theme/theme2.xml><?xml version="1.0" encoding="utf-8"?>
<a:theme xmlns:a="http://schemas.openxmlformats.org/drawingml/2006/main" name="WDF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" id="{43541D6B-B63F-4635-9A06-E35ADC621EDE}" vid="{1EC22BFF-C574-4D05-AD44-57BA1BEE8428}"/>
    </a:ext>
  </a:extLst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590</TotalTime>
  <Words>768</Words>
  <Application>Microsoft Office PowerPoint</Application>
  <PresentationFormat>Custom</PresentationFormat>
  <Paragraphs>87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Lucida Grande</vt:lpstr>
      <vt:lpstr>MS PGothic</vt:lpstr>
      <vt:lpstr>Arial</vt:lpstr>
      <vt:lpstr>Arial Narrow</vt:lpstr>
      <vt:lpstr>Century Gothic</vt:lpstr>
      <vt:lpstr>Wingdings</vt:lpstr>
      <vt:lpstr>1_WDF-ACS Theme</vt:lpstr>
      <vt:lpstr>WDF-ACS Theme</vt:lpstr>
      <vt:lpstr>Sub-regional workshop on integration of administrative data, big data and geospatial information for the compilation of SDG indicators for English-speaking African countries   23-25 April 2018, Addis Ababa, Ethiopia</vt:lpstr>
      <vt:lpstr>The importance of administrative data  in the era of sdg</vt:lpstr>
      <vt:lpstr>The many different types of administrative data</vt:lpstr>
      <vt:lpstr>The advantages of using administrative data by NSS</vt:lpstr>
      <vt:lpstr>Trend of Using Administrative Data</vt:lpstr>
      <vt:lpstr>The considerations of using administrative data for the SDG</vt:lpstr>
      <vt:lpstr>Ways of integrating administrative data into SDG tracking</vt:lpstr>
      <vt:lpstr>Numbers of indicators with full or partial administrative data sources for each Goal</vt:lpstr>
      <vt:lpstr>SDG Metadata Analysis: Selected examples</vt:lpstr>
      <vt:lpstr>SDG Metadata Analysis: Selected examples</vt:lpstr>
      <vt:lpstr>SDG Metadata Analysis: Selected examples</vt:lpstr>
      <vt:lpstr>Current status: administrative data are not fully utilized</vt:lpstr>
      <vt:lpstr>The Way Forward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administrative data in the era of the sdg</dc:title>
  <dc:creator>Xuan Che</dc:creator>
  <cp:lastModifiedBy>Leandre Foster Ngogang Wandji</cp:lastModifiedBy>
  <cp:revision>119</cp:revision>
  <dcterms:created xsi:type="dcterms:W3CDTF">2018-04-18T13:29:27Z</dcterms:created>
  <dcterms:modified xsi:type="dcterms:W3CDTF">2018-04-23T05:06:57Z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