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56" r:id="rId3"/>
    <p:sldId id="258" r:id="rId4"/>
    <p:sldId id="260" r:id="rId5"/>
    <p:sldId id="261" r:id="rId6"/>
    <p:sldId id="262" r:id="rId7"/>
    <p:sldId id="263" r:id="rId8"/>
    <p:sldId id="264" r:id="rId9"/>
    <p:sldId id="265" r:id="rId10"/>
    <p:sldId id="266" r:id="rId11"/>
    <p:sldId id="267" r:id="rId12"/>
    <p:sldId id="268" r:id="rId13"/>
  </p:sldIdLst>
  <p:sldSz cx="12192000" cy="6858000"/>
  <p:notesSz cx="6858000" cy="9144000"/>
  <p:custDataLst>
    <p:tags r:id="rId14"/>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5784"/>
    <a:srgbClr val="00558A"/>
    <a:srgbClr val="005D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5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35629006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17985249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164668411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87679404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69096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75992782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89562922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8067787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smtClean="0"/>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smtClean="0"/>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187948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135677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smtClean="0"/>
              <a:t>Modifiez le style du titre</a:t>
            </a:r>
            <a:endParaRPr lang="en-GB"/>
          </a:p>
        </p:txBody>
      </p:sp>
      <p:sp>
        <p:nvSpPr>
          <p:cNvPr id="3" name="Marcador de Posição de Conteúdo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1597C455-1EE8-4127-80D0-D37F7DC0CAD7}" type="slidenum">
              <a:rPr lang="fr-FR" smtClean="0"/>
              <a:t>‹#›</a:t>
            </a:fld>
            <a:endParaRPr lang="fr-FR"/>
          </a:p>
        </p:txBody>
      </p:sp>
    </p:spTree>
    <p:extLst>
      <p:ext uri="{BB962C8B-B14F-4D97-AF65-F5344CB8AC3E}">
        <p14:creationId xmlns:p14="http://schemas.microsoft.com/office/powerpoint/2010/main" val="703737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23/04/2018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3984284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57344878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201862300"/>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smtClean="0"/>
              <a:t>Modifiez les styles du texte du masque</a:t>
            </a:r>
          </a:p>
          <a:p>
            <a:pPr lvl="1"/>
            <a:r>
              <a:rPr lang="fr-FR" smtClean="0"/>
              <a:t>Deuxième niveau</a:t>
            </a:r>
          </a:p>
          <a:p>
            <a:pPr lvl="2"/>
            <a:r>
              <a:rPr lang="fr-FR" smtClean="0"/>
              <a:t>Troisième niveau</a:t>
            </a:r>
          </a:p>
        </p:txBody>
      </p:sp>
    </p:spTree>
    <p:extLst>
      <p:ext uri="{BB962C8B-B14F-4D97-AF65-F5344CB8AC3E}">
        <p14:creationId xmlns:p14="http://schemas.microsoft.com/office/powerpoint/2010/main" val="664182623"/>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936306874"/>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6069322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163088949"/>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41762244"/>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1805098274"/>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smtClean="0"/>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smtClean="0"/>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199792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extLst>
      <p:ext uri="{BB962C8B-B14F-4D97-AF65-F5344CB8AC3E}">
        <p14:creationId xmlns:p14="http://schemas.microsoft.com/office/powerpoint/2010/main" val="385579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23/04/2018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1343225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smtClean="0"/>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20743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smtClean="0"/>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3"/>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44751606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5" r:id="rId11"/>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5" name="Titre 4"/>
          <p:cNvSpPr>
            <a:spLocks noGrp="1"/>
          </p:cNvSpPr>
          <p:nvPr>
            <p:ph type="ctrTitle"/>
          </p:nvPr>
        </p:nvSpPr>
        <p:spPr>
          <a:xfrm>
            <a:off x="3416871" y="865499"/>
            <a:ext cx="8775129" cy="914400"/>
          </a:xfrm>
        </p:spPr>
        <p:txBody>
          <a:bodyPr/>
          <a:lstStyle/>
          <a:p>
            <a:r>
              <a:rPr lang="en-US" sz="2000" dirty="0">
                <a:solidFill>
                  <a:schemeClr val="bg1"/>
                </a:solidFill>
              </a:rPr>
              <a:t>Sub-regional workshop on integration of administrative data, big data and geospatial information for the compilation of SDG indicators for English-speaking African countries</a:t>
            </a:r>
            <a:r>
              <a:rPr lang="fr-FR" sz="2000" dirty="0">
                <a:solidFill>
                  <a:schemeClr val="bg1"/>
                </a:solidFill>
              </a:rPr>
              <a:t/>
            </a:r>
            <a:br>
              <a:rPr lang="fr-FR" sz="2000" dirty="0">
                <a:solidFill>
                  <a:schemeClr val="bg1"/>
                </a:solidFill>
              </a:rPr>
            </a:br>
            <a:r>
              <a:rPr lang="en-US" sz="2000" dirty="0">
                <a:solidFill>
                  <a:schemeClr val="bg1"/>
                </a:solidFill>
              </a:rPr>
              <a:t> </a:t>
            </a:r>
            <a:r>
              <a:rPr lang="fr-FR" sz="2000" dirty="0">
                <a:solidFill>
                  <a:schemeClr val="bg1"/>
                </a:solidFill>
              </a:rPr>
              <a:t/>
            </a:r>
            <a:br>
              <a:rPr lang="fr-FR" sz="2000" dirty="0">
                <a:solidFill>
                  <a:schemeClr val="bg1"/>
                </a:solidFill>
              </a:rPr>
            </a:br>
            <a:r>
              <a:rPr lang="en-US" sz="2000" dirty="0">
                <a:solidFill>
                  <a:schemeClr val="bg1"/>
                </a:solidFill>
              </a:rPr>
              <a:t>23-25 April </a:t>
            </a:r>
            <a:r>
              <a:rPr lang="en-US" sz="2000" dirty="0" smtClean="0">
                <a:solidFill>
                  <a:schemeClr val="bg1"/>
                </a:solidFill>
              </a:rPr>
              <a:t>2018, Addis </a:t>
            </a:r>
            <a:r>
              <a:rPr lang="en-US" sz="2000" dirty="0">
                <a:solidFill>
                  <a:schemeClr val="bg1"/>
                </a:solidFill>
              </a:rPr>
              <a:t>Ababa, </a:t>
            </a:r>
            <a:r>
              <a:rPr lang="en-US" sz="2000" dirty="0" smtClean="0">
                <a:solidFill>
                  <a:schemeClr val="bg1"/>
                </a:solidFill>
              </a:rPr>
              <a:t>Ethiopia</a:t>
            </a:r>
            <a:endParaRPr lang="fr-FR" sz="2000" dirty="0">
              <a:solidFill>
                <a:schemeClr val="bg1"/>
              </a:solidFill>
            </a:endParaRPr>
          </a:p>
        </p:txBody>
      </p:sp>
      <p:sp>
        <p:nvSpPr>
          <p:cNvPr id="6" name="Sous-titre 5"/>
          <p:cNvSpPr>
            <a:spLocks noGrp="1"/>
          </p:cNvSpPr>
          <p:nvPr>
            <p:ph type="subTitle" idx="1"/>
          </p:nvPr>
        </p:nvSpPr>
        <p:spPr>
          <a:xfrm>
            <a:off x="5315933" y="2817812"/>
            <a:ext cx="5016285" cy="914400"/>
          </a:xfrm>
        </p:spPr>
        <p:txBody>
          <a:bodyPr/>
          <a:lstStyle/>
          <a:p>
            <a:r>
              <a:rPr lang="en-GB" sz="3600" b="1" dirty="0">
                <a:solidFill>
                  <a:schemeClr val="bg1"/>
                </a:solidFill>
              </a:rPr>
              <a:t>Introduction on the outline and objectives of the </a:t>
            </a:r>
            <a:r>
              <a:rPr lang="en-GB" sz="3600" b="1" dirty="0" smtClean="0">
                <a:solidFill>
                  <a:schemeClr val="bg1"/>
                </a:solidFill>
              </a:rPr>
              <a:t>workshop</a:t>
            </a:r>
            <a:endParaRPr lang="fr-FR" sz="3600" b="1" dirty="0">
              <a:solidFill>
                <a:schemeClr val="bg1"/>
              </a:solidFill>
            </a:endParaRPr>
          </a:p>
        </p:txBody>
      </p:sp>
      <p:sp>
        <p:nvSpPr>
          <p:cNvPr id="9" name="AutoShape 8"/>
          <p:cNvSpPr>
            <a:spLocks/>
          </p:cNvSpPr>
          <p:nvPr/>
        </p:nvSpPr>
        <p:spPr bwMode="auto">
          <a:xfrm>
            <a:off x="772096" y="3275012"/>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0" name="AutoShape 9"/>
          <p:cNvSpPr>
            <a:spLocks/>
          </p:cNvSpPr>
          <p:nvPr/>
        </p:nvSpPr>
        <p:spPr bwMode="auto">
          <a:xfrm>
            <a:off x="1113408" y="3890962"/>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1" name="AutoShape 10"/>
          <p:cNvSpPr>
            <a:spLocks/>
          </p:cNvSpPr>
          <p:nvPr/>
        </p:nvSpPr>
        <p:spPr bwMode="auto">
          <a:xfrm>
            <a:off x="1275334" y="4568825"/>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2" name="AutoShape 11"/>
          <p:cNvSpPr>
            <a:spLocks/>
          </p:cNvSpPr>
          <p:nvPr/>
        </p:nvSpPr>
        <p:spPr bwMode="auto">
          <a:xfrm>
            <a:off x="1275334" y="5254625"/>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3" name="AutoShape 12"/>
          <p:cNvSpPr>
            <a:spLocks/>
          </p:cNvSpPr>
          <p:nvPr/>
        </p:nvSpPr>
        <p:spPr bwMode="auto">
          <a:xfrm>
            <a:off x="1519809" y="5924550"/>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4" name="AutoShape 13"/>
          <p:cNvSpPr>
            <a:spLocks/>
          </p:cNvSpPr>
          <p:nvPr/>
        </p:nvSpPr>
        <p:spPr bwMode="auto">
          <a:xfrm>
            <a:off x="0" y="1586"/>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5" name="AutoShape 14"/>
          <p:cNvSpPr>
            <a:spLocks/>
          </p:cNvSpPr>
          <p:nvPr/>
        </p:nvSpPr>
        <p:spPr bwMode="auto">
          <a:xfrm>
            <a:off x="1627759" y="6548437"/>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6" name="AutoShape 15"/>
          <p:cNvSpPr>
            <a:spLocks/>
          </p:cNvSpPr>
          <p:nvPr/>
        </p:nvSpPr>
        <p:spPr bwMode="auto">
          <a:xfrm>
            <a:off x="0" y="574675"/>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7" name="AutoShape 16"/>
          <p:cNvSpPr>
            <a:spLocks/>
          </p:cNvSpPr>
          <p:nvPr/>
        </p:nvSpPr>
        <p:spPr bwMode="auto">
          <a:xfrm>
            <a:off x="0" y="1239836"/>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8" name="AutoShape 17"/>
          <p:cNvSpPr>
            <a:spLocks/>
          </p:cNvSpPr>
          <p:nvPr/>
        </p:nvSpPr>
        <p:spPr bwMode="auto">
          <a:xfrm>
            <a:off x="1" y="1873225"/>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9" name="AutoShape 18"/>
          <p:cNvSpPr>
            <a:spLocks/>
          </p:cNvSpPr>
          <p:nvPr/>
        </p:nvSpPr>
        <p:spPr bwMode="auto">
          <a:xfrm>
            <a:off x="1" y="2601912"/>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0" name="ZoneTexte 19"/>
          <p:cNvSpPr txBox="1"/>
          <p:nvPr/>
        </p:nvSpPr>
        <p:spPr>
          <a:xfrm>
            <a:off x="3805808" y="5628938"/>
            <a:ext cx="8036537" cy="430887"/>
          </a:xfrm>
          <a:prstGeom prst="rect">
            <a:avLst/>
          </a:prstGeom>
          <a:noFill/>
        </p:spPr>
        <p:txBody>
          <a:bodyPr wrap="square" rtlCol="0">
            <a:spAutoFit/>
          </a:bodyPr>
          <a:lstStyle/>
          <a:p>
            <a:pPr algn="ctr"/>
            <a:r>
              <a:rPr lang="fr-FR" sz="2200" dirty="0">
                <a:solidFill>
                  <a:schemeClr val="bg1"/>
                </a:solidFill>
              </a:rPr>
              <a:t>Léandre </a:t>
            </a:r>
            <a:r>
              <a:rPr lang="fr-FR" sz="2200" dirty="0" err="1">
                <a:solidFill>
                  <a:schemeClr val="bg1"/>
                </a:solidFill>
              </a:rPr>
              <a:t>Ngogang</a:t>
            </a:r>
            <a:r>
              <a:rPr lang="fr-FR" sz="2200" dirty="0">
                <a:solidFill>
                  <a:schemeClr val="bg1"/>
                </a:solidFill>
              </a:rPr>
              <a:t>, ECA</a:t>
            </a:r>
          </a:p>
        </p:txBody>
      </p:sp>
    </p:spTree>
    <p:extLst>
      <p:ext uri="{BB962C8B-B14F-4D97-AF65-F5344CB8AC3E}">
        <p14:creationId xmlns:p14="http://schemas.microsoft.com/office/powerpoint/2010/main" val="1641368252"/>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The DA10 programme on </a:t>
            </a:r>
            <a:r>
              <a:rPr lang="fr-FR" b="1" dirty="0" err="1"/>
              <a:t>statistics</a:t>
            </a:r>
            <a:r>
              <a:rPr lang="fr-FR" b="1" dirty="0"/>
              <a:t> and data</a:t>
            </a:r>
          </a:p>
        </p:txBody>
      </p:sp>
      <p:sp>
        <p:nvSpPr>
          <p:cNvPr id="3" name="Espace réservé du contenu 2"/>
          <p:cNvSpPr>
            <a:spLocks noGrp="1"/>
          </p:cNvSpPr>
          <p:nvPr>
            <p:ph sz="quarter" idx="10"/>
          </p:nvPr>
        </p:nvSpPr>
        <p:spPr>
          <a:xfrm>
            <a:off x="275951" y="756560"/>
            <a:ext cx="11589479" cy="5716811"/>
          </a:xfrm>
        </p:spPr>
        <p:txBody>
          <a:bodyPr>
            <a:noAutofit/>
          </a:bodyPr>
          <a:lstStyle/>
          <a:p>
            <a:pPr marL="0" indent="0">
              <a:spcBef>
                <a:spcPts val="0"/>
              </a:spcBef>
              <a:spcAft>
                <a:spcPts val="0"/>
              </a:spcAft>
              <a:buClr>
                <a:srgbClr val="0000FF"/>
              </a:buClr>
              <a:buNone/>
              <a:defRPr/>
            </a:pPr>
            <a:r>
              <a:rPr lang="en-US" sz="2000" dirty="0">
                <a:latin typeface="Calibri" panose="020F0502020204030204" pitchFamily="34" charset="0"/>
              </a:rPr>
              <a:t>Objective</a:t>
            </a:r>
            <a:r>
              <a:rPr lang="en-US" sz="2000" b="1" dirty="0">
                <a:latin typeface="Calibri" panose="020F0502020204030204" pitchFamily="34" charset="0"/>
              </a:rPr>
              <a:t>:</a:t>
            </a:r>
          </a:p>
          <a:p>
            <a:pPr marL="0" indent="0">
              <a:spcBef>
                <a:spcPts val="0"/>
              </a:spcBef>
              <a:buClr>
                <a:srgbClr val="0000FF"/>
              </a:buClr>
              <a:buNone/>
              <a:defRPr/>
            </a:pPr>
            <a:r>
              <a:rPr lang="en-US" sz="2000" dirty="0">
                <a:latin typeface="Calibri" panose="020F0502020204030204" pitchFamily="34" charset="0"/>
              </a:rPr>
              <a:t>To strengthen the statistical capacity of developing countries to measure, monitor and report on the sustainable development goals in an accurate, reliable and timely manner for evidence-based policymaking</a:t>
            </a:r>
          </a:p>
          <a:p>
            <a:pPr marL="0" indent="0">
              <a:spcBef>
                <a:spcPts val="0"/>
              </a:spcBef>
              <a:spcAft>
                <a:spcPts val="900"/>
              </a:spcAft>
              <a:buClr>
                <a:srgbClr val="0000FF"/>
              </a:buClr>
              <a:buNone/>
              <a:defRPr/>
            </a:pPr>
            <a:r>
              <a:rPr lang="en-US" sz="2000" i="1" dirty="0" err="1">
                <a:latin typeface="Calibri" panose="020F0502020204030204" pitchFamily="34" charset="0"/>
              </a:rPr>
              <a:t>Programme</a:t>
            </a:r>
            <a:r>
              <a:rPr lang="en-US" sz="2000" i="1" dirty="0">
                <a:latin typeface="Calibri" panose="020F0502020204030204" pitchFamily="34" charset="0"/>
              </a:rPr>
              <a:t> built on four pillars</a:t>
            </a:r>
          </a:p>
          <a:p>
            <a:pPr marL="0" indent="0">
              <a:spcBef>
                <a:spcPts val="600"/>
              </a:spcBef>
              <a:spcAft>
                <a:spcPts val="0"/>
              </a:spcAft>
              <a:buClr>
                <a:srgbClr val="0000FF"/>
              </a:buClr>
              <a:buNone/>
              <a:defRPr/>
            </a:pPr>
            <a:r>
              <a:rPr lang="en-GB" altLang="en-US" sz="2000" b="1" dirty="0">
                <a:latin typeface="Calibri" panose="020F0502020204030204" pitchFamily="34" charset="0"/>
              </a:rPr>
              <a:t>Pillar 1: Means of implementation</a:t>
            </a:r>
            <a:endParaRPr lang="en-GB" altLang="en-US" sz="2000" dirty="0">
              <a:latin typeface="Calibri" panose="020F0502020204030204" pitchFamily="34" charset="0"/>
            </a:endParaRPr>
          </a:p>
          <a:p>
            <a:pPr>
              <a:spcBef>
                <a:spcPts val="0"/>
              </a:spcBef>
              <a:spcAft>
                <a:spcPts val="900"/>
              </a:spcAft>
              <a:buClr>
                <a:srgbClr val="0000FF"/>
              </a:buClr>
              <a:defRPr/>
            </a:pPr>
            <a:r>
              <a:rPr lang="en-GB" sz="2000" dirty="0">
                <a:latin typeface="Calibri" panose="020F0502020204030204" pitchFamily="34" charset="0"/>
              </a:rPr>
              <a:t>Cross-cutting pillar aiming at enhancing capacity of developing countries to strengthen statistical institutional environments and production processes across multiple statistical domains (integration)</a:t>
            </a:r>
          </a:p>
          <a:p>
            <a:pPr>
              <a:spcBef>
                <a:spcPts val="0"/>
              </a:spcBef>
              <a:spcAft>
                <a:spcPts val="900"/>
              </a:spcAft>
              <a:buClr>
                <a:srgbClr val="0000FF"/>
              </a:buClr>
              <a:defRPr/>
            </a:pPr>
            <a:r>
              <a:rPr lang="en-GB" altLang="en-US" sz="2000" dirty="0">
                <a:latin typeface="Calibri" panose="020F0502020204030204" pitchFamily="34" charset="0"/>
              </a:rPr>
              <a:t>The </a:t>
            </a:r>
            <a:r>
              <a:rPr lang="en-US" altLang="en-US" sz="2000" dirty="0">
                <a:latin typeface="Calibri" panose="020F0502020204030204" pitchFamily="34" charset="0"/>
              </a:rPr>
              <a:t>regional workshop on integration of administrative data, big data and geospatial information for the compilation of SDG indicators </a:t>
            </a:r>
            <a:r>
              <a:rPr lang="en-GB" altLang="en-US" sz="2000" dirty="0">
                <a:latin typeface="Calibri" panose="020F0502020204030204" pitchFamily="34" charset="0"/>
              </a:rPr>
              <a:t>on the Implementation of the SDG indicator framework is organised under pillar 1 </a:t>
            </a:r>
          </a:p>
          <a:p>
            <a:pPr marL="0" indent="0">
              <a:spcBef>
                <a:spcPts val="600"/>
              </a:spcBef>
              <a:spcAft>
                <a:spcPts val="0"/>
              </a:spcAft>
              <a:buClr>
                <a:srgbClr val="0000FF"/>
              </a:buClr>
              <a:buNone/>
              <a:defRPr/>
            </a:pPr>
            <a:r>
              <a:rPr lang="en-GB" altLang="en-US" sz="2000" b="1" dirty="0">
                <a:latin typeface="Calibri" panose="020F0502020204030204" pitchFamily="34" charset="0"/>
              </a:rPr>
              <a:t>Pillar 2, 3 and 4: Statistical domains</a:t>
            </a:r>
            <a:endParaRPr lang="en-GB" altLang="en-US" sz="2000" dirty="0">
              <a:latin typeface="Calibri" panose="020F0502020204030204" pitchFamily="34" charset="0"/>
            </a:endParaRPr>
          </a:p>
          <a:p>
            <a:pPr>
              <a:spcBef>
                <a:spcPts val="0"/>
              </a:spcBef>
              <a:spcAft>
                <a:spcPts val="900"/>
              </a:spcAft>
              <a:buClr>
                <a:srgbClr val="0000FF"/>
              </a:buClr>
              <a:defRPr/>
            </a:pPr>
            <a:r>
              <a:rPr lang="en-GB" altLang="en-US" sz="2000" dirty="0">
                <a:latin typeface="Calibri" panose="020F0502020204030204" pitchFamily="34" charset="0"/>
              </a:rPr>
              <a:t>Sectoral pillars aiming at </a:t>
            </a:r>
            <a:r>
              <a:rPr lang="en-US" sz="2000" dirty="0">
                <a:latin typeface="Calibri" panose="020F0502020204030204" pitchFamily="34" charset="0"/>
              </a:rPr>
              <a:t>strengthening capacity in developing countries to measure and monitor sustainable development goal indicators in environment [2], social and demographic [3], and economic [4] statistics areas</a:t>
            </a:r>
            <a:endParaRPr lang="en-GB" altLang="en-US" sz="2000" dirty="0">
              <a:latin typeface="Calibri" panose="020F0502020204030204" pitchFamily="34" charset="0"/>
            </a:endParaRPr>
          </a:p>
          <a:p>
            <a:pPr>
              <a:spcBef>
                <a:spcPts val="0"/>
              </a:spcBef>
              <a:spcAft>
                <a:spcPts val="900"/>
              </a:spcAft>
              <a:buClr>
                <a:srgbClr val="0000FF"/>
              </a:buClr>
              <a:defRPr/>
            </a:pPr>
            <a:r>
              <a:rPr lang="en-GB" altLang="en-US" sz="2000" dirty="0">
                <a:latin typeface="Calibri" panose="020F0502020204030204" pitchFamily="34" charset="0"/>
              </a:rPr>
              <a:t>The social and demographic pillar [3] is subdivided in 4 components:  </a:t>
            </a:r>
            <a:r>
              <a:rPr lang="en-US" sz="2000" dirty="0">
                <a:latin typeface="Calibri" panose="020F0502020204030204" pitchFamily="34" charset="0"/>
              </a:rPr>
              <a:t>population and demographic statistics; gender statistics; poverty and inequality statistics; and peaceful and inclusive society statistics </a:t>
            </a:r>
            <a:endParaRPr lang="en-GB" altLang="en-US" sz="2000" dirty="0">
              <a:latin typeface="Calibri" panose="020F0502020204030204" pitchFamily="34" charset="0"/>
            </a:endParaRPr>
          </a:p>
        </p:txBody>
      </p:sp>
    </p:spTree>
    <p:extLst>
      <p:ext uri="{BB962C8B-B14F-4D97-AF65-F5344CB8AC3E}">
        <p14:creationId xmlns:p14="http://schemas.microsoft.com/office/powerpoint/2010/main" val="3364503346"/>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altLang="en-US" b="1" dirty="0"/>
              <a:t>DA10: Pillar 1 activities and deliveries</a:t>
            </a:r>
            <a:endParaRPr lang="fr-FR" dirty="0"/>
          </a:p>
        </p:txBody>
      </p:sp>
      <p:sp>
        <p:nvSpPr>
          <p:cNvPr id="3" name="Espace réservé du contenu 2"/>
          <p:cNvSpPr>
            <a:spLocks noGrp="1"/>
          </p:cNvSpPr>
          <p:nvPr>
            <p:ph sz="quarter" idx="10"/>
          </p:nvPr>
        </p:nvSpPr>
        <p:spPr/>
        <p:txBody>
          <a:bodyPr>
            <a:normAutofit fontScale="85000" lnSpcReduction="20000"/>
          </a:bodyPr>
          <a:lstStyle/>
          <a:p>
            <a:pPr>
              <a:spcBef>
                <a:spcPct val="0"/>
              </a:spcBef>
              <a:spcAft>
                <a:spcPts val="900"/>
              </a:spcAft>
              <a:buClr>
                <a:srgbClr val="0000FF"/>
              </a:buClr>
            </a:pPr>
            <a:r>
              <a:rPr lang="en-GB" altLang="en-US" sz="2600" dirty="0"/>
              <a:t>Sub-regional workshops</a:t>
            </a:r>
          </a:p>
          <a:p>
            <a:pPr lvl="1"/>
            <a:r>
              <a:rPr lang="en-US" dirty="0"/>
              <a:t>SDG indicator framework</a:t>
            </a:r>
          </a:p>
          <a:p>
            <a:pPr lvl="1"/>
            <a:r>
              <a:rPr lang="en-US" dirty="0"/>
              <a:t>Sound institutional environment, cooperation, dialogue and partnerships for the production and utilization of SDG indicators</a:t>
            </a:r>
          </a:p>
          <a:p>
            <a:pPr lvl="1"/>
            <a:r>
              <a:rPr lang="en-US" dirty="0"/>
              <a:t>Data disaggregation </a:t>
            </a:r>
          </a:p>
          <a:p>
            <a:pPr lvl="1"/>
            <a:r>
              <a:rPr lang="en-US" dirty="0"/>
              <a:t>Integration of administrative data, big data and geospatial information for the compilation of SDG indicators </a:t>
            </a:r>
          </a:p>
          <a:p>
            <a:pPr lvl="1"/>
            <a:r>
              <a:rPr lang="en-US" dirty="0"/>
              <a:t>Data and metadata sharing and exchange</a:t>
            </a:r>
          </a:p>
          <a:p>
            <a:pPr lvl="1"/>
            <a:endParaRPr lang="en-US" dirty="0"/>
          </a:p>
          <a:p>
            <a:pPr>
              <a:spcBef>
                <a:spcPct val="0"/>
              </a:spcBef>
              <a:spcAft>
                <a:spcPts val="900"/>
              </a:spcAft>
              <a:buClr>
                <a:srgbClr val="0000FF"/>
              </a:buClr>
            </a:pPr>
            <a:r>
              <a:rPr lang="en-US" altLang="fr-FR" sz="2600" dirty="0"/>
              <a:t>Fact-finding, advocacy and advisory missions to target countries (8 countries) </a:t>
            </a:r>
          </a:p>
          <a:p>
            <a:pPr>
              <a:spcBef>
                <a:spcPct val="0"/>
              </a:spcBef>
              <a:spcAft>
                <a:spcPts val="900"/>
              </a:spcAft>
              <a:buClr>
                <a:srgbClr val="0000FF"/>
              </a:buClr>
            </a:pPr>
            <a:r>
              <a:rPr lang="en-GB" altLang="en-US" sz="2600" dirty="0"/>
              <a:t>National workshops in target countries</a:t>
            </a:r>
          </a:p>
          <a:p>
            <a:pPr>
              <a:spcBef>
                <a:spcPct val="0"/>
              </a:spcBef>
              <a:spcAft>
                <a:spcPts val="900"/>
              </a:spcAft>
              <a:buClr>
                <a:srgbClr val="0000FF"/>
              </a:buClr>
            </a:pPr>
            <a:r>
              <a:rPr lang="en-US" altLang="fr-FR" sz="2600" dirty="0"/>
              <a:t>Supporting the participation of countries in Big Data expert group meetings</a:t>
            </a:r>
          </a:p>
          <a:p>
            <a:pPr>
              <a:spcBef>
                <a:spcPct val="0"/>
              </a:spcBef>
              <a:spcAft>
                <a:spcPts val="900"/>
              </a:spcAft>
              <a:buClr>
                <a:srgbClr val="0000FF"/>
              </a:buClr>
            </a:pPr>
            <a:r>
              <a:rPr lang="en-US" altLang="fr-FR" sz="2600" dirty="0"/>
              <a:t> Partnerships developed which support statistical strengthening and complement and/or expand on the </a:t>
            </a:r>
            <a:r>
              <a:rPr lang="en-US" altLang="fr-FR" sz="2600" dirty="0" err="1"/>
              <a:t>Programme’s</a:t>
            </a:r>
            <a:r>
              <a:rPr lang="en-US" altLang="fr-FR" sz="2600" dirty="0"/>
              <a:t> outputs</a:t>
            </a:r>
          </a:p>
          <a:p>
            <a:pPr>
              <a:spcBef>
                <a:spcPct val="0"/>
              </a:spcBef>
              <a:spcAft>
                <a:spcPts val="900"/>
              </a:spcAft>
              <a:buClr>
                <a:srgbClr val="0000FF"/>
              </a:buClr>
            </a:pPr>
            <a:r>
              <a:rPr lang="en-US" altLang="fr-FR" sz="2600" dirty="0"/>
              <a:t>E-learning portal (</a:t>
            </a:r>
            <a:r>
              <a:rPr lang="en-GB" altLang="en-US" sz="2600" dirty="0"/>
              <a:t>Guidelines, methodology, tools, t</a:t>
            </a:r>
            <a:r>
              <a:rPr lang="en-GB" altLang="fr-FR" sz="2600" dirty="0"/>
              <a:t>raining material, e-learning, case studies, best practices)</a:t>
            </a:r>
            <a:endParaRPr lang="en-GB" altLang="en-US" sz="2600" dirty="0"/>
          </a:p>
        </p:txBody>
      </p:sp>
    </p:spTree>
    <p:extLst>
      <p:ext uri="{BB962C8B-B14F-4D97-AF65-F5344CB8AC3E}">
        <p14:creationId xmlns:p14="http://schemas.microsoft.com/office/powerpoint/2010/main" val="1822506264"/>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Objectives of the workshop</a:t>
            </a:r>
          </a:p>
        </p:txBody>
      </p:sp>
      <p:sp>
        <p:nvSpPr>
          <p:cNvPr id="3" name="Espace réservé du contenu 2"/>
          <p:cNvSpPr>
            <a:spLocks noGrp="1"/>
          </p:cNvSpPr>
          <p:nvPr>
            <p:ph sz="quarter" idx="10"/>
          </p:nvPr>
        </p:nvSpPr>
        <p:spPr/>
        <p:txBody>
          <a:bodyPr/>
          <a:lstStyle/>
          <a:p>
            <a:r>
              <a:rPr lang="en-GB" dirty="0"/>
              <a:t>To discuss issues and challenges with regard to:</a:t>
            </a:r>
          </a:p>
          <a:p>
            <a:pPr lvl="1"/>
            <a:r>
              <a:rPr lang="en-GB" dirty="0"/>
              <a:t>the use of administrative records and non-traditional data sources for timely decision making and service delivery at the local level, and </a:t>
            </a:r>
          </a:p>
          <a:p>
            <a:pPr lvl="1"/>
            <a:r>
              <a:rPr lang="en-GB" dirty="0"/>
              <a:t>the integration of geospatial information and statistics for effective and efficient implementation of SDGs.</a:t>
            </a:r>
          </a:p>
          <a:p>
            <a:r>
              <a:rPr lang="en-GB" dirty="0"/>
              <a:t>To facilitate countries and other relevant institutions to share best practices in use of technology and innovative approaches</a:t>
            </a:r>
            <a:endParaRPr lang="fr-FR" dirty="0"/>
          </a:p>
        </p:txBody>
      </p:sp>
    </p:spTree>
    <p:extLst>
      <p:ext uri="{BB962C8B-B14F-4D97-AF65-F5344CB8AC3E}">
        <p14:creationId xmlns:p14="http://schemas.microsoft.com/office/powerpoint/2010/main" val="647142533"/>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Workshop </a:t>
            </a:r>
            <a:r>
              <a:rPr lang="fr-FR" b="1" dirty="0" err="1"/>
              <a:t>structured</a:t>
            </a:r>
            <a:r>
              <a:rPr lang="fr-FR" b="1" dirty="0"/>
              <a:t> </a:t>
            </a:r>
            <a:r>
              <a:rPr lang="fr-FR" b="1" dirty="0" err="1"/>
              <a:t>around</a:t>
            </a:r>
            <a:r>
              <a:rPr lang="fr-FR" b="1" dirty="0"/>
              <a:t> 4 main sessions</a:t>
            </a:r>
          </a:p>
        </p:txBody>
      </p:sp>
      <p:sp>
        <p:nvSpPr>
          <p:cNvPr id="3" name="Espace réservé du contenu 2"/>
          <p:cNvSpPr>
            <a:spLocks noGrp="1"/>
          </p:cNvSpPr>
          <p:nvPr>
            <p:ph sz="quarter" idx="10"/>
          </p:nvPr>
        </p:nvSpPr>
        <p:spPr/>
        <p:txBody>
          <a:bodyPr/>
          <a:lstStyle/>
          <a:p>
            <a:r>
              <a:rPr lang="fr-FR" dirty="0"/>
              <a:t>Session 1: Scanning the </a:t>
            </a:r>
            <a:r>
              <a:rPr lang="fr-FR" dirty="0" err="1"/>
              <a:t>environment</a:t>
            </a:r>
            <a:endParaRPr lang="fr-FR" dirty="0"/>
          </a:p>
          <a:p>
            <a:r>
              <a:rPr lang="fr-FR" dirty="0"/>
              <a:t>Session 2: </a:t>
            </a:r>
            <a:r>
              <a:rPr lang="en-US" dirty="0"/>
              <a:t>Use of administrative data for implementing and tracking the progress of Agenda 2030</a:t>
            </a:r>
            <a:endParaRPr lang="fr-FR" dirty="0"/>
          </a:p>
          <a:p>
            <a:r>
              <a:rPr lang="fr-FR" dirty="0"/>
              <a:t>Session 3: </a:t>
            </a:r>
            <a:r>
              <a:rPr lang="en-US" dirty="0"/>
              <a:t>Use of big and other non-traditional data sources in SDG implementation and monitoring</a:t>
            </a:r>
            <a:endParaRPr lang="fr-FR" dirty="0"/>
          </a:p>
          <a:p>
            <a:r>
              <a:rPr lang="fr-FR" dirty="0"/>
              <a:t>Session 4: </a:t>
            </a:r>
            <a:r>
              <a:rPr lang="fr-FR" dirty="0" err="1"/>
              <a:t>Geospatial</a:t>
            </a:r>
            <a:r>
              <a:rPr lang="fr-FR" dirty="0"/>
              <a:t> information </a:t>
            </a:r>
            <a:r>
              <a:rPr lang="fr-FR" dirty="0" err="1"/>
              <a:t>systems</a:t>
            </a:r>
            <a:endParaRPr lang="fr-FR" dirty="0"/>
          </a:p>
        </p:txBody>
      </p:sp>
    </p:spTree>
    <p:extLst>
      <p:ext uri="{BB962C8B-B14F-4D97-AF65-F5344CB8AC3E}">
        <p14:creationId xmlns:p14="http://schemas.microsoft.com/office/powerpoint/2010/main" val="3008249455"/>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Session 1: Scanning the </a:t>
            </a:r>
            <a:r>
              <a:rPr lang="fr-FR" b="1" dirty="0" err="1"/>
              <a:t>environment</a:t>
            </a:r>
            <a:endParaRPr lang="fr-FR" b="1" dirty="0"/>
          </a:p>
        </p:txBody>
      </p:sp>
      <p:sp>
        <p:nvSpPr>
          <p:cNvPr id="3" name="Espace réservé du contenu 2"/>
          <p:cNvSpPr>
            <a:spLocks noGrp="1"/>
          </p:cNvSpPr>
          <p:nvPr>
            <p:ph sz="quarter" idx="10"/>
          </p:nvPr>
        </p:nvSpPr>
        <p:spPr/>
        <p:txBody>
          <a:bodyPr>
            <a:normAutofit/>
          </a:bodyPr>
          <a:lstStyle/>
          <a:p>
            <a:r>
              <a:rPr lang="fr-FR" dirty="0"/>
              <a:t>Objectives: </a:t>
            </a:r>
          </a:p>
          <a:p>
            <a:pPr lvl="1"/>
            <a:r>
              <a:rPr lang="en-GB" dirty="0"/>
              <a:t>To set the stage through presentations from various institutions and other stakeholders at the regional and global level</a:t>
            </a:r>
          </a:p>
          <a:p>
            <a:pPr lvl="1"/>
            <a:r>
              <a:rPr lang="en-GB" dirty="0"/>
              <a:t>To highlight the challenges of mainstreaming statistical projects in the area of non-traditional data sources, administrative data and geospatial information into the national statistical systems</a:t>
            </a:r>
          </a:p>
          <a:p>
            <a:pPr lvl="1"/>
            <a:r>
              <a:rPr lang="en-GB" dirty="0"/>
              <a:t>To assess the extent to which current national strategies for the development of statistics (NSDS) already incorporate the use of non-traditional data sources for producing timely and sufficiently disaggregated SDG data and statistics and discuss ways to include them</a:t>
            </a:r>
          </a:p>
        </p:txBody>
      </p:sp>
    </p:spTree>
    <p:extLst>
      <p:ext uri="{BB962C8B-B14F-4D97-AF65-F5344CB8AC3E}">
        <p14:creationId xmlns:p14="http://schemas.microsoft.com/office/powerpoint/2010/main" val="2082969444"/>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b="1" dirty="0"/>
              <a:t>Session 2: Use of administrative data for implementing and tracking the progress of Agenda 2030</a:t>
            </a:r>
          </a:p>
        </p:txBody>
      </p:sp>
      <p:sp>
        <p:nvSpPr>
          <p:cNvPr id="3" name="Espace réservé du contenu 2"/>
          <p:cNvSpPr>
            <a:spLocks noGrp="1"/>
          </p:cNvSpPr>
          <p:nvPr>
            <p:ph sz="quarter" idx="10"/>
          </p:nvPr>
        </p:nvSpPr>
        <p:spPr>
          <a:xfrm>
            <a:off x="275951" y="1248229"/>
            <a:ext cx="11589479" cy="5038274"/>
          </a:xfrm>
        </p:spPr>
        <p:txBody>
          <a:bodyPr/>
          <a:lstStyle/>
          <a:p>
            <a:r>
              <a:rPr lang="fr-FR" dirty="0"/>
              <a:t>Objectives: </a:t>
            </a:r>
          </a:p>
          <a:p>
            <a:pPr lvl="1"/>
            <a:r>
              <a:rPr lang="en-GB" dirty="0"/>
              <a:t>To identify and assess in detail the content and structure of available sets of administrative data that are potentially relevant for the production of data and statistics on sustainable development at different levels of aggregation</a:t>
            </a:r>
          </a:p>
          <a:p>
            <a:pPr lvl="1"/>
            <a:r>
              <a:rPr lang="en-GB" dirty="0"/>
              <a:t>To discuss challenges and share national experiences and lessons learned in the use of administrative records in the fields of civil registration, health, education, justice, social security, public finance, etc. for the production and analysis of domain-specific SDG indicators and statistics</a:t>
            </a:r>
            <a:endParaRPr lang="fr-FR" dirty="0"/>
          </a:p>
        </p:txBody>
      </p:sp>
    </p:spTree>
    <p:extLst>
      <p:ext uri="{BB962C8B-B14F-4D97-AF65-F5344CB8AC3E}">
        <p14:creationId xmlns:p14="http://schemas.microsoft.com/office/powerpoint/2010/main" val="4048362010"/>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b="1" dirty="0"/>
              <a:t>Session 3: Use of big and other non-traditional data sources in SDG implementation and monitoring</a:t>
            </a:r>
          </a:p>
        </p:txBody>
      </p:sp>
      <p:sp>
        <p:nvSpPr>
          <p:cNvPr id="3" name="Espace réservé du contenu 2"/>
          <p:cNvSpPr>
            <a:spLocks noGrp="1"/>
          </p:cNvSpPr>
          <p:nvPr>
            <p:ph sz="quarter" idx="10"/>
          </p:nvPr>
        </p:nvSpPr>
        <p:spPr>
          <a:xfrm>
            <a:off x="275951" y="1175657"/>
            <a:ext cx="11589479" cy="5110846"/>
          </a:xfrm>
        </p:spPr>
        <p:txBody>
          <a:bodyPr/>
          <a:lstStyle/>
          <a:p>
            <a:r>
              <a:rPr lang="fr-FR" dirty="0"/>
              <a:t>Objectives:</a:t>
            </a:r>
          </a:p>
          <a:p>
            <a:pPr lvl="1"/>
            <a:r>
              <a:rPr lang="en-GB" dirty="0"/>
              <a:t>To explore big data and other innovative sources of data that could be used in the production of data and statistics on sustainable development</a:t>
            </a:r>
          </a:p>
          <a:p>
            <a:pPr lvl="1"/>
            <a:r>
              <a:rPr lang="en-GB" dirty="0"/>
              <a:t>To share challenges, experiences and lessons learnt in the use of large volumes of data from social media, remote sensing, mobile operators, satellite imagery, etc. for the production and analysis of national Agendas, regional 2063 Agenda and global SDG indicators and statistics</a:t>
            </a:r>
          </a:p>
          <a:p>
            <a:pPr lvl="1"/>
            <a:r>
              <a:rPr lang="en-GB" dirty="0"/>
              <a:t>To discuss the application of the fundamental principles of official statistics and the African Charter on Statistics to data from other sources</a:t>
            </a:r>
            <a:endParaRPr lang="fr-FR" dirty="0"/>
          </a:p>
        </p:txBody>
      </p:sp>
    </p:spTree>
    <p:extLst>
      <p:ext uri="{BB962C8B-B14F-4D97-AF65-F5344CB8AC3E}">
        <p14:creationId xmlns:p14="http://schemas.microsoft.com/office/powerpoint/2010/main" val="3950144262"/>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a:t>Session 4: Geospatial information systems</a:t>
            </a:r>
          </a:p>
        </p:txBody>
      </p:sp>
      <p:sp>
        <p:nvSpPr>
          <p:cNvPr id="3" name="Espace réservé du contenu 2"/>
          <p:cNvSpPr>
            <a:spLocks noGrp="1"/>
          </p:cNvSpPr>
          <p:nvPr>
            <p:ph sz="quarter" idx="10"/>
          </p:nvPr>
        </p:nvSpPr>
        <p:spPr/>
        <p:txBody>
          <a:bodyPr/>
          <a:lstStyle/>
          <a:p>
            <a:r>
              <a:rPr lang="fr-FR" dirty="0"/>
              <a:t>Objectives:</a:t>
            </a:r>
          </a:p>
          <a:p>
            <a:pPr lvl="1"/>
            <a:r>
              <a:rPr lang="en-GB" dirty="0"/>
              <a:t>To discuss progress, challenges, and opportunities in the integration of geo-spatial information systems to improve the production, analysis and use of SDG Indicators at the local, national, regional, and global levels</a:t>
            </a:r>
            <a:endParaRPr lang="fr-FR" dirty="0"/>
          </a:p>
        </p:txBody>
      </p:sp>
    </p:spTree>
    <p:extLst>
      <p:ext uri="{BB962C8B-B14F-4D97-AF65-F5344CB8AC3E}">
        <p14:creationId xmlns:p14="http://schemas.microsoft.com/office/powerpoint/2010/main" val="2159683761"/>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a:t>Expected</a:t>
            </a:r>
            <a:r>
              <a:rPr lang="fr-FR" b="1" dirty="0"/>
              <a:t> </a:t>
            </a:r>
            <a:r>
              <a:rPr lang="fr-FR" b="1" dirty="0" err="1" smtClean="0"/>
              <a:t>outcomes</a:t>
            </a:r>
            <a:r>
              <a:rPr lang="fr-FR" b="1" dirty="0" smtClean="0"/>
              <a:t> </a:t>
            </a:r>
            <a:r>
              <a:rPr lang="fr-FR" b="1" dirty="0"/>
              <a:t>of the workshop</a:t>
            </a:r>
          </a:p>
        </p:txBody>
      </p:sp>
      <p:sp>
        <p:nvSpPr>
          <p:cNvPr id="3" name="Espace réservé du contenu 2"/>
          <p:cNvSpPr>
            <a:spLocks noGrp="1"/>
          </p:cNvSpPr>
          <p:nvPr>
            <p:ph sz="quarter" idx="10"/>
          </p:nvPr>
        </p:nvSpPr>
        <p:spPr/>
        <p:txBody>
          <a:bodyPr>
            <a:normAutofit fontScale="92500" lnSpcReduction="10000"/>
          </a:bodyPr>
          <a:lstStyle/>
          <a:p>
            <a:r>
              <a:rPr lang="fr-FR" dirty="0"/>
              <a:t>Help </a:t>
            </a:r>
            <a:r>
              <a:rPr lang="en-GB" dirty="0"/>
              <a:t>achieve a common and improved understanding of the technical issues and challenges involved in using non-traditional and administrative data sources in the production of statistics for the implementation and follow up and review of Agenda 2030</a:t>
            </a:r>
          </a:p>
          <a:p>
            <a:r>
              <a:rPr lang="en-GB" dirty="0"/>
              <a:t>Help clarify how new and non-traditional data sources can be integrated and mainstreamed into the national data and statistical systems for timely evidence-based decision making at all levels</a:t>
            </a:r>
          </a:p>
          <a:p>
            <a:r>
              <a:rPr lang="en-GB" dirty="0"/>
              <a:t>Summary note including main challenges, case examples, and suggestions on how to integrate data sources in the production of data will be prepared</a:t>
            </a:r>
          </a:p>
          <a:p>
            <a:r>
              <a:rPr lang="en-GB" dirty="0"/>
              <a:t>the discussions of the workshop will inform subsequent technical advisory missions to the project countries and the development and refinement of NSDS</a:t>
            </a:r>
          </a:p>
          <a:p>
            <a:endParaRPr lang="fr-FR" dirty="0"/>
          </a:p>
        </p:txBody>
      </p:sp>
    </p:spTree>
    <p:extLst>
      <p:ext uri="{BB962C8B-B14F-4D97-AF65-F5344CB8AC3E}">
        <p14:creationId xmlns:p14="http://schemas.microsoft.com/office/powerpoint/2010/main" val="1543993019"/>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1850" y="3639145"/>
            <a:ext cx="10515600" cy="923330"/>
          </a:xfrm>
        </p:spPr>
        <p:txBody>
          <a:bodyPr/>
          <a:lstStyle/>
          <a:p>
            <a:r>
              <a:rPr lang="fr-FR" b="1" dirty="0" err="1">
                <a:solidFill>
                  <a:schemeClr val="bg1"/>
                </a:solidFill>
              </a:rPr>
              <a:t>Thanks</a:t>
            </a:r>
            <a:endParaRPr lang="fr-FR" b="1" dirty="0">
              <a:solidFill>
                <a:schemeClr val="bg1"/>
              </a:solidFill>
            </a:endParaRPr>
          </a:p>
        </p:txBody>
      </p:sp>
      <p:sp>
        <p:nvSpPr>
          <p:cNvPr id="3" name="Espace réservé du texte 2"/>
          <p:cNvSpPr>
            <a:spLocks noGrp="1"/>
          </p:cNvSpPr>
          <p:nvPr>
            <p:ph type="body" idx="1"/>
          </p:nvPr>
        </p:nvSpPr>
        <p:spPr/>
        <p:txBody>
          <a:bodyPr>
            <a:normAutofit fontScale="77500" lnSpcReduction="20000"/>
          </a:bodyPr>
          <a:lstStyle/>
          <a:p>
            <a:pPr>
              <a:spcBef>
                <a:spcPts val="0"/>
              </a:spcBef>
            </a:pPr>
            <a:r>
              <a:rPr lang="en-GB" altLang="en-US" dirty="0">
                <a:solidFill>
                  <a:schemeClr val="bg1"/>
                </a:solidFill>
                <a:latin typeface="Helv"/>
              </a:rPr>
              <a:t>For questions and comments:</a:t>
            </a:r>
          </a:p>
          <a:p>
            <a:pPr>
              <a:spcBef>
                <a:spcPts val="0"/>
              </a:spcBef>
            </a:pPr>
            <a:r>
              <a:rPr lang="fr-FR" dirty="0">
                <a:solidFill>
                  <a:schemeClr val="bg1"/>
                </a:solidFill>
              </a:rPr>
              <a:t>Léandre </a:t>
            </a:r>
            <a:r>
              <a:rPr lang="fr-FR" dirty="0" err="1">
                <a:solidFill>
                  <a:schemeClr val="bg1"/>
                </a:solidFill>
              </a:rPr>
              <a:t>Ngogang</a:t>
            </a:r>
            <a:endParaRPr lang="fr-FR" dirty="0">
              <a:solidFill>
                <a:schemeClr val="bg1"/>
              </a:solidFill>
            </a:endParaRPr>
          </a:p>
          <a:p>
            <a:pPr>
              <a:spcBef>
                <a:spcPts val="0"/>
              </a:spcBef>
            </a:pPr>
            <a:r>
              <a:rPr lang="fr-FR" dirty="0" err="1">
                <a:solidFill>
                  <a:schemeClr val="bg1"/>
                </a:solidFill>
              </a:rPr>
              <a:t>African</a:t>
            </a:r>
            <a:r>
              <a:rPr lang="fr-FR" dirty="0">
                <a:solidFill>
                  <a:schemeClr val="bg1"/>
                </a:solidFill>
              </a:rPr>
              <a:t> Centre for </a:t>
            </a:r>
            <a:r>
              <a:rPr lang="fr-FR" dirty="0" err="1">
                <a:solidFill>
                  <a:schemeClr val="bg1"/>
                </a:solidFill>
              </a:rPr>
              <a:t>Statistics</a:t>
            </a:r>
            <a:endParaRPr lang="fr-FR" dirty="0">
              <a:solidFill>
                <a:schemeClr val="bg1"/>
              </a:solidFill>
            </a:endParaRPr>
          </a:p>
          <a:p>
            <a:pPr>
              <a:spcBef>
                <a:spcPts val="0"/>
              </a:spcBef>
            </a:pPr>
            <a:r>
              <a:rPr lang="fr-FR" dirty="0" err="1">
                <a:solidFill>
                  <a:schemeClr val="bg1"/>
                </a:solidFill>
              </a:rPr>
              <a:t>Economic</a:t>
            </a:r>
            <a:r>
              <a:rPr lang="fr-FR" dirty="0">
                <a:solidFill>
                  <a:schemeClr val="bg1"/>
                </a:solidFill>
              </a:rPr>
              <a:t> Commission for </a:t>
            </a:r>
            <a:r>
              <a:rPr lang="fr-FR" dirty="0" err="1">
                <a:solidFill>
                  <a:schemeClr val="bg1"/>
                </a:solidFill>
              </a:rPr>
              <a:t>Africa</a:t>
            </a:r>
            <a:endParaRPr lang="fr-FR" dirty="0">
              <a:solidFill>
                <a:schemeClr val="bg1"/>
              </a:solidFill>
            </a:endParaRPr>
          </a:p>
          <a:p>
            <a:pPr>
              <a:spcBef>
                <a:spcPts val="0"/>
              </a:spcBef>
            </a:pPr>
            <a:r>
              <a:rPr lang="fr-FR" dirty="0">
                <a:solidFill>
                  <a:schemeClr val="bg1"/>
                </a:solidFill>
              </a:rPr>
              <a:t>ngogangwandji@un.org</a:t>
            </a:r>
          </a:p>
        </p:txBody>
      </p:sp>
      <p:pic>
        <p:nvPicPr>
          <p:cNvPr id="5" name="Picture 8" descr="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1171575"/>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6" name="Picture 9"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6700" y="2174875"/>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0853098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af0f4df3-916f-498b-b19a-e81bc20a5700"/>
</p:tagLst>
</file>

<file path=ppt/theme/theme1.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template" id="{B5E9E839-4D9B-4B72-8CA8-25BC623A51D9}" vid="{898B1AD9-E3FC-431B-A92D-15992F2E7C38}"/>
    </a:ext>
  </a:extLst>
</a:theme>
</file>

<file path=ppt/theme/theme2.xml><?xml version="1.0" encoding="utf-8"?>
<a:theme xmlns:a="http://schemas.openxmlformats.org/drawingml/2006/main" name="1_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session1-eca" id="{931699A9-9659-4D98-BEB3-ED0E61F28D6B}" vid="{FD4F5E4A-1069-46DC-BEED-6C0D70BF96A4}"/>
    </a:ext>
  </a:extLst>
</a:theme>
</file>

<file path=docProps/app.xml><?xml version="1.0" encoding="utf-8"?>
<Properties xmlns="http://schemas.openxmlformats.org/officeDocument/2006/extended-properties" xmlns:vt="http://schemas.openxmlformats.org/officeDocument/2006/docPropsVTypes">
  <Template>Africa first template</Template>
  <TotalTime>99</TotalTime>
  <Words>941</Words>
  <Application>Microsoft Office PowerPoint</Application>
  <PresentationFormat>Widescreen</PresentationFormat>
  <Paragraphs>64</Paragraphs>
  <Slides>11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ＭＳ Ｐゴシック</vt:lpstr>
      <vt:lpstr>Arial</vt:lpstr>
      <vt:lpstr>Calibri</vt:lpstr>
      <vt:lpstr>Helv</vt:lpstr>
      <vt:lpstr>Lucida Grande</vt:lpstr>
      <vt:lpstr>Wingdings</vt:lpstr>
      <vt:lpstr>WDF-ACS Theme</vt:lpstr>
      <vt:lpstr>1_WDF-ACS Theme</vt:lpstr>
      <vt:lpstr>Sub-regional workshop on integration of administrative data, big data and geospatial information for the compilation of SDG indicators for English-speaking African countries   23-25 April 2018, Addis Ababa, Ethiopia</vt:lpstr>
      <vt:lpstr>The DA10 programme on statistics and data</vt:lpstr>
      <vt:lpstr>DA10: Pillar 1 activities and deliveries</vt:lpstr>
      <vt:lpstr>Objectives of the workshop</vt:lpstr>
      <vt:lpstr>Workshop structured around 4 main sessions</vt:lpstr>
      <vt:lpstr>Session 1: Scanning the environment</vt:lpstr>
      <vt:lpstr>Session 2: Use of administrative data for implementing and tracking the progress of Agenda 2030</vt:lpstr>
      <vt:lpstr>Session 3: Use of big and other non-traditional data sources in SDG implementation and monitoring</vt:lpstr>
      <vt:lpstr>Session 4: Geospatial information systems</vt:lpstr>
      <vt:lpstr>Expected outcomes of the workshop</vt:lpstr>
      <vt:lpstr>Thanks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leandre</dc:creator>
  <cp:lastModifiedBy>Admin</cp:lastModifiedBy>
  <cp:revision>30</cp:revision>
  <dcterms:created xsi:type="dcterms:W3CDTF">2018-04-20T18:13:32Z</dcterms:created>
  <dcterms:modified xsi:type="dcterms:W3CDTF">2018-04-23T05:59:59Z</dcterms:modified>
</cp:coreProperties>
</file>