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82" r:id="rId3"/>
    <p:sldId id="271" r:id="rId4"/>
    <p:sldId id="286" r:id="rId5"/>
    <p:sldId id="281" r:id="rId6"/>
    <p:sldId id="283" r:id="rId7"/>
    <p:sldId id="284" r:id="rId8"/>
    <p:sldId id="285" r:id="rId9"/>
    <p:sldId id="287" r:id="rId10"/>
    <p:sldId id="288" r:id="rId11"/>
    <p:sldId id="293" r:id="rId12"/>
    <p:sldId id="292" r:id="rId13"/>
    <p:sldId id="291" r:id="rId14"/>
    <p:sldId id="290" r:id="rId15"/>
    <p:sldId id="294" r:id="rId16"/>
    <p:sldId id="297" r:id="rId17"/>
    <p:sldId id="295" r:id="rId18"/>
    <p:sldId id="296" r:id="rId19"/>
    <p:sldId id="298" r:id="rId20"/>
    <p:sldId id="299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626" autoAdjust="0"/>
  </p:normalViewPr>
  <p:slideViewPr>
    <p:cSldViewPr>
      <p:cViewPr varScale="1">
        <p:scale>
          <a:sx n="59" d="100"/>
          <a:sy n="59" d="100"/>
        </p:scale>
        <p:origin x="149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5AB40-BCB4-4CA8-B364-0944D56D9877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4462E-EDB1-461A-A843-5D074FEFC0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298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Developed by the HLG-PCCB</a:t>
            </a:r>
          </a:p>
          <a:p>
            <a:r>
              <a:rPr lang="en-US" dirty="0" smtClean="0"/>
              <a:t>Informally launched at the first UN World Data Forum </a:t>
            </a:r>
          </a:p>
          <a:p>
            <a:r>
              <a:rPr lang="en-US" dirty="0" smtClean="0"/>
              <a:t>Result of extensive consultations conducted with data communities, including official statisticians, civil society, private sector and academia.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4462E-EDB1-461A-A843-5D074FEFC0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96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78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Developed by the HLG-PCCB</a:t>
            </a:r>
          </a:p>
          <a:p>
            <a:r>
              <a:rPr lang="en-US" dirty="0" smtClean="0"/>
              <a:t>Informally launched at the first UN World Data Forum </a:t>
            </a:r>
          </a:p>
          <a:p>
            <a:r>
              <a:rPr lang="en-US" dirty="0" smtClean="0"/>
              <a:t>Result of extensive consultations conducted with data communities, including official statisticians, civil society, private sector and academia.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4462E-EDB1-461A-A843-5D074FEFC07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617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511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drafting group made up of members from the HLG-PCCB and PARIS21 as a 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stakeholder was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formed to develop the implementation guide for the CTGAP.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511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511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Consisted of members from 16 organizations, including three representatives from NSOs who are part of the HLG-PCCB. 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Argentina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Denmark 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Mongolia 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ISI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Paris21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UNICEF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Telefonica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Gapminder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Dev Bank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ECA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Foundation 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 Bank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Columbia University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 Initiatives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CEPEI</a:t>
            </a:r>
            <a:endParaRPr lang="en-GB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Pop Alliance </a:t>
            </a:r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511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13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436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66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578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53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360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761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681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414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428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462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D2B9-E7C6-4307-BF0B-0B9A36682D3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65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5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14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17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63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07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43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24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2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41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428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473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AC3B7-2809-43D0-BA3C-3060F4501AFE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A25F9-83DF-44FD-B92F-6371DCFE0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25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8208818" cy="233679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2"/>
                </a:solidFill>
              </a:rPr>
              <a:t>Bolster Data for the SDGs:</a:t>
            </a:r>
          </a:p>
          <a:p>
            <a:r>
              <a:rPr lang="en-US" sz="4400" b="1" dirty="0" smtClean="0">
                <a:solidFill>
                  <a:schemeClr val="tx2"/>
                </a:solidFill>
              </a:rPr>
              <a:t>International Capacity Building Initiatives</a:t>
            </a:r>
            <a:endParaRPr lang="en-US" sz="4400" b="1" dirty="0">
              <a:solidFill>
                <a:srgbClr val="000090"/>
              </a:solidFill>
            </a:endParaRPr>
          </a:p>
          <a:p>
            <a:pPr algn="l"/>
            <a:endParaRPr lang="en-US" sz="1800" b="1" dirty="0">
              <a:solidFill>
                <a:srgbClr val="000090"/>
              </a:solidFill>
            </a:endParaRPr>
          </a:p>
          <a:p>
            <a:pPr algn="l"/>
            <a:endParaRPr lang="en-US" sz="1800" b="1" dirty="0">
              <a:solidFill>
                <a:srgbClr val="000090"/>
              </a:solidFill>
            </a:endParaRPr>
          </a:p>
        </p:txBody>
      </p:sp>
      <p:pic>
        <p:nvPicPr>
          <p:cNvPr id="11" name="Picture 10" descr="SDG logo horizont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8200"/>
            <a:ext cx="7596909" cy="822483"/>
          </a:xfrm>
          <a:prstGeom prst="rect">
            <a:avLst/>
          </a:prstGeom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419977" y="4927590"/>
            <a:ext cx="8689976" cy="1371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000090"/>
                </a:solidFill>
              </a:rPr>
              <a:t>Benjamin Rae</a:t>
            </a:r>
          </a:p>
          <a:p>
            <a:r>
              <a:rPr lang="en-US" sz="2000" dirty="0" smtClean="0">
                <a:solidFill>
                  <a:srgbClr val="000090"/>
                </a:solidFill>
              </a:rPr>
              <a:t>UNSD</a:t>
            </a:r>
          </a:p>
          <a:p>
            <a:endParaRPr lang="en-US" sz="800" b="1" dirty="0">
              <a:solidFill>
                <a:srgbClr val="000090"/>
              </a:solidFill>
            </a:endParaRPr>
          </a:p>
          <a:p>
            <a:r>
              <a:rPr lang="en-US" sz="2000" dirty="0" smtClean="0">
                <a:solidFill>
                  <a:srgbClr val="000090"/>
                </a:solidFill>
              </a:rPr>
              <a:t>28 September 2017</a:t>
            </a:r>
          </a:p>
          <a:p>
            <a:r>
              <a:rPr lang="en-US" sz="2000" dirty="0" smtClean="0">
                <a:solidFill>
                  <a:srgbClr val="000090"/>
                </a:solidFill>
              </a:rPr>
              <a:t>Lilongwe, Malawi</a:t>
            </a:r>
            <a:endParaRPr lang="en-GB" sz="2000" dirty="0">
              <a:solidFill>
                <a:srgbClr val="000090"/>
              </a:solidFill>
            </a:endParaRPr>
          </a:p>
          <a:p>
            <a:endParaRPr lang="en-US" sz="2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b="1" i="1" dirty="0" smtClean="0">
                <a:solidFill>
                  <a:srgbClr val="1975BC"/>
                </a:solidFill>
                <a:latin typeface="Lato"/>
                <a:ea typeface="+mn-ea"/>
                <a:cs typeface="+mn-cs"/>
              </a:rPr>
              <a:t>Overview</a:t>
            </a:r>
            <a:endParaRPr lang="en-GB" sz="3500" b="1" i="1" dirty="0">
              <a:solidFill>
                <a:srgbClr val="1975BC"/>
              </a:solidFill>
              <a:latin typeface="Lato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800" b="1" dirty="0" smtClean="0">
                <a:solidFill>
                  <a:srgbClr val="2B6DBF"/>
                </a:solidFill>
                <a:latin typeface="Lato"/>
              </a:rPr>
              <a:t>The Cape Town Global Action Plan and the First UN World Data Forum</a:t>
            </a:r>
          </a:p>
          <a:p>
            <a:pPr marL="457200" indent="-457200">
              <a:buAutoNum type="arabicPeriod"/>
            </a:pPr>
            <a:r>
              <a:rPr lang="en-US" sz="2800" b="1" dirty="0" smtClean="0">
                <a:solidFill>
                  <a:srgbClr val="2B6DBF"/>
                </a:solidFill>
                <a:latin typeface="Lato"/>
              </a:rPr>
              <a:t>10</a:t>
            </a:r>
            <a:r>
              <a:rPr lang="en-US" sz="2800" b="1" baseline="30000" dirty="0" smtClean="0">
                <a:solidFill>
                  <a:srgbClr val="2B6DBF"/>
                </a:solidFill>
                <a:latin typeface="Lato"/>
              </a:rPr>
              <a:t>th</a:t>
            </a:r>
            <a:r>
              <a:rPr lang="en-US" sz="2800" b="1" dirty="0" smtClean="0">
                <a:solidFill>
                  <a:srgbClr val="2B6DBF"/>
                </a:solidFill>
                <a:latin typeface="Lato"/>
              </a:rPr>
              <a:t> Tranche Development Account </a:t>
            </a:r>
            <a:r>
              <a:rPr lang="en-US" sz="2800" b="1" dirty="0" err="1" smtClean="0">
                <a:solidFill>
                  <a:srgbClr val="2B6DBF"/>
                </a:solidFill>
                <a:latin typeface="Lato"/>
              </a:rPr>
              <a:t>Programme</a:t>
            </a:r>
            <a:r>
              <a:rPr lang="en-US" sz="2800" b="1" dirty="0" smtClean="0">
                <a:solidFill>
                  <a:srgbClr val="2B6DBF"/>
                </a:solidFill>
                <a:latin typeface="Lato"/>
              </a:rPr>
              <a:t> on Data and Statistics for the 2030 Agenda</a:t>
            </a:r>
          </a:p>
          <a:p>
            <a:pPr marL="457200" indent="-457200">
              <a:buAutoNum type="arabicPeriod"/>
            </a:pPr>
            <a:r>
              <a:rPr lang="en-US" sz="2800" b="1" dirty="0" smtClean="0">
                <a:solidFill>
                  <a:srgbClr val="2B6DBF"/>
                </a:solidFill>
                <a:latin typeface="Lato"/>
              </a:rPr>
              <a:t>UNSD-DFID Project on SDG Monitoring</a:t>
            </a:r>
            <a:endParaRPr lang="en-GB" sz="2800" b="1" dirty="0">
              <a:solidFill>
                <a:srgbClr val="2B6DBF"/>
              </a:solidFill>
              <a:latin typeface="Lato"/>
            </a:endParaRPr>
          </a:p>
        </p:txBody>
      </p:sp>
      <p:pic>
        <p:nvPicPr>
          <p:cNvPr id="4" name="Picture 3" descr="SDG ring lar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764" y="5484206"/>
            <a:ext cx="1262647" cy="126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9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1" y="1143000"/>
            <a:ext cx="7848600" cy="5162115"/>
          </a:xfrm>
          <a:prstGeom prst="rect">
            <a:avLst/>
          </a:prstGeom>
        </p:spPr>
        <p:txBody>
          <a:bodyPr lIns="91436" tIns="45718" rIns="91436" bIns="45718">
            <a:normAutofit lnSpcReduction="10000"/>
          </a:bodyPr>
          <a:lstStyle/>
          <a:p>
            <a:pPr marL="0" indent="0" algn="ctr">
              <a:buNone/>
            </a:pPr>
            <a:r>
              <a:rPr lang="en-US" sz="3500" b="1" i="1" dirty="0" smtClean="0">
                <a:solidFill>
                  <a:srgbClr val="1975BC"/>
                </a:solidFill>
                <a:latin typeface="Lato"/>
              </a:rPr>
              <a:t>The Cape Town Global Action Plan </a:t>
            </a:r>
          </a:p>
          <a:p>
            <a:pPr marL="0" indent="0" algn="ctr">
              <a:buNone/>
            </a:pPr>
            <a:r>
              <a:rPr lang="en-US" sz="3500" b="1" i="1" dirty="0" smtClean="0">
                <a:solidFill>
                  <a:srgbClr val="1975BC"/>
                </a:solidFill>
                <a:latin typeface="Lato"/>
              </a:rPr>
              <a:t>for Sustainable Development Data was adopted by the Statistical Commission at its 48</a:t>
            </a:r>
            <a:r>
              <a:rPr lang="en-US" sz="3500" b="1" i="1" baseline="30000" dirty="0" smtClean="0">
                <a:solidFill>
                  <a:srgbClr val="1975BC"/>
                </a:solidFill>
                <a:latin typeface="Lato"/>
              </a:rPr>
              <a:t>th</a:t>
            </a:r>
            <a:r>
              <a:rPr lang="en-US" sz="3500" b="1" i="1" dirty="0" smtClean="0">
                <a:solidFill>
                  <a:srgbClr val="1975BC"/>
                </a:solidFill>
                <a:latin typeface="Lato"/>
              </a:rPr>
              <a:t> Session in 2017</a:t>
            </a:r>
            <a:endParaRPr lang="en-US" sz="3500" b="1" i="1" dirty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/>
            <a:r>
              <a:rPr lang="en-US" sz="2800" b="1" dirty="0" smtClean="0">
                <a:solidFill>
                  <a:srgbClr val="1975BC"/>
                </a:solidFill>
                <a:latin typeface="Lato"/>
              </a:rPr>
              <a:t>Developed by HLG-PCCB</a:t>
            </a:r>
          </a:p>
          <a:p>
            <a:pPr marL="401879" indent="-401879"/>
            <a:r>
              <a:rPr lang="en-US" sz="2800" b="1" dirty="0" smtClean="0">
                <a:solidFill>
                  <a:srgbClr val="1975BC"/>
                </a:solidFill>
                <a:latin typeface="Lato"/>
              </a:rPr>
              <a:t>Launched at the first UN World Data Forum in Cape Town, South Africa in January 2017</a:t>
            </a:r>
          </a:p>
          <a:p>
            <a:pPr marL="401879" indent="-401879"/>
            <a:endParaRPr lang="en-US" sz="1600" b="1" dirty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dirty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1827"/>
            <a:ext cx="3581400" cy="822825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b="1" i="1" dirty="0">
                <a:solidFill>
                  <a:srgbClr val="1975BC"/>
                </a:solidFill>
                <a:latin typeface="Lato"/>
                <a:ea typeface="+mn-ea"/>
                <a:cs typeface="+mn-cs"/>
              </a:rPr>
              <a:t>Cape Town Global Action Plan for </a:t>
            </a:r>
            <a:br>
              <a:rPr lang="en-US" sz="3500" b="1" i="1" dirty="0">
                <a:solidFill>
                  <a:srgbClr val="1975BC"/>
                </a:solidFill>
                <a:latin typeface="Lato"/>
                <a:ea typeface="+mn-ea"/>
                <a:cs typeface="+mn-cs"/>
              </a:rPr>
            </a:br>
            <a:r>
              <a:rPr lang="en-US" sz="3500" b="1" i="1" dirty="0">
                <a:solidFill>
                  <a:srgbClr val="1975BC"/>
                </a:solidFill>
                <a:latin typeface="Lato"/>
                <a:ea typeface="+mn-ea"/>
                <a:cs typeface="+mn-cs"/>
              </a:rPr>
              <a:t>Sustainable Development Data</a:t>
            </a:r>
            <a:endParaRPr lang="en-GB" sz="3500" b="1" i="1" dirty="0">
              <a:solidFill>
                <a:srgbClr val="1975BC"/>
              </a:solidFill>
              <a:latin typeface="Lato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2B6DBF"/>
                </a:solidFill>
                <a:latin typeface="Lato"/>
              </a:rPr>
              <a:t>Framework for the design and implementation of country-led statistical capacity building activities necessary to achieve the 2030 Agenda</a:t>
            </a:r>
          </a:p>
          <a:p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Proposes 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key actions </a:t>
            </a: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under six 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strategic areas: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Coordination and strategic leadership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Innovation and modernization of NSS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Basic statistical activities and </a:t>
            </a:r>
            <a:r>
              <a:rPr lang="en-US" sz="2000" b="1" dirty="0" err="1">
                <a:solidFill>
                  <a:srgbClr val="2B6DBF"/>
                </a:solidFill>
                <a:latin typeface="Lato"/>
              </a:rPr>
              <a:t>programmes</a:t>
            </a:r>
            <a:endParaRPr lang="en-US" sz="2000" b="1" dirty="0">
              <a:solidFill>
                <a:srgbClr val="2B6DBF"/>
              </a:solidFill>
              <a:latin typeface="Lato"/>
            </a:endParaRP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Data dissemination and use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Multi-stakeholder partnerships</a:t>
            </a:r>
          </a:p>
          <a:p>
            <a:pPr marL="857250" lvl="2" indent="-457200">
              <a:buFont typeface="+mj-lt"/>
              <a:buAutoNum type="arabicPeriod"/>
            </a:pPr>
            <a:r>
              <a:rPr lang="en-US" sz="2000" b="1" dirty="0">
                <a:solidFill>
                  <a:srgbClr val="2B6DBF"/>
                </a:solidFill>
                <a:latin typeface="Lato"/>
              </a:rPr>
              <a:t>Resource mobilization </a:t>
            </a:r>
            <a:endParaRPr lang="en-GB" sz="2000" b="1" dirty="0">
              <a:solidFill>
                <a:srgbClr val="2B6DBF"/>
              </a:solidFill>
              <a:latin typeface="Lato"/>
            </a:endParaRPr>
          </a:p>
        </p:txBody>
      </p:sp>
      <p:pic>
        <p:nvPicPr>
          <p:cNvPr id="4" name="Picture 3" descr="SDG ring lar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764" y="5484206"/>
            <a:ext cx="1262647" cy="126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7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UNSC Mechanisms in support of capacity building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High</a:t>
            </a:r>
            <a:r>
              <a:rPr lang="en-GB" sz="2400" b="1" dirty="0">
                <a:solidFill>
                  <a:srgbClr val="2B6DBF"/>
                </a:solidFill>
                <a:latin typeface="Lato"/>
              </a:rPr>
              <a:t>-level Group for Partnership, Coordination and Capacity-Building for statistics for the 2030 Agenda for Sustainable Development (</a:t>
            </a:r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HLG-PCCB)</a:t>
            </a:r>
          </a:p>
          <a:p>
            <a:r>
              <a:rPr lang="en-US" sz="2400" b="1" dirty="0">
                <a:solidFill>
                  <a:srgbClr val="2B6DBF"/>
                </a:solidFill>
                <a:latin typeface="Lato"/>
              </a:rPr>
              <a:t>J</a:t>
            </a: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oint </a:t>
            </a:r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sub-group </a:t>
            </a:r>
            <a:r>
              <a:rPr lang="en-GB" sz="2400" b="1" dirty="0">
                <a:solidFill>
                  <a:srgbClr val="2B6DBF"/>
                </a:solidFill>
                <a:latin typeface="Lato"/>
              </a:rPr>
              <a:t>composed of members of both the HLG and the Inter-Agency and Expert Group on SDG indicators (IAEG-SDGs</a:t>
            </a:r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) -- developing </a:t>
            </a:r>
            <a:r>
              <a:rPr lang="en-GB" sz="2400" b="1" dirty="0">
                <a:solidFill>
                  <a:srgbClr val="2B6DBF"/>
                </a:solidFill>
                <a:latin typeface="Lato"/>
              </a:rPr>
              <a:t>a plan to address the immediate priorities for the implementation of the global SDG </a:t>
            </a:r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indicators </a:t>
            </a:r>
          </a:p>
          <a:p>
            <a:pPr marL="0" indent="0">
              <a:buNone/>
            </a:pPr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7924800" y="5655240"/>
            <a:ext cx="1091611" cy="109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Next steps 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Implementation guide for the CTGAP </a:t>
            </a:r>
          </a:p>
          <a:p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Coordination of ongoing work in the area of capacity building </a:t>
            </a:r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2B6DBF"/>
              </a:solidFill>
              <a:latin typeface="Lato"/>
            </a:endParaRPr>
          </a:p>
          <a:p>
            <a:pPr>
              <a:buFont typeface="Arial" charset="0"/>
              <a:buChar char="•"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Follow up on the Objectives of the CTGAP at the Second UN World Data Forum in Dubai, October 2018</a:t>
            </a:r>
          </a:p>
          <a:p>
            <a:pPr>
              <a:buFont typeface="Arial" charset="0"/>
              <a:buChar char="•"/>
            </a:pPr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5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First United Nations World Data Forum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January 2017</a:t>
            </a:r>
          </a:p>
          <a:p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Cape Town, South Africa</a:t>
            </a:r>
          </a:p>
          <a:p>
            <a:r>
              <a:rPr lang="en-GB" sz="2400" b="1" dirty="0" smtClean="0">
                <a:solidFill>
                  <a:srgbClr val="2B6DBF"/>
                </a:solidFill>
                <a:latin typeface="Lato"/>
              </a:rPr>
              <a:t>Over 80 sessions during the three-day event</a:t>
            </a:r>
          </a:p>
          <a:p>
            <a:r>
              <a:rPr lang="en-US" sz="2400" b="1" dirty="0">
                <a:solidFill>
                  <a:srgbClr val="2B6DBF"/>
                </a:solidFill>
                <a:latin typeface="Lato"/>
              </a:rPr>
              <a:t>Over 300 speakers and moderators </a:t>
            </a:r>
          </a:p>
          <a:p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Brought together over 1,500 participants 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1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indent="0">
              <a:buNone/>
            </a:pPr>
            <a:r>
              <a:rPr lang="en-US" b="1" i="1" dirty="0" err="1" smtClean="0">
                <a:solidFill>
                  <a:srgbClr val="1975BC"/>
                </a:solidFill>
                <a:latin typeface="Lato"/>
              </a:rPr>
              <a:t>Programme</a:t>
            </a: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 for the First UN WDF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solidFill>
                  <a:srgbClr val="2B6DBF"/>
                </a:solidFill>
                <a:latin typeface="Lato"/>
              </a:rPr>
              <a:t>D</a:t>
            </a: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eveloped by the </a:t>
            </a:r>
            <a:r>
              <a:rPr lang="en-US" sz="2400" b="1" dirty="0" err="1" smtClean="0">
                <a:solidFill>
                  <a:srgbClr val="2B6DBF"/>
                </a:solidFill>
                <a:latin typeface="Lato"/>
              </a:rPr>
              <a:t>Programme</a:t>
            </a: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 Committee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solidFill>
                  <a:srgbClr val="2B6DBF"/>
                </a:solidFill>
                <a:latin typeface="Lato"/>
              </a:rPr>
              <a:t>Co-chairs Argentina and PARIS21</a:t>
            </a:r>
          </a:p>
          <a:p>
            <a:pPr>
              <a:buFont typeface="Arial" charset="0"/>
              <a:buChar char="•"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Consisted of 16 organizations, including three representatives from the HLG-PCCB. </a:t>
            </a:r>
          </a:p>
          <a:p>
            <a:pPr lvl="1">
              <a:buFont typeface="Arial" charset="0"/>
              <a:buChar char="•"/>
            </a:pPr>
            <a:r>
              <a:rPr lang="en-US" sz="2000" b="1" dirty="0" smtClean="0">
                <a:solidFill>
                  <a:srgbClr val="2B6DBF"/>
                </a:solidFill>
                <a:latin typeface="Lato"/>
              </a:rPr>
              <a:t>Private sector, academia, media, NGOs, etc. </a:t>
            </a:r>
          </a:p>
          <a:p>
            <a:r>
              <a:rPr lang="en-GB" sz="2400" b="1" u="sng" dirty="0">
                <a:solidFill>
                  <a:srgbClr val="2B6DBF"/>
                </a:solidFill>
                <a:latin typeface="Lato"/>
              </a:rPr>
              <a:t>Six thematic areas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New approaches to capacity development for better data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Innovations and synergies across different data ecosystems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Leaving no one behind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Understanding the world through data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Data principles and governance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pPr marL="857250" lvl="1" indent="-457200">
              <a:buFont typeface="+mj-lt"/>
              <a:buAutoNum type="arabicPeriod"/>
            </a:pPr>
            <a:r>
              <a:rPr lang="en-US" sz="1800" b="1" dirty="0">
                <a:solidFill>
                  <a:srgbClr val="2B6DBF"/>
                </a:solidFill>
                <a:latin typeface="Lato"/>
              </a:rPr>
              <a:t>The way forward </a:t>
            </a:r>
            <a:endParaRPr lang="en-GB" sz="1800" b="1" dirty="0">
              <a:solidFill>
                <a:srgbClr val="2B6DBF"/>
              </a:solidFill>
              <a:latin typeface="Lato"/>
            </a:endParaRP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0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153399" cy="5162115"/>
          </a:xfrm>
          <a:prstGeom prst="rect">
            <a:avLst/>
          </a:prstGeom>
        </p:spPr>
        <p:txBody>
          <a:bodyPr lIns="91436" tIns="45718" rIns="91436" bIns="45718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10</a:t>
            </a:r>
            <a:r>
              <a:rPr lang="en-US" b="1" i="1" baseline="30000" dirty="0" smtClean="0">
                <a:solidFill>
                  <a:srgbClr val="1975BC"/>
                </a:solidFill>
                <a:latin typeface="Lato"/>
              </a:rPr>
              <a:t>th</a:t>
            </a: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 </a:t>
            </a: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Tranche </a:t>
            </a:r>
            <a:r>
              <a:rPr lang="en-US" b="1" i="1" dirty="0">
                <a:solidFill>
                  <a:srgbClr val="1975BC"/>
                </a:solidFill>
                <a:latin typeface="Lato"/>
              </a:rPr>
              <a:t>Development Account </a:t>
            </a:r>
            <a:r>
              <a:rPr lang="en-US" b="1" i="1" dirty="0" err="1">
                <a:solidFill>
                  <a:srgbClr val="1975BC"/>
                </a:solidFill>
                <a:latin typeface="Lato"/>
              </a:rPr>
              <a:t>Programme</a:t>
            </a:r>
            <a:r>
              <a:rPr lang="en-US" b="1" i="1" dirty="0">
                <a:solidFill>
                  <a:srgbClr val="1975BC"/>
                </a:solidFill>
                <a:latin typeface="Lato"/>
              </a:rPr>
              <a:t> on Statistics and Data (DA10)</a:t>
            </a:r>
            <a:endParaRPr lang="en-US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Objective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: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	</a:t>
            </a:r>
            <a:r>
              <a:rPr lang="en-US" sz="2400" dirty="0" smtClean="0">
                <a:solidFill>
                  <a:srgbClr val="2B6DBF"/>
                </a:solidFill>
                <a:latin typeface="Lato"/>
              </a:rPr>
              <a:t>To </a:t>
            </a:r>
            <a:r>
              <a:rPr lang="en-US" sz="2400" dirty="0">
                <a:solidFill>
                  <a:srgbClr val="2B6DBF"/>
                </a:solidFill>
                <a:latin typeface="Lato"/>
              </a:rPr>
              <a:t>strengthen the statistical capacity of developing countries to measure, monitor and report on the sustainable development goals in an accurate, reliable and timely manner for evidence-based policymaking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Principles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:</a:t>
            </a:r>
          </a:p>
          <a:p>
            <a:r>
              <a:rPr lang="en-US" sz="2400" dirty="0">
                <a:solidFill>
                  <a:srgbClr val="2B6DBF"/>
                </a:solidFill>
                <a:latin typeface="Lato"/>
              </a:rPr>
              <a:t>Adapt to the needs of the countries and the evolving agenda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Build on comparative advantages of the Development Account implementing entities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Build on existing initiatives and </a:t>
            </a:r>
            <a:r>
              <a:rPr lang="en-US" sz="2400" dirty="0" err="1">
                <a:solidFill>
                  <a:srgbClr val="2B6DBF"/>
                </a:solidFill>
                <a:latin typeface="Lato"/>
              </a:rPr>
              <a:t>programmes</a:t>
            </a:r>
            <a:r>
              <a:rPr lang="en-US" sz="2400" dirty="0">
                <a:solidFill>
                  <a:srgbClr val="2B6DBF"/>
                </a:solidFill>
                <a:latin typeface="Lato"/>
              </a:rPr>
              <a:t> (coordination)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Encourage external participation and funding (partnership)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2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10</a:t>
            </a:r>
            <a:r>
              <a:rPr lang="en-US" b="1" i="1" baseline="30000" dirty="0" smtClean="0">
                <a:solidFill>
                  <a:srgbClr val="1975BC"/>
                </a:solidFill>
                <a:latin typeface="Lato"/>
              </a:rPr>
              <a:t>th</a:t>
            </a: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 </a:t>
            </a:r>
            <a:r>
              <a:rPr lang="en-US" b="1" i="1" dirty="0" smtClean="0">
                <a:solidFill>
                  <a:srgbClr val="1975BC"/>
                </a:solidFill>
                <a:latin typeface="Lato"/>
              </a:rPr>
              <a:t>Tranche </a:t>
            </a:r>
            <a:r>
              <a:rPr lang="en-US" b="1" i="1" dirty="0">
                <a:solidFill>
                  <a:srgbClr val="1975BC"/>
                </a:solidFill>
                <a:latin typeface="Lato"/>
              </a:rPr>
              <a:t>Development Account </a:t>
            </a:r>
            <a:r>
              <a:rPr lang="en-US" b="1" i="1" dirty="0" err="1">
                <a:solidFill>
                  <a:srgbClr val="1975BC"/>
                </a:solidFill>
                <a:latin typeface="Lato"/>
              </a:rPr>
              <a:t>Programme</a:t>
            </a:r>
            <a:r>
              <a:rPr lang="en-US" b="1" i="1" dirty="0">
                <a:solidFill>
                  <a:srgbClr val="1975BC"/>
                </a:solidFill>
                <a:latin typeface="Lato"/>
              </a:rPr>
              <a:t> on Statistics and Data (DA10)</a:t>
            </a:r>
            <a:endParaRPr lang="en-US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Objective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: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	</a:t>
            </a:r>
            <a:r>
              <a:rPr lang="en-US" sz="2400" dirty="0" smtClean="0">
                <a:solidFill>
                  <a:srgbClr val="2B6DBF"/>
                </a:solidFill>
                <a:latin typeface="Lato"/>
              </a:rPr>
              <a:t>To </a:t>
            </a:r>
            <a:r>
              <a:rPr lang="en-US" sz="2400" dirty="0">
                <a:solidFill>
                  <a:srgbClr val="2B6DBF"/>
                </a:solidFill>
                <a:latin typeface="Lato"/>
              </a:rPr>
              <a:t>strengthen the statistical capacity of developing countries to measure, monitor and report on the sustainable development goals in an accurate, reliable and timely manner for evidence-based policymaking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2B6DBF"/>
                </a:solidFill>
                <a:latin typeface="Lato"/>
              </a:rPr>
              <a:t>Principles</a:t>
            </a:r>
            <a:r>
              <a:rPr lang="en-US" sz="2400" b="1" dirty="0">
                <a:solidFill>
                  <a:srgbClr val="2B6DBF"/>
                </a:solidFill>
                <a:latin typeface="Lato"/>
              </a:rPr>
              <a:t>:</a:t>
            </a:r>
          </a:p>
          <a:p>
            <a:r>
              <a:rPr lang="en-US" sz="2400" dirty="0">
                <a:solidFill>
                  <a:srgbClr val="2B6DBF"/>
                </a:solidFill>
                <a:latin typeface="Lato"/>
              </a:rPr>
              <a:t>Adapt to the needs of the countries and the evolving agenda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Build on comparative advantages of the Development Account implementing entities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Build on existing initiatives and </a:t>
            </a:r>
            <a:r>
              <a:rPr lang="en-US" sz="2400" dirty="0" err="1">
                <a:solidFill>
                  <a:srgbClr val="2B6DBF"/>
                </a:solidFill>
                <a:latin typeface="Lato"/>
              </a:rPr>
              <a:t>programmes</a:t>
            </a:r>
            <a:r>
              <a:rPr lang="en-US" sz="2400" dirty="0">
                <a:solidFill>
                  <a:srgbClr val="2B6DBF"/>
                </a:solidFill>
                <a:latin typeface="Lato"/>
              </a:rPr>
              <a:t> (coordination)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rgbClr val="2B6DBF"/>
                </a:solidFill>
                <a:latin typeface="Lato"/>
              </a:rPr>
              <a:t>Encourage external participation and funding (partnership)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573499"/>
              </p:ext>
            </p:extLst>
          </p:nvPr>
        </p:nvGraphicFramePr>
        <p:xfrm>
          <a:off x="404817" y="838200"/>
          <a:ext cx="8382000" cy="5973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6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03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567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Global Entities</a:t>
                      </a:r>
                    </a:p>
                  </a:txBody>
                  <a:tcPr marL="91438" marR="91438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Regional Entities</a:t>
                      </a:r>
                    </a:p>
                  </a:txBody>
                  <a:tcPr marL="91438" marR="91438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72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UNSD (DESA)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Statistics Division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ECA</a:t>
                      </a: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UN Economic Commission for Africa</a:t>
                      </a: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78857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UNCTAD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UN Conference on Trade and Development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ECE</a:t>
                      </a: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UN Economic Commission for Europe</a:t>
                      </a: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8857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UNEP</a:t>
                      </a: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UN Environmental Programme</a:t>
                      </a: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ECLAC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UN Economic Commission for Latin America and the Caribbean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78857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UN-Habitat</a:t>
                      </a: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UN Human Settlements Programme</a:t>
                      </a: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ESCAP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UN Economic and Social Commission for Asia and the Pacific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95495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UNODC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UN Office on Drugs and Crime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ESCWA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UN Economic and Social Commission for Western Asia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31140" y="152400"/>
            <a:ext cx="5127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DA10 Implementing Agencies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5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31140" y="152400"/>
            <a:ext cx="5127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DA10 Implementing Agencies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678368" y="1589930"/>
            <a:ext cx="8265607" cy="4810870"/>
            <a:chOff x="796809" y="1747430"/>
            <a:chExt cx="7894313" cy="3721959"/>
          </a:xfrm>
        </p:grpSpPr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796809" y="1747430"/>
              <a:ext cx="2758251" cy="3721959"/>
              <a:chOff x="796809" y="1377949"/>
              <a:chExt cx="2758251" cy="4022834"/>
            </a:xfrm>
          </p:grpSpPr>
          <p:sp>
            <p:nvSpPr>
              <p:cNvPr id="17" name="Rectangle 16"/>
              <p:cNvSpPr/>
              <p:nvPr/>
            </p:nvSpPr>
            <p:spPr bwMode="auto">
              <a:xfrm>
                <a:off x="1750725" y="1377949"/>
                <a:ext cx="838588" cy="4020267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tint val="66000"/>
                      <a:satMod val="160000"/>
                    </a:srgbClr>
                  </a:gs>
                  <a:gs pos="50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anchor="ctr"/>
              <a:lstStyle/>
              <a:p>
                <a:pPr marL="1522413" eaLnBrk="1" hangingPunct="1">
                  <a:tabLst>
                    <a:tab pos="539750" algn="l"/>
                  </a:tabLst>
                  <a:defRPr/>
                </a:pPr>
                <a:r>
                  <a:rPr lang="en-GB" b="1" dirty="0" smtClean="0"/>
                  <a:t>      Social </a:t>
                </a:r>
                <a:r>
                  <a:rPr lang="en-GB" b="1" dirty="0"/>
                  <a:t>&amp; demographic pillar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796809" y="1382648"/>
                <a:ext cx="797715" cy="4018135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tint val="66000"/>
                      <a:satMod val="160000"/>
                    </a:srgbClr>
                  </a:gs>
                  <a:gs pos="50000">
                    <a:srgbClr val="92D050">
                      <a:tint val="44500"/>
                      <a:satMod val="160000"/>
                    </a:srgbClr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anchor="ctr"/>
              <a:lstStyle/>
              <a:p>
                <a:pPr marL="1522413" eaLnBrk="1" hangingPunct="1">
                  <a:defRPr/>
                </a:pPr>
                <a:r>
                  <a:rPr lang="en-GB" b="1" dirty="0" smtClean="0"/>
                  <a:t>      Environmental </a:t>
                </a:r>
                <a:r>
                  <a:rPr lang="en-GB" b="1" dirty="0"/>
                  <a:t>pillar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2747014" y="1382648"/>
                <a:ext cx="808046" cy="4018135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anchor="ctr"/>
              <a:lstStyle/>
              <a:p>
                <a:pPr marL="1522413" eaLnBrk="1" hangingPunct="1">
                  <a:defRPr/>
                </a:pPr>
                <a:r>
                  <a:rPr lang="en-GB" b="1" dirty="0" smtClean="0"/>
                  <a:t>      Economic </a:t>
                </a:r>
                <a:r>
                  <a:rPr lang="en-GB" b="1" dirty="0"/>
                  <a:t>pillar</a:t>
                </a:r>
              </a:p>
            </p:txBody>
          </p:sp>
        </p:grpSp>
        <p:grpSp>
          <p:nvGrpSpPr>
            <p:cNvPr id="12" name="Group 29"/>
            <p:cNvGrpSpPr>
              <a:grpSpLocks/>
            </p:cNvGrpSpPr>
            <p:nvPr/>
          </p:nvGrpSpPr>
          <p:grpSpPr bwMode="auto">
            <a:xfrm>
              <a:off x="796809" y="1751777"/>
              <a:ext cx="7894313" cy="3641020"/>
              <a:chOff x="796809" y="1751777"/>
              <a:chExt cx="7894313" cy="3641020"/>
            </a:xfrm>
          </p:grpSpPr>
          <p:sp>
            <p:nvSpPr>
              <p:cNvPr id="13" name="Rectangle 12"/>
              <p:cNvSpPr/>
              <p:nvPr/>
            </p:nvSpPr>
            <p:spPr bwMode="auto">
              <a:xfrm rot="5400000">
                <a:off x="1514036" y="3351775"/>
                <a:ext cx="1323795" cy="2758250"/>
              </a:xfrm>
              <a:prstGeom prst="rect">
                <a:avLst/>
              </a:prstGeom>
              <a:solidFill>
                <a:schemeClr val="accent3">
                  <a:lumMod val="95000"/>
                  <a:alpha val="80000"/>
                </a:schemeClr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anchor="ctr"/>
              <a:lstStyle/>
              <a:p>
                <a:pPr algn="ctr" eaLnBrk="1" hangingPunct="1">
                  <a:defRPr/>
                </a:pPr>
                <a:r>
                  <a:rPr lang="en-GB" b="1" dirty="0"/>
                  <a:t>Means of </a:t>
                </a:r>
                <a:r>
                  <a:rPr lang="en-GB" b="1" dirty="0" smtClean="0"/>
                  <a:t>Implementation</a:t>
                </a:r>
                <a:endParaRPr lang="en-GB" b="1" dirty="0"/>
              </a:p>
            </p:txBody>
          </p:sp>
          <p:sp>
            <p:nvSpPr>
              <p:cNvPr id="14" name="Rectangle 13"/>
              <p:cNvSpPr/>
              <p:nvPr/>
            </p:nvSpPr>
            <p:spPr bwMode="auto">
              <a:xfrm rot="5400000">
                <a:off x="6018696" y="2286747"/>
                <a:ext cx="360040" cy="49674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/>
              <a:lstStyle/>
              <a:p>
                <a:pPr marL="87313" eaLnBrk="1" hangingPunct="1">
                  <a:defRPr/>
                </a:pPr>
                <a:r>
                  <a:rPr lang="en-GB" b="1" dirty="0"/>
                  <a:t>Guidelines to support SDG country reporting [UNDG]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 rot="5400000">
                <a:off x="6020869" y="2726874"/>
                <a:ext cx="360040" cy="497180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/>
              <a:lstStyle/>
              <a:p>
                <a:pPr marL="87313" eaLnBrk="1" hangingPunct="1">
                  <a:defRPr/>
                </a:pPr>
                <a:r>
                  <a:rPr lang="en-GB" b="1" dirty="0"/>
                  <a:t>Global Indicator Framework [IAEG-SDGs]</a:t>
                </a:r>
              </a:p>
            </p:txBody>
          </p:sp>
          <p:sp>
            <p:nvSpPr>
              <p:cNvPr id="16" name="Rectangle 15">
                <a:hlinkClick r:id="" action="ppaction://noaction"/>
              </p:cNvPr>
              <p:cNvSpPr/>
              <p:nvPr/>
            </p:nvSpPr>
            <p:spPr bwMode="auto">
              <a:xfrm rot="5400000">
                <a:off x="4824847" y="641918"/>
                <a:ext cx="2756416" cy="497613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anchor="ctr"/>
              <a:lstStyle/>
              <a:p>
                <a:pPr marL="87313" eaLnBrk="1" hangingPunct="1">
                  <a:defRPr/>
                </a:pPr>
                <a:r>
                  <a:rPr lang="en-GB" sz="2400" b="1" dirty="0"/>
                  <a:t>Global Action Plan [HLG-PCCB]</a:t>
                </a:r>
              </a:p>
              <a:p>
                <a:pPr marL="87313" eaLnBrk="1" hangingPunct="1">
                  <a:defRPr/>
                </a:pPr>
                <a:endParaRPr lang="en-GB" sz="1100" b="0" dirty="0"/>
              </a:p>
              <a:p>
                <a:pPr marL="87313" eaLnBrk="1" hangingPunct="1">
                  <a:defRPr/>
                </a:pPr>
                <a:r>
                  <a:rPr lang="en-GB" sz="2000" b="0" dirty="0"/>
                  <a:t>Framework for reflection, planning, and implementation of statistical building programmes to achieve the scope and intent of the 2030 Agenda.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017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81025" y="1725613"/>
            <a:ext cx="8229600" cy="20367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en-GB" altLang="en-US" sz="2000" smtClean="0">
                <a:solidFill>
                  <a:srgbClr val="0070C0"/>
                </a:solidFill>
              </a:rPr>
              <a:t>Regional, sub-regional and national workshops / seminars / trainings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en-GB" altLang="fr-FR" sz="2000" smtClean="0">
                <a:solidFill>
                  <a:srgbClr val="0070C0"/>
                </a:solidFill>
              </a:rPr>
              <a:t>Expert group / technical group meetings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en-GB" altLang="fr-FR" sz="2000" smtClean="0">
                <a:solidFill>
                  <a:srgbClr val="0070C0"/>
                </a:solidFill>
              </a:rPr>
              <a:t>Advisory services / country missions 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en-GB" altLang="en-US" sz="2000" smtClean="0">
                <a:solidFill>
                  <a:srgbClr val="0070C0"/>
                </a:solidFill>
              </a:rPr>
              <a:t>Guidelines / methodology / tools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en-GB" altLang="fr-FR" sz="2000" smtClean="0">
                <a:solidFill>
                  <a:srgbClr val="0070C0"/>
                </a:solidFill>
              </a:rPr>
              <a:t>Training material / e-learning / case studies / best practices</a:t>
            </a:r>
            <a:endParaRPr lang="en-GB" altLang="en-US" sz="2000" dirty="0">
              <a:solidFill>
                <a:srgbClr val="0070C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77850" y="4018756"/>
            <a:ext cx="68389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b="1" kern="0" dirty="0">
                <a:solidFill>
                  <a:srgbClr val="0070C0"/>
                </a:solidFill>
              </a:rPr>
              <a:t>DA10: budget and timeframe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77850" y="4800600"/>
            <a:ext cx="72707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2000" kern="0" dirty="0">
                <a:solidFill>
                  <a:srgbClr val="0070C0"/>
                </a:solidFill>
              </a:rPr>
              <a:t>USD 10M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kern="0" dirty="0">
                <a:solidFill>
                  <a:srgbClr val="0070C0"/>
                </a:solidFill>
              </a:rPr>
              <a:t>Sept 2017 – Dec 2019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kern="0" dirty="0">
                <a:solidFill>
                  <a:srgbClr val="0070C0"/>
                </a:solidFill>
              </a:rPr>
              <a:t>Subsequent tranches of DA could complement or extend the DA10</a:t>
            </a:r>
            <a:endParaRPr lang="en-GB" altLang="en-US" sz="2000" kern="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304800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DA10 Activities and Deliveries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10" name="Picture 9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5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b="1" i="1" dirty="0">
                <a:solidFill>
                  <a:srgbClr val="1975BC"/>
                </a:solidFill>
                <a:latin typeface="Lato"/>
              </a:rPr>
              <a:t>Pillar 1: Means of implementation</a:t>
            </a:r>
          </a:p>
          <a:p>
            <a:r>
              <a:rPr lang="en-US" dirty="0">
                <a:solidFill>
                  <a:srgbClr val="1975BC"/>
                </a:solidFill>
                <a:latin typeface="Lato"/>
              </a:rPr>
              <a:t>Cross-cutting pillar aiming at enhancing capacity of developing countries to strengthen statistical institutional environments and production processes across multiple statistical domains (integration)</a:t>
            </a:r>
          </a:p>
          <a:p>
            <a:pPr marL="0" indent="0">
              <a:buNone/>
            </a:pPr>
            <a:r>
              <a:rPr lang="en-US" sz="4100" b="1" i="1" dirty="0">
                <a:solidFill>
                  <a:srgbClr val="1975BC"/>
                </a:solidFill>
                <a:latin typeface="Lato"/>
              </a:rPr>
              <a:t>Pillar 2 – 4: Statistical domains</a:t>
            </a:r>
          </a:p>
          <a:p>
            <a:r>
              <a:rPr lang="en-US" dirty="0">
                <a:solidFill>
                  <a:srgbClr val="1975BC"/>
                </a:solidFill>
                <a:latin typeface="Lato"/>
              </a:rPr>
              <a:t>Sectoral pillars aiming at strengthening capacity in developing countries to measure and monitor sustainable development goal indicators in environment [2], social and demographic [3], and economic [4] statistics areas</a:t>
            </a:r>
          </a:p>
          <a:p>
            <a:r>
              <a:rPr lang="en-US" dirty="0">
                <a:solidFill>
                  <a:srgbClr val="1975BC"/>
                </a:solidFill>
                <a:latin typeface="Lato"/>
              </a:rPr>
              <a:t>The social and demographic pillar [3] is subdivided in 4 components:  population and demographic statistics; gender statistics; poverty and inequality statistics; and peaceful and inclusive society statistics 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pic>
        <p:nvPicPr>
          <p:cNvPr id="7" name="Picture 6" descr="SDG ring large.jpg">
            <a:extLst>
              <a:ext uri="{FF2B5EF4-FFF2-40B4-BE49-F238E27FC236}">
                <a16:creationId xmlns:a16="http://schemas.microsoft.com/office/drawing/2014/main" xmlns="" id="{232F037F-9A27-4337-8A0F-E015435BC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077200" y="5807641"/>
            <a:ext cx="939211" cy="9392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10800000" flipH="1" flipV="1">
            <a:off x="4070931" y="337811"/>
            <a:ext cx="4587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4 Pillars of DA10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62115"/>
          </a:xfrm>
          <a:prstGeom prst="rect">
            <a:avLst/>
          </a:prstGeom>
        </p:spPr>
        <p:txBody>
          <a:bodyPr lIns="91436" tIns="45718" rIns="91436" bIns="45718">
            <a:normAutofit lnSpcReduction="10000"/>
          </a:bodyPr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</a:rPr>
              <a:t>Opening workshops 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</a:rPr>
              <a:t>(Sub-) Regional Workshop on </a:t>
            </a:r>
            <a:r>
              <a:rPr lang="en-US" sz="2400" i="1" dirty="0">
                <a:solidFill>
                  <a:srgbClr val="0070C0"/>
                </a:solidFill>
              </a:rPr>
              <a:t>institutional environment, cooperation, dialogue and partnerships for production and utilization of SDG indicators 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0070C0"/>
              </a:solidFill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</a:rPr>
              <a:t>(Sub-) Regional Workshop on </a:t>
            </a:r>
            <a:r>
              <a:rPr lang="en-US" sz="2400" i="1" dirty="0">
                <a:solidFill>
                  <a:srgbClr val="0070C0"/>
                </a:solidFill>
              </a:rPr>
              <a:t>data disaggregation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0070C0"/>
              </a:solidFill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</a:rPr>
              <a:t>(Sub-) Regional Workshop on </a:t>
            </a:r>
            <a:r>
              <a:rPr lang="en-GB" sz="2400" i="1" dirty="0">
                <a:solidFill>
                  <a:srgbClr val="0070C0"/>
                </a:solidFill>
              </a:rPr>
              <a:t>integration of administrative data, big data and geospatial information for the compilation of SDG indicators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GB" sz="2400" i="1" dirty="0">
              <a:solidFill>
                <a:srgbClr val="0070C0"/>
              </a:solidFill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rgbClr val="0070C0"/>
                </a:solidFill>
              </a:rPr>
              <a:t>Advisory services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GB" sz="2400" dirty="0">
              <a:solidFill>
                <a:srgbClr val="0070C0"/>
              </a:solidFill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rgbClr val="0070C0"/>
                </a:solidFill>
              </a:rPr>
              <a:t>E-learning platform on Official Statistics</a:t>
            </a:r>
            <a:endParaRPr lang="en-US" sz="2400" dirty="0">
              <a:solidFill>
                <a:srgbClr val="0070C0"/>
              </a:solidFill>
            </a:endParaRP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4070931" y="9159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DA10: Some Key Activities Under Pillar 1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9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Purpose: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rgbClr val="0070C0"/>
                </a:solidFill>
              </a:rPr>
              <a:t>To </a:t>
            </a:r>
            <a:r>
              <a:rPr lang="en-US" dirty="0">
                <a:solidFill>
                  <a:srgbClr val="0070C0"/>
                </a:solidFill>
              </a:rPr>
              <a:t>make Sustainable Development Goals indicators available to the broadest possible audience, and to strengthen the capacity of partner countries in the compilation and use of these indicators.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Project Countries: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705" y="1866781"/>
            <a:ext cx="6809822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4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 lnSpcReduction="1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Major Activities: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Research and analysis of country capacities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Develop National SDGs Monitoring Strategies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Create or upgrade national repositories of SDG indicators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Technical assistance; missions; workshops at national and international level; study visits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Development of the SDG Data and Visualization Platform/Country Data Lab; setting up automated data exchange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37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National Dissemination Platforms: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The project will work with each country to identify a suitable statistical dissemination platform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Not necessarily limited to SDGs</a:t>
            </a:r>
          </a:p>
          <a:p>
            <a:r>
              <a:rPr lang="en-US" dirty="0">
                <a:solidFill>
                  <a:srgbClr val="0070C0"/>
                </a:solidFill>
              </a:rPr>
              <a:t>Training in the use of the platform as well as other support will be provided as necessary</a:t>
            </a:r>
          </a:p>
          <a:p>
            <a:r>
              <a:rPr lang="en-US" dirty="0">
                <a:solidFill>
                  <a:srgbClr val="0070C0"/>
                </a:solidFill>
              </a:rPr>
              <a:t>SDMX Data and Metadata exchange modules will be developed and supported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National experts will be trained to enable the NSOs to operate data dissemination and exchange 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8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 fontScale="850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User Engagement: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Concerns raised over the efficacy of and demand for national dissemination platforms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PARIS21 research paints a bleak picture</a:t>
            </a:r>
          </a:p>
          <a:p>
            <a:r>
              <a:rPr lang="en-US" dirty="0">
                <a:solidFill>
                  <a:srgbClr val="0070C0"/>
                </a:solidFill>
              </a:rPr>
              <a:t>Identifying users and addressing their needs a major feature of the project</a:t>
            </a:r>
          </a:p>
          <a:p>
            <a:r>
              <a:rPr lang="en-US" dirty="0">
                <a:solidFill>
                  <a:srgbClr val="0070C0"/>
                </a:solidFill>
              </a:rPr>
              <a:t>Lesson learned: NSO staff is one of the most important user groups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Dissemination systems tend to see little use by the staff themselves, resulting in a vicious circle of deteriorating quality and reduced interest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But user engagement is by no means limited to the NSO staff!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6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277233" cy="5181600"/>
          </a:xfrm>
          <a:prstGeom prst="rect">
            <a:avLst/>
          </a:prstGeom>
        </p:spPr>
        <p:txBody>
          <a:bodyPr lIns="91436" tIns="45718" rIns="91436" bIns="45718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Metadata: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A major focus of the project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Key to establishing methodology and quality as well as explaining differences between the international and national datasets</a:t>
            </a:r>
          </a:p>
          <a:p>
            <a:r>
              <a:rPr lang="en-US" dirty="0">
                <a:solidFill>
                  <a:srgbClr val="0070C0"/>
                </a:solidFill>
              </a:rPr>
              <a:t>The project will assist the countries in the compilation of metadata for SDGs indicators</a:t>
            </a:r>
          </a:p>
          <a:p>
            <a:r>
              <a:rPr lang="en-US" dirty="0">
                <a:solidFill>
                  <a:srgbClr val="0070C0"/>
                </a:solidFill>
              </a:rPr>
              <a:t>Training, capacity development, and other support will be provided</a:t>
            </a:r>
          </a:p>
          <a:p>
            <a:r>
              <a:rPr lang="en-US" dirty="0">
                <a:solidFill>
                  <a:srgbClr val="0070C0"/>
                </a:solidFill>
              </a:rPr>
              <a:t>Publication of metadata will be facilitated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Nationally and, through SDMX exchange, at the SDGs platform</a:t>
            </a:r>
          </a:p>
          <a:p>
            <a:endParaRPr lang="en-US" sz="2400" b="1" dirty="0">
              <a:solidFill>
                <a:srgbClr val="2B6DBF"/>
              </a:solidFill>
              <a:latin typeface="Lato"/>
            </a:endParaRPr>
          </a:p>
          <a:p>
            <a:endParaRPr lang="en-GB" sz="2400" b="1" dirty="0" smtClean="0">
              <a:solidFill>
                <a:srgbClr val="2B6DBF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3600" b="1" i="1" dirty="0" smtClean="0">
              <a:solidFill>
                <a:srgbClr val="1975BC"/>
              </a:solidFill>
              <a:latin typeface="Lato"/>
            </a:endParaRPr>
          </a:p>
          <a:p>
            <a:pPr marL="0" indent="0">
              <a:buNone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1975BC"/>
              </a:solidFill>
              <a:latin typeface="Lato"/>
            </a:endParaRPr>
          </a:p>
          <a:p>
            <a:pPr marL="401879" indent="-401879">
              <a:buFont typeface="Arial" panose="020B0604020202020204" pitchFamily="34" charset="0"/>
              <a:buChar char="•"/>
            </a:pPr>
            <a:endParaRPr lang="en-GB" sz="2400" i="1" dirty="0" smtClean="0">
              <a:solidFill>
                <a:srgbClr val="1975BC"/>
              </a:solidFill>
              <a:latin typeface="Lato"/>
            </a:endParaRPr>
          </a:p>
          <a:p>
            <a:endParaRPr lang="en-US" b="1" dirty="0">
              <a:solidFill>
                <a:srgbClr val="1975BC"/>
              </a:solidFill>
              <a:latin typeface="Lato"/>
            </a:endParaRPr>
          </a:p>
          <a:p>
            <a:pPr marL="457200" lvl="1" indent="0">
              <a:buNone/>
            </a:pPr>
            <a:endParaRPr lang="en-GB" sz="2400" b="1" dirty="0">
              <a:solidFill>
                <a:srgbClr val="1975BC"/>
              </a:solidFill>
              <a:latin typeface="Lato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990600"/>
            <a:ext cx="8534400" cy="1571470"/>
          </a:xfrm>
          <a:prstGeom prst="rect">
            <a:avLst/>
          </a:prstGeom>
        </p:spPr>
        <p:txBody>
          <a:bodyPr lIns="0" tIns="0" rIns="0" bIns="0" anchor="ctr"/>
          <a:lstStyle>
            <a:lvl1pPr eaLnBrk="1" hangingPunct="1">
              <a:defRPr>
                <a:latin typeface="Lato" pitchFamily="34" charset="0"/>
              </a:defRPr>
            </a:lvl1pPr>
          </a:lstStyle>
          <a:p>
            <a:endParaRPr lang="en-US" sz="3200" b="1" dirty="0">
              <a:solidFill>
                <a:srgbClr val="1975BC"/>
              </a:solidFill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292"/>
            <a:ext cx="3352800" cy="9051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0800000" flipH="1" flipV="1">
            <a:off x="3962400" y="38220"/>
            <a:ext cx="4587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UNSD-DFID Project on SDG Monitoring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4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4953000"/>
            <a:ext cx="5029200" cy="9286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					</a:t>
            </a:r>
            <a:r>
              <a:rPr lang="en-US" sz="5400" dirty="0">
                <a:solidFill>
                  <a:srgbClr val="6FC9FE"/>
                </a:solidFill>
              </a:rPr>
              <a:t>THANK YOU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6" y="2539671"/>
            <a:ext cx="8994524" cy="135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93185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1249</Words>
  <Application>Microsoft Office PowerPoint</Application>
  <PresentationFormat>On-screen Show (4:3)</PresentationFormat>
  <Paragraphs>325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Lato</vt:lpstr>
      <vt:lpstr>Wingdings</vt:lpstr>
      <vt:lpstr>Office Theme</vt:lpstr>
      <vt:lpstr>PowerPoint Presentation</vt:lpstr>
      <vt:lpstr>Overview</vt:lpstr>
      <vt:lpstr>PowerPoint Presentation</vt:lpstr>
      <vt:lpstr>Cape Town Global Action Plan for  Sustainable Development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Rae (Confluence)</dc:creator>
  <cp:lastModifiedBy>Benjamin Rae</cp:lastModifiedBy>
  <cp:revision>42</cp:revision>
  <dcterms:created xsi:type="dcterms:W3CDTF">2017-03-24T18:38:32Z</dcterms:created>
  <dcterms:modified xsi:type="dcterms:W3CDTF">2017-09-27T17:31:25Z</dcterms:modified>
</cp:coreProperties>
</file>