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Lst>
  <p:notesMasterIdLst>
    <p:notesMasterId r:id="rId18"/>
  </p:notesMasterIdLst>
  <p:sldIdLst>
    <p:sldId id="399" r:id="rId3"/>
    <p:sldId id="370" r:id="rId4"/>
    <p:sldId id="364" r:id="rId5"/>
    <p:sldId id="365" r:id="rId6"/>
    <p:sldId id="366" r:id="rId7"/>
    <p:sldId id="368" r:id="rId8"/>
    <p:sldId id="392" r:id="rId9"/>
    <p:sldId id="391" r:id="rId10"/>
    <p:sldId id="397" r:id="rId11"/>
    <p:sldId id="393" r:id="rId12"/>
    <p:sldId id="400" r:id="rId13"/>
    <p:sldId id="396" r:id="rId14"/>
    <p:sldId id="398" r:id="rId15"/>
    <p:sldId id="342" r:id="rId16"/>
    <p:sldId id="395" r:id="rId17"/>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BARA NJIRU" initials="BN" lastIdx="2" clrIdx="0">
    <p:extLst/>
  </p:cmAuthor>
  <p:cmAuthor id="2" name="Author" initials="A" lastIdx="1" clrIdx="1">
    <p:extLst>
      <p:ext uri="{19B8F6BF-5375-455C-9EA6-DF929625EA0E}">
        <p15:presenceInfo xmlns:p15="http://schemas.microsoft.com/office/powerpoint/2012/main" userId="Auth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AD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02" autoAdjust="0"/>
    <p:restoredTop sz="94618"/>
  </p:normalViewPr>
  <p:slideViewPr>
    <p:cSldViewPr snapToGrid="0" snapToObjects="1">
      <p:cViewPr varScale="1">
        <p:scale>
          <a:sx n="65" d="100"/>
          <a:sy n="65" d="100"/>
        </p:scale>
        <p:origin x="144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64F1D2-4BD0-DA45-82A4-41CD1E21C266}" type="datetimeFigureOut">
              <a:rPr lang="it-IT" smtClean="0"/>
              <a:t>28/09/2017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7C1399-AF15-0747-AB6D-8EF80A10232F}" type="slidenum">
              <a:rPr lang="it-IT" smtClean="0"/>
              <a:t>‹#›</a:t>
            </a:fld>
            <a:endParaRPr lang="it-IT"/>
          </a:p>
        </p:txBody>
      </p:sp>
    </p:spTree>
    <p:extLst>
      <p:ext uri="{BB962C8B-B14F-4D97-AF65-F5344CB8AC3E}">
        <p14:creationId xmlns:p14="http://schemas.microsoft.com/office/powerpoint/2010/main" val="419769233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1D18064A-D50B-437D-B47E-E9B51BB3A7C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22764C95-CC6C-4BD1-A01F-6A44EC2EC652}" type="slidenum">
              <a:rPr lang="en-US" altLang="en-US" smtClean="0">
                <a:latin typeface="Arial" panose="020B0604020202020204" pitchFamily="34" charset="0"/>
              </a:rPr>
              <a:pPr>
                <a:spcBef>
                  <a:spcPct val="0"/>
                </a:spcBef>
              </a:pPr>
              <a:t>1</a:t>
            </a:fld>
            <a:endParaRPr lang="en-US" altLang="en-US">
              <a:latin typeface="Arial" panose="020B0604020202020204" pitchFamily="34" charset="0"/>
            </a:endParaRPr>
          </a:p>
        </p:txBody>
      </p:sp>
      <p:sp>
        <p:nvSpPr>
          <p:cNvPr id="11267" name="Rectangle 2">
            <a:extLst>
              <a:ext uri="{FF2B5EF4-FFF2-40B4-BE49-F238E27FC236}">
                <a16:creationId xmlns:a16="http://schemas.microsoft.com/office/drawing/2014/main" id="{2C76E05A-25DF-475A-B165-DDC5E3B630F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8" name="Rectangle 3">
            <a:extLst>
              <a:ext uri="{FF2B5EF4-FFF2-40B4-BE49-F238E27FC236}">
                <a16:creationId xmlns:a16="http://schemas.microsoft.com/office/drawing/2014/main" id="{C2134067-3E12-4976-85F7-D92F9B6F152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Arial" panose="020B0604020202020204" pitchFamily="34" charset="0"/>
            </a:endParaRPr>
          </a:p>
        </p:txBody>
      </p:sp>
    </p:spTree>
    <p:extLst>
      <p:ext uri="{BB962C8B-B14F-4D97-AF65-F5344CB8AC3E}">
        <p14:creationId xmlns:p14="http://schemas.microsoft.com/office/powerpoint/2010/main" val="469032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7EDF3695-8D07-2D49-A941-580005C198B4}" type="datetimeFigureOut">
              <a:rPr lang="it-IT" smtClean="0"/>
              <a:t>28/09/2017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3562EE9-A4FD-BA45-BC03-C87D069A5264}" type="slidenum">
              <a:rPr lang="it-IT" smtClean="0"/>
              <a:t>‹#›</a:t>
            </a:fld>
            <a:endParaRPr lang="it-IT"/>
          </a:p>
        </p:txBody>
      </p:sp>
    </p:spTree>
    <p:extLst>
      <p:ext uri="{BB962C8B-B14F-4D97-AF65-F5344CB8AC3E}">
        <p14:creationId xmlns:p14="http://schemas.microsoft.com/office/powerpoint/2010/main" val="2757187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EDF3695-8D07-2D49-A941-580005C198B4}" type="datetimeFigureOut">
              <a:rPr lang="it-IT" smtClean="0"/>
              <a:t>28/09/2017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3562EE9-A4FD-BA45-BC03-C87D069A5264}" type="slidenum">
              <a:rPr lang="it-IT" smtClean="0"/>
              <a:t>‹#›</a:t>
            </a:fld>
            <a:endParaRPr lang="it-IT"/>
          </a:p>
        </p:txBody>
      </p:sp>
    </p:spTree>
    <p:extLst>
      <p:ext uri="{BB962C8B-B14F-4D97-AF65-F5344CB8AC3E}">
        <p14:creationId xmlns:p14="http://schemas.microsoft.com/office/powerpoint/2010/main" val="402976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7EDF3695-8D07-2D49-A941-580005C198B4}" type="datetimeFigureOut">
              <a:rPr lang="it-IT" smtClean="0"/>
              <a:t>28/09/2017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3562EE9-A4FD-BA45-BC03-C87D069A5264}" type="slidenum">
              <a:rPr lang="it-IT" smtClean="0"/>
              <a:t>‹#›</a:t>
            </a:fld>
            <a:endParaRPr lang="it-IT"/>
          </a:p>
        </p:txBody>
      </p:sp>
    </p:spTree>
    <p:extLst>
      <p:ext uri="{BB962C8B-B14F-4D97-AF65-F5344CB8AC3E}">
        <p14:creationId xmlns:p14="http://schemas.microsoft.com/office/powerpoint/2010/main" val="3427664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7EDF3695-8D07-2D49-A941-580005C198B4}" type="datetimeFigureOut">
              <a:rPr lang="it-IT" smtClean="0"/>
              <a:t>28/09/2017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3562EE9-A4FD-BA45-BC03-C87D069A5264}" type="slidenum">
              <a:rPr lang="it-IT" smtClean="0"/>
              <a:t>‹#›</a:t>
            </a:fld>
            <a:endParaRPr lang="it-IT"/>
          </a:p>
        </p:txBody>
      </p:sp>
    </p:spTree>
    <p:extLst>
      <p:ext uri="{BB962C8B-B14F-4D97-AF65-F5344CB8AC3E}">
        <p14:creationId xmlns:p14="http://schemas.microsoft.com/office/powerpoint/2010/main" val="2124925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7EDF3695-8D07-2D49-A941-580005C198B4}" type="datetimeFigureOut">
              <a:rPr lang="it-IT" smtClean="0"/>
              <a:t>28/09/2017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93562EE9-A4FD-BA45-BC03-C87D069A5264}" type="slidenum">
              <a:rPr lang="it-IT" smtClean="0"/>
              <a:t>‹#›</a:t>
            </a:fld>
            <a:endParaRPr lang="it-IT"/>
          </a:p>
        </p:txBody>
      </p:sp>
    </p:spTree>
    <p:extLst>
      <p:ext uri="{BB962C8B-B14F-4D97-AF65-F5344CB8AC3E}">
        <p14:creationId xmlns:p14="http://schemas.microsoft.com/office/powerpoint/2010/main" val="3165632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7EDF3695-8D07-2D49-A941-580005C198B4}" type="datetimeFigureOut">
              <a:rPr lang="it-IT" smtClean="0"/>
              <a:t>28/09/2017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93562EE9-A4FD-BA45-BC03-C87D069A5264}" type="slidenum">
              <a:rPr lang="it-IT" smtClean="0"/>
              <a:t>‹#›</a:t>
            </a:fld>
            <a:endParaRPr lang="it-IT"/>
          </a:p>
        </p:txBody>
      </p:sp>
    </p:spTree>
    <p:extLst>
      <p:ext uri="{BB962C8B-B14F-4D97-AF65-F5344CB8AC3E}">
        <p14:creationId xmlns:p14="http://schemas.microsoft.com/office/powerpoint/2010/main" val="4047038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EDF3695-8D07-2D49-A941-580005C198B4}" type="datetimeFigureOut">
              <a:rPr lang="it-IT" smtClean="0"/>
              <a:t>28/09/2017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93562EE9-A4FD-BA45-BC03-C87D069A5264}" type="slidenum">
              <a:rPr lang="it-IT" smtClean="0"/>
              <a:t>‹#›</a:t>
            </a:fld>
            <a:endParaRPr lang="it-IT"/>
          </a:p>
        </p:txBody>
      </p:sp>
    </p:spTree>
    <p:extLst>
      <p:ext uri="{BB962C8B-B14F-4D97-AF65-F5344CB8AC3E}">
        <p14:creationId xmlns:p14="http://schemas.microsoft.com/office/powerpoint/2010/main" val="1694353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7EDF3695-8D07-2D49-A941-580005C198B4}" type="datetimeFigureOut">
              <a:rPr lang="it-IT" smtClean="0"/>
              <a:t>28/09/2017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3562EE9-A4FD-BA45-BC03-C87D069A5264}" type="slidenum">
              <a:rPr lang="it-IT" smtClean="0"/>
              <a:t>‹#›</a:t>
            </a:fld>
            <a:endParaRPr lang="it-IT"/>
          </a:p>
        </p:txBody>
      </p:sp>
    </p:spTree>
    <p:extLst>
      <p:ext uri="{BB962C8B-B14F-4D97-AF65-F5344CB8AC3E}">
        <p14:creationId xmlns:p14="http://schemas.microsoft.com/office/powerpoint/2010/main" val="2210045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7EDF3695-8D07-2D49-A941-580005C198B4}" type="datetimeFigureOut">
              <a:rPr lang="it-IT" smtClean="0"/>
              <a:t>28/09/2017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3562EE9-A4FD-BA45-BC03-C87D069A5264}" type="slidenum">
              <a:rPr lang="it-IT" smtClean="0"/>
              <a:t>‹#›</a:t>
            </a:fld>
            <a:endParaRPr lang="it-IT"/>
          </a:p>
        </p:txBody>
      </p:sp>
    </p:spTree>
    <p:extLst>
      <p:ext uri="{BB962C8B-B14F-4D97-AF65-F5344CB8AC3E}">
        <p14:creationId xmlns:p14="http://schemas.microsoft.com/office/powerpoint/2010/main" val="4208817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EDF3695-8D07-2D49-A941-580005C198B4}" type="datetimeFigureOut">
              <a:rPr lang="it-IT" smtClean="0"/>
              <a:t>28/09/2017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3562EE9-A4FD-BA45-BC03-C87D069A5264}" type="slidenum">
              <a:rPr lang="it-IT" smtClean="0"/>
              <a:t>‹#›</a:t>
            </a:fld>
            <a:endParaRPr lang="it-IT"/>
          </a:p>
        </p:txBody>
      </p:sp>
    </p:spTree>
    <p:extLst>
      <p:ext uri="{BB962C8B-B14F-4D97-AF65-F5344CB8AC3E}">
        <p14:creationId xmlns:p14="http://schemas.microsoft.com/office/powerpoint/2010/main" val="1766296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EDF3695-8D07-2D49-A941-580005C198B4}" type="datetimeFigureOut">
              <a:rPr lang="it-IT" smtClean="0"/>
              <a:t>28/09/2017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3562EE9-A4FD-BA45-BC03-C87D069A5264}" type="slidenum">
              <a:rPr lang="it-IT" smtClean="0"/>
              <a:t>‹#›</a:t>
            </a:fld>
            <a:endParaRPr lang="it-IT"/>
          </a:p>
        </p:txBody>
      </p:sp>
    </p:spTree>
    <p:extLst>
      <p:ext uri="{BB962C8B-B14F-4D97-AF65-F5344CB8AC3E}">
        <p14:creationId xmlns:p14="http://schemas.microsoft.com/office/powerpoint/2010/main" val="1806711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4498" name="Rectangle 2"/>
          <p:cNvSpPr>
            <a:spLocks noGrp="1" noChangeArrowheads="1"/>
          </p:cNvSpPr>
          <p:nvPr>
            <p:ph type="ctrTitle"/>
          </p:nvPr>
        </p:nvSpPr>
        <p:spPr>
          <a:xfrm>
            <a:off x="685800" y="2206625"/>
            <a:ext cx="7772400" cy="1146175"/>
          </a:xfrm>
        </p:spPr>
        <p:txBody>
          <a:bodyPr/>
          <a:lstStyle>
            <a:lvl1pPr algn="ctr">
              <a:defRPr sz="3200" b="0">
                <a:solidFill>
                  <a:schemeClr val="bg2"/>
                </a:solidFill>
              </a:defRPr>
            </a:lvl1pPr>
          </a:lstStyle>
          <a:p>
            <a:pPr lvl="0"/>
            <a:r>
              <a:rPr lang="en-US" noProof="0"/>
              <a:t>POWERPOINT PRESENTATION TITLE</a:t>
            </a:r>
          </a:p>
        </p:txBody>
      </p:sp>
      <p:sp>
        <p:nvSpPr>
          <p:cNvPr id="234499" name="Rectangle 3"/>
          <p:cNvSpPr>
            <a:spLocks noGrp="1" noChangeArrowheads="1"/>
          </p:cNvSpPr>
          <p:nvPr>
            <p:ph type="subTitle" idx="1"/>
          </p:nvPr>
        </p:nvSpPr>
        <p:spPr>
          <a:xfrm>
            <a:off x="1371600" y="3429000"/>
            <a:ext cx="6400800" cy="609600"/>
          </a:xfrm>
        </p:spPr>
        <p:txBody>
          <a:bodyPr/>
          <a:lstStyle>
            <a:lvl1pPr marL="0" indent="0" algn="ctr">
              <a:buFontTx/>
              <a:buNone/>
              <a:defRPr b="1">
                <a:solidFill>
                  <a:schemeClr val="bg2"/>
                </a:solidFill>
              </a:defRPr>
            </a:lvl1pPr>
          </a:lstStyle>
          <a:p>
            <a:pPr lvl="0"/>
            <a:r>
              <a:rPr lang="en-US" noProof="0"/>
              <a:t>subtitle</a:t>
            </a:r>
          </a:p>
        </p:txBody>
      </p:sp>
    </p:spTree>
    <p:extLst>
      <p:ext uri="{BB962C8B-B14F-4D97-AF65-F5344CB8AC3E}">
        <p14:creationId xmlns:p14="http://schemas.microsoft.com/office/powerpoint/2010/main" val="33135772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316AFEA2-6E55-46BA-A68E-8B3EBB479947}" type="slidenum">
              <a:rPr lang="en-US" altLang="en-US"/>
              <a:pPr>
                <a:defRPr/>
              </a:pPr>
              <a:t>‹#›</a:t>
            </a:fld>
            <a:endParaRPr lang="en-US" altLang="en-US"/>
          </a:p>
        </p:txBody>
      </p:sp>
    </p:spTree>
    <p:extLst>
      <p:ext uri="{BB962C8B-B14F-4D97-AF65-F5344CB8AC3E}">
        <p14:creationId xmlns:p14="http://schemas.microsoft.com/office/powerpoint/2010/main" val="14343085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15F473C8-B115-42D4-981B-B5CB927B1AC3}" type="slidenum">
              <a:rPr lang="en-US" altLang="en-US"/>
              <a:pPr>
                <a:defRPr/>
              </a:pPr>
              <a:t>‹#›</a:t>
            </a:fld>
            <a:endParaRPr lang="en-US" altLang="en-US"/>
          </a:p>
        </p:txBody>
      </p:sp>
    </p:spTree>
    <p:extLst>
      <p:ext uri="{BB962C8B-B14F-4D97-AF65-F5344CB8AC3E}">
        <p14:creationId xmlns:p14="http://schemas.microsoft.com/office/powerpoint/2010/main" val="28360858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066800"/>
            <a:ext cx="4038600" cy="5059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059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C5C9DE1C-7D69-4DE6-BE7A-76EAE9191ADC}" type="slidenum">
              <a:rPr lang="en-US" altLang="en-US"/>
              <a:pPr>
                <a:defRPr/>
              </a:pPr>
              <a:t>‹#›</a:t>
            </a:fld>
            <a:endParaRPr lang="en-US" altLang="en-US"/>
          </a:p>
        </p:txBody>
      </p:sp>
    </p:spTree>
    <p:extLst>
      <p:ext uri="{BB962C8B-B14F-4D97-AF65-F5344CB8AC3E}">
        <p14:creationId xmlns:p14="http://schemas.microsoft.com/office/powerpoint/2010/main" val="27743119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6DF5D52E-3A34-4D8D-BA01-89EDC6CFA134}" type="slidenum">
              <a:rPr lang="en-US" altLang="en-US"/>
              <a:pPr>
                <a:defRPr/>
              </a:pPr>
              <a:t>‹#›</a:t>
            </a:fld>
            <a:endParaRPr lang="en-US" altLang="en-US"/>
          </a:p>
        </p:txBody>
      </p:sp>
    </p:spTree>
    <p:extLst>
      <p:ext uri="{BB962C8B-B14F-4D97-AF65-F5344CB8AC3E}">
        <p14:creationId xmlns:p14="http://schemas.microsoft.com/office/powerpoint/2010/main" val="5737682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6A2FDE31-1BB6-4CB4-9D99-F1B337B5FDC1}" type="slidenum">
              <a:rPr lang="en-US" altLang="en-US"/>
              <a:pPr>
                <a:defRPr/>
              </a:pPr>
              <a:t>‹#›</a:t>
            </a:fld>
            <a:endParaRPr lang="en-US" altLang="en-US"/>
          </a:p>
        </p:txBody>
      </p:sp>
    </p:spTree>
    <p:extLst>
      <p:ext uri="{BB962C8B-B14F-4D97-AF65-F5344CB8AC3E}">
        <p14:creationId xmlns:p14="http://schemas.microsoft.com/office/powerpoint/2010/main" val="17777220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97E7C235-9F7A-40FE-8068-4DF9A07975D2}" type="slidenum">
              <a:rPr lang="en-US" altLang="en-US"/>
              <a:pPr>
                <a:defRPr/>
              </a:pPr>
              <a:t>‹#›</a:t>
            </a:fld>
            <a:endParaRPr lang="en-US" altLang="en-US"/>
          </a:p>
        </p:txBody>
      </p:sp>
    </p:spTree>
    <p:extLst>
      <p:ext uri="{BB962C8B-B14F-4D97-AF65-F5344CB8AC3E}">
        <p14:creationId xmlns:p14="http://schemas.microsoft.com/office/powerpoint/2010/main" val="3985280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ABFB8D90-419C-425D-8BD4-6808B7597013}" type="slidenum">
              <a:rPr lang="en-US" altLang="en-US"/>
              <a:pPr>
                <a:defRPr/>
              </a:pPr>
              <a:t>‹#›</a:t>
            </a:fld>
            <a:endParaRPr lang="en-US" altLang="en-US"/>
          </a:p>
        </p:txBody>
      </p:sp>
    </p:spTree>
    <p:extLst>
      <p:ext uri="{BB962C8B-B14F-4D97-AF65-F5344CB8AC3E}">
        <p14:creationId xmlns:p14="http://schemas.microsoft.com/office/powerpoint/2010/main" val="39636509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23BE8907-75E3-4F5A-8DF7-17116357EEA5}" type="slidenum">
              <a:rPr lang="en-US" altLang="en-US"/>
              <a:pPr>
                <a:defRPr/>
              </a:pPr>
              <a:t>‹#›</a:t>
            </a:fld>
            <a:endParaRPr lang="en-US" altLang="en-US"/>
          </a:p>
        </p:txBody>
      </p:sp>
    </p:spTree>
    <p:extLst>
      <p:ext uri="{BB962C8B-B14F-4D97-AF65-F5344CB8AC3E}">
        <p14:creationId xmlns:p14="http://schemas.microsoft.com/office/powerpoint/2010/main" val="23807723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FA2F72D1-186E-4C19-8C6D-0551DBB61C60}" type="slidenum">
              <a:rPr lang="en-US" altLang="en-US"/>
              <a:pPr>
                <a:defRPr/>
              </a:pPr>
              <a:t>‹#›</a:t>
            </a:fld>
            <a:endParaRPr lang="en-US" altLang="en-US"/>
          </a:p>
        </p:txBody>
      </p:sp>
    </p:spTree>
    <p:extLst>
      <p:ext uri="{BB962C8B-B14F-4D97-AF65-F5344CB8AC3E}">
        <p14:creationId xmlns:p14="http://schemas.microsoft.com/office/powerpoint/2010/main" val="479304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97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28600"/>
            <a:ext cx="6019800" cy="58975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F182A895-B0C9-44E8-BE16-1C875047EDAE}" type="slidenum">
              <a:rPr lang="en-US" altLang="en-US"/>
              <a:pPr>
                <a:defRPr/>
              </a:pPr>
              <a:t>‹#›</a:t>
            </a:fld>
            <a:endParaRPr lang="en-US" altLang="en-US"/>
          </a:p>
        </p:txBody>
      </p:sp>
    </p:spTree>
    <p:extLst>
      <p:ext uri="{BB962C8B-B14F-4D97-AF65-F5344CB8AC3E}">
        <p14:creationId xmlns:p14="http://schemas.microsoft.com/office/powerpoint/2010/main" val="28511749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09600"/>
          </a:xfrm>
        </p:spPr>
        <p:txBody>
          <a:bodyPr/>
          <a:lstStyle/>
          <a:p>
            <a:r>
              <a:rPr lang="en-US"/>
              <a:t>Click to edit Master title style</a:t>
            </a:r>
          </a:p>
        </p:txBody>
      </p:sp>
      <p:sp>
        <p:nvSpPr>
          <p:cNvPr id="3" name="Text Placeholder 2"/>
          <p:cNvSpPr>
            <a:spLocks noGrp="1"/>
          </p:cNvSpPr>
          <p:nvPr>
            <p:ph type="body" sz="half" idx="1"/>
          </p:nvPr>
        </p:nvSpPr>
        <p:spPr>
          <a:xfrm>
            <a:off x="457200" y="1066800"/>
            <a:ext cx="4038600" cy="5059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059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266717DE-8C9D-41C6-9FDE-81FA31C3B02C}" type="slidenum">
              <a:rPr lang="en-US" altLang="en-US"/>
              <a:pPr>
                <a:defRPr/>
              </a:pPr>
              <a:t>‹#›</a:t>
            </a:fld>
            <a:endParaRPr lang="en-US" altLang="en-US"/>
          </a:p>
        </p:txBody>
      </p:sp>
    </p:spTree>
    <p:extLst>
      <p:ext uri="{BB962C8B-B14F-4D97-AF65-F5344CB8AC3E}">
        <p14:creationId xmlns:p14="http://schemas.microsoft.com/office/powerpoint/2010/main" val="13381585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09600"/>
          </a:xfrm>
        </p:spPr>
        <p:txBody>
          <a:bodyPr/>
          <a:lstStyle/>
          <a:p>
            <a:r>
              <a:rPr lang="en-US"/>
              <a:t>Click to edit Master title style</a:t>
            </a:r>
          </a:p>
        </p:txBody>
      </p:sp>
      <p:sp>
        <p:nvSpPr>
          <p:cNvPr id="3" name="Text Placeholder 2"/>
          <p:cNvSpPr>
            <a:spLocks noGrp="1"/>
          </p:cNvSpPr>
          <p:nvPr>
            <p:ph type="body" sz="half" idx="1"/>
          </p:nvPr>
        </p:nvSpPr>
        <p:spPr>
          <a:xfrm>
            <a:off x="457200" y="1066800"/>
            <a:ext cx="4038600" cy="5059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066800"/>
            <a:ext cx="4038600" cy="2452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71888"/>
            <a:ext cx="4038600" cy="2454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0"/>
          </p:nvPr>
        </p:nvSpPr>
        <p:spPr>
          <a:ln/>
        </p:spPr>
        <p:txBody>
          <a:bodyPr/>
          <a:lstStyle>
            <a:lvl1pPr>
              <a:defRPr/>
            </a:lvl1pPr>
          </a:lstStyle>
          <a:p>
            <a:pPr>
              <a:defRPr/>
            </a:pPr>
            <a:fld id="{512C75D3-0BBF-4521-87D2-96F6F238B883}" type="slidenum">
              <a:rPr lang="en-US" altLang="en-US"/>
              <a:pPr>
                <a:defRPr/>
              </a:pPr>
              <a:t>‹#›</a:t>
            </a:fld>
            <a:endParaRPr lang="en-US" altLang="en-US"/>
          </a:p>
        </p:txBody>
      </p:sp>
    </p:spTree>
    <p:extLst>
      <p:ext uri="{BB962C8B-B14F-4D97-AF65-F5344CB8AC3E}">
        <p14:creationId xmlns:p14="http://schemas.microsoft.com/office/powerpoint/2010/main" val="3902386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Title Text</a:t>
            </a:r>
          </a:p>
        </p:txBody>
      </p:sp>
      <p:sp>
        <p:nvSpPr>
          <p:cNvPr id="57" name="Shape 5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 name="Shape 58"/>
          <p:cNvSpPr>
            <a:spLocks noGrp="1"/>
          </p:cNvSpPr>
          <p:nvPr>
            <p:ph type="sldNum" sz="quarter" idx="10"/>
          </p:nvPr>
        </p:nvSpPr>
        <p:spPr/>
        <p:txBody>
          <a:bodyPr/>
          <a:lstStyle>
            <a:lvl1pPr>
              <a:defRPr/>
            </a:lvl1pPr>
          </a:lstStyle>
          <a:p>
            <a:pPr>
              <a:defRPr/>
            </a:pPr>
            <a:fld id="{BE7F1F0A-E250-4FB6-9D68-18FC266D525C}" type="slidenum">
              <a:rPr lang="en-US" altLang="en-US"/>
              <a:pPr>
                <a:defRPr/>
              </a:pPr>
              <a:t>‹#›</a:t>
            </a:fld>
            <a:endParaRPr lang="en-US" altLang="en-US"/>
          </a:p>
        </p:txBody>
      </p:sp>
    </p:spTree>
    <p:extLst>
      <p:ext uri="{BB962C8B-B14F-4D97-AF65-F5344CB8AC3E}">
        <p14:creationId xmlns:p14="http://schemas.microsoft.com/office/powerpoint/2010/main" val="3671806349"/>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DF3695-8D07-2D49-A941-580005C198B4}" type="datetimeFigureOut">
              <a:rPr lang="it-IT" smtClean="0"/>
              <a:t>28/09/2017</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562EE9-A4FD-BA45-BC03-C87D069A5264}" type="slidenum">
              <a:rPr lang="it-IT" smtClean="0"/>
              <a:t>‹#›</a:t>
            </a:fld>
            <a:endParaRPr lang="it-IT"/>
          </a:p>
        </p:txBody>
      </p:sp>
    </p:spTree>
    <p:extLst>
      <p:ext uri="{BB962C8B-B14F-4D97-AF65-F5344CB8AC3E}">
        <p14:creationId xmlns:p14="http://schemas.microsoft.com/office/powerpoint/2010/main" val="36043271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descr="footer"/>
          <p:cNvPicPr>
            <a:picLocks noChangeAspect="1" noChangeArrowheads="1"/>
          </p:cNvPicPr>
          <p:nvPr userDrawn="1"/>
        </p:nvPicPr>
        <p:blipFill>
          <a:blip r:embed="rId16">
            <a:extLst>
              <a:ext uri="{28A0092B-C50C-407E-A947-70E740481C1C}">
                <a14:useLocalDpi xmlns:a14="http://schemas.microsoft.com/office/drawing/2010/main" val="0"/>
              </a:ext>
            </a:extLst>
          </a:blip>
          <a:srcRect t="89999"/>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2286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Enter Heading</a:t>
            </a:r>
          </a:p>
        </p:txBody>
      </p:sp>
      <p:sp>
        <p:nvSpPr>
          <p:cNvPr id="1028" name="Rectangle 3"/>
          <p:cNvSpPr>
            <a:spLocks noGrp="1" noChangeArrowheads="1"/>
          </p:cNvSpPr>
          <p:nvPr>
            <p:ph type="body" idx="1"/>
          </p:nvPr>
        </p:nvSpPr>
        <p:spPr bwMode="auto">
          <a:xfrm>
            <a:off x="457200" y="1066800"/>
            <a:ext cx="8229600" cy="5059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232454" name="Rectangle 6"/>
          <p:cNvSpPr>
            <a:spLocks noGrp="1" noChangeArrowheads="1"/>
          </p:cNvSpPr>
          <p:nvPr>
            <p:ph type="sldNum" sz="quarter" idx="4"/>
          </p:nvPr>
        </p:nvSpPr>
        <p:spPr bwMode="auto">
          <a:xfrm>
            <a:off x="76200" y="6381750"/>
            <a:ext cx="914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b="1">
                <a:solidFill>
                  <a:schemeClr val="bg1"/>
                </a:solidFill>
                <a:cs typeface="Arial" panose="020B0604020202020204" pitchFamily="34" charset="0"/>
              </a:defRPr>
            </a:lvl1pPr>
          </a:lstStyle>
          <a:p>
            <a:pPr>
              <a:defRPr/>
            </a:pPr>
            <a:fld id="{4FCBE1CE-440C-4A1A-ADF8-87CC974C0929}" type="slidenum">
              <a:rPr lang="en-US" altLang="en-US"/>
              <a:pPr>
                <a:defRPr/>
              </a:pPr>
              <a:t>‹#›</a:t>
            </a:fld>
            <a:endParaRPr lang="en-US" altLang="en-US"/>
          </a:p>
        </p:txBody>
      </p:sp>
      <p:sp>
        <p:nvSpPr>
          <p:cNvPr id="1030" name="Line 9"/>
          <p:cNvSpPr>
            <a:spLocks noChangeShapeType="1"/>
          </p:cNvSpPr>
          <p:nvPr/>
        </p:nvSpPr>
        <p:spPr bwMode="auto">
          <a:xfrm>
            <a:off x="0" y="914400"/>
            <a:ext cx="9144000" cy="0"/>
          </a:xfrm>
          <a:prstGeom prst="line">
            <a:avLst/>
          </a:prstGeom>
          <a:noFill/>
          <a:ln w="6350">
            <a:solidFill>
              <a:srgbClr val="0098D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Tree>
    <p:extLst>
      <p:ext uri="{BB962C8B-B14F-4D97-AF65-F5344CB8AC3E}">
        <p14:creationId xmlns:p14="http://schemas.microsoft.com/office/powerpoint/2010/main" val="282876196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sldNum="0" hdr="0" ftr="0" dt="0"/>
  <p:txStyles>
    <p:titleStyle>
      <a:lvl1pPr algn="l" rtl="0" eaLnBrk="0" fontAlgn="base" hangingPunct="0">
        <a:spcBef>
          <a:spcPct val="0"/>
        </a:spcBef>
        <a:spcAft>
          <a:spcPct val="0"/>
        </a:spcAft>
        <a:defRPr sz="2800" b="1">
          <a:solidFill>
            <a:srgbClr val="0098DB"/>
          </a:solidFill>
          <a:latin typeface="Arial" pitchFamily="34" charset="0"/>
          <a:ea typeface="+mj-ea"/>
          <a:cs typeface="Arial" pitchFamily="34" charset="0"/>
        </a:defRPr>
      </a:lvl1pPr>
      <a:lvl2pPr algn="l" rtl="0" eaLnBrk="0" fontAlgn="base" hangingPunct="0">
        <a:spcBef>
          <a:spcPct val="0"/>
        </a:spcBef>
        <a:spcAft>
          <a:spcPct val="0"/>
        </a:spcAft>
        <a:defRPr sz="2800" b="1">
          <a:solidFill>
            <a:srgbClr val="0098DB"/>
          </a:solidFill>
          <a:latin typeface="Arial" pitchFamily="34" charset="0"/>
          <a:cs typeface="Arial" pitchFamily="34" charset="0"/>
        </a:defRPr>
      </a:lvl2pPr>
      <a:lvl3pPr algn="l" rtl="0" eaLnBrk="0" fontAlgn="base" hangingPunct="0">
        <a:spcBef>
          <a:spcPct val="0"/>
        </a:spcBef>
        <a:spcAft>
          <a:spcPct val="0"/>
        </a:spcAft>
        <a:defRPr sz="2800" b="1">
          <a:solidFill>
            <a:srgbClr val="0098DB"/>
          </a:solidFill>
          <a:latin typeface="Arial" pitchFamily="34" charset="0"/>
          <a:cs typeface="Arial" pitchFamily="34" charset="0"/>
        </a:defRPr>
      </a:lvl3pPr>
      <a:lvl4pPr algn="l" rtl="0" eaLnBrk="0" fontAlgn="base" hangingPunct="0">
        <a:spcBef>
          <a:spcPct val="0"/>
        </a:spcBef>
        <a:spcAft>
          <a:spcPct val="0"/>
        </a:spcAft>
        <a:defRPr sz="2800" b="1">
          <a:solidFill>
            <a:srgbClr val="0098DB"/>
          </a:solidFill>
          <a:latin typeface="Arial" pitchFamily="34" charset="0"/>
          <a:cs typeface="Arial" pitchFamily="34" charset="0"/>
        </a:defRPr>
      </a:lvl4pPr>
      <a:lvl5pPr algn="l" rtl="0" eaLnBrk="0" fontAlgn="base" hangingPunct="0">
        <a:spcBef>
          <a:spcPct val="0"/>
        </a:spcBef>
        <a:spcAft>
          <a:spcPct val="0"/>
        </a:spcAft>
        <a:defRPr sz="2800" b="1">
          <a:solidFill>
            <a:srgbClr val="0098DB"/>
          </a:solidFill>
          <a:latin typeface="Arial" pitchFamily="34" charset="0"/>
          <a:cs typeface="Arial" pitchFamily="34" charset="0"/>
        </a:defRPr>
      </a:lvl5pPr>
      <a:lvl6pPr marL="457200" algn="l" rtl="0" fontAlgn="base">
        <a:spcBef>
          <a:spcPct val="0"/>
        </a:spcBef>
        <a:spcAft>
          <a:spcPct val="0"/>
        </a:spcAft>
        <a:defRPr sz="2800" b="1">
          <a:solidFill>
            <a:srgbClr val="0098DB"/>
          </a:solidFill>
          <a:latin typeface="Verdana" pitchFamily="34" charset="0"/>
        </a:defRPr>
      </a:lvl6pPr>
      <a:lvl7pPr marL="914400" algn="l" rtl="0" fontAlgn="base">
        <a:spcBef>
          <a:spcPct val="0"/>
        </a:spcBef>
        <a:spcAft>
          <a:spcPct val="0"/>
        </a:spcAft>
        <a:defRPr sz="2800" b="1">
          <a:solidFill>
            <a:srgbClr val="0098DB"/>
          </a:solidFill>
          <a:latin typeface="Verdana" pitchFamily="34" charset="0"/>
        </a:defRPr>
      </a:lvl7pPr>
      <a:lvl8pPr marL="1371600" algn="l" rtl="0" fontAlgn="base">
        <a:spcBef>
          <a:spcPct val="0"/>
        </a:spcBef>
        <a:spcAft>
          <a:spcPct val="0"/>
        </a:spcAft>
        <a:defRPr sz="2800" b="1">
          <a:solidFill>
            <a:srgbClr val="0098DB"/>
          </a:solidFill>
          <a:latin typeface="Verdana" pitchFamily="34" charset="0"/>
        </a:defRPr>
      </a:lvl8pPr>
      <a:lvl9pPr marL="1828800" algn="l" rtl="0" fontAlgn="base">
        <a:spcBef>
          <a:spcPct val="0"/>
        </a:spcBef>
        <a:spcAft>
          <a:spcPct val="0"/>
        </a:spcAft>
        <a:defRPr sz="2800" b="1">
          <a:solidFill>
            <a:srgbClr val="0098DB"/>
          </a:solidFill>
          <a:latin typeface="Verdana" pitchFamily="34" charset="0"/>
        </a:defRPr>
      </a:lvl9pPr>
    </p:titleStyle>
    <p:bodyStyle>
      <a:lvl1pPr marL="342900" indent="-342900" algn="l" rtl="0" eaLnBrk="0" fontAlgn="base" hangingPunct="0">
        <a:spcBef>
          <a:spcPct val="20000"/>
        </a:spcBef>
        <a:spcAft>
          <a:spcPct val="0"/>
        </a:spcAft>
        <a:buChar char="•"/>
        <a:defRPr sz="28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SzPct val="65000"/>
        <a:buChar char="o"/>
        <a:defRPr sz="2400">
          <a:solidFill>
            <a:schemeClr val="tx1"/>
          </a:solidFill>
          <a:latin typeface="Arial" pitchFamily="34" charset="0"/>
          <a:cs typeface="Arial" pitchFamily="34" charset="0"/>
        </a:defRPr>
      </a:lvl2pPr>
      <a:lvl3pPr marL="1143000" indent="-228600" algn="l" rtl="0" eaLnBrk="0" fontAlgn="base" hangingPunct="0">
        <a:spcBef>
          <a:spcPct val="20000"/>
        </a:spcBef>
        <a:spcAft>
          <a:spcPct val="0"/>
        </a:spcAft>
        <a:buFont typeface="Verdana" panose="020B0604030504040204" pitchFamily="34" charset="0"/>
        <a:buChar char="–"/>
        <a:defRPr sz="2400">
          <a:solidFill>
            <a:schemeClr val="tx1"/>
          </a:solidFill>
          <a:latin typeface="Arial" pitchFamily="34" charset="0"/>
          <a:cs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charset="0"/>
          <a:cs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charset="0"/>
          <a:cs typeface="Arial" pitchFamily="34"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hyperlink" Target="mailto:donatien.beguy@unhabitat.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8A7B61B5-7714-4FE6-80E5-0D31FA679046}"/>
              </a:ext>
            </a:extLst>
          </p:cNvPr>
          <p:cNvSpPr txBox="1">
            <a:spLocks/>
          </p:cNvSpPr>
          <p:nvPr/>
        </p:nvSpPr>
        <p:spPr bwMode="auto">
          <a:xfrm>
            <a:off x="228600" y="1814052"/>
            <a:ext cx="8763000" cy="2395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GB" sz="4400" b="1" dirty="0">
                <a:solidFill>
                  <a:srgbClr val="00B0F0"/>
                </a:solidFill>
                <a:effectLst>
                  <a:outerShdw blurRad="38100" dist="38100" dir="2700000" algn="tl">
                    <a:srgbClr val="000000">
                      <a:alpha val="43137"/>
                    </a:srgbClr>
                  </a:outerShdw>
                </a:effectLst>
                <a:cs typeface="Arial" panose="020B0604020202020204" pitchFamily="34" charset="0"/>
              </a:rPr>
              <a:t>Capacity Building for Monitoring and Reporting on SDG  11</a:t>
            </a:r>
          </a:p>
          <a:p>
            <a:pPr algn="ctr">
              <a:defRPr/>
            </a:pPr>
            <a:r>
              <a:rPr lang="en-US" sz="2800" i="1" dirty="0">
                <a:ea typeface="MS PGothic" charset="0"/>
                <a:cs typeface="Arial" panose="020B0604020202020204" pitchFamily="34" charset="0"/>
              </a:rPr>
              <a:t>Make Cities and Human Settlements Inclusive, Safe, Resilient and Sustainable</a:t>
            </a:r>
            <a:endParaRPr lang="en-GB" sz="2800" b="1" dirty="0">
              <a:solidFill>
                <a:srgbClr val="00B0F0"/>
              </a:solidFill>
              <a:effectLst>
                <a:outerShdw blurRad="38100" dist="38100" dir="2700000" algn="tl">
                  <a:srgbClr val="000000">
                    <a:alpha val="43137"/>
                  </a:srgbClr>
                </a:outerShdw>
              </a:effectLst>
              <a:cs typeface="Arial" panose="020B0604020202020204" pitchFamily="34" charset="0"/>
            </a:endParaRPr>
          </a:p>
          <a:p>
            <a:pPr algn="ctr">
              <a:defRPr/>
            </a:pPr>
            <a:endParaRPr lang="en-GB" sz="3200" b="1" dirty="0">
              <a:solidFill>
                <a:srgbClr val="00B0F0"/>
              </a:solidFill>
              <a:cs typeface="Arial" panose="020B0604020202020204" pitchFamily="34" charset="0"/>
            </a:endParaRPr>
          </a:p>
          <a:p>
            <a:pPr algn="ctr">
              <a:defRPr/>
            </a:pPr>
            <a:endParaRPr lang="en-GB" sz="3200" b="1" i="1" dirty="0">
              <a:solidFill>
                <a:srgbClr val="00B0F0"/>
              </a:solidFill>
              <a:cs typeface="Arial" panose="020B0604020202020204" pitchFamily="34" charset="0"/>
            </a:endParaRPr>
          </a:p>
          <a:p>
            <a:pPr algn="ctr">
              <a:defRPr/>
            </a:pPr>
            <a:r>
              <a:rPr lang="en-GB" sz="2400" b="1" i="1" dirty="0">
                <a:solidFill>
                  <a:srgbClr val="00B0F0"/>
                </a:solidFill>
                <a:cs typeface="Arial" panose="020B0604020202020204" pitchFamily="34" charset="0"/>
              </a:rPr>
              <a:t> </a:t>
            </a:r>
            <a:endParaRPr lang="en-GB" sz="2400" b="1" i="1" dirty="0">
              <a:cs typeface="Arial" panose="020B0604020202020204" pitchFamily="34" charset="0"/>
            </a:endParaRPr>
          </a:p>
        </p:txBody>
      </p:sp>
      <p:sp>
        <p:nvSpPr>
          <p:cNvPr id="10243" name="Rectangle 1">
            <a:extLst>
              <a:ext uri="{FF2B5EF4-FFF2-40B4-BE49-F238E27FC236}">
                <a16:creationId xmlns:a16="http://schemas.microsoft.com/office/drawing/2014/main" id="{93F47654-E6B1-4AAE-80B7-C4069BCAB724}"/>
              </a:ext>
            </a:extLst>
          </p:cNvPr>
          <p:cNvSpPr>
            <a:spLocks noChangeArrowheads="1"/>
          </p:cNvSpPr>
          <p:nvPr/>
        </p:nvSpPr>
        <p:spPr bwMode="auto">
          <a:xfrm>
            <a:off x="307818" y="4210050"/>
            <a:ext cx="8382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a:spcBef>
                <a:spcPct val="20000"/>
              </a:spcBef>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SzPct val="65000"/>
              <a:buChar char="o"/>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spcBef>
                <a:spcPct val="20000"/>
              </a:spcBef>
              <a:buFont typeface="Verdana" panose="020B060403050404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lgn="ctr" eaLnBrk="1" hangingPunct="1">
              <a:spcBef>
                <a:spcPct val="0"/>
              </a:spcBef>
              <a:buFontTx/>
              <a:buNone/>
            </a:pPr>
            <a:r>
              <a:rPr lang="en-US" altLang="en-US" sz="2000" dirty="0"/>
              <a:t>Inception Meeting</a:t>
            </a:r>
          </a:p>
          <a:p>
            <a:pPr algn="ctr" eaLnBrk="1" hangingPunct="1">
              <a:spcBef>
                <a:spcPct val="0"/>
              </a:spcBef>
              <a:buFontTx/>
              <a:buNone/>
            </a:pPr>
            <a:r>
              <a:rPr lang="en-US" altLang="en-US" sz="2000" dirty="0"/>
              <a:t>Lilongwe, Malawi</a:t>
            </a:r>
          </a:p>
          <a:p>
            <a:pPr algn="ctr" eaLnBrk="1" hangingPunct="1">
              <a:spcBef>
                <a:spcPct val="0"/>
              </a:spcBef>
              <a:buFontTx/>
              <a:buNone/>
            </a:pPr>
            <a:r>
              <a:rPr lang="en-US" altLang="en-US" sz="2000" dirty="0"/>
              <a:t> 27 - 29 September 2017</a:t>
            </a:r>
          </a:p>
        </p:txBody>
      </p:sp>
      <p:pic>
        <p:nvPicPr>
          <p:cNvPr id="6" name="Picture 7" descr="footer">
            <a:extLst>
              <a:ext uri="{FF2B5EF4-FFF2-40B4-BE49-F238E27FC236}">
                <a16:creationId xmlns:a16="http://schemas.microsoft.com/office/drawing/2014/main" id="{F663BEDD-BD2F-4452-9E00-573AE1F350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89999"/>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8134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foote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1"/>
          <p:cNvPicPr>
            <a:picLocks noChangeAspect="1" noChangeArrowheads="1"/>
          </p:cNvPicPr>
          <p:nvPr/>
        </p:nvPicPr>
        <p:blipFill>
          <a:blip r:embed="rId3">
            <a:extLst>
              <a:ext uri="{28A0092B-C50C-407E-A947-70E740481C1C}">
                <a14:useLocalDpi xmlns:a14="http://schemas.microsoft.com/office/drawing/2010/main" val="0"/>
              </a:ext>
            </a:extLst>
          </a:blip>
          <a:srcRect b="23589"/>
          <a:stretch>
            <a:fillRect/>
          </a:stretch>
        </p:blipFill>
        <p:spPr bwMode="auto">
          <a:xfrm>
            <a:off x="458788" y="106363"/>
            <a:ext cx="8229600" cy="1265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9"/>
          <p:cNvSpPr>
            <a:spLocks noChangeArrowheads="1"/>
          </p:cNvSpPr>
          <p:nvPr/>
        </p:nvSpPr>
        <p:spPr bwMode="auto">
          <a:xfrm>
            <a:off x="1143000" y="784280"/>
            <a:ext cx="47450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SzPct val="65000"/>
              <a:buChar char="o"/>
              <a:defRPr sz="2400">
                <a:solidFill>
                  <a:schemeClr val="tx1"/>
                </a:solidFill>
                <a:latin typeface="Arial" charset="0"/>
                <a:cs typeface="Arial" charset="0"/>
              </a:defRPr>
            </a:lvl2pPr>
            <a:lvl3pPr marL="1143000" indent="-228600" eaLnBrk="0" hangingPunct="0">
              <a:spcBef>
                <a:spcPct val="20000"/>
              </a:spcBef>
              <a:buFont typeface="Verdana" pitchFamily="34" charset="0"/>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en-US" altLang="en-US" sz="2000" b="1" dirty="0">
                <a:solidFill>
                  <a:srgbClr val="FFFFFF"/>
                </a:solidFill>
                <a:effectLst>
                  <a:outerShdw blurRad="38100" dist="38100" dir="2700000" algn="tl">
                    <a:srgbClr val="000000">
                      <a:alpha val="43137"/>
                    </a:srgbClr>
                  </a:outerShdw>
                </a:effectLst>
              </a:rPr>
              <a:t>SDG Indicators with Urban Component</a:t>
            </a:r>
            <a:endParaRPr lang="en-US" altLang="en-US" sz="2000" dirty="0">
              <a:effectLst>
                <a:outerShdw blurRad="38100" dist="38100" dir="2700000" algn="tl">
                  <a:srgbClr val="000000">
                    <a:alpha val="43137"/>
                  </a:srgbClr>
                </a:outerShdw>
              </a:effectLst>
            </a:endParaRPr>
          </a:p>
        </p:txBody>
      </p:sp>
      <p:sp>
        <p:nvSpPr>
          <p:cNvPr id="2" name="Rettangolo 1"/>
          <p:cNvSpPr/>
          <p:nvPr/>
        </p:nvSpPr>
        <p:spPr>
          <a:xfrm>
            <a:off x="2905431" y="2379616"/>
            <a:ext cx="2174571" cy="1200329"/>
          </a:xfrm>
          <a:prstGeom prst="rect">
            <a:avLst/>
          </a:prstGeom>
        </p:spPr>
        <p:txBody>
          <a:bodyPr wrap="square">
            <a:spAutoFit/>
          </a:bodyPr>
          <a:lstStyle/>
          <a:p>
            <a:pPr algn="ctr"/>
            <a:r>
              <a:rPr lang="en-US" b="1" dirty="0">
                <a:latin typeface="Arial"/>
                <a:cs typeface="Arial"/>
              </a:rPr>
              <a:t>Around one third of them can be measured at the local level   </a:t>
            </a:r>
            <a:endParaRPr lang="it-IT" b="1" dirty="0">
              <a:latin typeface="Arial"/>
              <a:cs typeface="Arial"/>
            </a:endParaRPr>
          </a:p>
        </p:txBody>
      </p:sp>
      <p:grpSp>
        <p:nvGrpSpPr>
          <p:cNvPr id="3" name="Gruppo 2"/>
          <p:cNvGrpSpPr/>
          <p:nvPr/>
        </p:nvGrpSpPr>
        <p:grpSpPr>
          <a:xfrm>
            <a:off x="5346095" y="2322270"/>
            <a:ext cx="3693695" cy="3449667"/>
            <a:chOff x="5334000" y="1524000"/>
            <a:chExt cx="3693695" cy="3449667"/>
          </a:xfrm>
        </p:grpSpPr>
        <p:pic>
          <p:nvPicPr>
            <p:cNvPr id="12" name="Immagine 11" descr="01_tgg_primary_color.png"/>
            <p:cNvPicPr>
              <a:picLocks noChangeAspect="1"/>
            </p:cNvPicPr>
            <p:nvPr/>
          </p:nvPicPr>
          <p:blipFill rotWithShape="1">
            <a:blip r:embed="rId4" cstate="print">
              <a:alphaModFix/>
              <a:extLst>
                <a:ext uri="{28A0092B-C50C-407E-A947-70E740481C1C}">
                  <a14:useLocalDpi xmlns:a14="http://schemas.microsoft.com/office/drawing/2010/main" val="0"/>
                </a:ext>
              </a:extLst>
            </a:blip>
            <a:srcRect l="13816" r="13159" b="31798"/>
            <a:stretch/>
          </p:blipFill>
          <p:spPr>
            <a:xfrm>
              <a:off x="5334000" y="1524000"/>
              <a:ext cx="3693695" cy="3449667"/>
            </a:xfrm>
            <a:prstGeom prst="rect">
              <a:avLst/>
            </a:prstGeom>
          </p:spPr>
        </p:pic>
        <p:sp>
          <p:nvSpPr>
            <p:cNvPr id="13" name="Rectangle 3"/>
            <p:cNvSpPr/>
            <p:nvPr/>
          </p:nvSpPr>
          <p:spPr>
            <a:xfrm>
              <a:off x="6404430" y="2593927"/>
              <a:ext cx="1421190" cy="1323439"/>
            </a:xfrm>
            <a:prstGeom prst="rect">
              <a:avLst/>
            </a:prstGeom>
            <a:noFill/>
          </p:spPr>
          <p:txBody>
            <a:bodyPr wrap="square">
              <a:spAutoFit/>
            </a:bodyPr>
            <a:lstStyle/>
            <a:p>
              <a:pPr algn="ctr"/>
              <a:r>
                <a:rPr lang="en-US" sz="1600" b="1" dirty="0">
                  <a:latin typeface="Arial" charset="0"/>
                  <a:ea typeface="Arial" charset="0"/>
                  <a:cs typeface="Arial" charset="0"/>
                </a:rPr>
                <a:t>Around 80 indicators have an </a:t>
              </a:r>
              <a:r>
                <a:rPr lang="en-US" sz="1600" b="1" dirty="0">
                  <a:solidFill>
                    <a:schemeClr val="accent6">
                      <a:lumMod val="75000"/>
                    </a:schemeClr>
                  </a:solidFill>
                  <a:latin typeface="Arial" charset="0"/>
                  <a:ea typeface="Arial" charset="0"/>
                  <a:cs typeface="Arial" charset="0"/>
                </a:rPr>
                <a:t>urban component </a:t>
              </a:r>
              <a:endParaRPr lang="en-US" sz="1200" dirty="0">
                <a:latin typeface="Arial" charset="0"/>
                <a:ea typeface="Arial" charset="0"/>
                <a:cs typeface="Arial" charset="0"/>
              </a:endParaRPr>
            </a:p>
          </p:txBody>
        </p:sp>
      </p:grpSp>
      <p:sp>
        <p:nvSpPr>
          <p:cNvPr id="4" name="Rettangolo 3"/>
          <p:cNvSpPr/>
          <p:nvPr/>
        </p:nvSpPr>
        <p:spPr>
          <a:xfrm>
            <a:off x="3035898" y="1528340"/>
            <a:ext cx="5652489" cy="738664"/>
          </a:xfrm>
          <a:prstGeom prst="rect">
            <a:avLst/>
          </a:prstGeom>
        </p:spPr>
        <p:txBody>
          <a:bodyPr wrap="square">
            <a:spAutoFit/>
          </a:bodyPr>
          <a:lstStyle/>
          <a:p>
            <a:r>
              <a:rPr lang="en-US" sz="2400" b="1" dirty="0">
                <a:latin typeface="Arial"/>
                <a:cs typeface="Arial"/>
              </a:rPr>
              <a:t>240 Indicators </a:t>
            </a:r>
            <a:r>
              <a:rPr lang="en-US" dirty="0">
                <a:latin typeface="Arial"/>
                <a:cs typeface="Arial"/>
              </a:rPr>
              <a:t>are part of the Global Monitoring Framework adopted by the Statistical Commission </a:t>
            </a:r>
            <a:endParaRPr lang="it-IT" dirty="0"/>
          </a:p>
        </p:txBody>
      </p:sp>
      <p:sp>
        <p:nvSpPr>
          <p:cNvPr id="5" name="Rettangolo 4"/>
          <p:cNvSpPr/>
          <p:nvPr/>
        </p:nvSpPr>
        <p:spPr>
          <a:xfrm>
            <a:off x="507168" y="4127729"/>
            <a:ext cx="4572000" cy="923330"/>
          </a:xfrm>
          <a:prstGeom prst="rect">
            <a:avLst/>
          </a:prstGeom>
        </p:spPr>
        <p:txBody>
          <a:bodyPr>
            <a:spAutoFit/>
          </a:bodyPr>
          <a:lstStyle/>
          <a:p>
            <a:pPr algn="ctr"/>
            <a:r>
              <a:rPr lang="en-US" dirty="0">
                <a:latin typeface="Arial"/>
                <a:cs typeface="Arial"/>
              </a:rPr>
              <a:t>Direct connection to urban policies and clear impact on cities and human settlements</a:t>
            </a:r>
            <a:endParaRPr lang="it-IT" dirty="0"/>
          </a:p>
        </p:txBody>
      </p:sp>
      <p:sp>
        <p:nvSpPr>
          <p:cNvPr id="6" name="Freccia giù 5"/>
          <p:cNvSpPr/>
          <p:nvPr/>
        </p:nvSpPr>
        <p:spPr>
          <a:xfrm>
            <a:off x="3325019" y="3558066"/>
            <a:ext cx="495904" cy="689429"/>
          </a:xfrm>
          <a:prstGeom prst="down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13"/>
          <p:cNvSpPr txBox="1"/>
          <p:nvPr/>
        </p:nvSpPr>
        <p:spPr>
          <a:xfrm>
            <a:off x="798285" y="5237241"/>
            <a:ext cx="4584095" cy="954107"/>
          </a:xfrm>
          <a:prstGeom prst="rect">
            <a:avLst/>
          </a:prstGeom>
          <a:noFill/>
          <a:ln>
            <a:solidFill>
              <a:schemeClr val="tx2"/>
            </a:solidFill>
          </a:ln>
        </p:spPr>
        <p:txBody>
          <a:bodyPr wrap="square" rtlCol="0" anchor="ctr">
            <a:spAutoFit/>
          </a:bodyPr>
          <a:lstStyle/>
          <a:p>
            <a:r>
              <a:rPr lang="it-IT" sz="1400" b="1" i="0" dirty="0">
                <a:solidFill>
                  <a:srgbClr val="000000"/>
                </a:solidFill>
                <a:latin typeface="Arial"/>
                <a:ea typeface="Lucida Grande"/>
                <a:cs typeface="Arial"/>
              </a:rPr>
              <a:t>e.g Indicator 1.4.2 </a:t>
            </a:r>
            <a:r>
              <a:rPr lang="it-IT" sz="1400" b="0" i="0" dirty="0">
                <a:solidFill>
                  <a:srgbClr val="000000"/>
                </a:solidFill>
                <a:latin typeface="Arial"/>
                <a:ea typeface="Lucida Grande"/>
                <a:cs typeface="Arial"/>
              </a:rPr>
              <a:t>Proportion of total adult population with </a:t>
            </a:r>
            <a:r>
              <a:rPr lang="it-IT" sz="1400" b="1" i="0" dirty="0">
                <a:solidFill>
                  <a:srgbClr val="000000"/>
                </a:solidFill>
                <a:latin typeface="Arial"/>
                <a:ea typeface="Lucida Grande"/>
                <a:cs typeface="Arial"/>
              </a:rPr>
              <a:t>secure tenure rights to land</a:t>
            </a:r>
            <a:r>
              <a:rPr lang="it-IT" sz="1400" b="0" i="0" dirty="0">
                <a:solidFill>
                  <a:srgbClr val="000000"/>
                </a:solidFill>
                <a:latin typeface="Arial"/>
                <a:ea typeface="Lucida Grande"/>
                <a:cs typeface="Arial"/>
              </a:rPr>
              <a:t>, with legally recognized documentation and who perceive their rights to land as secure, by sex and by type of tenure</a:t>
            </a:r>
            <a:endParaRPr lang="it-IT" sz="1400" dirty="0">
              <a:latin typeface="Arial"/>
              <a:cs typeface="Arial"/>
            </a:endParaRPr>
          </a:p>
        </p:txBody>
      </p:sp>
      <p:pic>
        <p:nvPicPr>
          <p:cNvPr id="15" name="Immagine 1" descr="global-goals-full-icons.png__2318x1180_q85_crop_subsampling-2_upscale.jpg">
            <a:extLst>
              <a:ext uri="{FF2B5EF4-FFF2-40B4-BE49-F238E27FC236}">
                <a16:creationId xmlns:a16="http://schemas.microsoft.com/office/drawing/2014/main" id="{26DE3A6D-FAFD-4878-A04C-DD783E8E4AF4}"/>
              </a:ext>
            </a:extLst>
          </p:cNvPr>
          <p:cNvPicPr>
            <a:picLocks noChangeAspect="1"/>
          </p:cNvPicPr>
          <p:nvPr/>
        </p:nvPicPr>
        <p:blipFill>
          <a:blip r:embed="rId5">
            <a:extLst>
              <a:ext uri="{28A0092B-C50C-407E-A947-70E740481C1C}">
                <a14:useLocalDpi xmlns:a14="http://schemas.microsoft.com/office/drawing/2010/main" val="0"/>
              </a:ext>
            </a:extLst>
          </a:blip>
          <a:srcRect l="66667" t="34653" r="17882" b="35335"/>
          <a:stretch>
            <a:fillRect/>
          </a:stretch>
        </p:blipFill>
        <p:spPr bwMode="auto">
          <a:xfrm>
            <a:off x="69368" y="1172376"/>
            <a:ext cx="2895600"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0161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down)">
                                      <p:cBhvr>
                                        <p:cTn id="8" dur="500"/>
                                        <p:tgtEl>
                                          <p:spTgt spid="6"/>
                                        </p:tgtEl>
                                      </p:cBhvr>
                                    </p:animEffec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0" y="0"/>
            <a:ext cx="8229600" cy="903288"/>
          </a:xfrm>
        </p:spPr>
        <p:txBody>
          <a:bodyPr anchor="t"/>
          <a:lstStyle/>
          <a:p>
            <a:r>
              <a:rPr lang="en-US" altLang="en-US"/>
              <a:t>           </a:t>
            </a:r>
            <a:endParaRPr lang="en-GB" altLang="en-US"/>
          </a:p>
        </p:txBody>
      </p:sp>
      <p:pic>
        <p:nvPicPr>
          <p:cNvPr id="17411" name="Picture 11"/>
          <p:cNvPicPr>
            <a:picLocks noChangeAspect="1" noChangeArrowheads="1"/>
          </p:cNvPicPr>
          <p:nvPr/>
        </p:nvPicPr>
        <p:blipFill>
          <a:blip r:embed="rId2">
            <a:extLst>
              <a:ext uri="{28A0092B-C50C-407E-A947-70E740481C1C}">
                <a14:useLocalDpi xmlns:a14="http://schemas.microsoft.com/office/drawing/2010/main" val="0"/>
              </a:ext>
            </a:extLst>
          </a:blip>
          <a:srcRect l="14954" b="23589"/>
          <a:stretch>
            <a:fillRect/>
          </a:stretch>
        </p:blipFill>
        <p:spPr bwMode="auto">
          <a:xfrm>
            <a:off x="1600200" y="0"/>
            <a:ext cx="7232650" cy="140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2" name="Immagine 1" descr="global-goals-full-icons.png__2318x1180_q85_crop_subsampling-2_upscale.jpg"/>
          <p:cNvPicPr>
            <a:picLocks noChangeAspect="1"/>
          </p:cNvPicPr>
          <p:nvPr/>
        </p:nvPicPr>
        <p:blipFill>
          <a:blip r:embed="rId3">
            <a:extLst>
              <a:ext uri="{28A0092B-C50C-407E-A947-70E740481C1C}">
                <a14:useLocalDpi xmlns:a14="http://schemas.microsoft.com/office/drawing/2010/main" val="0"/>
              </a:ext>
            </a:extLst>
          </a:blip>
          <a:srcRect l="66667" t="34653" r="17882" b="35335"/>
          <a:stretch>
            <a:fillRect/>
          </a:stretch>
        </p:blipFill>
        <p:spPr bwMode="auto">
          <a:xfrm>
            <a:off x="0" y="0"/>
            <a:ext cx="1600200"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Box 1"/>
          <p:cNvSpPr txBox="1">
            <a:spLocks noChangeArrowheads="1"/>
          </p:cNvSpPr>
          <p:nvPr/>
        </p:nvSpPr>
        <p:spPr bwMode="auto">
          <a:xfrm>
            <a:off x="2286000" y="795338"/>
            <a:ext cx="838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SzPct val="65000"/>
              <a:buChar char="o"/>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Verdana" panose="020B060403050404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1800" b="1">
                <a:solidFill>
                  <a:schemeClr val="bg1"/>
                </a:solidFill>
              </a:rPr>
              <a:t>Targets: Goal 11 contains 10 Targets </a:t>
            </a:r>
            <a:endParaRPr lang="en-GB" altLang="en-US" sz="1800" b="1">
              <a:solidFill>
                <a:schemeClr val="bg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462651539"/>
              </p:ext>
            </p:extLst>
          </p:nvPr>
        </p:nvGraphicFramePr>
        <p:xfrm>
          <a:off x="381000" y="1295400"/>
          <a:ext cx="8153400" cy="4495800"/>
        </p:xfrm>
        <a:graphic>
          <a:graphicData uri="http://schemas.openxmlformats.org/drawingml/2006/table">
            <a:tbl>
              <a:tblPr firstRow="1" bandRow="1">
                <a:tableStyleId>{7DF18680-E054-41AD-8BC1-D1AEF772440D}</a:tableStyleId>
              </a:tblPr>
              <a:tblGrid>
                <a:gridCol w="4262005">
                  <a:extLst>
                    <a:ext uri="{9D8B030D-6E8A-4147-A177-3AD203B41FA5}">
                      <a16:colId xmlns:a16="http://schemas.microsoft.com/office/drawing/2014/main" val="20000"/>
                    </a:ext>
                  </a:extLst>
                </a:gridCol>
                <a:gridCol w="3891395">
                  <a:extLst>
                    <a:ext uri="{9D8B030D-6E8A-4147-A177-3AD203B41FA5}">
                      <a16:colId xmlns:a16="http://schemas.microsoft.com/office/drawing/2014/main" val="20001"/>
                    </a:ext>
                  </a:extLst>
                </a:gridCol>
              </a:tblGrid>
              <a:tr h="471487">
                <a:tc>
                  <a:txBody>
                    <a:bodyPr/>
                    <a:lstStyle/>
                    <a:p>
                      <a:r>
                        <a:rPr lang="en-US" sz="1800" dirty="0">
                          <a:latin typeface="Arial" panose="020B0604020202020204" pitchFamily="34" charset="0"/>
                          <a:cs typeface="Arial" panose="020B0604020202020204" pitchFamily="34" charset="0"/>
                        </a:rPr>
                        <a:t>Outcome</a:t>
                      </a:r>
                      <a:r>
                        <a:rPr lang="en-US" sz="1800" baseline="0" dirty="0">
                          <a:latin typeface="Arial" panose="020B0604020202020204" pitchFamily="34" charset="0"/>
                          <a:cs typeface="Arial" panose="020B0604020202020204" pitchFamily="34" charset="0"/>
                        </a:rPr>
                        <a:t>-oriented </a:t>
                      </a:r>
                      <a:endParaRPr lang="en-GB" sz="1800" dirty="0">
                        <a:solidFill>
                          <a:srgbClr val="FF0000"/>
                        </a:solidFill>
                        <a:latin typeface="Arial" panose="020B0604020202020204" pitchFamily="34" charset="0"/>
                        <a:cs typeface="Arial" panose="020B0604020202020204" pitchFamily="34" charset="0"/>
                      </a:endParaRPr>
                    </a:p>
                  </a:txBody>
                  <a:tcPr/>
                </a:tc>
                <a:tc>
                  <a:txBody>
                    <a:bodyPr/>
                    <a:lstStyle/>
                    <a:p>
                      <a:r>
                        <a:rPr lang="en-US" sz="1800" dirty="0">
                          <a:latin typeface="Arial" panose="020B0604020202020204" pitchFamily="34" charset="0"/>
                          <a:cs typeface="Arial" panose="020B0604020202020204" pitchFamily="34" charset="0"/>
                        </a:rPr>
                        <a:t>Process-Oriented</a:t>
                      </a:r>
                      <a:endParaRPr lang="en-GB" sz="1800"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471487">
                <a:tc>
                  <a:txBody>
                    <a:bodyPr/>
                    <a:lstStyle/>
                    <a:p>
                      <a:r>
                        <a:rPr lang="en-US" sz="1800" dirty="0">
                          <a:latin typeface="Arial" panose="020B0604020202020204" pitchFamily="34" charset="0"/>
                          <a:cs typeface="Arial" panose="020B0604020202020204" pitchFamily="34" charset="0"/>
                        </a:rPr>
                        <a:t>11.1: Housing</a:t>
                      </a:r>
                      <a:r>
                        <a:rPr lang="en-US" sz="1800" baseline="0" dirty="0">
                          <a:latin typeface="Arial" panose="020B0604020202020204" pitchFamily="34" charset="0"/>
                          <a:cs typeface="Arial" panose="020B0604020202020204" pitchFamily="34" charset="0"/>
                        </a:rPr>
                        <a:t> and Slums</a:t>
                      </a:r>
                      <a:endParaRPr lang="en-GB" sz="1800" dirty="0">
                        <a:latin typeface="Arial" panose="020B0604020202020204" pitchFamily="34" charset="0"/>
                        <a:ea typeface="Adobe Song Std L" panose="02020300000000000000" pitchFamily="18" charset="-128"/>
                        <a:cs typeface="Arial" panose="020B0604020202020204" pitchFamily="34" charset="0"/>
                      </a:endParaRPr>
                    </a:p>
                  </a:txBody>
                  <a:tcPr/>
                </a:tc>
                <a:tc>
                  <a:txBody>
                    <a:bodyPr/>
                    <a:lstStyle/>
                    <a:p>
                      <a:r>
                        <a:rPr lang="en-US" sz="1800" dirty="0">
                          <a:latin typeface="Arial" panose="020B0604020202020204" pitchFamily="34" charset="0"/>
                          <a:cs typeface="Arial" panose="020B0604020202020204" pitchFamily="34" charset="0"/>
                        </a:rPr>
                        <a:t>11.a:</a:t>
                      </a:r>
                      <a:r>
                        <a:rPr lang="en-US" sz="1800" baseline="0" dirty="0">
                          <a:latin typeface="Arial" panose="020B0604020202020204" pitchFamily="34" charset="0"/>
                          <a:cs typeface="Arial" panose="020B0604020202020204" pitchFamily="34" charset="0"/>
                        </a:rPr>
                        <a:t> Urban-rural linkages</a:t>
                      </a:r>
                      <a:endParaRPr lang="en-GB" sz="1800" dirty="0">
                        <a:latin typeface="Arial" panose="020B0604020202020204" pitchFamily="34" charset="0"/>
                        <a:ea typeface="Adobe Song Std L" panose="02020300000000000000" pitchFamily="18" charset="-128"/>
                        <a:cs typeface="Arial" panose="020B0604020202020204" pitchFamily="34" charset="0"/>
                      </a:endParaRPr>
                    </a:p>
                  </a:txBody>
                  <a:tcPr/>
                </a:tc>
                <a:extLst>
                  <a:ext uri="{0D108BD9-81ED-4DB2-BD59-A6C34878D82A}">
                    <a16:rowId xmlns:a16="http://schemas.microsoft.com/office/drawing/2014/main" val="10001"/>
                  </a:ext>
                </a:extLst>
              </a:tr>
              <a:tr h="571826">
                <a:tc>
                  <a:txBody>
                    <a:bodyPr/>
                    <a:lstStyle/>
                    <a:p>
                      <a:r>
                        <a:rPr lang="en-US" sz="1800" dirty="0">
                          <a:latin typeface="Arial" panose="020B0604020202020204" pitchFamily="34" charset="0"/>
                          <a:cs typeface="Arial" panose="020B0604020202020204" pitchFamily="34" charset="0"/>
                        </a:rPr>
                        <a:t>11.2: Sustainable transport</a:t>
                      </a:r>
                      <a:endParaRPr lang="en-GB" sz="1800" dirty="0">
                        <a:latin typeface="Arial" panose="020B0604020202020204" pitchFamily="34" charset="0"/>
                        <a:ea typeface="Adobe Song Std L" panose="02020300000000000000" pitchFamily="18" charset="-128"/>
                        <a:cs typeface="Arial" panose="020B0604020202020204" pitchFamily="34" charset="0"/>
                      </a:endParaRPr>
                    </a:p>
                  </a:txBody>
                  <a:tcPr/>
                </a:tc>
                <a:tc>
                  <a:txBody>
                    <a:bodyPr/>
                    <a:lstStyle/>
                    <a:p>
                      <a:r>
                        <a:rPr lang="en-US" sz="1800" dirty="0">
                          <a:latin typeface="Arial" panose="020B0604020202020204" pitchFamily="34" charset="0"/>
                          <a:cs typeface="Arial" panose="020B0604020202020204" pitchFamily="34" charset="0"/>
                        </a:rPr>
                        <a:t>11.b: Risk reduction</a:t>
                      </a:r>
                      <a:endParaRPr lang="en-GB" sz="1800" dirty="0">
                        <a:latin typeface="Arial" panose="020B0604020202020204" pitchFamily="34" charset="0"/>
                        <a:ea typeface="Adobe Song Std L" panose="02020300000000000000" pitchFamily="18" charset="-128"/>
                        <a:cs typeface="Arial" panose="020B0604020202020204" pitchFamily="34" charset="0"/>
                      </a:endParaRPr>
                    </a:p>
                  </a:txBody>
                  <a:tcPr/>
                </a:tc>
                <a:extLst>
                  <a:ext uri="{0D108BD9-81ED-4DB2-BD59-A6C34878D82A}">
                    <a16:rowId xmlns:a16="http://schemas.microsoft.com/office/drawing/2014/main" val="10002"/>
                  </a:ext>
                </a:extLst>
              </a:tr>
              <a:tr h="588442">
                <a:tc>
                  <a:txBody>
                    <a:bodyPr/>
                    <a:lstStyle/>
                    <a:p>
                      <a:r>
                        <a:rPr lang="en-US" sz="1800" dirty="0">
                          <a:latin typeface="Arial" panose="020B0604020202020204" pitchFamily="34" charset="0"/>
                          <a:cs typeface="Arial" panose="020B0604020202020204" pitchFamily="34" charset="0"/>
                        </a:rPr>
                        <a:t>11.3:</a:t>
                      </a:r>
                      <a:r>
                        <a:rPr lang="en-US" sz="1800" baseline="0" dirty="0">
                          <a:latin typeface="Arial" panose="020B0604020202020204" pitchFamily="34" charset="0"/>
                          <a:cs typeface="Arial" panose="020B0604020202020204" pitchFamily="34" charset="0"/>
                        </a:rPr>
                        <a:t> Participatory planning</a:t>
                      </a:r>
                      <a:endParaRPr lang="en-GB" sz="1800" dirty="0">
                        <a:latin typeface="Arial" panose="020B0604020202020204" pitchFamily="34" charset="0"/>
                        <a:ea typeface="Adobe Song Std L" panose="02020300000000000000" pitchFamily="18" charset="-128"/>
                        <a:cs typeface="Arial" panose="020B0604020202020204" pitchFamily="34" charset="0"/>
                      </a:endParaRPr>
                    </a:p>
                  </a:txBody>
                  <a:tcPr/>
                </a:tc>
                <a:tc>
                  <a:txBody>
                    <a:bodyPr/>
                    <a:lstStyle/>
                    <a:p>
                      <a:r>
                        <a:rPr lang="en-US" sz="1800" dirty="0">
                          <a:latin typeface="Arial" panose="020B0604020202020204" pitchFamily="34" charset="0"/>
                          <a:cs typeface="Arial" panose="020B0604020202020204" pitchFamily="34" charset="0"/>
                        </a:rPr>
                        <a:t>11.c: Sustainable buildings</a:t>
                      </a:r>
                      <a:endParaRPr lang="en-GB" sz="1800" dirty="0">
                        <a:latin typeface="Arial" panose="020B0604020202020204" pitchFamily="34" charset="0"/>
                        <a:ea typeface="Adobe Song Std L" panose="02020300000000000000" pitchFamily="18" charset="-128"/>
                        <a:cs typeface="Arial" panose="020B0604020202020204" pitchFamily="34" charset="0"/>
                      </a:endParaRPr>
                    </a:p>
                  </a:txBody>
                  <a:tcPr/>
                </a:tc>
                <a:extLst>
                  <a:ext uri="{0D108BD9-81ED-4DB2-BD59-A6C34878D82A}">
                    <a16:rowId xmlns:a16="http://schemas.microsoft.com/office/drawing/2014/main" val="10003"/>
                  </a:ext>
                </a:extLst>
              </a:tr>
              <a:tr h="626496">
                <a:tc>
                  <a:txBody>
                    <a:bodyPr/>
                    <a:lstStyle/>
                    <a:p>
                      <a:r>
                        <a:rPr lang="en-US" sz="1800" dirty="0">
                          <a:latin typeface="Arial" panose="020B0604020202020204" pitchFamily="34" charset="0"/>
                          <a:cs typeface="Arial" panose="020B0604020202020204" pitchFamily="34" charset="0"/>
                        </a:rPr>
                        <a:t>11.4: Cultural heritage</a:t>
                      </a:r>
                      <a:endParaRPr lang="en-GB" sz="1800" dirty="0">
                        <a:latin typeface="Arial" panose="020B0604020202020204" pitchFamily="34" charset="0"/>
                        <a:ea typeface="Adobe Song Std L" panose="02020300000000000000" pitchFamily="18" charset="-128"/>
                        <a:cs typeface="Arial" panose="020B0604020202020204" pitchFamily="34" charset="0"/>
                      </a:endParaRPr>
                    </a:p>
                  </a:txBody>
                  <a:tcPr/>
                </a:tc>
                <a:tc>
                  <a:txBody>
                    <a:bodyPr/>
                    <a:lstStyle/>
                    <a:p>
                      <a:endParaRPr lang="en-GB"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470755">
                <a:tc>
                  <a:txBody>
                    <a:bodyPr/>
                    <a:lstStyle/>
                    <a:p>
                      <a:r>
                        <a:rPr lang="en-US" sz="1800" dirty="0">
                          <a:latin typeface="Arial" panose="020B0604020202020204" pitchFamily="34" charset="0"/>
                          <a:cs typeface="Arial" panose="020B0604020202020204" pitchFamily="34" charset="0"/>
                        </a:rPr>
                        <a:t>11.5: Disaster Reduction</a:t>
                      </a:r>
                      <a:endParaRPr lang="en-GB" sz="1800" dirty="0">
                        <a:latin typeface="Arial" panose="020B0604020202020204" pitchFamily="34" charset="0"/>
                        <a:ea typeface="Adobe Song Std L" panose="02020300000000000000" pitchFamily="18" charset="-128"/>
                        <a:cs typeface="Arial" panose="020B0604020202020204" pitchFamily="34" charset="0"/>
                      </a:endParaRPr>
                    </a:p>
                  </a:txBody>
                  <a:tcPr/>
                </a:tc>
                <a:tc>
                  <a:txBody>
                    <a:bodyPr/>
                    <a:lstStyle/>
                    <a:p>
                      <a:endParaRPr lang="en-GB"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823820">
                <a:tc>
                  <a:txBody>
                    <a:bodyPr/>
                    <a:lstStyle/>
                    <a:p>
                      <a:r>
                        <a:rPr lang="en-US" sz="1800" dirty="0">
                          <a:latin typeface="Arial" panose="020B0604020202020204" pitchFamily="34" charset="0"/>
                          <a:cs typeface="Arial" panose="020B0604020202020204" pitchFamily="34" charset="0"/>
                        </a:rPr>
                        <a:t>11.6: Air Quality and Waste Management</a:t>
                      </a:r>
                      <a:endParaRPr lang="en-GB" sz="1800" dirty="0">
                        <a:latin typeface="Arial" panose="020B0604020202020204" pitchFamily="34" charset="0"/>
                        <a:ea typeface="Adobe Song Std L" panose="02020300000000000000" pitchFamily="18" charset="-128"/>
                        <a:cs typeface="Arial" panose="020B0604020202020204" pitchFamily="34" charset="0"/>
                      </a:endParaRPr>
                    </a:p>
                  </a:txBody>
                  <a:tcPr/>
                </a:tc>
                <a:tc>
                  <a:txBody>
                    <a:bodyPr/>
                    <a:lstStyle/>
                    <a:p>
                      <a:endParaRPr lang="en-GB"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r h="471487">
                <a:tc>
                  <a:txBody>
                    <a:bodyPr/>
                    <a:lstStyle/>
                    <a:p>
                      <a:r>
                        <a:rPr lang="en-US" sz="1800" dirty="0">
                          <a:latin typeface="Arial" panose="020B0604020202020204" pitchFamily="34" charset="0"/>
                          <a:cs typeface="Arial" panose="020B0604020202020204" pitchFamily="34" charset="0"/>
                        </a:rPr>
                        <a:t>11.7: Public spaces</a:t>
                      </a:r>
                      <a:endParaRPr lang="en-GB" sz="1800" dirty="0">
                        <a:latin typeface="Arial" panose="020B0604020202020204" pitchFamily="34" charset="0"/>
                        <a:ea typeface="Adobe Song Std L" panose="02020300000000000000" pitchFamily="18" charset="-128"/>
                        <a:cs typeface="Arial" panose="020B0604020202020204" pitchFamily="34" charset="0"/>
                      </a:endParaRPr>
                    </a:p>
                  </a:txBody>
                  <a:tcPr/>
                </a:tc>
                <a:tc>
                  <a:txBody>
                    <a:bodyPr/>
                    <a:lstStyle/>
                    <a:p>
                      <a:endParaRPr lang="en-GB"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7"/>
                  </a:ext>
                </a:extLst>
              </a:tr>
            </a:tbl>
          </a:graphicData>
        </a:graphic>
      </p:graphicFrame>
      <p:pic>
        <p:nvPicPr>
          <p:cNvPr id="7" name="Picture 7" descr="footer"/>
          <p:cNvPicPr>
            <a:picLocks noChangeAspect="1" noChangeArrowheads="1"/>
          </p:cNvPicPr>
          <p:nvPr/>
        </p:nvPicPr>
        <p:blipFill>
          <a:blip r:embed="rId4">
            <a:extLst>
              <a:ext uri="{28A0092B-C50C-407E-A947-70E740481C1C}">
                <a14:useLocalDpi xmlns:a14="http://schemas.microsoft.com/office/drawing/2010/main" val="0"/>
              </a:ext>
            </a:extLst>
          </a:blip>
          <a:srcRect t="89999"/>
          <a:stretch>
            <a:fillRect/>
          </a:stretch>
        </p:blipFill>
        <p:spPr bwMode="auto">
          <a:xfrm>
            <a:off x="0" y="6201398"/>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47567" y="5827217"/>
            <a:ext cx="6306406" cy="369332"/>
          </a:xfrm>
          <a:prstGeom prst="rect">
            <a:avLst/>
          </a:prstGeom>
          <a:noFill/>
        </p:spPr>
        <p:txBody>
          <a:bodyPr wrap="none" rtlCol="0">
            <a:spAutoFit/>
          </a:bodyPr>
          <a:lstStyle/>
          <a:p>
            <a:r>
              <a:rPr lang="en-US" i="1" dirty="0">
                <a:solidFill>
                  <a:srgbClr val="FF0000"/>
                </a:solidFill>
              </a:rPr>
              <a:t>Other Human settlements indicators are in other goal and targets</a:t>
            </a:r>
          </a:p>
        </p:txBody>
      </p:sp>
    </p:spTree>
    <p:extLst>
      <p:ext uri="{BB962C8B-B14F-4D97-AF65-F5344CB8AC3E}">
        <p14:creationId xmlns:p14="http://schemas.microsoft.com/office/powerpoint/2010/main" val="1262109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Immagine 1" descr="global-goals-full-icons.png__2318x1180_q85_crop_subsampling-2_upscale.jpg"/>
          <p:cNvPicPr>
            <a:picLocks noChangeAspect="1"/>
          </p:cNvPicPr>
          <p:nvPr/>
        </p:nvPicPr>
        <p:blipFill>
          <a:blip r:embed="rId2">
            <a:extLst>
              <a:ext uri="{28A0092B-C50C-407E-A947-70E740481C1C}">
                <a14:useLocalDpi xmlns:a14="http://schemas.microsoft.com/office/drawing/2010/main" val="0"/>
              </a:ext>
            </a:extLst>
          </a:blip>
          <a:srcRect l="66667" t="34653" r="17882" b="35335"/>
          <a:stretch>
            <a:fillRect/>
          </a:stretch>
        </p:blipFill>
        <p:spPr bwMode="auto">
          <a:xfrm>
            <a:off x="0" y="0"/>
            <a:ext cx="1600200"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11"/>
          <p:cNvPicPr>
            <a:picLocks noChangeAspect="1" noChangeArrowheads="1"/>
          </p:cNvPicPr>
          <p:nvPr/>
        </p:nvPicPr>
        <p:blipFill>
          <a:blip r:embed="rId3">
            <a:extLst>
              <a:ext uri="{28A0092B-C50C-407E-A947-70E740481C1C}">
                <a14:useLocalDpi xmlns:a14="http://schemas.microsoft.com/office/drawing/2010/main" val="0"/>
              </a:ext>
            </a:extLst>
          </a:blip>
          <a:srcRect l="14954" b="23589"/>
          <a:stretch>
            <a:fillRect/>
          </a:stretch>
        </p:blipFill>
        <p:spPr bwMode="auto">
          <a:xfrm>
            <a:off x="1600200" y="0"/>
            <a:ext cx="7232650" cy="140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Table 2"/>
          <p:cNvGraphicFramePr>
            <a:graphicFrameLocks noGrp="1"/>
          </p:cNvGraphicFramePr>
          <p:nvPr>
            <p:extLst>
              <p:ext uri="{D42A27DB-BD31-4B8C-83A1-F6EECF244321}">
                <p14:modId xmlns:p14="http://schemas.microsoft.com/office/powerpoint/2010/main" val="238696715"/>
              </p:ext>
            </p:extLst>
          </p:nvPr>
        </p:nvGraphicFramePr>
        <p:xfrm>
          <a:off x="228600" y="1285761"/>
          <a:ext cx="8604250" cy="4766085"/>
        </p:xfrm>
        <a:graphic>
          <a:graphicData uri="http://schemas.openxmlformats.org/drawingml/2006/table">
            <a:tbl>
              <a:tblPr firstRow="1" bandRow="1">
                <a:tableStyleId>{5C22544A-7EE6-4342-B048-85BDC9FD1C3A}</a:tableStyleId>
              </a:tblPr>
              <a:tblGrid>
                <a:gridCol w="3577564">
                  <a:extLst>
                    <a:ext uri="{9D8B030D-6E8A-4147-A177-3AD203B41FA5}">
                      <a16:colId xmlns:a16="http://schemas.microsoft.com/office/drawing/2014/main" val="20000"/>
                    </a:ext>
                  </a:extLst>
                </a:gridCol>
                <a:gridCol w="2932430">
                  <a:extLst>
                    <a:ext uri="{9D8B030D-6E8A-4147-A177-3AD203B41FA5}">
                      <a16:colId xmlns:a16="http://schemas.microsoft.com/office/drawing/2014/main" val="20001"/>
                    </a:ext>
                  </a:extLst>
                </a:gridCol>
                <a:gridCol w="2094256">
                  <a:extLst>
                    <a:ext uri="{9D8B030D-6E8A-4147-A177-3AD203B41FA5}">
                      <a16:colId xmlns:a16="http://schemas.microsoft.com/office/drawing/2014/main" val="20002"/>
                    </a:ext>
                  </a:extLst>
                </a:gridCol>
              </a:tblGrid>
              <a:tr h="373477">
                <a:tc>
                  <a:txBody>
                    <a:bodyPr/>
                    <a:lstStyle/>
                    <a:p>
                      <a:r>
                        <a:rPr lang="en-US" sz="1800" dirty="0">
                          <a:latin typeface="Arial" panose="020B0604020202020204" pitchFamily="34" charset="0"/>
                          <a:cs typeface="Arial" panose="020B0604020202020204" pitchFamily="34" charset="0"/>
                        </a:rPr>
                        <a:t>Target</a:t>
                      </a:r>
                      <a:endParaRPr lang="en-GB" sz="1800" dirty="0">
                        <a:latin typeface="Arial" panose="020B0604020202020204" pitchFamily="34" charset="0"/>
                        <a:cs typeface="Arial" panose="020B0604020202020204" pitchFamily="34" charset="0"/>
                      </a:endParaRPr>
                    </a:p>
                  </a:txBody>
                  <a:tcPr marL="91435" marR="91435" marT="45715" marB="4571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r>
                        <a:rPr lang="en-US" sz="1800" dirty="0">
                          <a:latin typeface="Arial" panose="020B0604020202020204" pitchFamily="34" charset="0"/>
                          <a:cs typeface="Arial" panose="020B0604020202020204" pitchFamily="34" charset="0"/>
                        </a:rPr>
                        <a:t>Indicator</a:t>
                      </a:r>
                      <a:endParaRPr lang="en-GB" sz="1800" dirty="0">
                        <a:latin typeface="Arial" panose="020B0604020202020204" pitchFamily="34" charset="0"/>
                        <a:cs typeface="Arial" panose="020B0604020202020204" pitchFamily="34" charset="0"/>
                      </a:endParaRPr>
                    </a:p>
                  </a:txBody>
                  <a:tcPr marL="91435" marR="91435" marT="45715" marB="4571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r>
                        <a:rPr lang="en-US" sz="1800" dirty="0">
                          <a:latin typeface="Arial" panose="020B0604020202020204" pitchFamily="34" charset="0"/>
                          <a:cs typeface="Arial" panose="020B0604020202020204" pitchFamily="34" charset="0"/>
                        </a:rPr>
                        <a:t>Tier</a:t>
                      </a:r>
                      <a:endParaRPr lang="en-GB" sz="1800" dirty="0">
                        <a:latin typeface="Arial" panose="020B0604020202020204" pitchFamily="34" charset="0"/>
                        <a:cs typeface="Arial" panose="020B0604020202020204" pitchFamily="34" charset="0"/>
                      </a:endParaRPr>
                    </a:p>
                  </a:txBody>
                  <a:tcPr marL="91435" marR="91435" marT="45715" marB="4571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0"/>
                  </a:ext>
                </a:extLst>
              </a:tr>
              <a:tr h="572240">
                <a:tc rowSpan="2">
                  <a:txBody>
                    <a:bodyPr/>
                    <a:lstStyle/>
                    <a:p>
                      <a:r>
                        <a:rPr lang="en-US" sz="1000" dirty="0">
                          <a:latin typeface="Arial" panose="020B0604020202020204" pitchFamily="34" charset="0"/>
                          <a:cs typeface="Arial" panose="020B0604020202020204" pitchFamily="34" charset="0"/>
                        </a:rPr>
                        <a:t>1.4 By</a:t>
                      </a:r>
                      <a:r>
                        <a:rPr lang="en-US" sz="1000" baseline="0" dirty="0">
                          <a:latin typeface="Arial" panose="020B0604020202020204" pitchFamily="34" charset="0"/>
                          <a:cs typeface="Arial" panose="020B0604020202020204" pitchFamily="34" charset="0"/>
                        </a:rPr>
                        <a:t> 2030, ensure that all men and women, in particular the poor and the vulnerable, have equal rights to economic resources, as well as access to basic services, ownership and control over land and other forms of property, inheritance, natural resources, appropriate new technology and financial services, including microfinance. </a:t>
                      </a:r>
                      <a:endParaRPr lang="en-GB" sz="1000" dirty="0">
                        <a:latin typeface="Arial" panose="020B0604020202020204" pitchFamily="34" charset="0"/>
                        <a:cs typeface="Arial" panose="020B0604020202020204" pitchFamily="34" charset="0"/>
                      </a:endParaRPr>
                    </a:p>
                  </a:txBody>
                  <a:tcPr marL="91435" marR="91435" marT="45715" marB="4571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100" dirty="0">
                          <a:latin typeface="Arial" panose="020B0604020202020204" pitchFamily="34" charset="0"/>
                          <a:cs typeface="Arial" panose="020B0604020202020204" pitchFamily="34" charset="0"/>
                        </a:rPr>
                        <a:t>1.4.1:</a:t>
                      </a:r>
                      <a:r>
                        <a:rPr lang="en-US" sz="1100" baseline="0" dirty="0">
                          <a:latin typeface="Arial" panose="020B0604020202020204" pitchFamily="34" charset="0"/>
                          <a:cs typeface="Arial" panose="020B0604020202020204" pitchFamily="34" charset="0"/>
                        </a:rPr>
                        <a:t> Proportion of population living on households with access to basic services</a:t>
                      </a:r>
                      <a:endParaRPr lang="en-GB" sz="1100" dirty="0">
                        <a:latin typeface="Arial" panose="020B0604020202020204" pitchFamily="34" charset="0"/>
                        <a:cs typeface="Arial" panose="020B0604020202020204" pitchFamily="34" charset="0"/>
                      </a:endParaRPr>
                    </a:p>
                  </a:txBody>
                  <a:tcPr marL="91435" marR="91435" marT="45715" marB="4571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000" dirty="0">
                          <a:latin typeface="Arial" panose="020B0604020202020204" pitchFamily="34" charset="0"/>
                          <a:cs typeface="Arial" panose="020B0604020202020204" pitchFamily="34" charset="0"/>
                        </a:rPr>
                        <a:t>Tier III</a:t>
                      </a:r>
                      <a:endParaRPr lang="en-GB" sz="1000" dirty="0">
                        <a:latin typeface="Arial" panose="020B0604020202020204" pitchFamily="34" charset="0"/>
                        <a:cs typeface="Arial" panose="020B0604020202020204" pitchFamily="34" charset="0"/>
                      </a:endParaRPr>
                    </a:p>
                  </a:txBody>
                  <a:tcPr marL="91435" marR="91435" marT="45715" marB="4571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1"/>
                  </a:ext>
                </a:extLst>
              </a:tr>
              <a:tr h="910351">
                <a:tc vMerge="1">
                  <a:txBody>
                    <a:bodyPr/>
                    <a:lstStyle/>
                    <a:p>
                      <a:endParaRPr lang="en-GB" dirty="0"/>
                    </a:p>
                  </a:txBody>
                  <a:tcPr/>
                </a:tc>
                <a:tc>
                  <a:txBody>
                    <a:bodyPr/>
                    <a:lstStyle/>
                    <a:p>
                      <a:r>
                        <a:rPr lang="en-US" sz="1000" dirty="0">
                          <a:latin typeface="Arial" panose="020B0604020202020204" pitchFamily="34" charset="0"/>
                          <a:cs typeface="Arial" panose="020B0604020202020204" pitchFamily="34" charset="0"/>
                        </a:rPr>
                        <a:t>1.4.2: Proportion of total adult population with secure tenure rights to land, with legally recognized documentation and who perceive</a:t>
                      </a:r>
                      <a:r>
                        <a:rPr lang="en-US" sz="1000" baseline="0" dirty="0">
                          <a:latin typeface="Arial" panose="020B0604020202020204" pitchFamily="34" charset="0"/>
                          <a:cs typeface="Arial" panose="020B0604020202020204" pitchFamily="34" charset="0"/>
                        </a:rPr>
                        <a:t> their rights to land as secure, by sex and by type of tenure</a:t>
                      </a:r>
                      <a:endParaRPr lang="en-GB" sz="1000" dirty="0">
                        <a:latin typeface="Arial" panose="020B0604020202020204" pitchFamily="34" charset="0"/>
                        <a:cs typeface="Arial" panose="020B0604020202020204" pitchFamily="34" charset="0"/>
                      </a:endParaRPr>
                    </a:p>
                  </a:txBody>
                  <a:tcPr marL="91435" marR="91435" marT="45715" marB="4571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panose="020B0604020202020204" pitchFamily="34" charset="0"/>
                          <a:cs typeface="Arial" panose="020B0604020202020204" pitchFamily="34" charset="0"/>
                        </a:rPr>
                        <a:t>Tier III</a:t>
                      </a:r>
                      <a:endParaRPr lang="en-GB" sz="1000" dirty="0">
                        <a:latin typeface="Arial" panose="020B0604020202020204" pitchFamily="34" charset="0"/>
                        <a:cs typeface="Arial" panose="020B0604020202020204" pitchFamily="34" charset="0"/>
                      </a:endParaRPr>
                    </a:p>
                    <a:p>
                      <a:endParaRPr lang="en-GB" sz="1000" dirty="0">
                        <a:latin typeface="Arial" panose="020B0604020202020204" pitchFamily="34" charset="0"/>
                        <a:cs typeface="Arial" panose="020B0604020202020204" pitchFamily="34" charset="0"/>
                      </a:endParaRPr>
                    </a:p>
                  </a:txBody>
                  <a:tcPr marL="91435" marR="91435" marT="45715" marB="4571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2"/>
                  </a:ext>
                </a:extLst>
              </a:tr>
              <a:tr h="1073750">
                <a:tc>
                  <a:txBody>
                    <a:bodyPr/>
                    <a:lstStyle/>
                    <a:p>
                      <a:r>
                        <a:rPr lang="en-US" sz="1000" dirty="0">
                          <a:latin typeface="Arial" panose="020B0604020202020204" pitchFamily="34" charset="0"/>
                          <a:cs typeface="Arial" panose="020B0604020202020204" pitchFamily="34" charset="0"/>
                        </a:rPr>
                        <a:t>6.3</a:t>
                      </a:r>
                      <a:r>
                        <a:rPr lang="en-US" sz="1000" baseline="0" dirty="0">
                          <a:latin typeface="Arial" panose="020B0604020202020204" pitchFamily="34" charset="0"/>
                          <a:cs typeface="Arial" panose="020B0604020202020204" pitchFamily="34" charset="0"/>
                        </a:rPr>
                        <a:t> By 2030,improve water quality by reducing pollution, eliminating dumping and minimizing release of hazardous chemicals and materials, halving the proportion of untreated wastewater and substantially increasing recycling and safe reuse globally</a:t>
                      </a:r>
                      <a:endParaRPr lang="en-GB" sz="1000" dirty="0">
                        <a:latin typeface="Arial" panose="020B0604020202020204" pitchFamily="34" charset="0"/>
                        <a:cs typeface="Arial" panose="020B0604020202020204" pitchFamily="34" charset="0"/>
                      </a:endParaRPr>
                    </a:p>
                  </a:txBody>
                  <a:tcPr marL="91435" marR="91435" marT="45715" marB="4571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000" dirty="0">
                          <a:latin typeface="Arial" panose="020B0604020202020204" pitchFamily="34" charset="0"/>
                          <a:cs typeface="Arial" panose="020B0604020202020204" pitchFamily="34" charset="0"/>
                        </a:rPr>
                        <a:t>6.3.1:</a:t>
                      </a:r>
                      <a:r>
                        <a:rPr lang="en-US" sz="1000" baseline="0" dirty="0">
                          <a:latin typeface="Arial" panose="020B0604020202020204" pitchFamily="34" charset="0"/>
                          <a:cs typeface="Arial" panose="020B0604020202020204" pitchFamily="34" charset="0"/>
                        </a:rPr>
                        <a:t> Proportion of wastewater safely treated</a:t>
                      </a:r>
                      <a:endParaRPr lang="en-GB" sz="1000" dirty="0">
                        <a:latin typeface="Arial" panose="020B0604020202020204" pitchFamily="34" charset="0"/>
                        <a:cs typeface="Arial" panose="020B0604020202020204" pitchFamily="34" charset="0"/>
                      </a:endParaRPr>
                    </a:p>
                  </a:txBody>
                  <a:tcPr marL="91435" marR="91435" marT="45715" marB="4571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panose="020B0604020202020204" pitchFamily="34" charset="0"/>
                          <a:cs typeface="Arial" panose="020B0604020202020204" pitchFamily="34" charset="0"/>
                        </a:rPr>
                        <a:t>Tier III</a:t>
                      </a:r>
                      <a:endParaRPr lang="en-GB" sz="1000" dirty="0">
                        <a:latin typeface="Arial" panose="020B0604020202020204" pitchFamily="34" charset="0"/>
                        <a:cs typeface="Arial" panose="020B0604020202020204" pitchFamily="34" charset="0"/>
                      </a:endParaRPr>
                    </a:p>
                    <a:p>
                      <a:endParaRPr lang="en-GB" sz="1000" dirty="0">
                        <a:latin typeface="Arial" panose="020B0604020202020204" pitchFamily="34" charset="0"/>
                        <a:cs typeface="Arial" panose="020B0604020202020204" pitchFamily="34" charset="0"/>
                      </a:endParaRPr>
                    </a:p>
                  </a:txBody>
                  <a:tcPr marL="91435" marR="91435" marT="45715" marB="4571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3"/>
                  </a:ext>
                </a:extLst>
              </a:tr>
              <a:tr h="653587">
                <a:tc>
                  <a:txBody>
                    <a:bodyPr/>
                    <a:lstStyle/>
                    <a:p>
                      <a:r>
                        <a:rPr lang="en-US" sz="1000" dirty="0">
                          <a:latin typeface="Arial" panose="020B0604020202020204" pitchFamily="34" charset="0"/>
                          <a:cs typeface="Arial" panose="020B0604020202020204" pitchFamily="34" charset="0"/>
                        </a:rPr>
                        <a:t>11.1 By 2030,</a:t>
                      </a:r>
                      <a:r>
                        <a:rPr lang="en-US" sz="1000" baseline="0" dirty="0">
                          <a:latin typeface="Arial" panose="020B0604020202020204" pitchFamily="34" charset="0"/>
                          <a:cs typeface="Arial" panose="020B0604020202020204" pitchFamily="34" charset="0"/>
                        </a:rPr>
                        <a:t> ensure access for all to adequate, safe and affordable housing and basic services and upgrade slums</a:t>
                      </a:r>
                      <a:endParaRPr lang="en-GB" sz="1000" dirty="0">
                        <a:latin typeface="Arial" panose="020B0604020202020204" pitchFamily="34" charset="0"/>
                        <a:cs typeface="Arial" panose="020B0604020202020204" pitchFamily="34" charset="0"/>
                      </a:endParaRPr>
                    </a:p>
                  </a:txBody>
                  <a:tcPr marL="91435" marR="91435" marT="45715" marB="4571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000" dirty="0">
                          <a:latin typeface="Arial" panose="020B0604020202020204" pitchFamily="34" charset="0"/>
                          <a:cs typeface="Arial" panose="020B0604020202020204" pitchFamily="34" charset="0"/>
                        </a:rPr>
                        <a:t>11.1.1: Proportion of urban population living in slums, informal settlements</a:t>
                      </a:r>
                      <a:r>
                        <a:rPr lang="en-US" sz="1000" baseline="0" dirty="0">
                          <a:latin typeface="Arial" panose="020B0604020202020204" pitchFamily="34" charset="0"/>
                          <a:cs typeface="Arial" panose="020B0604020202020204" pitchFamily="34" charset="0"/>
                        </a:rPr>
                        <a:t> or inadequate housing</a:t>
                      </a:r>
                      <a:endParaRPr lang="en-GB" sz="1000" dirty="0">
                        <a:latin typeface="Arial" panose="020B0604020202020204" pitchFamily="34" charset="0"/>
                        <a:cs typeface="Arial" panose="020B0604020202020204" pitchFamily="34" charset="0"/>
                      </a:endParaRPr>
                    </a:p>
                  </a:txBody>
                  <a:tcPr marL="91435" marR="91435" marT="45715" marB="4571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panose="020B0604020202020204" pitchFamily="34" charset="0"/>
                          <a:cs typeface="Arial" panose="020B0604020202020204" pitchFamily="34" charset="0"/>
                        </a:rPr>
                        <a:t>Tier II</a:t>
                      </a:r>
                      <a:endParaRPr lang="en-GB" sz="1000" dirty="0">
                        <a:latin typeface="Arial" panose="020B0604020202020204" pitchFamily="34" charset="0"/>
                        <a:cs typeface="Arial" panose="020B0604020202020204" pitchFamily="34" charset="0"/>
                      </a:endParaRPr>
                    </a:p>
                    <a:p>
                      <a:endParaRPr lang="en-GB" sz="1000" dirty="0">
                        <a:latin typeface="Arial" panose="020B0604020202020204" pitchFamily="34" charset="0"/>
                        <a:cs typeface="Arial" panose="020B0604020202020204" pitchFamily="34" charset="0"/>
                      </a:endParaRPr>
                    </a:p>
                  </a:txBody>
                  <a:tcPr marL="91435" marR="91435" marT="45715" marB="4571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4"/>
                  </a:ext>
                </a:extLst>
              </a:tr>
              <a:tr h="1182680">
                <a:tc>
                  <a:txBody>
                    <a:bodyPr/>
                    <a:lstStyle/>
                    <a:p>
                      <a:r>
                        <a:rPr lang="en-US" sz="1000" dirty="0">
                          <a:latin typeface="Arial" panose="020B0604020202020204" pitchFamily="34" charset="0"/>
                          <a:cs typeface="Arial" panose="020B0604020202020204" pitchFamily="34" charset="0"/>
                        </a:rPr>
                        <a:t>11.2 By 2030, provide access to safe, accessible and sustainable transport systems for all, improving road safety, notably</a:t>
                      </a:r>
                      <a:r>
                        <a:rPr lang="en-US" sz="1000" baseline="0" dirty="0">
                          <a:latin typeface="Arial" panose="020B0604020202020204" pitchFamily="34" charset="0"/>
                          <a:cs typeface="Arial" panose="020B0604020202020204" pitchFamily="34" charset="0"/>
                        </a:rPr>
                        <a:t> by expanding public transport, with special attention to the needs of those in vulnerable situations, women, children, persons with disabilities and older persons.</a:t>
                      </a:r>
                      <a:endParaRPr lang="en-GB" sz="1000" dirty="0">
                        <a:latin typeface="Arial" panose="020B0604020202020204" pitchFamily="34" charset="0"/>
                        <a:cs typeface="Arial" panose="020B0604020202020204" pitchFamily="34" charset="0"/>
                      </a:endParaRPr>
                    </a:p>
                  </a:txBody>
                  <a:tcPr marL="91435" marR="91435" marT="45715" marB="4571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000" dirty="0">
                          <a:latin typeface="Arial" panose="020B0604020202020204" pitchFamily="34" charset="0"/>
                          <a:cs typeface="Arial" panose="020B0604020202020204" pitchFamily="34" charset="0"/>
                        </a:rPr>
                        <a:t>11.2.1:</a:t>
                      </a:r>
                      <a:r>
                        <a:rPr lang="en-US" sz="1000" baseline="0" dirty="0">
                          <a:latin typeface="Arial" panose="020B0604020202020204" pitchFamily="34" charset="0"/>
                          <a:cs typeface="Arial" panose="020B0604020202020204" pitchFamily="34" charset="0"/>
                        </a:rPr>
                        <a:t> Proportion of population that has convenient access to public transport, by sex, age and persons with disabilities</a:t>
                      </a:r>
                      <a:endParaRPr lang="en-GB" sz="1000" dirty="0">
                        <a:latin typeface="Arial" panose="020B0604020202020204" pitchFamily="34" charset="0"/>
                        <a:cs typeface="Arial" panose="020B0604020202020204" pitchFamily="34" charset="0"/>
                      </a:endParaRPr>
                    </a:p>
                  </a:txBody>
                  <a:tcPr marL="91435" marR="91435" marT="45715" marB="4571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panose="020B0604020202020204" pitchFamily="34" charset="0"/>
                          <a:cs typeface="Arial" panose="020B0604020202020204" pitchFamily="34" charset="0"/>
                        </a:rPr>
                        <a:t>Tier II</a:t>
                      </a:r>
                      <a:endParaRPr lang="en-GB" sz="1000" dirty="0">
                        <a:latin typeface="Arial" panose="020B0604020202020204" pitchFamily="34" charset="0"/>
                        <a:cs typeface="Arial" panose="020B0604020202020204" pitchFamily="34" charset="0"/>
                      </a:endParaRPr>
                    </a:p>
                    <a:p>
                      <a:endParaRPr lang="en-GB" sz="1000" dirty="0">
                        <a:latin typeface="Arial" panose="020B0604020202020204" pitchFamily="34" charset="0"/>
                        <a:cs typeface="Arial" panose="020B0604020202020204" pitchFamily="34" charset="0"/>
                      </a:endParaRPr>
                    </a:p>
                  </a:txBody>
                  <a:tcPr marL="91435" marR="91435" marT="45715" marB="4571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5"/>
                  </a:ext>
                </a:extLst>
              </a:tr>
            </a:tbl>
          </a:graphicData>
        </a:graphic>
      </p:graphicFrame>
      <p:pic>
        <p:nvPicPr>
          <p:cNvPr id="5" name="Picture 7" descr="footer"/>
          <p:cNvPicPr>
            <a:picLocks noChangeAspect="1" noChangeArrowheads="1"/>
          </p:cNvPicPr>
          <p:nvPr/>
        </p:nvPicPr>
        <p:blipFill>
          <a:blip r:embed="rId4">
            <a:extLst>
              <a:ext uri="{28A0092B-C50C-407E-A947-70E740481C1C}">
                <a14:useLocalDpi xmlns:a14="http://schemas.microsoft.com/office/drawing/2010/main" val="0"/>
              </a:ext>
            </a:extLst>
          </a:blip>
          <a:srcRect t="89999"/>
          <a:stretch>
            <a:fillRect/>
          </a:stretch>
        </p:blipFill>
        <p:spPr bwMode="auto">
          <a:xfrm>
            <a:off x="0" y="6201398"/>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5286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Immagine 1" descr="global-goals-full-icons.png__2318x1180_q85_crop_subsampling-2_upscale.jpg"/>
          <p:cNvPicPr>
            <a:picLocks noChangeAspect="1"/>
          </p:cNvPicPr>
          <p:nvPr/>
        </p:nvPicPr>
        <p:blipFill>
          <a:blip r:embed="rId2">
            <a:extLst>
              <a:ext uri="{28A0092B-C50C-407E-A947-70E740481C1C}">
                <a14:useLocalDpi xmlns:a14="http://schemas.microsoft.com/office/drawing/2010/main" val="0"/>
              </a:ext>
            </a:extLst>
          </a:blip>
          <a:srcRect l="66667" t="34653" r="17882" b="35335"/>
          <a:stretch>
            <a:fillRect/>
          </a:stretch>
        </p:blipFill>
        <p:spPr bwMode="auto">
          <a:xfrm>
            <a:off x="0" y="4763"/>
            <a:ext cx="16002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Table 3"/>
          <p:cNvGraphicFramePr>
            <a:graphicFrameLocks noGrp="1"/>
          </p:cNvGraphicFramePr>
          <p:nvPr>
            <p:extLst>
              <p:ext uri="{D42A27DB-BD31-4B8C-83A1-F6EECF244321}">
                <p14:modId xmlns:p14="http://schemas.microsoft.com/office/powerpoint/2010/main" val="189399876"/>
              </p:ext>
            </p:extLst>
          </p:nvPr>
        </p:nvGraphicFramePr>
        <p:xfrm>
          <a:off x="162963" y="990600"/>
          <a:ext cx="8904837" cy="5210799"/>
        </p:xfrm>
        <a:graphic>
          <a:graphicData uri="http://schemas.openxmlformats.org/drawingml/2006/table">
            <a:tbl>
              <a:tblPr firstRow="1" bandRow="1">
                <a:tableStyleId>{5C22544A-7EE6-4342-B048-85BDC9FD1C3A}</a:tableStyleId>
              </a:tblPr>
              <a:tblGrid>
                <a:gridCol w="2942468">
                  <a:extLst>
                    <a:ext uri="{9D8B030D-6E8A-4147-A177-3AD203B41FA5}">
                      <a16:colId xmlns:a16="http://schemas.microsoft.com/office/drawing/2014/main" val="20000"/>
                    </a:ext>
                  </a:extLst>
                </a:gridCol>
                <a:gridCol w="5265469">
                  <a:extLst>
                    <a:ext uri="{9D8B030D-6E8A-4147-A177-3AD203B41FA5}">
                      <a16:colId xmlns:a16="http://schemas.microsoft.com/office/drawing/2014/main" val="20001"/>
                    </a:ext>
                  </a:extLst>
                </a:gridCol>
                <a:gridCol w="696900">
                  <a:extLst>
                    <a:ext uri="{9D8B030D-6E8A-4147-A177-3AD203B41FA5}">
                      <a16:colId xmlns:a16="http://schemas.microsoft.com/office/drawing/2014/main" val="20002"/>
                    </a:ext>
                  </a:extLst>
                </a:gridCol>
              </a:tblGrid>
              <a:tr h="359073">
                <a:tc>
                  <a:txBody>
                    <a:bodyPr/>
                    <a:lstStyle/>
                    <a:p>
                      <a:r>
                        <a:rPr lang="en-US" sz="1600" dirty="0">
                          <a:latin typeface="Arial" panose="020B0604020202020204" pitchFamily="34" charset="0"/>
                          <a:cs typeface="Arial" panose="020B0604020202020204" pitchFamily="34" charset="0"/>
                        </a:rPr>
                        <a:t>Target</a:t>
                      </a:r>
                      <a:endParaRPr lang="en-GB" sz="1600" dirty="0">
                        <a:latin typeface="Arial" panose="020B0604020202020204" pitchFamily="34" charset="0"/>
                        <a:cs typeface="Arial" panose="020B0604020202020204" pitchFamily="34" charset="0"/>
                      </a:endParaRPr>
                    </a:p>
                  </a:txBody>
                  <a:tcPr marL="91439" marR="91439" marT="43855" marB="4385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r>
                        <a:rPr lang="en-US" sz="1600" dirty="0">
                          <a:latin typeface="Arial" panose="020B0604020202020204" pitchFamily="34" charset="0"/>
                          <a:cs typeface="Arial" panose="020B0604020202020204" pitchFamily="34" charset="0"/>
                        </a:rPr>
                        <a:t>Indicator</a:t>
                      </a:r>
                      <a:endParaRPr lang="en-GB" sz="1600" dirty="0">
                        <a:latin typeface="Arial" panose="020B0604020202020204" pitchFamily="34" charset="0"/>
                        <a:cs typeface="Arial" panose="020B0604020202020204" pitchFamily="34" charset="0"/>
                      </a:endParaRPr>
                    </a:p>
                  </a:txBody>
                  <a:tcPr marL="91439" marR="91439" marT="43855" marB="4385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r>
                        <a:rPr lang="en-US" sz="1600" dirty="0">
                          <a:latin typeface="Arial" panose="020B0604020202020204" pitchFamily="34" charset="0"/>
                          <a:cs typeface="Arial" panose="020B0604020202020204" pitchFamily="34" charset="0"/>
                        </a:rPr>
                        <a:t>Tier</a:t>
                      </a:r>
                      <a:endParaRPr lang="en-GB" sz="1600" dirty="0">
                        <a:latin typeface="Arial" panose="020B0604020202020204" pitchFamily="34" charset="0"/>
                        <a:cs typeface="Arial" panose="020B0604020202020204" pitchFamily="34" charset="0"/>
                      </a:endParaRPr>
                    </a:p>
                  </a:txBody>
                  <a:tcPr marL="91439" marR="91439" marT="43855" marB="4385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0"/>
                  </a:ext>
                </a:extLst>
              </a:tr>
              <a:tr h="449619">
                <a:tc rowSpan="2">
                  <a:txBody>
                    <a:bodyPr/>
                    <a:lstStyle/>
                    <a:p>
                      <a:r>
                        <a:rPr lang="en-US" sz="900" b="1" dirty="0">
                          <a:latin typeface="Arial" panose="020B0604020202020204" pitchFamily="34" charset="0"/>
                          <a:cs typeface="Arial" panose="020B0604020202020204" pitchFamily="34" charset="0"/>
                        </a:rPr>
                        <a:t>11.3</a:t>
                      </a:r>
                      <a:r>
                        <a:rPr lang="en-US" sz="900" dirty="0">
                          <a:latin typeface="Arial" panose="020B0604020202020204" pitchFamily="34" charset="0"/>
                          <a:cs typeface="Arial" panose="020B0604020202020204" pitchFamily="34" charset="0"/>
                        </a:rPr>
                        <a:t> By</a:t>
                      </a:r>
                      <a:r>
                        <a:rPr lang="en-US" sz="900" baseline="0" dirty="0">
                          <a:latin typeface="Arial" panose="020B0604020202020204" pitchFamily="34" charset="0"/>
                          <a:cs typeface="Arial" panose="020B0604020202020204" pitchFamily="34" charset="0"/>
                        </a:rPr>
                        <a:t> 2030, enhance inclusive and sustainable urbanization and capacity for participatory, integrated and sustainable human settlements planning and management in all countries </a:t>
                      </a:r>
                      <a:endParaRPr lang="en-GB" sz="900" dirty="0">
                        <a:latin typeface="Arial" panose="020B0604020202020204" pitchFamily="34" charset="0"/>
                        <a:cs typeface="Arial" panose="020B0604020202020204" pitchFamily="34" charset="0"/>
                      </a:endParaRPr>
                    </a:p>
                  </a:txBody>
                  <a:tcPr marL="91439" marR="91439" marT="43855" marB="4385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900" dirty="0">
                          <a:latin typeface="Arial" panose="020B0604020202020204" pitchFamily="34" charset="0"/>
                          <a:cs typeface="Arial" panose="020B0604020202020204" pitchFamily="34" charset="0"/>
                        </a:rPr>
                        <a:t>11.3.1:</a:t>
                      </a:r>
                      <a:r>
                        <a:rPr lang="en-US" sz="900" baseline="0" dirty="0">
                          <a:latin typeface="Arial" panose="020B0604020202020204" pitchFamily="34" charset="0"/>
                          <a:cs typeface="Arial" panose="020B0604020202020204" pitchFamily="34" charset="0"/>
                        </a:rPr>
                        <a:t> Ratio of land consumption rate to population growth rate</a:t>
                      </a:r>
                      <a:endParaRPr lang="en-GB" sz="900" dirty="0">
                        <a:latin typeface="Arial" panose="020B0604020202020204" pitchFamily="34" charset="0"/>
                        <a:cs typeface="Arial" panose="020B0604020202020204" pitchFamily="34" charset="0"/>
                      </a:endParaRPr>
                    </a:p>
                  </a:txBody>
                  <a:tcPr marL="91439" marR="91439" marT="43855" marB="4385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100" dirty="0">
                          <a:latin typeface="Arial" panose="020B0604020202020204" pitchFamily="34" charset="0"/>
                          <a:cs typeface="Arial" panose="020B0604020202020204" pitchFamily="34" charset="0"/>
                        </a:rPr>
                        <a:t>Tier II</a:t>
                      </a:r>
                      <a:endParaRPr lang="en-GB" sz="1100" dirty="0">
                        <a:latin typeface="Arial" panose="020B0604020202020204" pitchFamily="34" charset="0"/>
                        <a:cs typeface="Arial" panose="020B0604020202020204" pitchFamily="34" charset="0"/>
                      </a:endParaRPr>
                    </a:p>
                  </a:txBody>
                  <a:tcPr marL="91439" marR="91439" marT="43855" marB="4385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1"/>
                  </a:ext>
                </a:extLst>
              </a:tr>
              <a:tr h="617336">
                <a:tc vMerge="1">
                  <a:txBody>
                    <a:bodyPr/>
                    <a:lstStyle/>
                    <a:p>
                      <a:endParaRPr lang="en-GB" dirty="0"/>
                    </a:p>
                  </a:txBody>
                  <a:tcPr/>
                </a:tc>
                <a:tc>
                  <a:txBody>
                    <a:bodyPr/>
                    <a:lstStyle/>
                    <a:p>
                      <a:r>
                        <a:rPr lang="en-US" sz="900" dirty="0">
                          <a:latin typeface="Arial" panose="020B0604020202020204" pitchFamily="34" charset="0"/>
                          <a:cs typeface="Arial" panose="020B0604020202020204" pitchFamily="34" charset="0"/>
                        </a:rPr>
                        <a:t>11.3.2:</a:t>
                      </a:r>
                      <a:r>
                        <a:rPr lang="en-US" sz="900" baseline="0" dirty="0">
                          <a:latin typeface="Arial" panose="020B0604020202020204" pitchFamily="34" charset="0"/>
                          <a:cs typeface="Arial" panose="020B0604020202020204" pitchFamily="34" charset="0"/>
                        </a:rPr>
                        <a:t> Proportion of cities with a direct participation structure of civil society in urban planning and management that operate regularly and democratically</a:t>
                      </a:r>
                      <a:endParaRPr lang="en-GB" sz="900" dirty="0">
                        <a:latin typeface="Arial" panose="020B0604020202020204" pitchFamily="34" charset="0"/>
                        <a:cs typeface="Arial" panose="020B0604020202020204" pitchFamily="34" charset="0"/>
                      </a:endParaRPr>
                    </a:p>
                  </a:txBody>
                  <a:tcPr marL="91439" marR="91439" marT="43855" marB="4385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Tier III</a:t>
                      </a:r>
                      <a:endParaRPr lang="en-GB" sz="1100" dirty="0">
                        <a:latin typeface="Arial" panose="020B0604020202020204" pitchFamily="34" charset="0"/>
                        <a:cs typeface="Arial" panose="020B0604020202020204" pitchFamily="34" charset="0"/>
                      </a:endParaRPr>
                    </a:p>
                    <a:p>
                      <a:endParaRPr lang="en-GB" sz="1100" dirty="0">
                        <a:latin typeface="Arial" panose="020B0604020202020204" pitchFamily="34" charset="0"/>
                        <a:cs typeface="Arial" panose="020B0604020202020204" pitchFamily="34" charset="0"/>
                      </a:endParaRPr>
                    </a:p>
                  </a:txBody>
                  <a:tcPr marL="91439" marR="91439" marT="43855" marB="4385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2"/>
                  </a:ext>
                </a:extLst>
              </a:tr>
              <a:tr h="967269">
                <a:tc>
                  <a:txBody>
                    <a:bodyPr/>
                    <a:lstStyle/>
                    <a:p>
                      <a:r>
                        <a:rPr lang="en-US" sz="900" b="1" dirty="0">
                          <a:latin typeface="Arial" panose="020B0604020202020204" pitchFamily="34" charset="0"/>
                          <a:cs typeface="Arial" panose="020B0604020202020204" pitchFamily="34" charset="0"/>
                        </a:rPr>
                        <a:t>11.4 </a:t>
                      </a:r>
                      <a:r>
                        <a:rPr lang="en-US" sz="900" dirty="0">
                          <a:latin typeface="Arial" panose="020B0604020202020204" pitchFamily="34" charset="0"/>
                          <a:cs typeface="Arial" panose="020B0604020202020204" pitchFamily="34" charset="0"/>
                        </a:rPr>
                        <a:t>Strengthen efforts to protect and safeguard the world’s cultural and</a:t>
                      </a:r>
                      <a:r>
                        <a:rPr lang="en-US" sz="900" baseline="0" dirty="0">
                          <a:latin typeface="Arial" panose="020B0604020202020204" pitchFamily="34" charset="0"/>
                          <a:cs typeface="Arial" panose="020B0604020202020204" pitchFamily="34" charset="0"/>
                        </a:rPr>
                        <a:t> natural heritage</a:t>
                      </a:r>
                      <a:endParaRPr lang="en-GB" sz="900" dirty="0">
                        <a:latin typeface="Arial" panose="020B0604020202020204" pitchFamily="34" charset="0"/>
                        <a:cs typeface="Arial" panose="020B0604020202020204" pitchFamily="34" charset="0"/>
                      </a:endParaRPr>
                    </a:p>
                  </a:txBody>
                  <a:tcPr marL="91439" marR="91439" marT="43855" marB="4385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900" dirty="0">
                          <a:latin typeface="Arial" panose="020B0604020202020204" pitchFamily="34" charset="0"/>
                          <a:cs typeface="Arial" panose="020B0604020202020204" pitchFamily="34" charset="0"/>
                        </a:rPr>
                        <a:t>11.4.1:</a:t>
                      </a:r>
                      <a:r>
                        <a:rPr lang="en-US" sz="900" baseline="0" dirty="0">
                          <a:latin typeface="Arial" panose="020B0604020202020204" pitchFamily="34" charset="0"/>
                          <a:cs typeface="Arial" panose="020B0604020202020204" pitchFamily="34" charset="0"/>
                        </a:rPr>
                        <a:t> Total expenditure (public and private) per capita spent on the preservation, protection and conservation of all cultural and natural  heritage, by type of heritage (cultural, natural, mixed and world heritage center designation), level of government (national, regional and local/municipal), type of expenditure (operating expenditure/investment) and type of private funding (donations in kind, private non-profit sector and sponsorship</a:t>
                      </a:r>
                      <a:endParaRPr lang="en-GB" sz="900" dirty="0">
                        <a:latin typeface="Arial" panose="020B0604020202020204" pitchFamily="34" charset="0"/>
                        <a:cs typeface="Arial" panose="020B0604020202020204" pitchFamily="34" charset="0"/>
                      </a:endParaRPr>
                    </a:p>
                  </a:txBody>
                  <a:tcPr marL="91439" marR="91439" marT="43855" marB="4385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Tier III</a:t>
                      </a:r>
                      <a:endParaRPr lang="en-GB" sz="1100" dirty="0">
                        <a:latin typeface="Arial" panose="020B0604020202020204" pitchFamily="34" charset="0"/>
                        <a:cs typeface="Arial" panose="020B0604020202020204" pitchFamily="34" charset="0"/>
                      </a:endParaRPr>
                    </a:p>
                    <a:p>
                      <a:endParaRPr lang="en-GB" sz="1100" dirty="0">
                        <a:latin typeface="Arial" panose="020B0604020202020204" pitchFamily="34" charset="0"/>
                        <a:cs typeface="Arial" panose="020B0604020202020204" pitchFamily="34" charset="0"/>
                      </a:endParaRPr>
                    </a:p>
                  </a:txBody>
                  <a:tcPr marL="91439" marR="91439" marT="43855" marB="4385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3"/>
                  </a:ext>
                </a:extLst>
              </a:tr>
              <a:tr h="617262">
                <a:tc rowSpan="2">
                  <a:txBody>
                    <a:bodyPr/>
                    <a:lstStyle/>
                    <a:p>
                      <a:r>
                        <a:rPr lang="en-US" sz="900" b="1" dirty="0">
                          <a:latin typeface="Arial" panose="020B0604020202020204" pitchFamily="34" charset="0"/>
                          <a:cs typeface="Arial" panose="020B0604020202020204" pitchFamily="34" charset="0"/>
                        </a:rPr>
                        <a:t>11.5</a:t>
                      </a:r>
                      <a:r>
                        <a:rPr lang="en-US" sz="900" dirty="0">
                          <a:latin typeface="Arial" panose="020B0604020202020204" pitchFamily="34" charset="0"/>
                          <a:cs typeface="Arial" panose="020B0604020202020204" pitchFamily="34" charset="0"/>
                        </a:rPr>
                        <a:t> By 2030,</a:t>
                      </a:r>
                      <a:r>
                        <a:rPr lang="en-US" sz="900" baseline="0" dirty="0">
                          <a:latin typeface="Arial" panose="020B0604020202020204" pitchFamily="34" charset="0"/>
                          <a:cs typeface="Arial" panose="020B0604020202020204" pitchFamily="34" charset="0"/>
                        </a:rPr>
                        <a:t> significantly reduce the number of people affected and substantially decrease the direct economic losses relative to global gross domestic product caused by disasters, including water-related disasters, with a focus on protecting the poor and people in vulnerable situations.</a:t>
                      </a:r>
                      <a:endParaRPr lang="en-GB" sz="900" dirty="0">
                        <a:latin typeface="Arial" panose="020B0604020202020204" pitchFamily="34" charset="0"/>
                        <a:cs typeface="Arial" panose="020B0604020202020204" pitchFamily="34" charset="0"/>
                      </a:endParaRPr>
                    </a:p>
                  </a:txBody>
                  <a:tcPr marL="91439" marR="91439" marT="43855" marB="4385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900" dirty="0">
                          <a:latin typeface="Arial" panose="020B0604020202020204" pitchFamily="34" charset="0"/>
                          <a:cs typeface="Arial" panose="020B0604020202020204" pitchFamily="34" charset="0"/>
                        </a:rPr>
                        <a:t>11.5.1: Number of deaths, missing</a:t>
                      </a:r>
                      <a:r>
                        <a:rPr lang="en-US" sz="900" baseline="0" dirty="0">
                          <a:latin typeface="Arial" panose="020B0604020202020204" pitchFamily="34" charset="0"/>
                          <a:cs typeface="Arial" panose="020B0604020202020204" pitchFamily="34" charset="0"/>
                        </a:rPr>
                        <a:t> persons and directly affected persons attributed to disaster per 100,000 population</a:t>
                      </a:r>
                      <a:endParaRPr lang="en-GB" sz="900" dirty="0">
                        <a:latin typeface="Arial" panose="020B0604020202020204" pitchFamily="34" charset="0"/>
                        <a:cs typeface="Arial" panose="020B0604020202020204" pitchFamily="34" charset="0"/>
                      </a:endParaRPr>
                    </a:p>
                  </a:txBody>
                  <a:tcPr marL="91439" marR="91439" marT="43855" marB="4385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Tier II</a:t>
                      </a:r>
                      <a:endParaRPr lang="en-GB" sz="1100" dirty="0">
                        <a:latin typeface="Arial" panose="020B0604020202020204" pitchFamily="34" charset="0"/>
                        <a:cs typeface="Arial" panose="020B0604020202020204" pitchFamily="34" charset="0"/>
                      </a:endParaRPr>
                    </a:p>
                    <a:p>
                      <a:endParaRPr lang="en-GB" sz="1100" dirty="0">
                        <a:latin typeface="Arial" panose="020B0604020202020204" pitchFamily="34" charset="0"/>
                        <a:cs typeface="Arial" panose="020B0604020202020204" pitchFamily="34" charset="0"/>
                      </a:endParaRPr>
                    </a:p>
                  </a:txBody>
                  <a:tcPr marL="91439" marR="91439" marT="43855" marB="4385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4"/>
                  </a:ext>
                </a:extLst>
              </a:tr>
              <a:tr h="791452">
                <a:tc vMerge="1">
                  <a:txBody>
                    <a:bodyPr/>
                    <a:lstStyle/>
                    <a:p>
                      <a:endParaRPr lang="en-GB" sz="1000" dirty="0">
                        <a:latin typeface="Minion Pro" panose="02040503050306020203"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latin typeface="Arial" panose="020B0604020202020204" pitchFamily="34" charset="0"/>
                          <a:cs typeface="Arial" panose="020B0604020202020204" pitchFamily="34" charset="0"/>
                        </a:rPr>
                        <a:t>11.5.2: Direct economic loss</a:t>
                      </a:r>
                      <a:r>
                        <a:rPr lang="en-US" sz="900" baseline="0" dirty="0">
                          <a:latin typeface="Arial" panose="020B0604020202020204" pitchFamily="34" charset="0"/>
                          <a:cs typeface="Arial" panose="020B0604020202020204" pitchFamily="34" charset="0"/>
                        </a:rPr>
                        <a:t> in relation loss to global GDP, damage to critical infrastructure and number if disruption to basic services, attributed to disasters. </a:t>
                      </a:r>
                      <a:endParaRPr lang="en-GB" sz="900" dirty="0">
                        <a:latin typeface="Arial" panose="020B0604020202020204" pitchFamily="34" charset="0"/>
                        <a:cs typeface="Arial" panose="020B0604020202020204" pitchFamily="34" charset="0"/>
                      </a:endParaRPr>
                    </a:p>
                    <a:p>
                      <a:endParaRPr lang="en-GB" sz="900" dirty="0">
                        <a:latin typeface="Arial" panose="020B0604020202020204" pitchFamily="34" charset="0"/>
                        <a:cs typeface="Arial" panose="020B0604020202020204" pitchFamily="34" charset="0"/>
                      </a:endParaRPr>
                    </a:p>
                  </a:txBody>
                  <a:tcPr marL="91439" marR="91439" marT="43855" marB="4385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Tier II</a:t>
                      </a:r>
                      <a:endParaRPr lang="en-GB" sz="1100" dirty="0">
                        <a:latin typeface="Arial" panose="020B0604020202020204" pitchFamily="34" charset="0"/>
                        <a:cs typeface="Arial" panose="020B0604020202020204" pitchFamily="34" charset="0"/>
                      </a:endParaRPr>
                    </a:p>
                    <a:p>
                      <a:endParaRPr lang="en-GB" sz="1100" dirty="0">
                        <a:latin typeface="Arial" panose="020B0604020202020204" pitchFamily="34" charset="0"/>
                        <a:cs typeface="Arial" panose="020B0604020202020204" pitchFamily="34" charset="0"/>
                      </a:endParaRPr>
                    </a:p>
                  </a:txBody>
                  <a:tcPr marL="91439" marR="91439" marT="43855" marB="4385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5"/>
                  </a:ext>
                </a:extLst>
              </a:tr>
              <a:tr h="791452">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dirty="0">
                          <a:latin typeface="Arial" panose="020B0604020202020204" pitchFamily="34" charset="0"/>
                          <a:cs typeface="Arial" panose="020B0604020202020204" pitchFamily="34" charset="0"/>
                        </a:rPr>
                        <a:t>11.6</a:t>
                      </a:r>
                      <a:r>
                        <a:rPr lang="en-US" sz="900" dirty="0">
                          <a:latin typeface="Arial" panose="020B0604020202020204" pitchFamily="34" charset="0"/>
                          <a:cs typeface="Arial" panose="020B0604020202020204" pitchFamily="34" charset="0"/>
                        </a:rPr>
                        <a:t> By</a:t>
                      </a:r>
                      <a:r>
                        <a:rPr lang="en-US" sz="900" baseline="0" dirty="0">
                          <a:latin typeface="Arial" panose="020B0604020202020204" pitchFamily="34" charset="0"/>
                          <a:cs typeface="Arial" panose="020B0604020202020204" pitchFamily="34" charset="0"/>
                        </a:rPr>
                        <a:t> 2030, reduce the adverse per capita environmental impact of cities, including by paying special attention to air quality and municipal and other waste management</a:t>
                      </a:r>
                      <a:endParaRPr lang="en-GB" sz="900" dirty="0">
                        <a:latin typeface="Arial" panose="020B0604020202020204" pitchFamily="34" charset="0"/>
                        <a:cs typeface="Arial" panose="020B0604020202020204" pitchFamily="34" charset="0"/>
                      </a:endParaRPr>
                    </a:p>
                    <a:p>
                      <a:endParaRPr lang="en-GB" sz="900" dirty="0">
                        <a:latin typeface="Arial" panose="020B0604020202020204" pitchFamily="34" charset="0"/>
                        <a:cs typeface="Arial" panose="020B0604020202020204" pitchFamily="34" charset="0"/>
                      </a:endParaRPr>
                    </a:p>
                  </a:txBody>
                  <a:tcPr marL="91439" marR="91439" marT="43855" marB="4385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latin typeface="Arial" panose="020B0604020202020204" pitchFamily="34" charset="0"/>
                          <a:cs typeface="Arial" panose="020B0604020202020204" pitchFamily="34" charset="0"/>
                        </a:rPr>
                        <a:t>11.6.1:</a:t>
                      </a:r>
                      <a:r>
                        <a:rPr lang="en-US" sz="900" baseline="0" dirty="0">
                          <a:latin typeface="Arial" panose="020B0604020202020204" pitchFamily="34" charset="0"/>
                          <a:cs typeface="Arial" panose="020B0604020202020204" pitchFamily="34" charset="0"/>
                        </a:rPr>
                        <a:t> Proportion of urban solid waste regularly collected and with adequate final discharge out of total urban solid waste generated, by cities </a:t>
                      </a:r>
                      <a:endParaRPr lang="en-GB" sz="900" dirty="0">
                        <a:latin typeface="Arial" panose="020B0604020202020204" pitchFamily="34" charset="0"/>
                        <a:cs typeface="Arial" panose="020B0604020202020204" pitchFamily="34" charset="0"/>
                      </a:endParaRPr>
                    </a:p>
                    <a:p>
                      <a:endParaRPr lang="en-GB" sz="900" dirty="0">
                        <a:latin typeface="Arial" panose="020B0604020202020204" pitchFamily="34" charset="0"/>
                        <a:cs typeface="Arial" panose="020B0604020202020204" pitchFamily="34" charset="0"/>
                      </a:endParaRPr>
                    </a:p>
                  </a:txBody>
                  <a:tcPr marL="91439" marR="91439" marT="43855" marB="4385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Tier II</a:t>
                      </a:r>
                      <a:endParaRPr lang="en-GB" sz="1100" dirty="0">
                        <a:latin typeface="Arial" panose="020B0604020202020204" pitchFamily="34" charset="0"/>
                        <a:cs typeface="Arial" panose="020B0604020202020204" pitchFamily="34" charset="0"/>
                      </a:endParaRPr>
                    </a:p>
                    <a:p>
                      <a:endParaRPr lang="en-GB" sz="1100" dirty="0">
                        <a:latin typeface="Arial" panose="020B0604020202020204" pitchFamily="34" charset="0"/>
                        <a:cs typeface="Arial" panose="020B0604020202020204" pitchFamily="34" charset="0"/>
                      </a:endParaRPr>
                    </a:p>
                  </a:txBody>
                  <a:tcPr marL="91439" marR="91439" marT="43855" marB="4385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6"/>
                  </a:ext>
                </a:extLst>
              </a:tr>
              <a:tr h="617336">
                <a:tc vMerge="1">
                  <a:txBody>
                    <a:bodyPr/>
                    <a:lstStyle/>
                    <a:p>
                      <a:endParaRPr lang="en-GB" sz="1050" dirty="0">
                        <a:latin typeface="Minion Pro" panose="02040503050306020203"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latin typeface="Arial" panose="020B0604020202020204" pitchFamily="34" charset="0"/>
                          <a:cs typeface="Arial" panose="020B0604020202020204" pitchFamily="34" charset="0"/>
                        </a:rPr>
                        <a:t>11.6.2:</a:t>
                      </a:r>
                      <a:r>
                        <a:rPr lang="en-US" sz="900" baseline="0" dirty="0">
                          <a:latin typeface="Arial" panose="020B0604020202020204" pitchFamily="34" charset="0"/>
                          <a:cs typeface="Arial" panose="020B0604020202020204" pitchFamily="34" charset="0"/>
                        </a:rPr>
                        <a:t> Annual mean levels of fine particulate matter (e.g. PM 2.5 and PM10) in cities (population weighted)</a:t>
                      </a:r>
                      <a:endParaRPr lang="en-GB" sz="900" dirty="0">
                        <a:latin typeface="Arial" panose="020B0604020202020204" pitchFamily="34" charset="0"/>
                        <a:cs typeface="Arial" panose="020B0604020202020204" pitchFamily="34" charset="0"/>
                      </a:endParaRPr>
                    </a:p>
                    <a:p>
                      <a:endParaRPr lang="en-GB" sz="900" dirty="0">
                        <a:latin typeface="Arial" panose="020B0604020202020204" pitchFamily="34" charset="0"/>
                        <a:cs typeface="Arial" panose="020B0604020202020204" pitchFamily="34" charset="0"/>
                      </a:endParaRPr>
                    </a:p>
                  </a:txBody>
                  <a:tcPr marL="91439" marR="91439" marT="43855" marB="4385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Tier I</a:t>
                      </a:r>
                      <a:endParaRPr lang="en-GB" sz="1100" dirty="0">
                        <a:latin typeface="Arial" panose="020B0604020202020204" pitchFamily="34" charset="0"/>
                        <a:cs typeface="Arial" panose="020B0604020202020204" pitchFamily="34" charset="0"/>
                      </a:endParaRPr>
                    </a:p>
                    <a:p>
                      <a:endParaRPr lang="en-GB" sz="1100" dirty="0">
                        <a:latin typeface="Arial" panose="020B0604020202020204" pitchFamily="34" charset="0"/>
                        <a:cs typeface="Arial" panose="020B0604020202020204" pitchFamily="34" charset="0"/>
                      </a:endParaRPr>
                    </a:p>
                  </a:txBody>
                  <a:tcPr marL="91439" marR="91439" marT="43855" marB="4385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7"/>
                  </a:ext>
                </a:extLst>
              </a:tr>
            </a:tbl>
          </a:graphicData>
        </a:graphic>
      </p:graphicFrame>
      <p:pic>
        <p:nvPicPr>
          <p:cNvPr id="19494" name="Picture 11"/>
          <p:cNvPicPr>
            <a:picLocks noChangeAspect="1" noChangeArrowheads="1"/>
          </p:cNvPicPr>
          <p:nvPr/>
        </p:nvPicPr>
        <p:blipFill>
          <a:blip r:embed="rId3">
            <a:extLst>
              <a:ext uri="{28A0092B-C50C-407E-A947-70E740481C1C}">
                <a14:useLocalDpi xmlns:a14="http://schemas.microsoft.com/office/drawing/2010/main" val="0"/>
              </a:ext>
            </a:extLst>
          </a:blip>
          <a:srcRect l="14954" b="23589"/>
          <a:stretch>
            <a:fillRect/>
          </a:stretch>
        </p:blipFill>
        <p:spPr bwMode="auto">
          <a:xfrm>
            <a:off x="1600200" y="76200"/>
            <a:ext cx="730885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7" descr="footer"/>
          <p:cNvPicPr>
            <a:picLocks noChangeAspect="1" noChangeArrowheads="1"/>
          </p:cNvPicPr>
          <p:nvPr/>
        </p:nvPicPr>
        <p:blipFill>
          <a:blip r:embed="rId4">
            <a:extLst>
              <a:ext uri="{28A0092B-C50C-407E-A947-70E740481C1C}">
                <a14:useLocalDpi xmlns:a14="http://schemas.microsoft.com/office/drawing/2010/main" val="0"/>
              </a:ext>
            </a:extLst>
          </a:blip>
          <a:srcRect t="89999"/>
          <a:stretch>
            <a:fillRect/>
          </a:stretch>
        </p:blipFill>
        <p:spPr bwMode="auto">
          <a:xfrm>
            <a:off x="0" y="6201398"/>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376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Immagine 1" descr="global-goals-full-icons.png__2318x1180_q85_crop_subsampling-2_upscale.jpg"/>
          <p:cNvPicPr>
            <a:picLocks noChangeAspect="1"/>
          </p:cNvPicPr>
          <p:nvPr/>
        </p:nvPicPr>
        <p:blipFill>
          <a:blip r:embed="rId2">
            <a:extLst>
              <a:ext uri="{28A0092B-C50C-407E-A947-70E740481C1C}">
                <a14:useLocalDpi xmlns:a14="http://schemas.microsoft.com/office/drawing/2010/main" val="0"/>
              </a:ext>
            </a:extLst>
          </a:blip>
          <a:srcRect l="66667" t="34653" r="17882" b="35335"/>
          <a:stretch>
            <a:fillRect/>
          </a:stretch>
        </p:blipFill>
        <p:spPr bwMode="auto">
          <a:xfrm>
            <a:off x="0" y="4763"/>
            <a:ext cx="16002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e 2"/>
          <p:cNvGraphicFramePr>
            <a:graphicFrameLocks noGrp="1"/>
          </p:cNvGraphicFramePr>
          <p:nvPr/>
        </p:nvGraphicFramePr>
        <p:xfrm>
          <a:off x="228600" y="931863"/>
          <a:ext cx="8680451" cy="5154612"/>
        </p:xfrm>
        <a:graphic>
          <a:graphicData uri="http://schemas.openxmlformats.org/drawingml/2006/table">
            <a:tbl>
              <a:tblPr firstRow="1" bandRow="1">
                <a:tableStyleId>{5C22544A-7EE6-4342-B048-85BDC9FD1C3A}</a:tableStyleId>
              </a:tblPr>
              <a:tblGrid>
                <a:gridCol w="3558985">
                  <a:extLst>
                    <a:ext uri="{9D8B030D-6E8A-4147-A177-3AD203B41FA5}">
                      <a16:colId xmlns:a16="http://schemas.microsoft.com/office/drawing/2014/main" val="20000"/>
                    </a:ext>
                  </a:extLst>
                </a:gridCol>
                <a:gridCol w="3819398">
                  <a:extLst>
                    <a:ext uri="{9D8B030D-6E8A-4147-A177-3AD203B41FA5}">
                      <a16:colId xmlns:a16="http://schemas.microsoft.com/office/drawing/2014/main" val="20001"/>
                    </a:ext>
                  </a:extLst>
                </a:gridCol>
                <a:gridCol w="1302068">
                  <a:extLst>
                    <a:ext uri="{9D8B030D-6E8A-4147-A177-3AD203B41FA5}">
                      <a16:colId xmlns:a16="http://schemas.microsoft.com/office/drawing/2014/main" val="20002"/>
                    </a:ext>
                  </a:extLst>
                </a:gridCol>
              </a:tblGrid>
              <a:tr h="365810">
                <a:tc>
                  <a:txBody>
                    <a:bodyPr/>
                    <a:lstStyle/>
                    <a:p>
                      <a:r>
                        <a:rPr lang="en-US" sz="1800" dirty="0">
                          <a:latin typeface="Arial" panose="020B0604020202020204" pitchFamily="34" charset="0"/>
                          <a:cs typeface="Arial" panose="020B0604020202020204" pitchFamily="34" charset="0"/>
                        </a:rPr>
                        <a:t>Target</a:t>
                      </a:r>
                      <a:endParaRPr lang="en-GB" sz="1800" dirty="0">
                        <a:latin typeface="Arial" panose="020B0604020202020204" pitchFamily="34" charset="0"/>
                        <a:cs typeface="Arial" panose="020B0604020202020204" pitchFamily="34" charset="0"/>
                      </a:endParaRPr>
                    </a:p>
                  </a:txBody>
                  <a:tcPr marL="91435" marR="91435" marT="45726" marB="45726">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r>
                        <a:rPr lang="en-US" sz="1800" dirty="0">
                          <a:latin typeface="Arial" panose="020B0604020202020204" pitchFamily="34" charset="0"/>
                          <a:cs typeface="Arial" panose="020B0604020202020204" pitchFamily="34" charset="0"/>
                        </a:rPr>
                        <a:t>Indicator</a:t>
                      </a:r>
                      <a:endParaRPr lang="en-GB" sz="1800" dirty="0">
                        <a:latin typeface="Arial" panose="020B0604020202020204" pitchFamily="34" charset="0"/>
                        <a:cs typeface="Arial" panose="020B0604020202020204" pitchFamily="34" charset="0"/>
                      </a:endParaRPr>
                    </a:p>
                  </a:txBody>
                  <a:tcPr marL="91435" marR="91435" marT="45726" marB="45726">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r>
                        <a:rPr lang="en-US" sz="1800" dirty="0">
                          <a:latin typeface="Arial" panose="020B0604020202020204" pitchFamily="34" charset="0"/>
                          <a:cs typeface="Arial" panose="020B0604020202020204" pitchFamily="34" charset="0"/>
                        </a:rPr>
                        <a:t>Tier</a:t>
                      </a:r>
                      <a:endParaRPr lang="en-GB" sz="1800" dirty="0">
                        <a:latin typeface="Arial" panose="020B0604020202020204" pitchFamily="34" charset="0"/>
                        <a:cs typeface="Arial" panose="020B0604020202020204" pitchFamily="34" charset="0"/>
                      </a:endParaRPr>
                    </a:p>
                  </a:txBody>
                  <a:tcPr marL="91435" marR="91435" marT="45726" marB="45726">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0"/>
                  </a:ext>
                </a:extLst>
              </a:tr>
              <a:tr h="594399">
                <a:tc rowSpan="2">
                  <a:txBody>
                    <a:bodyPr/>
                    <a:lstStyle/>
                    <a:p>
                      <a:r>
                        <a:rPr lang="en-US" sz="1100" b="1" dirty="0">
                          <a:latin typeface="Arial" panose="020B0604020202020204" pitchFamily="34" charset="0"/>
                          <a:cs typeface="Arial" panose="020B0604020202020204" pitchFamily="34" charset="0"/>
                        </a:rPr>
                        <a:t>11.7 </a:t>
                      </a:r>
                      <a:r>
                        <a:rPr lang="en-US" sz="1100" dirty="0">
                          <a:latin typeface="Arial" panose="020B0604020202020204" pitchFamily="34" charset="0"/>
                          <a:cs typeface="Arial" panose="020B0604020202020204" pitchFamily="34" charset="0"/>
                        </a:rPr>
                        <a:t>By 2030, provide universal access to safe, inclusive and accessible, green and public spaces, in particular for women and children,</a:t>
                      </a:r>
                      <a:r>
                        <a:rPr lang="en-US" sz="1100" baseline="0" dirty="0">
                          <a:latin typeface="Arial" panose="020B0604020202020204" pitchFamily="34" charset="0"/>
                          <a:cs typeface="Arial" panose="020B0604020202020204" pitchFamily="34" charset="0"/>
                        </a:rPr>
                        <a:t> older persons and persons with disabilities</a:t>
                      </a:r>
                      <a:endParaRPr lang="en-GB" sz="1100" dirty="0">
                        <a:latin typeface="Arial" panose="020B0604020202020204" pitchFamily="34" charset="0"/>
                        <a:cs typeface="Arial" panose="020B0604020202020204" pitchFamily="34" charset="0"/>
                      </a:endParaRPr>
                    </a:p>
                  </a:txBody>
                  <a:tcPr marL="91435" marR="91435" marT="45726" marB="45726">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100" dirty="0">
                          <a:latin typeface="Arial" panose="020B0604020202020204" pitchFamily="34" charset="0"/>
                          <a:cs typeface="Arial" panose="020B0604020202020204" pitchFamily="34" charset="0"/>
                        </a:rPr>
                        <a:t>11.7.1:</a:t>
                      </a:r>
                      <a:r>
                        <a:rPr lang="en-US" sz="1100" baseline="0" dirty="0">
                          <a:latin typeface="Arial" panose="020B0604020202020204" pitchFamily="34" charset="0"/>
                          <a:cs typeface="Arial" panose="020B0604020202020204" pitchFamily="34" charset="0"/>
                        </a:rPr>
                        <a:t> Average share of the built-up area of cities that is open space for public use for all, by sex, age and persons with disabilities</a:t>
                      </a:r>
                      <a:endParaRPr lang="en-GB" sz="1100" dirty="0">
                        <a:latin typeface="Arial" panose="020B0604020202020204" pitchFamily="34" charset="0"/>
                        <a:cs typeface="Arial" panose="020B0604020202020204" pitchFamily="34" charset="0"/>
                      </a:endParaRPr>
                    </a:p>
                  </a:txBody>
                  <a:tcPr marL="91435" marR="91435" marT="45726" marB="45726">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Tier III</a:t>
                      </a:r>
                      <a:endParaRPr lang="en-GB" sz="1100" dirty="0">
                        <a:latin typeface="Arial" panose="020B0604020202020204" pitchFamily="34" charset="0"/>
                        <a:cs typeface="Arial" panose="020B0604020202020204" pitchFamily="34" charset="0"/>
                      </a:endParaRPr>
                    </a:p>
                    <a:p>
                      <a:endParaRPr lang="en-GB" sz="1100" dirty="0">
                        <a:latin typeface="Arial" panose="020B0604020202020204" pitchFamily="34" charset="0"/>
                        <a:cs typeface="Arial" panose="020B0604020202020204" pitchFamily="34" charset="0"/>
                      </a:endParaRPr>
                    </a:p>
                  </a:txBody>
                  <a:tcPr marL="91435" marR="91435" marT="45726" marB="45726">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1"/>
                  </a:ext>
                </a:extLst>
              </a:tr>
              <a:tr h="594399">
                <a:tc vMerge="1">
                  <a:txBody>
                    <a:bodyPr/>
                    <a:lstStyle/>
                    <a:p>
                      <a:endParaRPr lang="en-GB" sz="1050" dirty="0">
                        <a:latin typeface="Minion Pro" panose="02040503050306020203"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11.7.2:</a:t>
                      </a:r>
                      <a:r>
                        <a:rPr lang="en-US" sz="1100" baseline="0" dirty="0">
                          <a:latin typeface="Arial" panose="020B0604020202020204" pitchFamily="34" charset="0"/>
                          <a:cs typeface="Arial" panose="020B0604020202020204" pitchFamily="34" charset="0"/>
                        </a:rPr>
                        <a:t> Proportion of persons victim of physical or sexual harassment, by sex, age, disability status and place of occurrence, in the previous 12 months.</a:t>
                      </a:r>
                      <a:endParaRPr lang="en-GB" sz="1100" dirty="0">
                        <a:latin typeface="Arial" panose="020B0604020202020204" pitchFamily="34" charset="0"/>
                        <a:cs typeface="Arial" panose="020B0604020202020204" pitchFamily="34" charset="0"/>
                      </a:endParaRPr>
                    </a:p>
                  </a:txBody>
                  <a:tcPr marL="91435" marR="91435" marT="45726" marB="45726">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Tier III</a:t>
                      </a:r>
                      <a:endParaRPr lang="en-GB" sz="1100" dirty="0">
                        <a:latin typeface="Arial" panose="020B0604020202020204" pitchFamily="34" charset="0"/>
                        <a:cs typeface="Arial" panose="020B0604020202020204" pitchFamily="34" charset="0"/>
                      </a:endParaRPr>
                    </a:p>
                    <a:p>
                      <a:endParaRPr lang="en-GB" sz="1100" dirty="0">
                        <a:latin typeface="Arial" panose="020B0604020202020204" pitchFamily="34" charset="0"/>
                        <a:cs typeface="Arial" panose="020B0604020202020204" pitchFamily="34" charset="0"/>
                      </a:endParaRPr>
                    </a:p>
                  </a:txBody>
                  <a:tcPr marL="91435" marR="91435" marT="45726" marB="45726">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2"/>
                  </a:ext>
                </a:extLst>
              </a:tr>
              <a:tr h="9296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Arial" panose="020B0604020202020204" pitchFamily="34" charset="0"/>
                          <a:cs typeface="Arial" panose="020B0604020202020204" pitchFamily="34" charset="0"/>
                        </a:rPr>
                        <a:t>11.a</a:t>
                      </a:r>
                      <a:r>
                        <a:rPr lang="en-US" sz="1100" b="0" baseline="0" dirty="0">
                          <a:latin typeface="Arial" panose="020B0604020202020204" pitchFamily="34" charset="0"/>
                          <a:cs typeface="Arial" panose="020B0604020202020204" pitchFamily="34" charset="0"/>
                        </a:rPr>
                        <a:t> Support positive economic, social and environmental links between urban, peri-urban and rural areas by strengthening national and regional development planning.</a:t>
                      </a:r>
                      <a:endParaRPr lang="en-GB" sz="1100" b="0" dirty="0">
                        <a:latin typeface="Arial" panose="020B0604020202020204" pitchFamily="34" charset="0"/>
                        <a:cs typeface="Arial" panose="020B0604020202020204" pitchFamily="34" charset="0"/>
                      </a:endParaRPr>
                    </a:p>
                    <a:p>
                      <a:endParaRPr lang="en-GB" sz="1100" dirty="0">
                        <a:latin typeface="Arial" panose="020B0604020202020204" pitchFamily="34" charset="0"/>
                        <a:cs typeface="Arial" panose="020B0604020202020204" pitchFamily="34" charset="0"/>
                      </a:endParaRPr>
                    </a:p>
                  </a:txBody>
                  <a:tcPr marL="91435" marR="91435" marT="45726" marB="45726">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11.a.1:</a:t>
                      </a:r>
                      <a:r>
                        <a:rPr lang="en-US" sz="1100" baseline="0" dirty="0">
                          <a:latin typeface="Arial" panose="020B0604020202020204" pitchFamily="34" charset="0"/>
                          <a:cs typeface="Arial" panose="020B0604020202020204" pitchFamily="34" charset="0"/>
                        </a:rPr>
                        <a:t> Proportion of population living in cities that implement urban and regional development plans integrating population projections and resource needs, by size of city.</a:t>
                      </a:r>
                      <a:endParaRPr lang="en-GB" sz="1100" dirty="0">
                        <a:latin typeface="Arial" panose="020B0604020202020204" pitchFamily="34" charset="0"/>
                        <a:cs typeface="Arial" panose="020B0604020202020204" pitchFamily="34" charset="0"/>
                      </a:endParaRPr>
                    </a:p>
                  </a:txBody>
                  <a:tcPr marL="91435" marR="91435" marT="45726" marB="45726">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Tier III</a:t>
                      </a:r>
                      <a:endParaRPr lang="en-GB" sz="1100" dirty="0">
                        <a:latin typeface="Arial" panose="020B0604020202020204" pitchFamily="34" charset="0"/>
                        <a:cs typeface="Arial" panose="020B0604020202020204" pitchFamily="34" charset="0"/>
                      </a:endParaRPr>
                    </a:p>
                    <a:p>
                      <a:endParaRPr lang="en-GB" sz="1100" dirty="0">
                        <a:latin typeface="Arial" panose="020B0604020202020204" pitchFamily="34" charset="0"/>
                        <a:cs typeface="Arial" panose="020B0604020202020204" pitchFamily="34" charset="0"/>
                      </a:endParaRPr>
                    </a:p>
                  </a:txBody>
                  <a:tcPr marL="91435" marR="91435" marT="45726" marB="45726">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3"/>
                  </a:ext>
                </a:extLst>
              </a:tr>
              <a:tr h="594399">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Arial" panose="020B0604020202020204" pitchFamily="34" charset="0"/>
                          <a:cs typeface="Arial" panose="020B0604020202020204" pitchFamily="34" charset="0"/>
                        </a:rPr>
                        <a:t>11.b</a:t>
                      </a:r>
                      <a:r>
                        <a:rPr lang="en-US" sz="1100" b="1" baseline="0" dirty="0">
                          <a:latin typeface="Arial" panose="020B0604020202020204" pitchFamily="34" charset="0"/>
                          <a:cs typeface="Arial" panose="020B0604020202020204" pitchFamily="34" charset="0"/>
                        </a:rPr>
                        <a:t> </a:t>
                      </a:r>
                      <a:r>
                        <a:rPr lang="en-US" sz="1100" b="0" baseline="0" dirty="0">
                          <a:latin typeface="Arial" panose="020B0604020202020204" pitchFamily="34" charset="0"/>
                          <a:cs typeface="Arial" panose="020B0604020202020204" pitchFamily="34" charset="0"/>
                        </a:rPr>
                        <a:t>By 2020, substantially increase the number of cities and human settlements adopting and implementing integrated policies and plans towards inclusion, resource efficiency, mitigation and adaptation to climate change, resilient to disasters, and develop and implement, in line with Sendai Framework for Disaster Risk Reduction 2015-2030, holistic disaster risk management at all levels.</a:t>
                      </a:r>
                      <a:endParaRPr lang="en-GB" sz="1100" b="0" dirty="0">
                        <a:latin typeface="Arial" panose="020B0604020202020204" pitchFamily="34" charset="0"/>
                        <a:cs typeface="Arial" panose="020B0604020202020204" pitchFamily="34" charset="0"/>
                      </a:endParaRPr>
                    </a:p>
                    <a:p>
                      <a:endParaRPr lang="en-GB" sz="1100" dirty="0">
                        <a:latin typeface="Arial" panose="020B0604020202020204" pitchFamily="34" charset="0"/>
                        <a:cs typeface="Arial" panose="020B0604020202020204" pitchFamily="34" charset="0"/>
                      </a:endParaRPr>
                    </a:p>
                  </a:txBody>
                  <a:tcPr marL="91435" marR="91435" marT="45726" marB="45726">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11.b.1:  </a:t>
                      </a:r>
                      <a:r>
                        <a:rPr lang="en-US" sz="1100" baseline="0" dirty="0">
                          <a:latin typeface="Arial" panose="020B0604020202020204" pitchFamily="34" charset="0"/>
                          <a:cs typeface="Arial" panose="020B0604020202020204" pitchFamily="34" charset="0"/>
                        </a:rPr>
                        <a:t>Proportion of local governments that adopt and implement local disaster risk reduction strategies in line with national disaster risk reduction strategies.</a:t>
                      </a:r>
                      <a:endParaRPr lang="en-GB" sz="1100" dirty="0">
                        <a:latin typeface="Arial" panose="020B0604020202020204" pitchFamily="34" charset="0"/>
                        <a:cs typeface="Arial" panose="020B0604020202020204" pitchFamily="34" charset="0"/>
                      </a:endParaRPr>
                    </a:p>
                  </a:txBody>
                  <a:tcPr marL="91435" marR="91435" marT="45726" marB="45726">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Tier III</a:t>
                      </a:r>
                      <a:endParaRPr lang="en-GB" sz="1100" dirty="0">
                        <a:latin typeface="Arial" panose="020B0604020202020204" pitchFamily="34" charset="0"/>
                        <a:cs typeface="Arial" panose="020B0604020202020204" pitchFamily="34" charset="0"/>
                      </a:endParaRPr>
                    </a:p>
                    <a:p>
                      <a:endParaRPr lang="en-GB" sz="1100" dirty="0">
                        <a:latin typeface="Arial" panose="020B0604020202020204" pitchFamily="34" charset="0"/>
                        <a:cs typeface="Arial" panose="020B0604020202020204" pitchFamily="34" charset="0"/>
                      </a:endParaRPr>
                    </a:p>
                  </a:txBody>
                  <a:tcPr marL="91435" marR="91435" marT="45726" marB="45726">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4"/>
                  </a:ext>
                </a:extLst>
              </a:tr>
              <a:tr h="1097345">
                <a:tc vMerge="1">
                  <a:txBody>
                    <a:bodyPr/>
                    <a:lstStyle/>
                    <a:p>
                      <a:endParaRPr lang="en-GB" sz="1050" dirty="0">
                        <a:latin typeface="Minion Pro" panose="02040503050306020203"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11.b.2:  Proportion of financial</a:t>
                      </a:r>
                      <a:r>
                        <a:rPr lang="en-US" sz="1100" baseline="0" dirty="0">
                          <a:latin typeface="Arial" panose="020B0604020202020204" pitchFamily="34" charset="0"/>
                          <a:cs typeface="Arial" panose="020B0604020202020204" pitchFamily="34" charset="0"/>
                        </a:rPr>
                        <a:t> support to the least developed  countries that is allocated to the construction and retrofitting of sustainable, resilient and resources-efficient buildings utilizing local materials.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latin typeface="Arial" panose="020B0604020202020204" pitchFamily="34" charset="0"/>
                        <a:cs typeface="Arial" panose="020B0604020202020204" pitchFamily="34" charset="0"/>
                      </a:endParaRPr>
                    </a:p>
                  </a:txBody>
                  <a:tcPr marL="91435" marR="91435" marT="45726" marB="45726">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Tier II</a:t>
                      </a:r>
                      <a:endParaRPr lang="en-GB" sz="1100" dirty="0">
                        <a:latin typeface="Arial" panose="020B0604020202020204" pitchFamily="34" charset="0"/>
                        <a:cs typeface="Arial" panose="020B0604020202020204" pitchFamily="34" charset="0"/>
                      </a:endParaRPr>
                    </a:p>
                    <a:p>
                      <a:endParaRPr lang="en-GB" sz="1100" dirty="0">
                        <a:latin typeface="Arial" panose="020B0604020202020204" pitchFamily="34" charset="0"/>
                        <a:cs typeface="Arial" panose="020B0604020202020204" pitchFamily="34" charset="0"/>
                      </a:endParaRPr>
                    </a:p>
                  </a:txBody>
                  <a:tcPr marL="91435" marR="91435" marT="45726" marB="45726">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5"/>
                  </a:ext>
                </a:extLst>
              </a:tr>
              <a:tr h="978564">
                <a:tc>
                  <a:txBody>
                    <a:bodyPr/>
                    <a:lstStyle/>
                    <a:p>
                      <a:r>
                        <a:rPr lang="en-US" sz="1100" b="1" dirty="0">
                          <a:latin typeface="Arial" panose="020B0604020202020204" pitchFamily="34" charset="0"/>
                          <a:cs typeface="Arial" panose="020B0604020202020204" pitchFamily="34" charset="0"/>
                        </a:rPr>
                        <a:t>11.c</a:t>
                      </a:r>
                      <a:r>
                        <a:rPr lang="en-US" sz="1100" baseline="0" dirty="0">
                          <a:latin typeface="Arial" panose="020B0604020202020204" pitchFamily="34" charset="0"/>
                          <a:cs typeface="Arial" panose="020B0604020202020204" pitchFamily="34" charset="0"/>
                        </a:rPr>
                        <a:t> Support least developed countries, including through financial and technical assistance, in building and resilient buildings utilizing local materials.</a:t>
                      </a:r>
                      <a:endParaRPr lang="en-GB" sz="1100" dirty="0">
                        <a:latin typeface="Arial" panose="020B0604020202020204" pitchFamily="34" charset="0"/>
                        <a:cs typeface="Arial" panose="020B0604020202020204" pitchFamily="34" charset="0"/>
                      </a:endParaRPr>
                    </a:p>
                  </a:txBody>
                  <a:tcPr marL="91435" marR="91435" marT="45726" marB="45726">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11.c.1: Proportion of financial support to the least developed</a:t>
                      </a:r>
                      <a:r>
                        <a:rPr lang="en-US" sz="1100" baseline="0" dirty="0">
                          <a:latin typeface="Arial" panose="020B0604020202020204" pitchFamily="34" charset="0"/>
                          <a:cs typeface="Arial" panose="020B0604020202020204" pitchFamily="34" charset="0"/>
                        </a:rPr>
                        <a:t> countries that is allocated to the construction and retrofitting of sustainable, resilient and resource-efficient buildings utilizing local materials</a:t>
                      </a:r>
                      <a:endParaRPr lang="en-GB" sz="1100" dirty="0">
                        <a:latin typeface="Arial" panose="020B0604020202020204" pitchFamily="34" charset="0"/>
                        <a:cs typeface="Arial" panose="020B0604020202020204" pitchFamily="34" charset="0"/>
                      </a:endParaRPr>
                    </a:p>
                  </a:txBody>
                  <a:tcPr marL="91435" marR="91435" marT="45726" marB="45726">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Tier III</a:t>
                      </a:r>
                      <a:endParaRPr lang="en-GB" sz="1100" dirty="0">
                        <a:latin typeface="Arial" panose="020B0604020202020204" pitchFamily="34" charset="0"/>
                        <a:cs typeface="Arial" panose="020B0604020202020204" pitchFamily="34" charset="0"/>
                      </a:endParaRPr>
                    </a:p>
                    <a:p>
                      <a:endParaRPr lang="en-GB" sz="1100" dirty="0">
                        <a:latin typeface="Arial" panose="020B0604020202020204" pitchFamily="34" charset="0"/>
                        <a:cs typeface="Arial" panose="020B0604020202020204" pitchFamily="34" charset="0"/>
                      </a:endParaRPr>
                    </a:p>
                  </a:txBody>
                  <a:tcPr marL="91435" marR="91435" marT="45726" marB="45726">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6"/>
                  </a:ext>
                </a:extLst>
              </a:tr>
            </a:tbl>
          </a:graphicData>
        </a:graphic>
      </p:graphicFrame>
      <p:pic>
        <p:nvPicPr>
          <p:cNvPr id="20515" name="Picture 11"/>
          <p:cNvPicPr>
            <a:picLocks noChangeAspect="1" noChangeArrowheads="1"/>
          </p:cNvPicPr>
          <p:nvPr/>
        </p:nvPicPr>
        <p:blipFill>
          <a:blip r:embed="rId3">
            <a:extLst>
              <a:ext uri="{28A0092B-C50C-407E-A947-70E740481C1C}">
                <a14:useLocalDpi xmlns:a14="http://schemas.microsoft.com/office/drawing/2010/main" val="0"/>
              </a:ext>
            </a:extLst>
          </a:blip>
          <a:srcRect l="14954" b="23589"/>
          <a:stretch>
            <a:fillRect/>
          </a:stretch>
        </p:blipFill>
        <p:spPr bwMode="auto">
          <a:xfrm>
            <a:off x="1600200" y="76200"/>
            <a:ext cx="730885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4127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7" descr="foote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11"/>
          <p:cNvPicPr>
            <a:picLocks noChangeAspect="1" noChangeArrowheads="1"/>
          </p:cNvPicPr>
          <p:nvPr/>
        </p:nvPicPr>
        <p:blipFill>
          <a:blip r:embed="rId3">
            <a:extLst>
              <a:ext uri="{28A0092B-C50C-407E-A947-70E740481C1C}">
                <a14:useLocalDpi xmlns:a14="http://schemas.microsoft.com/office/drawing/2010/main" val="0"/>
              </a:ext>
            </a:extLst>
          </a:blip>
          <a:srcRect b="23589"/>
          <a:stretch>
            <a:fillRect/>
          </a:stretch>
        </p:blipFill>
        <p:spPr bwMode="auto">
          <a:xfrm>
            <a:off x="458788" y="106363"/>
            <a:ext cx="8229600" cy="1265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45" name="Rettangolo 1"/>
          <p:cNvSpPr>
            <a:spLocks noChangeArrowheads="1"/>
          </p:cNvSpPr>
          <p:nvPr/>
        </p:nvSpPr>
        <p:spPr bwMode="auto">
          <a:xfrm>
            <a:off x="80168" y="1351498"/>
            <a:ext cx="58086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latin typeface="Arial" pitchFamily="34" charset="0"/>
              </a:rPr>
              <a:t>1: Monitoring SDGs. </a:t>
            </a:r>
            <a:r>
              <a:rPr lang="en-US" altLang="en-US" sz="1800" b="1" dirty="0">
                <a:solidFill>
                  <a:srgbClr val="C00000"/>
                </a:solidFill>
                <a:latin typeface="Arial" pitchFamily="34" charset="0"/>
              </a:rPr>
              <a:t>Spatial Indicators</a:t>
            </a:r>
            <a:endParaRPr lang="it-IT" altLang="en-US" sz="1800" dirty="0">
              <a:solidFill>
                <a:srgbClr val="C00000"/>
              </a:solidFill>
              <a:latin typeface="Arial" pitchFamily="34" charset="0"/>
            </a:endParaRPr>
          </a:p>
        </p:txBody>
      </p:sp>
      <p:sp>
        <p:nvSpPr>
          <p:cNvPr id="35846" name="Rettangolo 11"/>
          <p:cNvSpPr>
            <a:spLocks noChangeArrowheads="1"/>
          </p:cNvSpPr>
          <p:nvPr/>
        </p:nvSpPr>
        <p:spPr bwMode="auto">
          <a:xfrm>
            <a:off x="274638" y="1971655"/>
            <a:ext cx="4233863"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800" dirty="0">
                <a:solidFill>
                  <a:srgbClr val="000000"/>
                </a:solidFill>
                <a:latin typeface="Arial" panose="020B0604020202020204" pitchFamily="34" charset="0"/>
                <a:cs typeface="Arial" panose="020B0604020202020204" pitchFamily="34" charset="0"/>
              </a:rPr>
              <a:t>Geospatial data, adequate technology and management system will be needed for the </a:t>
            </a:r>
            <a:r>
              <a:rPr lang="en-US" altLang="en-US" sz="1800" b="1" dirty="0">
                <a:solidFill>
                  <a:srgbClr val="000000"/>
                </a:solidFill>
                <a:latin typeface="Arial" panose="020B0604020202020204" pitchFamily="34" charset="0"/>
                <a:cs typeface="Arial" panose="020B0604020202020204" pitchFamily="34" charset="0"/>
              </a:rPr>
              <a:t>measurement </a:t>
            </a:r>
            <a:r>
              <a:rPr lang="en-US" altLang="en-US" sz="1800" dirty="0">
                <a:solidFill>
                  <a:srgbClr val="000000"/>
                </a:solidFill>
                <a:latin typeface="Arial" panose="020B0604020202020204" pitchFamily="34" charset="0"/>
                <a:cs typeface="Arial" panose="020B0604020202020204" pitchFamily="34" charset="0"/>
              </a:rPr>
              <a:t>of the spatial indicators of the Goal 11</a:t>
            </a:r>
          </a:p>
          <a:p>
            <a:pPr eaLnBrk="1" hangingPunct="1">
              <a:spcBef>
                <a:spcPct val="0"/>
              </a:spcBef>
              <a:buFontTx/>
              <a:buNone/>
            </a:pPr>
            <a:endParaRPr lang="en-US" altLang="en-US" sz="1800" dirty="0">
              <a:solidFill>
                <a:srgbClr val="FF0000"/>
              </a:solidFill>
              <a:latin typeface="Arial" panose="020B0604020202020204" pitchFamily="34" charset="0"/>
              <a:cs typeface="Arial" panose="020B0604020202020204" pitchFamily="34" charset="0"/>
            </a:endParaRPr>
          </a:p>
          <a:p>
            <a:pPr eaLnBrk="1" hangingPunct="1">
              <a:spcBef>
                <a:spcPct val="0"/>
              </a:spcBef>
              <a:buFontTx/>
              <a:buNone/>
            </a:pPr>
            <a:endParaRPr lang="en-US" altLang="en-US" sz="1800" dirty="0">
              <a:solidFill>
                <a:srgbClr val="FF0000"/>
              </a:solidFill>
              <a:latin typeface="Arial" panose="020B0604020202020204" pitchFamily="34" charset="0"/>
              <a:cs typeface="Arial" panose="020B0604020202020204" pitchFamily="34" charset="0"/>
            </a:endParaRPr>
          </a:p>
          <a:p>
            <a:pPr eaLnBrk="1" hangingPunct="1">
              <a:spcBef>
                <a:spcPct val="0"/>
              </a:spcBef>
              <a:buFontTx/>
              <a:buNone/>
            </a:pPr>
            <a:r>
              <a:rPr lang="en-US" altLang="en-US" sz="1800" dirty="0">
                <a:solidFill>
                  <a:srgbClr val="000000"/>
                </a:solidFill>
                <a:latin typeface="Arial" panose="020B0604020202020204" pitchFamily="34" charset="0"/>
                <a:cs typeface="Arial" panose="020B0604020202020204" pitchFamily="34" charset="0"/>
              </a:rPr>
              <a:t>Spatial disaggregated data provides relevant information for policy-makers to decide on local-level </a:t>
            </a:r>
            <a:r>
              <a:rPr lang="en-US" altLang="en-US" sz="1800" b="1" dirty="0">
                <a:solidFill>
                  <a:srgbClr val="000000"/>
                </a:solidFill>
                <a:latin typeface="Arial" panose="020B0604020202020204" pitchFamily="34" charset="0"/>
                <a:cs typeface="Arial" panose="020B0604020202020204" pitchFamily="34" charset="0"/>
              </a:rPr>
              <a:t>allocation of resources</a:t>
            </a:r>
            <a:r>
              <a:rPr lang="en-US" altLang="en-US" sz="1800" dirty="0">
                <a:solidFill>
                  <a:srgbClr val="000000"/>
                </a:solidFill>
                <a:latin typeface="Arial" panose="020B0604020202020204" pitchFamily="34" charset="0"/>
                <a:cs typeface="Arial" panose="020B0604020202020204" pitchFamily="34" charset="0"/>
              </a:rPr>
              <a:t> and monitoring of equitable outcomes. </a:t>
            </a:r>
            <a:endParaRPr lang="en-US" altLang="en-US" sz="1800" dirty="0">
              <a:solidFill>
                <a:srgbClr val="FF0000"/>
              </a:solidFill>
              <a:latin typeface="Arial" panose="020B0604020202020204" pitchFamily="34" charset="0"/>
              <a:cs typeface="Arial" panose="020B0604020202020204" pitchFamily="34" charset="0"/>
            </a:endParaRPr>
          </a:p>
          <a:p>
            <a:pPr eaLnBrk="1" hangingPunct="1">
              <a:spcBef>
                <a:spcPct val="0"/>
              </a:spcBef>
              <a:buFontTx/>
              <a:buNone/>
            </a:pPr>
            <a:endParaRPr lang="it-IT" altLang="en-US" sz="1800" dirty="0">
              <a:solidFill>
                <a:srgbClr val="FF0000"/>
              </a:solidFill>
              <a:latin typeface="Arial" panose="020B0604020202020204" pitchFamily="34" charset="0"/>
              <a:cs typeface="Arial" panose="020B0604020202020204" pitchFamily="34" charset="0"/>
            </a:endParaRPr>
          </a:p>
          <a:p>
            <a:pPr eaLnBrk="1" hangingPunct="1">
              <a:spcBef>
                <a:spcPct val="0"/>
              </a:spcBef>
              <a:buFontTx/>
              <a:buNone/>
            </a:pPr>
            <a:r>
              <a:rPr lang="en-US" altLang="en-US" sz="1800" dirty="0">
                <a:solidFill>
                  <a:srgbClr val="FF0000"/>
                </a:solidFill>
                <a:latin typeface="Arial" panose="020B0604020202020204" pitchFamily="34" charset="0"/>
                <a:cs typeface="Arial" panose="020B0604020202020204" pitchFamily="34" charset="0"/>
              </a:rPr>
              <a:t> </a:t>
            </a:r>
          </a:p>
          <a:p>
            <a:pPr eaLnBrk="1" hangingPunct="1">
              <a:spcBef>
                <a:spcPct val="0"/>
              </a:spcBef>
              <a:buFontTx/>
              <a:buNone/>
            </a:pPr>
            <a:endParaRPr lang="en-US" altLang="en-US" sz="1800" dirty="0">
              <a:solidFill>
                <a:srgbClr val="FF0000"/>
              </a:solidFill>
              <a:latin typeface="Arial" panose="020B0604020202020204" pitchFamily="34" charset="0"/>
              <a:cs typeface="Arial" panose="020B0604020202020204" pitchFamily="34" charset="0"/>
            </a:endParaRPr>
          </a:p>
        </p:txBody>
      </p:sp>
      <p:sp>
        <p:nvSpPr>
          <p:cNvPr id="35847" name="CasellaDiTesto 14"/>
          <p:cNvSpPr txBox="1">
            <a:spLocks noChangeArrowheads="1"/>
          </p:cNvSpPr>
          <p:nvPr/>
        </p:nvSpPr>
        <p:spPr bwMode="auto">
          <a:xfrm>
            <a:off x="5514975" y="2613025"/>
            <a:ext cx="3327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it-IT" altLang="en-US" sz="1800">
                <a:latin typeface="Arial" pitchFamily="34" charset="0"/>
              </a:rPr>
              <a:t>11.1            11.1              11.3</a:t>
            </a:r>
          </a:p>
        </p:txBody>
      </p:sp>
      <p:sp>
        <p:nvSpPr>
          <p:cNvPr id="35848" name="Rettangolo 17"/>
          <p:cNvSpPr>
            <a:spLocks noChangeArrowheads="1"/>
          </p:cNvSpPr>
          <p:nvPr/>
        </p:nvSpPr>
        <p:spPr bwMode="auto">
          <a:xfrm>
            <a:off x="5370513" y="5661025"/>
            <a:ext cx="1008062"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it-IT" altLang="en-US" sz="1100">
                <a:latin typeface="Arial" pitchFamily="34" charset="0"/>
              </a:rPr>
              <a:t>Public Space</a:t>
            </a:r>
            <a:endParaRPr lang="it-IT" altLang="en-US" sz="1100"/>
          </a:p>
        </p:txBody>
      </p:sp>
      <p:sp>
        <p:nvSpPr>
          <p:cNvPr id="35849" name="Rettangolo 4"/>
          <p:cNvSpPr>
            <a:spLocks noChangeArrowheads="1"/>
          </p:cNvSpPr>
          <p:nvPr/>
        </p:nvSpPr>
        <p:spPr bwMode="auto">
          <a:xfrm>
            <a:off x="6894513" y="4567238"/>
            <a:ext cx="2068512"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pPr>
            <a:r>
              <a:rPr lang="it-IT" altLang="en-US" sz="1800" dirty="0">
                <a:latin typeface="+mn-lt"/>
              </a:rPr>
              <a:t>New form of </a:t>
            </a:r>
            <a:r>
              <a:rPr lang="it-IT" altLang="en-US" sz="1800" b="1" dirty="0">
                <a:latin typeface="+mn-lt"/>
              </a:rPr>
              <a:t>collection</a:t>
            </a:r>
            <a:endParaRPr lang="it-IT" altLang="en-US" sz="1800" dirty="0">
              <a:latin typeface="+mn-lt"/>
            </a:endParaRPr>
          </a:p>
          <a:p>
            <a:pPr eaLnBrk="1" hangingPunct="1">
              <a:spcBef>
                <a:spcPct val="0"/>
              </a:spcBef>
            </a:pPr>
            <a:r>
              <a:rPr lang="it-IT" altLang="en-US" sz="1800" dirty="0">
                <a:latin typeface="+mn-lt"/>
              </a:rPr>
              <a:t>New form of </a:t>
            </a:r>
            <a:r>
              <a:rPr lang="it-IT" altLang="en-US" sz="1800" b="1" dirty="0">
                <a:latin typeface="+mn-lt"/>
              </a:rPr>
              <a:t>analysis </a:t>
            </a:r>
          </a:p>
        </p:txBody>
      </p:sp>
      <p:sp>
        <p:nvSpPr>
          <p:cNvPr id="35850" name="CasellaDiTesto 20"/>
          <p:cNvSpPr txBox="1">
            <a:spLocks noChangeArrowheads="1"/>
          </p:cNvSpPr>
          <p:nvPr/>
        </p:nvSpPr>
        <p:spPr bwMode="auto">
          <a:xfrm>
            <a:off x="5514975" y="4424363"/>
            <a:ext cx="3327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it-IT" altLang="en-US" sz="1800">
                <a:latin typeface="Arial" pitchFamily="34" charset="0"/>
              </a:rPr>
              <a:t>11.7           </a:t>
            </a:r>
          </a:p>
        </p:txBody>
      </p:sp>
      <p:pic>
        <p:nvPicPr>
          <p:cNvPr id="35851" name="Immagine 21" descr="Macintosh HD:Users:giulia:Desktop:Schermata 2016-04-22 alle 14.34.43.png"/>
          <p:cNvPicPr>
            <a:picLocks noChangeAspect="1" noChangeArrowheads="1"/>
          </p:cNvPicPr>
          <p:nvPr/>
        </p:nvPicPr>
        <p:blipFill>
          <a:blip r:embed="rId4">
            <a:extLst>
              <a:ext uri="{28A0092B-C50C-407E-A947-70E740481C1C}">
                <a14:useLocalDpi xmlns:a14="http://schemas.microsoft.com/office/drawing/2010/main" val="0"/>
              </a:ext>
            </a:extLst>
          </a:blip>
          <a:srcRect r="40533" b="52203"/>
          <a:stretch>
            <a:fillRect/>
          </a:stretch>
        </p:blipFill>
        <p:spPr bwMode="auto">
          <a:xfrm>
            <a:off x="5327650" y="2927350"/>
            <a:ext cx="3635375"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2" name="Immagine 22" descr="Macintosh HD:Users:giulia:Desktop:Schermata 2016-04-22 alle 14.34.43.png"/>
          <p:cNvPicPr>
            <a:picLocks noChangeAspect="1" noChangeArrowheads="1"/>
          </p:cNvPicPr>
          <p:nvPr/>
        </p:nvPicPr>
        <p:blipFill>
          <a:blip r:embed="rId4">
            <a:extLst>
              <a:ext uri="{28A0092B-C50C-407E-A947-70E740481C1C}">
                <a14:useLocalDpi xmlns:a14="http://schemas.microsoft.com/office/drawing/2010/main" val="0"/>
              </a:ext>
            </a:extLst>
          </a:blip>
          <a:srcRect l="18039" t="51817" r="60522" b="5275"/>
          <a:stretch>
            <a:fillRect/>
          </a:stretch>
        </p:blipFill>
        <p:spPr bwMode="auto">
          <a:xfrm>
            <a:off x="5233988" y="4692650"/>
            <a:ext cx="1309687"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3" name="Rettangolo 23"/>
          <p:cNvSpPr>
            <a:spLocks noChangeArrowheads="1"/>
          </p:cNvSpPr>
          <p:nvPr/>
        </p:nvSpPr>
        <p:spPr bwMode="auto">
          <a:xfrm>
            <a:off x="5195888" y="3943350"/>
            <a:ext cx="13843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it-IT" altLang="en-US" sz="1100">
                <a:latin typeface="Arial" pitchFamily="34" charset="0"/>
              </a:rPr>
              <a:t>Slums and housing </a:t>
            </a:r>
            <a:endParaRPr lang="it-IT" altLang="en-US" sz="1100"/>
          </a:p>
        </p:txBody>
      </p:sp>
      <p:sp>
        <p:nvSpPr>
          <p:cNvPr id="35854" name="Rettangolo 24"/>
          <p:cNvSpPr>
            <a:spLocks noChangeArrowheads="1"/>
          </p:cNvSpPr>
          <p:nvPr/>
        </p:nvSpPr>
        <p:spPr bwMode="auto">
          <a:xfrm>
            <a:off x="6672263" y="3943350"/>
            <a:ext cx="782637"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it-IT" altLang="en-US" sz="1100">
                <a:latin typeface="Arial" pitchFamily="34" charset="0"/>
              </a:rPr>
              <a:t>Transport </a:t>
            </a:r>
            <a:endParaRPr lang="it-IT" altLang="en-US" sz="1100"/>
          </a:p>
        </p:txBody>
      </p:sp>
      <p:sp>
        <p:nvSpPr>
          <p:cNvPr id="35855" name="Rettangolo 25"/>
          <p:cNvSpPr>
            <a:spLocks noChangeArrowheads="1"/>
          </p:cNvSpPr>
          <p:nvPr/>
        </p:nvSpPr>
        <p:spPr bwMode="auto">
          <a:xfrm>
            <a:off x="7683500" y="3943350"/>
            <a:ext cx="13700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it-IT" altLang="en-US" sz="1100">
                <a:latin typeface="Arial" pitchFamily="34" charset="0"/>
              </a:rPr>
              <a:t>Land Consumption</a:t>
            </a:r>
            <a:endParaRPr lang="it-IT" altLang="en-US" sz="1100"/>
          </a:p>
        </p:txBody>
      </p:sp>
      <p:sp>
        <p:nvSpPr>
          <p:cNvPr id="27" name="Rectangle 9"/>
          <p:cNvSpPr>
            <a:spLocks noChangeArrowheads="1"/>
          </p:cNvSpPr>
          <p:nvPr/>
        </p:nvSpPr>
        <p:spPr bwMode="auto">
          <a:xfrm>
            <a:off x="1143000" y="784225"/>
            <a:ext cx="27218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SzPct val="65000"/>
              <a:buChar char="o"/>
              <a:defRPr sz="2400">
                <a:solidFill>
                  <a:schemeClr val="tx1"/>
                </a:solidFill>
                <a:latin typeface="Arial" charset="0"/>
                <a:cs typeface="Arial" charset="0"/>
              </a:defRPr>
            </a:lvl2pPr>
            <a:lvl3pPr marL="1143000" indent="-228600" eaLnBrk="0" hangingPunct="0">
              <a:spcBef>
                <a:spcPct val="20000"/>
              </a:spcBef>
              <a:buFont typeface="Verdana" pitchFamily="34" charset="0"/>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fontAlgn="auto" hangingPunct="1">
              <a:spcBef>
                <a:spcPct val="0"/>
              </a:spcBef>
              <a:spcAft>
                <a:spcPts val="0"/>
              </a:spcAft>
              <a:buFontTx/>
              <a:buNone/>
              <a:defRPr/>
            </a:pPr>
            <a:r>
              <a:rPr lang="en-US" altLang="en-US" sz="2000" b="1" dirty="0">
                <a:solidFill>
                  <a:srgbClr val="FFFFFF"/>
                </a:solidFill>
                <a:effectLst>
                  <a:outerShdw blurRad="38100" dist="38100" dir="2700000" algn="tl">
                    <a:srgbClr val="000000">
                      <a:alpha val="43137"/>
                    </a:srgbClr>
                  </a:outerShdw>
                </a:effectLst>
              </a:rPr>
              <a:t>UN-Habitat challenges</a:t>
            </a:r>
            <a:endParaRPr lang="en-US" altLang="en-US" sz="2000" dirty="0">
              <a:effectLst>
                <a:outerShdw blurRad="38100" dist="38100" dir="2700000" algn="tl">
                  <a:srgbClr val="000000">
                    <a:alpha val="43137"/>
                  </a:srgbClr>
                </a:outerShdw>
              </a:effectLst>
            </a:endParaRPr>
          </a:p>
        </p:txBody>
      </p:sp>
      <p:sp>
        <p:nvSpPr>
          <p:cNvPr id="35857" name="CasellaDiTesto 27"/>
          <p:cNvSpPr txBox="1">
            <a:spLocks noChangeArrowheads="1"/>
          </p:cNvSpPr>
          <p:nvPr/>
        </p:nvSpPr>
        <p:spPr bwMode="auto">
          <a:xfrm>
            <a:off x="5624513" y="1730375"/>
            <a:ext cx="30638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it-IT" altLang="en-US" sz="1800" dirty="0">
                <a:cs typeface="Calibri" panose="020F0502020204030204" pitchFamily="34" charset="0"/>
              </a:rPr>
              <a:t>Indicators with a </a:t>
            </a:r>
            <a:r>
              <a:rPr lang="it-IT" altLang="en-US" sz="1800" b="1" dirty="0">
                <a:cs typeface="Calibri" panose="020F0502020204030204" pitchFamily="34" charset="0"/>
              </a:rPr>
              <a:t>spatial component</a:t>
            </a:r>
          </a:p>
        </p:txBody>
      </p:sp>
    </p:spTree>
    <p:extLst>
      <p:ext uri="{BB962C8B-B14F-4D97-AF65-F5344CB8AC3E}">
        <p14:creationId xmlns:p14="http://schemas.microsoft.com/office/powerpoint/2010/main" val="3022832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foote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ttangolo 1"/>
          <p:cNvSpPr/>
          <p:nvPr/>
        </p:nvSpPr>
        <p:spPr>
          <a:xfrm>
            <a:off x="259346" y="717916"/>
            <a:ext cx="7308614" cy="677108"/>
          </a:xfrm>
          <a:prstGeom prst="rect">
            <a:avLst/>
          </a:prstGeom>
        </p:spPr>
        <p:txBody>
          <a:bodyPr wrap="square">
            <a:spAutoFit/>
          </a:bodyPr>
          <a:lstStyle/>
          <a:p>
            <a:pPr lvl="0"/>
            <a:r>
              <a:rPr lang="en-US" sz="2000" b="1" dirty="0">
                <a:latin typeface="Arial" panose="020B0604020202020204" pitchFamily="34" charset="0"/>
                <a:cs typeface="Arial" panose="020B0604020202020204" pitchFamily="34" charset="0"/>
              </a:rPr>
              <a:t>Reporting for Goal 11</a:t>
            </a:r>
            <a:br>
              <a:rPr lang="en-US" sz="2000" b="1" dirty="0">
                <a:latin typeface="Arial" panose="020B0604020202020204" pitchFamily="34" charset="0"/>
                <a:cs typeface="Arial" panose="020B0604020202020204" pitchFamily="34" charset="0"/>
              </a:rPr>
            </a:br>
            <a:endParaRPr lang="en-US" b="1" dirty="0">
              <a:latin typeface="Arial" panose="020B0604020202020204" pitchFamily="34" charset="0"/>
              <a:cs typeface="Arial" panose="020B0604020202020204" pitchFamily="34" charset="0"/>
            </a:endParaRPr>
          </a:p>
        </p:txBody>
      </p:sp>
      <p:sp>
        <p:nvSpPr>
          <p:cNvPr id="4" name="Rettangolo 3"/>
          <p:cNvSpPr/>
          <p:nvPr/>
        </p:nvSpPr>
        <p:spPr>
          <a:xfrm>
            <a:off x="76200" y="1228507"/>
            <a:ext cx="5135848" cy="5016758"/>
          </a:xfrm>
          <a:prstGeom prst="rect">
            <a:avLst/>
          </a:prstGeom>
          <a:solidFill>
            <a:schemeClr val="accent6">
              <a:lumMod val="75000"/>
              <a:alpha val="28000"/>
            </a:schemeClr>
          </a:solidFill>
        </p:spPr>
        <p:txBody>
          <a:bodyPr wrap="square">
            <a:spAutoFit/>
          </a:bodyPr>
          <a:lstStyle/>
          <a:p>
            <a:pPr marL="285750" indent="-285750">
              <a:buFont typeface="Wingdings" panose="05000000000000000000" pitchFamily="2" charset="2"/>
              <a:buChar char="§"/>
            </a:pPr>
            <a:r>
              <a:rPr lang="en-US" sz="2000" dirty="0">
                <a:solidFill>
                  <a:srgbClr val="0033CC"/>
                </a:solidFill>
                <a:latin typeface="Arial" panose="020B0604020202020204" pitchFamily="34" charset="0"/>
                <a:cs typeface="Arial" panose="020B0604020202020204" pitchFamily="34" charset="0"/>
              </a:rPr>
              <a:t>How to manage spatial data needs ?</a:t>
            </a:r>
          </a:p>
          <a:p>
            <a:pPr marL="285750" indent="-285750">
              <a:buFont typeface="Wingdings" panose="05000000000000000000" pitchFamily="2" charset="2"/>
              <a:buChar char="§"/>
            </a:pPr>
            <a:endParaRPr lang="en-US" sz="2000" dirty="0">
              <a:solidFill>
                <a:srgbClr val="0033CC"/>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2000" dirty="0">
                <a:solidFill>
                  <a:srgbClr val="0033CC"/>
                </a:solidFill>
                <a:latin typeface="Arial" panose="020B0604020202020204" pitchFamily="34" charset="0"/>
                <a:cs typeface="Arial" panose="020B0604020202020204" pitchFamily="34" charset="0"/>
              </a:rPr>
              <a:t>How to deal with countries with many cities/urban centers?</a:t>
            </a:r>
          </a:p>
          <a:p>
            <a:pPr marL="285750" indent="-285750">
              <a:buFont typeface="Wingdings" panose="05000000000000000000" pitchFamily="2" charset="2"/>
              <a:buChar char="§"/>
            </a:pPr>
            <a:endParaRPr lang="en-US" sz="20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2000" dirty="0">
                <a:latin typeface="Arial" panose="020B0604020202020204" pitchFamily="34" charset="0"/>
                <a:cs typeface="Arial" panose="020B0604020202020204" pitchFamily="34" charset="0"/>
              </a:rPr>
              <a:t>Variations in understanding definitional issues of indicators at various levels</a:t>
            </a:r>
          </a:p>
          <a:p>
            <a:pPr marL="285750" indent="-285750">
              <a:buFont typeface="Wingdings" panose="05000000000000000000" pitchFamily="2" charset="2"/>
              <a:buChar char="§"/>
            </a:pPr>
            <a:endParaRPr lang="en-US" sz="20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2000" dirty="0">
                <a:latin typeface="Arial" panose="020B0604020202020204" pitchFamily="34" charset="0"/>
                <a:cs typeface="Arial" panose="020B0604020202020204" pitchFamily="34" charset="0"/>
              </a:rPr>
              <a:t>Technological needs for monitoring</a:t>
            </a:r>
          </a:p>
          <a:p>
            <a:pPr marL="285750" indent="-285750">
              <a:buFont typeface="Wingdings" panose="05000000000000000000" pitchFamily="2" charset="2"/>
              <a:buChar char="§"/>
            </a:pPr>
            <a:endParaRPr lang="en-US" sz="20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2000" dirty="0">
                <a:latin typeface="Arial" panose="020B0604020202020204" pitchFamily="34" charset="0"/>
                <a:cs typeface="Arial" panose="020B0604020202020204" pitchFamily="34" charset="0"/>
              </a:rPr>
              <a:t>Defining what a city or urban area or human settlements is? </a:t>
            </a:r>
          </a:p>
          <a:p>
            <a:pPr marL="285750" indent="-285750">
              <a:buFont typeface="Wingdings" panose="05000000000000000000" pitchFamily="2" charset="2"/>
              <a:buChar char="§"/>
            </a:pPr>
            <a:endParaRPr lang="en-US" sz="20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2000" dirty="0">
                <a:latin typeface="Arial" panose="020B0604020202020204" pitchFamily="34" charset="0"/>
                <a:cs typeface="Arial" panose="020B0604020202020204" pitchFamily="34" charset="0"/>
              </a:rPr>
              <a:t>Partnerships arrangements</a:t>
            </a:r>
          </a:p>
          <a:p>
            <a:pPr marL="285750" indent="-285750">
              <a:buFont typeface="Wingdings" panose="05000000000000000000" pitchFamily="2" charset="2"/>
              <a:buChar char="§"/>
            </a:pPr>
            <a:endParaRPr lang="en-US" sz="20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2000" dirty="0">
                <a:latin typeface="Arial" panose="020B0604020202020204" pitchFamily="34" charset="0"/>
                <a:cs typeface="Arial" panose="020B0604020202020204" pitchFamily="34" charset="0"/>
              </a:rPr>
              <a:t>Different reporting levels</a:t>
            </a:r>
          </a:p>
        </p:txBody>
      </p:sp>
      <p:pic>
        <p:nvPicPr>
          <p:cNvPr id="11" name="Immagine 10" descr="Macintosh HD:Users:giulia:Desktop:Schermata 2016-04-22 alle 14.34.43.png"/>
          <p:cNvPicPr/>
          <p:nvPr/>
        </p:nvPicPr>
        <p:blipFill rotWithShape="1">
          <a:blip r:embed="rId3">
            <a:extLst>
              <a:ext uri="{28A0092B-C50C-407E-A947-70E740481C1C}">
                <a14:useLocalDpi xmlns:a14="http://schemas.microsoft.com/office/drawing/2010/main" val="0"/>
              </a:ext>
            </a:extLst>
          </a:blip>
          <a:srcRect l="18814" r="20579" b="52204"/>
          <a:stretch/>
        </p:blipFill>
        <p:spPr bwMode="auto">
          <a:xfrm>
            <a:off x="5212048" y="2927038"/>
            <a:ext cx="3703772" cy="1064381"/>
          </a:xfrm>
          <a:prstGeom prst="rect">
            <a:avLst/>
          </a:prstGeom>
          <a:noFill/>
          <a:ln>
            <a:noFill/>
          </a:ln>
        </p:spPr>
      </p:pic>
      <p:sp>
        <p:nvSpPr>
          <p:cNvPr id="6" name="CasellaDiTesto 5"/>
          <p:cNvSpPr txBox="1"/>
          <p:nvPr/>
        </p:nvSpPr>
        <p:spPr>
          <a:xfrm>
            <a:off x="5500158" y="1624216"/>
            <a:ext cx="3341463" cy="707886"/>
          </a:xfrm>
          <a:prstGeom prst="rect">
            <a:avLst/>
          </a:prstGeom>
          <a:noFill/>
        </p:spPr>
        <p:txBody>
          <a:bodyPr wrap="square" rtlCol="0">
            <a:spAutoFit/>
          </a:bodyPr>
          <a:lstStyle/>
          <a:p>
            <a:r>
              <a:rPr lang="it-IT" sz="2000" dirty="0">
                <a:latin typeface="Arial" panose="020B0604020202020204" pitchFamily="34" charset="0"/>
                <a:cs typeface="Arial" panose="020B0604020202020204" pitchFamily="34" charset="0"/>
              </a:rPr>
              <a:t>Several indicators require to be collected locally:</a:t>
            </a:r>
            <a:endParaRPr lang="it-IT" dirty="0">
              <a:latin typeface="Arial" panose="020B0604020202020204" pitchFamily="34" charset="0"/>
              <a:cs typeface="Arial" panose="020B0604020202020204" pitchFamily="34" charset="0"/>
            </a:endParaRPr>
          </a:p>
        </p:txBody>
      </p:sp>
      <p:pic>
        <p:nvPicPr>
          <p:cNvPr id="12" name="Immagine 11" descr="Macintosh HD:Users:giulia:Desktop:Schermata 2016-04-22 alle 14.34.43.png"/>
          <p:cNvPicPr/>
          <p:nvPr/>
        </p:nvPicPr>
        <p:blipFill rotWithShape="1">
          <a:blip r:embed="rId3">
            <a:extLst>
              <a:ext uri="{28A0092B-C50C-407E-A947-70E740481C1C}">
                <a14:useLocalDpi xmlns:a14="http://schemas.microsoft.com/office/drawing/2010/main" val="0"/>
              </a:ext>
            </a:extLst>
          </a:blip>
          <a:srcRect t="51817" r="60523" b="5275"/>
          <a:stretch/>
        </p:blipFill>
        <p:spPr bwMode="auto">
          <a:xfrm>
            <a:off x="5328400" y="4692935"/>
            <a:ext cx="2412555" cy="955524"/>
          </a:xfrm>
          <a:prstGeom prst="rect">
            <a:avLst/>
          </a:prstGeom>
          <a:noFill/>
          <a:ln>
            <a:noFill/>
          </a:ln>
        </p:spPr>
      </p:pic>
      <p:sp>
        <p:nvSpPr>
          <p:cNvPr id="8" name="CasellaDiTesto 7"/>
          <p:cNvSpPr txBox="1"/>
          <p:nvPr/>
        </p:nvSpPr>
        <p:spPr>
          <a:xfrm>
            <a:off x="5515399" y="2612571"/>
            <a:ext cx="3326223" cy="369332"/>
          </a:xfrm>
          <a:prstGeom prst="rect">
            <a:avLst/>
          </a:prstGeom>
          <a:noFill/>
        </p:spPr>
        <p:txBody>
          <a:bodyPr wrap="square" rtlCol="0">
            <a:spAutoFit/>
          </a:bodyPr>
          <a:lstStyle/>
          <a:p>
            <a:r>
              <a:rPr lang="it-IT" dirty="0">
                <a:latin typeface="Arial"/>
                <a:cs typeface="Arial"/>
              </a:rPr>
              <a:t>11.2            11.3              11.4</a:t>
            </a:r>
          </a:p>
        </p:txBody>
      </p:sp>
      <p:sp>
        <p:nvSpPr>
          <p:cNvPr id="15" name="Rettangolo 14"/>
          <p:cNvSpPr/>
          <p:nvPr/>
        </p:nvSpPr>
        <p:spPr>
          <a:xfrm>
            <a:off x="5281803" y="3943039"/>
            <a:ext cx="1212191" cy="261610"/>
          </a:xfrm>
          <a:prstGeom prst="rect">
            <a:avLst/>
          </a:prstGeom>
        </p:spPr>
        <p:txBody>
          <a:bodyPr wrap="none">
            <a:spAutoFit/>
          </a:bodyPr>
          <a:lstStyle/>
          <a:p>
            <a:pPr algn="ctr"/>
            <a:r>
              <a:rPr lang="it-IT" sz="1100" dirty="0">
                <a:latin typeface="Arial"/>
                <a:cs typeface="Arial"/>
              </a:rPr>
              <a:t>Public </a:t>
            </a:r>
            <a:r>
              <a:rPr lang="it-IT" sz="1100" dirty="0" err="1">
                <a:latin typeface="Arial"/>
                <a:cs typeface="Arial"/>
              </a:rPr>
              <a:t>Transport</a:t>
            </a:r>
            <a:endParaRPr lang="it-IT" sz="1100" dirty="0"/>
          </a:p>
        </p:txBody>
      </p:sp>
      <p:sp>
        <p:nvSpPr>
          <p:cNvPr id="17" name="Rettangolo 16"/>
          <p:cNvSpPr/>
          <p:nvPr/>
        </p:nvSpPr>
        <p:spPr>
          <a:xfrm>
            <a:off x="6379293" y="3943039"/>
            <a:ext cx="1369286" cy="261610"/>
          </a:xfrm>
          <a:prstGeom prst="rect">
            <a:avLst/>
          </a:prstGeom>
        </p:spPr>
        <p:txBody>
          <a:bodyPr wrap="none">
            <a:spAutoFit/>
          </a:bodyPr>
          <a:lstStyle/>
          <a:p>
            <a:pPr algn="ctr"/>
            <a:r>
              <a:rPr lang="it-IT" sz="1100" dirty="0">
                <a:latin typeface="Arial"/>
                <a:cs typeface="Arial"/>
              </a:rPr>
              <a:t>Land Consumption</a:t>
            </a:r>
            <a:endParaRPr lang="it-IT" sz="1100" dirty="0"/>
          </a:p>
        </p:txBody>
      </p:sp>
      <p:sp>
        <p:nvSpPr>
          <p:cNvPr id="18" name="Rettangolo 17"/>
          <p:cNvSpPr/>
          <p:nvPr/>
        </p:nvSpPr>
        <p:spPr>
          <a:xfrm>
            <a:off x="7758436" y="3943039"/>
            <a:ext cx="1220207" cy="261610"/>
          </a:xfrm>
          <a:prstGeom prst="rect">
            <a:avLst/>
          </a:prstGeom>
        </p:spPr>
        <p:txBody>
          <a:bodyPr wrap="none">
            <a:spAutoFit/>
          </a:bodyPr>
          <a:lstStyle/>
          <a:p>
            <a:pPr algn="ctr"/>
            <a:r>
              <a:rPr lang="it-IT" sz="1100" dirty="0">
                <a:latin typeface="Arial"/>
                <a:cs typeface="Arial"/>
              </a:rPr>
              <a:t>Cultural </a:t>
            </a:r>
            <a:r>
              <a:rPr lang="it-IT" sz="1100" dirty="0" err="1">
                <a:latin typeface="Arial"/>
                <a:cs typeface="Arial"/>
              </a:rPr>
              <a:t>heritage</a:t>
            </a:r>
            <a:endParaRPr lang="it-IT" sz="1100" dirty="0"/>
          </a:p>
        </p:txBody>
      </p:sp>
      <p:sp>
        <p:nvSpPr>
          <p:cNvPr id="20" name="CasellaDiTesto 19"/>
          <p:cNvSpPr txBox="1"/>
          <p:nvPr/>
        </p:nvSpPr>
        <p:spPr>
          <a:xfrm>
            <a:off x="5515399" y="4423995"/>
            <a:ext cx="3326223" cy="369332"/>
          </a:xfrm>
          <a:prstGeom prst="rect">
            <a:avLst/>
          </a:prstGeom>
          <a:noFill/>
        </p:spPr>
        <p:txBody>
          <a:bodyPr wrap="square" rtlCol="0">
            <a:spAutoFit/>
          </a:bodyPr>
          <a:lstStyle/>
          <a:p>
            <a:r>
              <a:rPr lang="it-IT" dirty="0">
                <a:latin typeface="Arial"/>
                <a:cs typeface="Arial"/>
              </a:rPr>
              <a:t>11.6            11.7              </a:t>
            </a:r>
          </a:p>
        </p:txBody>
      </p:sp>
      <p:sp>
        <p:nvSpPr>
          <p:cNvPr id="21" name="Rettangolo 20"/>
          <p:cNvSpPr/>
          <p:nvPr/>
        </p:nvSpPr>
        <p:spPr>
          <a:xfrm>
            <a:off x="5297608" y="5648459"/>
            <a:ext cx="1180588" cy="430887"/>
          </a:xfrm>
          <a:prstGeom prst="rect">
            <a:avLst/>
          </a:prstGeom>
        </p:spPr>
        <p:txBody>
          <a:bodyPr wrap="none">
            <a:spAutoFit/>
          </a:bodyPr>
          <a:lstStyle/>
          <a:p>
            <a:pPr algn="ctr"/>
            <a:r>
              <a:rPr lang="it-IT" sz="1100" dirty="0">
                <a:latin typeface="Arial"/>
                <a:cs typeface="Arial"/>
              </a:rPr>
              <a:t>Solid </a:t>
            </a:r>
            <a:r>
              <a:rPr lang="it-IT" sz="1100" dirty="0" err="1">
                <a:latin typeface="Arial"/>
                <a:cs typeface="Arial"/>
              </a:rPr>
              <a:t>waste</a:t>
            </a:r>
            <a:r>
              <a:rPr lang="it-IT" sz="1100" dirty="0">
                <a:latin typeface="Arial"/>
                <a:cs typeface="Arial"/>
              </a:rPr>
              <a:t> and </a:t>
            </a:r>
          </a:p>
          <a:p>
            <a:pPr algn="ctr"/>
            <a:r>
              <a:rPr lang="it-IT" sz="1100" dirty="0">
                <a:latin typeface="Arial"/>
                <a:cs typeface="Arial"/>
              </a:rPr>
              <a:t>air </a:t>
            </a:r>
            <a:r>
              <a:rPr lang="it-IT" sz="1100" dirty="0" err="1">
                <a:latin typeface="Arial"/>
                <a:cs typeface="Arial"/>
              </a:rPr>
              <a:t>quality</a:t>
            </a:r>
            <a:endParaRPr lang="it-IT" sz="1100" dirty="0"/>
          </a:p>
        </p:txBody>
      </p:sp>
      <p:sp>
        <p:nvSpPr>
          <p:cNvPr id="22" name="Rettangolo 21"/>
          <p:cNvSpPr/>
          <p:nvPr/>
        </p:nvSpPr>
        <p:spPr>
          <a:xfrm>
            <a:off x="6559914" y="5648459"/>
            <a:ext cx="1008046" cy="261610"/>
          </a:xfrm>
          <a:prstGeom prst="rect">
            <a:avLst/>
          </a:prstGeom>
        </p:spPr>
        <p:txBody>
          <a:bodyPr wrap="none">
            <a:spAutoFit/>
          </a:bodyPr>
          <a:lstStyle/>
          <a:p>
            <a:pPr algn="ctr"/>
            <a:r>
              <a:rPr lang="it-IT" sz="1100" dirty="0">
                <a:latin typeface="Arial"/>
                <a:cs typeface="Arial"/>
              </a:rPr>
              <a:t>Public Space</a:t>
            </a:r>
            <a:endParaRPr lang="it-IT" sz="1100" dirty="0"/>
          </a:p>
        </p:txBody>
      </p:sp>
      <p:sp>
        <p:nvSpPr>
          <p:cNvPr id="23" name="Shape 265"/>
          <p:cNvSpPr>
            <a:spLocks noChangeArrowheads="1"/>
          </p:cNvSpPr>
          <p:nvPr/>
        </p:nvSpPr>
        <p:spPr bwMode="auto">
          <a:xfrm>
            <a:off x="304800" y="230790"/>
            <a:ext cx="8229600" cy="47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21336" tIns="21336" rIns="21336" bIns="21336" anchor="ctr">
            <a:spAutoFit/>
          </a:bodyPr>
          <a:lstStyle>
            <a:lvl1pPr>
              <a:spcBef>
                <a:spcPct val="20000"/>
              </a:spcBef>
              <a:buChar char="•"/>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SzPct val="65000"/>
              <a:buChar char="o"/>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Verdana" panose="020B060403050404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b="1" dirty="0">
                <a:solidFill>
                  <a:srgbClr val="0033CC"/>
                </a:solidFill>
                <a:sym typeface="Arial" panose="020B0604020202020204" pitchFamily="34" charset="0"/>
              </a:rPr>
              <a:t>Some SDG implementation challenges ….</a:t>
            </a:r>
          </a:p>
        </p:txBody>
      </p:sp>
    </p:spTree>
    <p:extLst>
      <p:ext uri="{BB962C8B-B14F-4D97-AF65-F5344CB8AC3E}">
        <p14:creationId xmlns:p14="http://schemas.microsoft.com/office/powerpoint/2010/main" val="881955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6" descr="tunisia map and flaf.jpeg">
            <a:extLst>
              <a:ext uri="{FF2B5EF4-FFF2-40B4-BE49-F238E27FC236}">
                <a16:creationId xmlns:a16="http://schemas.microsoft.com/office/drawing/2014/main" id="{6A6C6868-08CE-470A-B545-45959E651A9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9001" y="1943100"/>
            <a:ext cx="14001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7" descr="footer">
            <a:extLst>
              <a:ext uri="{FF2B5EF4-FFF2-40B4-BE49-F238E27FC236}">
                <a16:creationId xmlns:a16="http://schemas.microsoft.com/office/drawing/2014/main" id="{396F432B-28DB-47C3-9103-0687D04547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89999"/>
          <a:stretch>
            <a:fillRect/>
          </a:stretch>
        </p:blipFill>
        <p:spPr bwMode="auto">
          <a:xfrm>
            <a:off x="0" y="5486400"/>
            <a:ext cx="91440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6" name="Picture 12">
            <a:extLst>
              <a:ext uri="{FF2B5EF4-FFF2-40B4-BE49-F238E27FC236}">
                <a16:creationId xmlns:a16="http://schemas.microsoft.com/office/drawing/2014/main" id="{33246672-707D-4B42-8144-0F8187C019F1}"/>
              </a:ext>
            </a:extLst>
          </p:cNvPr>
          <p:cNvPicPr>
            <a:picLocks noChangeAspect="1" noChangeArrowheads="1"/>
          </p:cNvPicPr>
          <p:nvPr/>
        </p:nvPicPr>
        <p:blipFill>
          <a:blip r:embed="rId4">
            <a:clrChange>
              <a:clrFrom>
                <a:srgbClr val="58595B"/>
              </a:clrFrom>
              <a:clrTo>
                <a:srgbClr val="58595B">
                  <a:alpha val="0"/>
                </a:srgbClr>
              </a:clrTo>
            </a:clrChange>
          </a:blip>
          <a:srcRect l="14954" b="23589"/>
          <a:stretch>
            <a:fillRect/>
          </a:stretch>
        </p:blipFill>
        <p:spPr bwMode="auto">
          <a:xfrm>
            <a:off x="3124200" y="889000"/>
            <a:ext cx="57912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 name="Picture 2" descr="africa map.png">
            <a:extLst>
              <a:ext uri="{FF2B5EF4-FFF2-40B4-BE49-F238E27FC236}">
                <a16:creationId xmlns:a16="http://schemas.microsoft.com/office/drawing/2014/main" id="{FE35A156-F784-427D-AFF1-50AACA7BB6BC}"/>
              </a:ext>
            </a:extLst>
          </p:cNvPr>
          <p:cNvPicPr>
            <a:picLocks noChangeAspect="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3357" y="1905000"/>
            <a:ext cx="3760200" cy="3067050"/>
          </a:xfrm>
          <a:prstGeom prst="rect">
            <a:avLst/>
          </a:prstGeom>
        </p:spPr>
      </p:pic>
      <p:pic>
        <p:nvPicPr>
          <p:cNvPr id="16390" name="Picture 3" descr="botswana map and flag.jpeg">
            <a:extLst>
              <a:ext uri="{FF2B5EF4-FFF2-40B4-BE49-F238E27FC236}">
                <a16:creationId xmlns:a16="http://schemas.microsoft.com/office/drawing/2014/main" id="{8CA8577A-0E28-4C54-B5D6-34E89223B26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3886200"/>
            <a:ext cx="208915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ight Arrow 5">
            <a:extLst>
              <a:ext uri="{FF2B5EF4-FFF2-40B4-BE49-F238E27FC236}">
                <a16:creationId xmlns:a16="http://schemas.microsoft.com/office/drawing/2014/main" id="{33B20687-DD2F-4D83-9D1E-B4B4FB947018}"/>
              </a:ext>
            </a:extLst>
          </p:cNvPr>
          <p:cNvSpPr>
            <a:spLocks noChangeArrowheads="1"/>
          </p:cNvSpPr>
          <p:nvPr/>
        </p:nvSpPr>
        <p:spPr bwMode="auto">
          <a:xfrm rot="577305">
            <a:off x="2622550" y="4227514"/>
            <a:ext cx="992188" cy="300037"/>
          </a:xfrm>
          <a:prstGeom prst="rightArrow">
            <a:avLst>
              <a:gd name="adj1" fmla="val 50000"/>
              <a:gd name="adj2" fmla="val 49772"/>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blurRad="40000" dist="23000" dir="5400000" rotWithShape="0">
              <a:srgbClr val="808080">
                <a:alpha val="34998"/>
              </a:srgbClr>
            </a:outerShdw>
          </a:effectLst>
        </p:spPr>
        <p:txBody>
          <a:bodyPr lIns="91430" tIns="45715" rIns="91430" bIns="45715" anchor="ctr"/>
          <a:lstStyle/>
          <a:p>
            <a:pPr algn="ctr">
              <a:defRPr/>
            </a:pPr>
            <a:endParaRPr lang="en-US">
              <a:solidFill>
                <a:schemeClr val="lt1"/>
              </a:solidFill>
            </a:endParaRPr>
          </a:p>
        </p:txBody>
      </p:sp>
      <p:sp>
        <p:nvSpPr>
          <p:cNvPr id="14" name="Right Arrow 13">
            <a:extLst>
              <a:ext uri="{FF2B5EF4-FFF2-40B4-BE49-F238E27FC236}">
                <a16:creationId xmlns:a16="http://schemas.microsoft.com/office/drawing/2014/main" id="{E574276F-F9DA-4387-96B7-F122B16B0D82}"/>
              </a:ext>
            </a:extLst>
          </p:cNvPr>
          <p:cNvSpPr>
            <a:spLocks noChangeArrowheads="1"/>
          </p:cNvSpPr>
          <p:nvPr/>
        </p:nvSpPr>
        <p:spPr bwMode="auto">
          <a:xfrm rot="873643">
            <a:off x="2695576" y="2424114"/>
            <a:ext cx="900113" cy="255587"/>
          </a:xfrm>
          <a:prstGeom prst="rightArrow">
            <a:avLst>
              <a:gd name="adj1" fmla="val 50000"/>
              <a:gd name="adj2" fmla="val 50120"/>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blurRad="40000" dist="23000" dir="5400000" rotWithShape="0">
              <a:srgbClr val="808080">
                <a:alpha val="34998"/>
              </a:srgbClr>
            </a:outerShdw>
          </a:effectLst>
        </p:spPr>
        <p:txBody>
          <a:bodyPr lIns="91430" tIns="45715" rIns="91430" bIns="45715" anchor="ctr"/>
          <a:lstStyle/>
          <a:p>
            <a:pPr algn="ctr">
              <a:defRPr/>
            </a:pPr>
            <a:endParaRPr lang="en-US">
              <a:solidFill>
                <a:schemeClr val="lt1"/>
              </a:solidFill>
            </a:endParaRPr>
          </a:p>
        </p:txBody>
      </p:sp>
      <p:sp>
        <p:nvSpPr>
          <p:cNvPr id="43017" name="TextBox 1">
            <a:extLst>
              <a:ext uri="{FF2B5EF4-FFF2-40B4-BE49-F238E27FC236}">
                <a16:creationId xmlns:a16="http://schemas.microsoft.com/office/drawing/2014/main" id="{C88C87E1-09DB-4187-B12D-3D5504D31514}"/>
              </a:ext>
            </a:extLst>
          </p:cNvPr>
          <p:cNvSpPr txBox="1">
            <a:spLocks noChangeArrowheads="1"/>
          </p:cNvSpPr>
          <p:nvPr/>
        </p:nvSpPr>
        <p:spPr bwMode="auto">
          <a:xfrm>
            <a:off x="26988" y="4876801"/>
            <a:ext cx="2743200" cy="646113"/>
          </a:xfrm>
          <a:prstGeom prst="rect">
            <a:avLst/>
          </a:prstGeom>
          <a:noFill/>
          <a:ln w="9525">
            <a:solidFill>
              <a:schemeClr val="bg1">
                <a:lumMod val="95000"/>
              </a:schemeClr>
            </a:solidFill>
            <a:miter lim="800000"/>
            <a:headEnd/>
            <a:tailEnd/>
          </a:ln>
          <a:extLst>
            <a:ext uri="{909E8E84-426E-40DD-AFC4-6F175D3DCCD1}">
              <a14:hiddenFill xmlns:a14="http://schemas.microsoft.com/office/drawing/2010/main">
                <a:solidFill>
                  <a:srgbClr val="FFFFFF"/>
                </a:solidFill>
              </a14:hiddenFill>
            </a:ext>
          </a:extLst>
        </p:spPr>
        <p:txBody>
          <a:bodyPr lIns="91430" tIns="45715" rIns="91430" bIns="45715">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eaLnBrk="1" hangingPunct="1">
              <a:defRPr/>
            </a:pPr>
            <a:r>
              <a:rPr lang="en-US" b="1" dirty="0">
                <a:latin typeface="Arial" panose="020B0604020202020204" pitchFamily="34" charset="0"/>
                <a:cs typeface="Arial" panose="020B0604020202020204" pitchFamily="34" charset="0"/>
              </a:rPr>
              <a:t>Pilots also planned in Ecuador and Colombia</a:t>
            </a:r>
          </a:p>
        </p:txBody>
      </p:sp>
      <p:pic>
        <p:nvPicPr>
          <p:cNvPr id="16394" name="Immagine 14" descr="global-goals-full-icons.png__2318x1180_q85_crop_subsampling-2_upscale.jpg">
            <a:extLst>
              <a:ext uri="{FF2B5EF4-FFF2-40B4-BE49-F238E27FC236}">
                <a16:creationId xmlns:a16="http://schemas.microsoft.com/office/drawing/2014/main" id="{193D3D17-99D0-4C8B-BDA6-5C409E400BB4}"/>
              </a:ext>
            </a:extLst>
          </p:cNvPr>
          <p:cNvPicPr>
            <a:picLocks noChangeAspect="1"/>
          </p:cNvPicPr>
          <p:nvPr/>
        </p:nvPicPr>
        <p:blipFill>
          <a:blip r:embed="rId7">
            <a:extLst>
              <a:ext uri="{28A0092B-C50C-407E-A947-70E740481C1C}">
                <a14:useLocalDpi xmlns:a14="http://schemas.microsoft.com/office/drawing/2010/main" val="0"/>
              </a:ext>
            </a:extLst>
          </a:blip>
          <a:srcRect l="66667" t="34653" r="17882" b="35335"/>
          <a:stretch>
            <a:fillRect/>
          </a:stretch>
        </p:blipFill>
        <p:spPr bwMode="auto">
          <a:xfrm>
            <a:off x="1524000" y="2686050"/>
            <a:ext cx="123348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ttangolo 2">
            <a:extLst>
              <a:ext uri="{FF2B5EF4-FFF2-40B4-BE49-F238E27FC236}">
                <a16:creationId xmlns:a16="http://schemas.microsoft.com/office/drawing/2014/main" id="{53B24093-B145-4496-A4BF-A65718E4DFBB}"/>
              </a:ext>
            </a:extLst>
          </p:cNvPr>
          <p:cNvSpPr/>
          <p:nvPr/>
        </p:nvSpPr>
        <p:spPr>
          <a:xfrm>
            <a:off x="4724400" y="1600200"/>
            <a:ext cx="4267200" cy="3600976"/>
          </a:xfrm>
          <a:prstGeom prst="rect">
            <a:avLst/>
          </a:prstGeom>
        </p:spPr>
        <p:txBody>
          <a:bodyPr lIns="91430" tIns="45715" rIns="91430" bIns="45715">
            <a:spAutoFit/>
          </a:bodyPr>
          <a:lstStyle/>
          <a:p>
            <a:pPr algn="just">
              <a:defRPr/>
            </a:pPr>
            <a:r>
              <a:rPr lang="en-GB" b="1" dirty="0">
                <a:latin typeface="Arial" panose="020B0604020202020204" pitchFamily="34" charset="0"/>
                <a:ea typeface="Arial" charset="0"/>
                <a:cs typeface="Arial" panose="020B0604020202020204" pitchFamily="34" charset="0"/>
              </a:rPr>
              <a:t>The Project will support countries to:</a:t>
            </a:r>
          </a:p>
          <a:p>
            <a:pPr algn="just">
              <a:defRPr/>
            </a:pPr>
            <a:endParaRPr lang="en-GB" sz="1600" dirty="0">
              <a:latin typeface="Arial" panose="020B0604020202020204" pitchFamily="34" charset="0"/>
              <a:ea typeface="Arial" charset="0"/>
              <a:cs typeface="Arial" panose="020B0604020202020204" pitchFamily="34" charset="0"/>
            </a:endParaRPr>
          </a:p>
          <a:p>
            <a:pPr marL="285715" indent="-285715" algn="just">
              <a:buFontTx/>
              <a:buChar char="-"/>
              <a:defRPr/>
            </a:pPr>
            <a:r>
              <a:rPr lang="en-GB" sz="1600" dirty="0">
                <a:latin typeface="Arial" panose="020B0604020202020204" pitchFamily="34" charset="0"/>
                <a:ea typeface="Arial" charset="0"/>
                <a:cs typeface="Arial" panose="020B0604020202020204" pitchFamily="34" charset="0"/>
              </a:rPr>
              <a:t>Design </a:t>
            </a:r>
            <a:r>
              <a:rPr lang="en-GB" sz="1600" b="1" dirty="0">
                <a:solidFill>
                  <a:srgbClr val="1B95F0"/>
                </a:solidFill>
                <a:latin typeface="Arial" panose="020B0604020202020204" pitchFamily="34" charset="0"/>
                <a:ea typeface="Arial" charset="0"/>
                <a:cs typeface="Arial" panose="020B0604020202020204" pitchFamily="34" charset="0"/>
              </a:rPr>
              <a:t>monitoring tools </a:t>
            </a:r>
            <a:r>
              <a:rPr lang="en-GB" sz="1600" dirty="0">
                <a:latin typeface="Arial" panose="020B0604020202020204" pitchFamily="34" charset="0"/>
                <a:ea typeface="Arial" charset="0"/>
                <a:cs typeface="Arial" panose="020B0604020202020204" pitchFamily="34" charset="0"/>
              </a:rPr>
              <a:t>to improve availability and access to data at city &amp; urban national levels for </a:t>
            </a:r>
            <a:r>
              <a:rPr lang="en-GB" sz="1600" b="1" dirty="0">
                <a:solidFill>
                  <a:srgbClr val="1B95F0"/>
                </a:solidFill>
                <a:latin typeface="Arial" panose="020B0604020202020204" pitchFamily="34" charset="0"/>
                <a:ea typeface="Arial" charset="0"/>
                <a:cs typeface="Arial" panose="020B0604020202020204" pitchFamily="34" charset="0"/>
              </a:rPr>
              <a:t>systematic reporting </a:t>
            </a:r>
            <a:r>
              <a:rPr lang="en-GB" sz="1600" dirty="0">
                <a:latin typeface="Arial" panose="020B0604020202020204" pitchFamily="34" charset="0"/>
                <a:ea typeface="Arial" charset="0"/>
                <a:cs typeface="Arial" panose="020B0604020202020204" pitchFamily="34" charset="0"/>
              </a:rPr>
              <a:t>over time</a:t>
            </a:r>
          </a:p>
          <a:p>
            <a:pPr marL="285715" indent="-285715" algn="just">
              <a:buFontTx/>
              <a:buChar char="-"/>
              <a:defRPr/>
            </a:pPr>
            <a:r>
              <a:rPr lang="en-GB" sz="1600" dirty="0">
                <a:latin typeface="Arial" panose="020B0604020202020204" pitchFamily="34" charset="0"/>
                <a:ea typeface="Arial" charset="0"/>
                <a:cs typeface="Arial" panose="020B0604020202020204" pitchFamily="34" charset="0"/>
              </a:rPr>
              <a:t>Create a consistent sample </a:t>
            </a:r>
            <a:r>
              <a:rPr lang="en-GB" b="1" dirty="0">
                <a:solidFill>
                  <a:srgbClr val="1B95F0"/>
                </a:solidFill>
                <a:latin typeface="Arial" panose="020B0604020202020204" pitchFamily="34" charset="0"/>
                <a:ea typeface="Arial" charset="0"/>
                <a:cs typeface="Arial" panose="020B0604020202020204" pitchFamily="34" charset="0"/>
              </a:rPr>
              <a:t>set of cities </a:t>
            </a:r>
            <a:r>
              <a:rPr lang="en-GB" sz="1600" dirty="0">
                <a:latin typeface="Arial" panose="020B0604020202020204" pitchFamily="34" charset="0"/>
                <a:ea typeface="Arial" charset="0"/>
                <a:cs typeface="Arial" panose="020B0604020202020204" pitchFamily="34" charset="0"/>
              </a:rPr>
              <a:t>for national level reporting (territory, geography, size, history)</a:t>
            </a:r>
          </a:p>
          <a:p>
            <a:pPr marL="285715" indent="-285715" algn="just">
              <a:buFontTx/>
              <a:buChar char="-"/>
              <a:defRPr/>
            </a:pPr>
            <a:r>
              <a:rPr lang="en-GB" sz="1600" b="1" dirty="0">
                <a:solidFill>
                  <a:srgbClr val="1B95F0"/>
                </a:solidFill>
                <a:latin typeface="Arial" panose="020B0604020202020204" pitchFamily="34" charset="0"/>
                <a:ea typeface="Arial" charset="0"/>
                <a:cs typeface="Arial" panose="020B0604020202020204" pitchFamily="34" charset="0"/>
              </a:rPr>
              <a:t>Strengthen capacities for quality data production, multilevel coordination &amp; inter-linking </a:t>
            </a:r>
            <a:r>
              <a:rPr lang="en-GB" sz="1600" dirty="0">
                <a:latin typeface="Arial" panose="020B0604020202020204" pitchFamily="34" charset="0"/>
                <a:ea typeface="Arial" charset="0"/>
                <a:cs typeface="Arial" panose="020B0604020202020204" pitchFamily="34" charset="0"/>
              </a:rPr>
              <a:t>with SDG 11 and others related with urban components to monitor and report</a:t>
            </a:r>
          </a:p>
        </p:txBody>
      </p:sp>
      <p:sp>
        <p:nvSpPr>
          <p:cNvPr id="15" name="Rectangle 9">
            <a:extLst>
              <a:ext uri="{FF2B5EF4-FFF2-40B4-BE49-F238E27FC236}">
                <a16:creationId xmlns:a16="http://schemas.microsoft.com/office/drawing/2014/main" id="{21FABF8F-AA89-4B17-BF03-87FFB6B12217}"/>
              </a:ext>
            </a:extLst>
          </p:cNvPr>
          <p:cNvSpPr>
            <a:spLocks noChangeArrowheads="1"/>
          </p:cNvSpPr>
          <p:nvPr/>
        </p:nvSpPr>
        <p:spPr bwMode="auto">
          <a:xfrm>
            <a:off x="76201" y="1371600"/>
            <a:ext cx="30146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SzPct val="65000"/>
              <a:buChar char="o"/>
              <a:defRPr sz="2400">
                <a:solidFill>
                  <a:schemeClr val="tx1"/>
                </a:solidFill>
                <a:latin typeface="Arial" charset="0"/>
                <a:cs typeface="Arial" charset="0"/>
              </a:defRPr>
            </a:lvl2pPr>
            <a:lvl3pPr marL="1143000" indent="-228600" eaLnBrk="0" hangingPunct="0">
              <a:spcBef>
                <a:spcPct val="20000"/>
              </a:spcBef>
              <a:buFont typeface="Verdana" pitchFamily="34" charset="0"/>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None/>
              <a:defRPr/>
            </a:pPr>
            <a:r>
              <a:rPr lang="en-US" altLang="en-US" sz="2400" b="1" u="sng" dirty="0">
                <a:solidFill>
                  <a:srgbClr val="00B0F0"/>
                </a:solidFill>
                <a:latin typeface="+mn-lt"/>
              </a:rPr>
              <a:t>Pilot Countries in Africa</a:t>
            </a:r>
          </a:p>
        </p:txBody>
      </p:sp>
      <p:sp>
        <p:nvSpPr>
          <p:cNvPr id="13" name="Rettangolo 1">
            <a:extLst>
              <a:ext uri="{FF2B5EF4-FFF2-40B4-BE49-F238E27FC236}">
                <a16:creationId xmlns:a16="http://schemas.microsoft.com/office/drawing/2014/main" id="{CD6D9A66-EAAA-4EE1-97C3-53EC38DFBE4E}"/>
              </a:ext>
            </a:extLst>
          </p:cNvPr>
          <p:cNvSpPr/>
          <p:nvPr/>
        </p:nvSpPr>
        <p:spPr>
          <a:xfrm>
            <a:off x="283343" y="796409"/>
            <a:ext cx="8075663" cy="369332"/>
          </a:xfrm>
          <a:prstGeom prst="rect">
            <a:avLst/>
          </a:prstGeom>
        </p:spPr>
        <p:txBody>
          <a:bodyPr wrap="square">
            <a:spAutoFit/>
          </a:bodyPr>
          <a:lstStyle/>
          <a:p>
            <a:pPr lvl="0"/>
            <a:r>
              <a:rPr lang="en-US" b="1" dirty="0">
                <a:latin typeface="Arial"/>
                <a:cs typeface="Arial"/>
              </a:rPr>
              <a:t>DA 10 project on monitoring and reporting on SDG 11</a:t>
            </a:r>
            <a:endParaRPr lang="it-IT" dirty="0">
              <a:latin typeface="Arial"/>
              <a:cs typeface="Arial"/>
            </a:endParaRPr>
          </a:p>
        </p:txBody>
      </p:sp>
      <p:sp>
        <p:nvSpPr>
          <p:cNvPr id="2" name="TextBox 1">
            <a:extLst>
              <a:ext uri="{FF2B5EF4-FFF2-40B4-BE49-F238E27FC236}">
                <a16:creationId xmlns:a16="http://schemas.microsoft.com/office/drawing/2014/main" id="{3F6C8CF2-E625-431D-9AD6-B3D2A30E5470}"/>
              </a:ext>
            </a:extLst>
          </p:cNvPr>
          <p:cNvSpPr txBox="1"/>
          <p:nvPr/>
        </p:nvSpPr>
        <p:spPr>
          <a:xfrm>
            <a:off x="899652" y="235974"/>
            <a:ext cx="6946490" cy="461665"/>
          </a:xfrm>
          <a:prstGeom prst="rect">
            <a:avLst/>
          </a:prstGeom>
          <a:noFill/>
        </p:spPr>
        <p:txBody>
          <a:bodyPr wrap="square" rtlCol="0">
            <a:spAutoFit/>
          </a:bodyPr>
          <a:lstStyle/>
          <a:p>
            <a:pPr algn="ctr"/>
            <a:r>
              <a:rPr lang="en-US" sz="2400" b="1" dirty="0">
                <a:latin typeface="Arial" panose="020B0604020202020204" pitchFamily="34" charset="0"/>
                <a:cs typeface="Arial" panose="020B0604020202020204" pitchFamily="34" charset="0"/>
              </a:rPr>
              <a:t>CAPACITY BUILDING EFFORTS</a:t>
            </a:r>
          </a:p>
        </p:txBody>
      </p:sp>
    </p:spTree>
    <p:extLst>
      <p:ext uri="{BB962C8B-B14F-4D97-AF65-F5344CB8AC3E}">
        <p14:creationId xmlns:p14="http://schemas.microsoft.com/office/powerpoint/2010/main" val="33378130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7" descr="foote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11"/>
          <p:cNvPicPr>
            <a:picLocks noChangeAspect="1" noChangeArrowheads="1"/>
          </p:cNvPicPr>
          <p:nvPr/>
        </p:nvPicPr>
        <p:blipFill>
          <a:blip r:embed="rId3">
            <a:extLst>
              <a:ext uri="{28A0092B-C50C-407E-A947-70E740481C1C}">
                <a14:useLocalDpi xmlns:a14="http://schemas.microsoft.com/office/drawing/2010/main" val="0"/>
              </a:ext>
            </a:extLst>
          </a:blip>
          <a:srcRect b="23589"/>
          <a:stretch>
            <a:fillRect/>
          </a:stretch>
        </p:blipFill>
        <p:spPr bwMode="auto">
          <a:xfrm>
            <a:off x="458788" y="106363"/>
            <a:ext cx="8229600" cy="1265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869" name="Rettangolo 1"/>
          <p:cNvSpPr>
            <a:spLocks noChangeArrowheads="1"/>
          </p:cNvSpPr>
          <p:nvPr/>
        </p:nvSpPr>
        <p:spPr bwMode="auto">
          <a:xfrm>
            <a:off x="189706" y="1501775"/>
            <a:ext cx="4572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latin typeface="Arial" pitchFamily="34" charset="0"/>
              </a:rPr>
              <a:t>2: </a:t>
            </a:r>
            <a:r>
              <a:rPr lang="en-US" altLang="en-US" sz="1800" b="1" dirty="0">
                <a:solidFill>
                  <a:srgbClr val="C00000"/>
                </a:solidFill>
                <a:latin typeface="Arial" pitchFamily="34" charset="0"/>
              </a:rPr>
              <a:t>National Sample of Cities</a:t>
            </a:r>
            <a:endParaRPr lang="it-IT" altLang="en-US" sz="1800" dirty="0">
              <a:solidFill>
                <a:srgbClr val="C00000"/>
              </a:solidFill>
              <a:latin typeface="Arial" pitchFamily="34" charset="0"/>
            </a:endParaRPr>
          </a:p>
        </p:txBody>
      </p:sp>
      <p:sp>
        <p:nvSpPr>
          <p:cNvPr id="36870" name="Rettangolo 3"/>
          <p:cNvSpPr>
            <a:spLocks noChangeArrowheads="1"/>
          </p:cNvSpPr>
          <p:nvPr/>
        </p:nvSpPr>
        <p:spPr bwMode="auto">
          <a:xfrm>
            <a:off x="189706" y="1895475"/>
            <a:ext cx="5204619"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800" dirty="0">
                <a:latin typeface="Arial" panose="020B0604020202020204" pitchFamily="34" charset="0"/>
                <a:cs typeface="Arial" panose="020B0604020202020204" pitchFamily="34" charset="0"/>
              </a:rPr>
              <a:t>National governments need to create a consistent set of cities that is representative of their territory, geography, governance and history.</a:t>
            </a:r>
          </a:p>
          <a:p>
            <a:pPr eaLnBrk="1" hangingPunct="1">
              <a:spcBef>
                <a:spcPct val="0"/>
              </a:spcBef>
              <a:buFontTx/>
              <a:buNone/>
            </a:pPr>
            <a:endParaRPr lang="en-US" altLang="en-US" sz="1800" dirty="0">
              <a:latin typeface="Arial" panose="020B0604020202020204" pitchFamily="34" charset="0"/>
              <a:cs typeface="Arial" panose="020B0604020202020204" pitchFamily="34" charset="0"/>
            </a:endParaRPr>
          </a:p>
          <a:p>
            <a:pPr algn="just" eaLnBrk="1" hangingPunct="1">
              <a:spcBef>
                <a:spcPct val="0"/>
              </a:spcBef>
              <a:buFontTx/>
              <a:buNone/>
            </a:pPr>
            <a:r>
              <a:rPr lang="en-US" altLang="en-US" sz="1800" dirty="0">
                <a:latin typeface="Arial" panose="020B0604020202020204" pitchFamily="34" charset="0"/>
                <a:cs typeface="Arial" panose="020B0604020202020204" pitchFamily="34" charset="0"/>
              </a:rPr>
              <a:t>NSC provides tools to ensure </a:t>
            </a:r>
            <a:r>
              <a:rPr lang="en-US" altLang="en-US" sz="1800" b="1" dirty="0">
                <a:latin typeface="Arial" panose="020B0604020202020204" pitchFamily="34" charset="0"/>
                <a:cs typeface="Arial" panose="020B0604020202020204" pitchFamily="34" charset="0"/>
              </a:rPr>
              <a:t>consistency</a:t>
            </a:r>
            <a:r>
              <a:rPr lang="en-US" altLang="en-US" sz="1800" dirty="0">
                <a:latin typeface="Arial" panose="020B0604020202020204" pitchFamily="34" charset="0"/>
                <a:cs typeface="Arial" panose="020B0604020202020204" pitchFamily="34" charset="0"/>
              </a:rPr>
              <a:t> in the analysis</a:t>
            </a:r>
            <a:r>
              <a:rPr lang="en-US" altLang="en-US" sz="1800" b="1" dirty="0">
                <a:latin typeface="Arial" panose="020B0604020202020204" pitchFamily="34" charset="0"/>
                <a:cs typeface="Arial" panose="020B0604020202020204" pitchFamily="34" charset="0"/>
              </a:rPr>
              <a:t>, comparability </a:t>
            </a:r>
            <a:r>
              <a:rPr lang="en-US" altLang="en-US" sz="1800" dirty="0">
                <a:latin typeface="Arial" panose="020B0604020202020204" pitchFamily="34" charset="0"/>
                <a:cs typeface="Arial" panose="020B0604020202020204" pitchFamily="34" charset="0"/>
              </a:rPr>
              <a:t>in results, </a:t>
            </a:r>
            <a:r>
              <a:rPr lang="en-US" altLang="en-US" sz="1800" b="1" dirty="0">
                <a:latin typeface="Arial" panose="020B0604020202020204" pitchFamily="34" charset="0"/>
                <a:cs typeface="Arial" panose="020B0604020202020204" pitchFamily="34" charset="0"/>
              </a:rPr>
              <a:t>proper evaluation </a:t>
            </a:r>
            <a:r>
              <a:rPr lang="en-US" altLang="en-US" sz="1800" dirty="0">
                <a:latin typeface="Arial" panose="020B0604020202020204" pitchFamily="34" charset="0"/>
                <a:cs typeface="Arial" panose="020B0604020202020204" pitchFamily="34" charset="0"/>
              </a:rPr>
              <a:t>of progress, </a:t>
            </a:r>
            <a:r>
              <a:rPr lang="en-US" altLang="en-US" sz="1800" b="1" dirty="0">
                <a:latin typeface="Arial" panose="020B0604020202020204" pitchFamily="34" charset="0"/>
                <a:cs typeface="Arial" panose="020B0604020202020204" pitchFamily="34" charset="0"/>
              </a:rPr>
              <a:t>uniformity</a:t>
            </a:r>
            <a:r>
              <a:rPr lang="en-US" altLang="en-US" sz="1800" dirty="0">
                <a:latin typeface="Arial" panose="020B0604020202020204" pitchFamily="34" charset="0"/>
                <a:cs typeface="Arial" panose="020B0604020202020204" pitchFamily="34" charset="0"/>
              </a:rPr>
              <a:t> in reporting, and </a:t>
            </a:r>
            <a:r>
              <a:rPr lang="en-US" altLang="en-US" sz="1800" b="1" dirty="0">
                <a:latin typeface="Arial" panose="020B0604020202020204" pitchFamily="34" charset="0"/>
                <a:cs typeface="Arial" panose="020B0604020202020204" pitchFamily="34" charset="0"/>
              </a:rPr>
              <a:t>better connection </a:t>
            </a:r>
            <a:r>
              <a:rPr lang="en-US" altLang="en-US" sz="1800" dirty="0">
                <a:latin typeface="Arial" panose="020B0604020202020204" pitchFamily="34" charset="0"/>
                <a:cs typeface="Arial" panose="020B0604020202020204" pitchFamily="34" charset="0"/>
              </a:rPr>
              <a:t>to national policies </a:t>
            </a:r>
          </a:p>
          <a:p>
            <a:pPr eaLnBrk="1" hangingPunct="1">
              <a:spcBef>
                <a:spcPct val="0"/>
              </a:spcBef>
              <a:buFontTx/>
              <a:buNone/>
            </a:pPr>
            <a:endParaRPr lang="en-US" altLang="en-US" sz="1800" dirty="0">
              <a:latin typeface="Arial" panose="020B0604020202020204" pitchFamily="34" charset="0"/>
              <a:cs typeface="Arial" panose="020B0604020202020204" pitchFamily="34" charset="0"/>
            </a:endParaRPr>
          </a:p>
        </p:txBody>
      </p:sp>
      <p:pic>
        <p:nvPicPr>
          <p:cNvPr id="36871" name="Immagine 10" descr="Macintosh HD:Users:giulia:Desktop:Schermata 2016-04-22 alle 14.34.43.png"/>
          <p:cNvPicPr>
            <a:picLocks noChangeAspect="1" noChangeArrowheads="1"/>
          </p:cNvPicPr>
          <p:nvPr/>
        </p:nvPicPr>
        <p:blipFill>
          <a:blip r:embed="rId4">
            <a:extLst>
              <a:ext uri="{28A0092B-C50C-407E-A947-70E740481C1C}">
                <a14:useLocalDpi xmlns:a14="http://schemas.microsoft.com/office/drawing/2010/main" val="0"/>
              </a:ext>
            </a:extLst>
          </a:blip>
          <a:srcRect r="40533" b="52203"/>
          <a:stretch>
            <a:fillRect/>
          </a:stretch>
        </p:blipFill>
        <p:spPr bwMode="auto">
          <a:xfrm>
            <a:off x="5327650" y="2927350"/>
            <a:ext cx="3635375"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2" name="CasellaDiTesto 5"/>
          <p:cNvSpPr txBox="1">
            <a:spLocks noChangeArrowheads="1"/>
          </p:cNvSpPr>
          <p:nvPr/>
        </p:nvSpPr>
        <p:spPr bwMode="auto">
          <a:xfrm>
            <a:off x="5624513" y="1730375"/>
            <a:ext cx="30638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it-IT" altLang="en-US" sz="1800" dirty="0">
                <a:cs typeface="Calibri" panose="020F0502020204030204" pitchFamily="34" charset="0"/>
              </a:rPr>
              <a:t>Indicators that need a </a:t>
            </a:r>
            <a:r>
              <a:rPr lang="it-IT" altLang="en-US" sz="1800" b="1" dirty="0">
                <a:cs typeface="Calibri" panose="020F0502020204030204" pitchFamily="34" charset="0"/>
              </a:rPr>
              <a:t>local collection </a:t>
            </a:r>
            <a:r>
              <a:rPr lang="it-IT" altLang="en-US" sz="1800" dirty="0">
                <a:cs typeface="Calibri" panose="020F0502020204030204" pitchFamily="34" charset="0"/>
              </a:rPr>
              <a:t>of data</a:t>
            </a:r>
          </a:p>
        </p:txBody>
      </p:sp>
      <p:pic>
        <p:nvPicPr>
          <p:cNvPr id="36873" name="Immagine 11" descr="Macintosh HD:Users:giulia:Desktop:Schermata 2016-04-22 alle 14.34.43.png"/>
          <p:cNvPicPr>
            <a:picLocks noChangeAspect="1" noChangeArrowheads="1"/>
          </p:cNvPicPr>
          <p:nvPr/>
        </p:nvPicPr>
        <p:blipFill>
          <a:blip r:embed="rId4">
            <a:extLst>
              <a:ext uri="{28A0092B-C50C-407E-A947-70E740481C1C}">
                <a14:useLocalDpi xmlns:a14="http://schemas.microsoft.com/office/drawing/2010/main" val="0"/>
              </a:ext>
            </a:extLst>
          </a:blip>
          <a:srcRect t="51817" r="60522" b="5275"/>
          <a:stretch>
            <a:fillRect/>
          </a:stretch>
        </p:blipFill>
        <p:spPr bwMode="auto">
          <a:xfrm>
            <a:off x="5327650" y="4692650"/>
            <a:ext cx="2413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4" name="CasellaDiTesto 7"/>
          <p:cNvSpPr txBox="1">
            <a:spLocks noChangeArrowheads="1"/>
          </p:cNvSpPr>
          <p:nvPr/>
        </p:nvSpPr>
        <p:spPr bwMode="auto">
          <a:xfrm>
            <a:off x="5514975" y="2613025"/>
            <a:ext cx="3327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it-IT" altLang="en-US" sz="1800">
                <a:latin typeface="Arial" pitchFamily="34" charset="0"/>
              </a:rPr>
              <a:t>11.1            11.2              11.3</a:t>
            </a:r>
          </a:p>
        </p:txBody>
      </p:sp>
      <p:sp>
        <p:nvSpPr>
          <p:cNvPr id="36875" name="Rettangolo 14"/>
          <p:cNvSpPr>
            <a:spLocks noChangeArrowheads="1"/>
          </p:cNvSpPr>
          <p:nvPr/>
        </p:nvSpPr>
        <p:spPr bwMode="auto">
          <a:xfrm>
            <a:off x="5195888" y="3943350"/>
            <a:ext cx="13843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it-IT" altLang="en-US" sz="1100">
                <a:latin typeface="Arial" pitchFamily="34" charset="0"/>
              </a:rPr>
              <a:t>Slums and housing </a:t>
            </a:r>
            <a:endParaRPr lang="it-IT" altLang="en-US" sz="1100"/>
          </a:p>
        </p:txBody>
      </p:sp>
      <p:sp>
        <p:nvSpPr>
          <p:cNvPr id="36876" name="Rettangolo 16"/>
          <p:cNvSpPr>
            <a:spLocks noChangeArrowheads="1"/>
          </p:cNvSpPr>
          <p:nvPr/>
        </p:nvSpPr>
        <p:spPr bwMode="auto">
          <a:xfrm>
            <a:off x="6672263" y="3943350"/>
            <a:ext cx="782637"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it-IT" altLang="en-US" sz="1100">
                <a:latin typeface="Arial" pitchFamily="34" charset="0"/>
              </a:rPr>
              <a:t>Transport </a:t>
            </a:r>
            <a:endParaRPr lang="it-IT" altLang="en-US" sz="1100"/>
          </a:p>
        </p:txBody>
      </p:sp>
      <p:sp>
        <p:nvSpPr>
          <p:cNvPr id="36877" name="Rettangolo 17"/>
          <p:cNvSpPr>
            <a:spLocks noChangeArrowheads="1"/>
          </p:cNvSpPr>
          <p:nvPr/>
        </p:nvSpPr>
        <p:spPr bwMode="auto">
          <a:xfrm>
            <a:off x="7683500" y="3943350"/>
            <a:ext cx="13700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it-IT" altLang="en-US" sz="1100">
                <a:latin typeface="Arial" pitchFamily="34" charset="0"/>
              </a:rPr>
              <a:t>Land Consumption</a:t>
            </a:r>
            <a:endParaRPr lang="it-IT" altLang="en-US" sz="1100"/>
          </a:p>
        </p:txBody>
      </p:sp>
      <p:sp>
        <p:nvSpPr>
          <p:cNvPr id="36878" name="CasellaDiTesto 19"/>
          <p:cNvSpPr txBox="1">
            <a:spLocks noChangeArrowheads="1"/>
          </p:cNvSpPr>
          <p:nvPr/>
        </p:nvSpPr>
        <p:spPr bwMode="auto">
          <a:xfrm>
            <a:off x="5514975" y="4424363"/>
            <a:ext cx="3327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it-IT" altLang="en-US" sz="1800">
                <a:latin typeface="Arial" pitchFamily="34" charset="0"/>
              </a:rPr>
              <a:t>11.6            11.7              </a:t>
            </a:r>
          </a:p>
        </p:txBody>
      </p:sp>
      <p:sp>
        <p:nvSpPr>
          <p:cNvPr id="36879" name="Rettangolo 20"/>
          <p:cNvSpPr>
            <a:spLocks noChangeArrowheads="1"/>
          </p:cNvSpPr>
          <p:nvPr/>
        </p:nvSpPr>
        <p:spPr bwMode="auto">
          <a:xfrm>
            <a:off x="5297488" y="5648325"/>
            <a:ext cx="11811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it-IT" altLang="en-US" sz="1100">
                <a:latin typeface="Arial" pitchFamily="34" charset="0"/>
              </a:rPr>
              <a:t>Solid waste and </a:t>
            </a:r>
          </a:p>
          <a:p>
            <a:pPr algn="ctr" eaLnBrk="1" hangingPunct="1">
              <a:spcBef>
                <a:spcPct val="0"/>
              </a:spcBef>
              <a:buFontTx/>
              <a:buNone/>
            </a:pPr>
            <a:r>
              <a:rPr lang="it-IT" altLang="en-US" sz="1100">
                <a:latin typeface="Arial" pitchFamily="34" charset="0"/>
              </a:rPr>
              <a:t>air quality</a:t>
            </a:r>
            <a:endParaRPr lang="it-IT" altLang="en-US" sz="1100"/>
          </a:p>
        </p:txBody>
      </p:sp>
      <p:sp>
        <p:nvSpPr>
          <p:cNvPr id="36880" name="Rettangolo 21"/>
          <p:cNvSpPr>
            <a:spLocks noChangeArrowheads="1"/>
          </p:cNvSpPr>
          <p:nvPr/>
        </p:nvSpPr>
        <p:spPr bwMode="auto">
          <a:xfrm>
            <a:off x="6559550" y="5648325"/>
            <a:ext cx="100806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it-IT" altLang="en-US" sz="1100">
                <a:latin typeface="Arial" pitchFamily="34" charset="0"/>
              </a:rPr>
              <a:t>Public Space</a:t>
            </a:r>
            <a:endParaRPr lang="it-IT" altLang="en-US" sz="1100"/>
          </a:p>
        </p:txBody>
      </p:sp>
      <p:sp>
        <p:nvSpPr>
          <p:cNvPr id="17" name="TextBox 16">
            <a:extLst>
              <a:ext uri="{FF2B5EF4-FFF2-40B4-BE49-F238E27FC236}">
                <a16:creationId xmlns:a16="http://schemas.microsoft.com/office/drawing/2014/main" id="{80B6507D-3A11-469C-8E79-94C426F6E6CB}"/>
              </a:ext>
            </a:extLst>
          </p:cNvPr>
          <p:cNvSpPr txBox="1"/>
          <p:nvPr/>
        </p:nvSpPr>
        <p:spPr>
          <a:xfrm>
            <a:off x="737010" y="783226"/>
            <a:ext cx="6946490" cy="46166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cs typeface="Arial" panose="020B0604020202020204" pitchFamily="34" charset="0"/>
              </a:rPr>
              <a:t>CAPACITY BUILDING EFFORTS</a:t>
            </a:r>
          </a:p>
        </p:txBody>
      </p:sp>
      <p:pic>
        <p:nvPicPr>
          <p:cNvPr id="18" name="Picture 1" descr="National_Sample_of_Cities (1).jpg">
            <a:extLst>
              <a:ext uri="{FF2B5EF4-FFF2-40B4-BE49-F238E27FC236}">
                <a16:creationId xmlns:a16="http://schemas.microsoft.com/office/drawing/2014/main" id="{97A5A345-A02E-460F-AAEF-9B8F740E9D1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60645" y="4608513"/>
            <a:ext cx="30734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3149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foote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1"/>
          <p:cNvPicPr>
            <a:picLocks noChangeAspect="1" noChangeArrowheads="1"/>
          </p:cNvPicPr>
          <p:nvPr/>
        </p:nvPicPr>
        <p:blipFill>
          <a:blip r:embed="rId3">
            <a:extLst>
              <a:ext uri="{28A0092B-C50C-407E-A947-70E740481C1C}">
                <a14:useLocalDpi xmlns:a14="http://schemas.microsoft.com/office/drawing/2010/main" val="0"/>
              </a:ext>
            </a:extLst>
          </a:blip>
          <a:srcRect b="23589"/>
          <a:stretch>
            <a:fillRect/>
          </a:stretch>
        </p:blipFill>
        <p:spPr bwMode="auto">
          <a:xfrm>
            <a:off x="458788" y="106363"/>
            <a:ext cx="8229600" cy="1265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9"/>
          <p:cNvSpPr>
            <a:spLocks noChangeArrowheads="1"/>
          </p:cNvSpPr>
          <p:nvPr/>
        </p:nvSpPr>
        <p:spPr bwMode="auto">
          <a:xfrm>
            <a:off x="1143000" y="784280"/>
            <a:ext cx="3146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SzPct val="65000"/>
              <a:buChar char="o"/>
              <a:defRPr sz="2400">
                <a:solidFill>
                  <a:schemeClr val="tx1"/>
                </a:solidFill>
                <a:latin typeface="Arial" charset="0"/>
                <a:cs typeface="Arial" charset="0"/>
              </a:defRPr>
            </a:lvl2pPr>
            <a:lvl3pPr marL="1143000" indent="-228600" eaLnBrk="0" hangingPunct="0">
              <a:spcBef>
                <a:spcPct val="20000"/>
              </a:spcBef>
              <a:buFont typeface="Verdana" pitchFamily="34" charset="0"/>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en-US" altLang="en-US" sz="2000" b="1" dirty="0">
                <a:solidFill>
                  <a:srgbClr val="FFFFFF"/>
                </a:solidFill>
                <a:effectLst>
                  <a:outerShdw blurRad="38100" dist="38100" dir="2700000" algn="tl">
                    <a:srgbClr val="000000">
                      <a:alpha val="43137"/>
                    </a:srgbClr>
                  </a:outerShdw>
                </a:effectLst>
              </a:rPr>
              <a:t>What UN-Habitat is doing </a:t>
            </a:r>
            <a:endParaRPr lang="en-US" altLang="en-US" sz="2000" dirty="0">
              <a:effectLst>
                <a:outerShdw blurRad="38100" dist="38100" dir="2700000" algn="tl">
                  <a:srgbClr val="000000">
                    <a:alpha val="43137"/>
                  </a:srgbClr>
                </a:outerShdw>
              </a:effectLst>
            </a:endParaRPr>
          </a:p>
        </p:txBody>
      </p:sp>
      <p:pic>
        <p:nvPicPr>
          <p:cNvPr id="12" name="Immagine 11" descr="Macintosh HD:Users:giulia:Desktop:SDG-Goal 11 Monitoring Framework.compressed.jpg"/>
          <p:cNvPicPr/>
          <p:nvPr/>
        </p:nvPicPr>
        <p:blipFill>
          <a:blip r:embed="rId4">
            <a:extLst>
              <a:ext uri="{28A0092B-C50C-407E-A947-70E740481C1C}">
                <a14:useLocalDpi xmlns:a14="http://schemas.microsoft.com/office/drawing/2010/main" val="0"/>
              </a:ext>
            </a:extLst>
          </a:blip>
          <a:srcRect/>
          <a:stretch>
            <a:fillRect/>
          </a:stretch>
        </p:blipFill>
        <p:spPr bwMode="auto">
          <a:xfrm>
            <a:off x="5346323" y="1371600"/>
            <a:ext cx="3342065" cy="4727503"/>
          </a:xfrm>
          <a:prstGeom prst="rect">
            <a:avLst/>
          </a:prstGeom>
          <a:noFill/>
          <a:ln>
            <a:solidFill>
              <a:schemeClr val="bg1">
                <a:lumMod val="85000"/>
              </a:schemeClr>
            </a:solidFill>
          </a:ln>
        </p:spPr>
      </p:pic>
      <p:sp>
        <p:nvSpPr>
          <p:cNvPr id="2" name="Rettangolo 1"/>
          <p:cNvSpPr/>
          <p:nvPr/>
        </p:nvSpPr>
        <p:spPr>
          <a:xfrm>
            <a:off x="762228" y="1502005"/>
            <a:ext cx="4572000" cy="646331"/>
          </a:xfrm>
          <a:prstGeom prst="rect">
            <a:avLst/>
          </a:prstGeom>
        </p:spPr>
        <p:txBody>
          <a:bodyPr>
            <a:spAutoFit/>
          </a:bodyPr>
          <a:lstStyle/>
          <a:p>
            <a:pPr lvl="0"/>
            <a:r>
              <a:rPr lang="en-US" b="1" dirty="0">
                <a:latin typeface="Arial"/>
                <a:cs typeface="Arial"/>
              </a:rPr>
              <a:t>3. SDG Goal 11 Indicators: Definitions and Metadata</a:t>
            </a:r>
            <a:endParaRPr lang="it-IT" dirty="0">
              <a:latin typeface="Arial"/>
              <a:cs typeface="Arial"/>
            </a:endParaRPr>
          </a:p>
        </p:txBody>
      </p:sp>
      <p:sp>
        <p:nvSpPr>
          <p:cNvPr id="4" name="Rettangolo 3"/>
          <p:cNvSpPr/>
          <p:nvPr/>
        </p:nvSpPr>
        <p:spPr>
          <a:xfrm>
            <a:off x="762228" y="2391530"/>
            <a:ext cx="4233105" cy="3139321"/>
          </a:xfrm>
          <a:prstGeom prst="rect">
            <a:avLst/>
          </a:prstGeom>
        </p:spPr>
        <p:txBody>
          <a:bodyPr wrap="square">
            <a:spAutoFit/>
          </a:bodyPr>
          <a:lstStyle/>
          <a:p>
            <a:r>
              <a:rPr lang="en-US" dirty="0">
                <a:latin typeface="Arial"/>
                <a:cs typeface="Arial"/>
              </a:rPr>
              <a:t>A </a:t>
            </a:r>
            <a:r>
              <a:rPr lang="en-US" b="1" dirty="0">
                <a:latin typeface="Arial"/>
                <a:cs typeface="Arial"/>
              </a:rPr>
              <a:t>Global Monitoring Tool</a:t>
            </a:r>
            <a:r>
              <a:rPr lang="en-US" dirty="0">
                <a:latin typeface="Arial"/>
                <a:cs typeface="Arial"/>
              </a:rPr>
              <a:t> that serves as a guide to assist national and local governments in their efforts to collect, analyze, validate data and information in view of the preparation of country-based reports. </a:t>
            </a:r>
          </a:p>
          <a:p>
            <a:endParaRPr lang="en-US" dirty="0">
              <a:latin typeface="Arial"/>
              <a:cs typeface="Arial"/>
            </a:endParaRPr>
          </a:p>
          <a:p>
            <a:r>
              <a:rPr lang="en-US" dirty="0">
                <a:latin typeface="Arial"/>
                <a:cs typeface="Arial"/>
              </a:rPr>
              <a:t>The Metadata</a:t>
            </a:r>
            <a:r>
              <a:rPr lang="en-US" b="1" dirty="0">
                <a:latin typeface="Arial"/>
                <a:cs typeface="Arial"/>
              </a:rPr>
              <a:t> </a:t>
            </a:r>
            <a:r>
              <a:rPr lang="en-US" dirty="0">
                <a:latin typeface="Arial"/>
                <a:cs typeface="Arial"/>
              </a:rPr>
              <a:t>provides necessary definitions, method of computation and technics to estimate indicators, including spatial indicators. </a:t>
            </a:r>
            <a:endParaRPr lang="it-IT" dirty="0">
              <a:latin typeface="Arial"/>
              <a:cs typeface="Arial"/>
            </a:endParaRPr>
          </a:p>
        </p:txBody>
      </p:sp>
    </p:spTree>
    <p:extLst>
      <p:ext uri="{BB962C8B-B14F-4D97-AF65-F5344CB8AC3E}">
        <p14:creationId xmlns:p14="http://schemas.microsoft.com/office/powerpoint/2010/main" val="635083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foote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magine 5" descr="df907ff72483dcee2370f294fc9f03dc.jpg"/>
          <p:cNvPicPr>
            <a:picLocks noChangeAspect="1"/>
          </p:cNvPicPr>
          <p:nvPr/>
        </p:nvPicPr>
        <p:blipFill rotWithShape="1">
          <a:blip r:embed="rId3">
            <a:extLst>
              <a:ext uri="{28A0092B-C50C-407E-A947-70E740481C1C}">
                <a14:useLocalDpi xmlns:a14="http://schemas.microsoft.com/office/drawing/2010/main" val="0"/>
              </a:ext>
            </a:extLst>
          </a:blip>
          <a:srcRect l="45868"/>
          <a:stretch/>
        </p:blipFill>
        <p:spPr>
          <a:xfrm>
            <a:off x="5188857" y="2598226"/>
            <a:ext cx="3961178" cy="3708522"/>
          </a:xfrm>
          <a:prstGeom prst="rect">
            <a:avLst/>
          </a:prstGeom>
        </p:spPr>
      </p:pic>
      <p:pic>
        <p:nvPicPr>
          <p:cNvPr id="19" name="Picture 11"/>
          <p:cNvPicPr>
            <a:picLocks noChangeAspect="1" noChangeArrowheads="1"/>
          </p:cNvPicPr>
          <p:nvPr/>
        </p:nvPicPr>
        <p:blipFill>
          <a:blip r:embed="rId4">
            <a:extLst>
              <a:ext uri="{28A0092B-C50C-407E-A947-70E740481C1C}">
                <a14:useLocalDpi xmlns:a14="http://schemas.microsoft.com/office/drawing/2010/main" val="0"/>
              </a:ext>
            </a:extLst>
          </a:blip>
          <a:srcRect b="23589"/>
          <a:stretch>
            <a:fillRect/>
          </a:stretch>
        </p:blipFill>
        <p:spPr bwMode="auto">
          <a:xfrm>
            <a:off x="458788" y="106363"/>
            <a:ext cx="8229600" cy="1265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9"/>
          <p:cNvSpPr>
            <a:spLocks noChangeArrowheads="1"/>
          </p:cNvSpPr>
          <p:nvPr/>
        </p:nvSpPr>
        <p:spPr bwMode="auto">
          <a:xfrm>
            <a:off x="1143000" y="784280"/>
            <a:ext cx="3146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SzPct val="65000"/>
              <a:buChar char="o"/>
              <a:defRPr sz="2400">
                <a:solidFill>
                  <a:schemeClr val="tx1"/>
                </a:solidFill>
                <a:latin typeface="Arial" charset="0"/>
                <a:cs typeface="Arial" charset="0"/>
              </a:defRPr>
            </a:lvl2pPr>
            <a:lvl3pPr marL="1143000" indent="-228600" eaLnBrk="0" hangingPunct="0">
              <a:spcBef>
                <a:spcPct val="20000"/>
              </a:spcBef>
              <a:buFont typeface="Verdana" pitchFamily="34" charset="0"/>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en-US" altLang="en-US" sz="2000" b="1" dirty="0">
                <a:solidFill>
                  <a:srgbClr val="FFFFFF"/>
                </a:solidFill>
                <a:effectLst>
                  <a:outerShdw blurRad="38100" dist="38100" dir="2700000" algn="tl">
                    <a:srgbClr val="000000">
                      <a:alpha val="43137"/>
                    </a:srgbClr>
                  </a:outerShdw>
                </a:effectLst>
              </a:rPr>
              <a:t>What UN-Habitat is doing </a:t>
            </a:r>
            <a:endParaRPr lang="en-US" altLang="en-US" sz="2000" dirty="0">
              <a:effectLst>
                <a:outerShdw blurRad="38100" dist="38100" dir="2700000" algn="tl">
                  <a:srgbClr val="000000">
                    <a:alpha val="43137"/>
                  </a:srgbClr>
                </a:outerShdw>
              </a:effectLst>
            </a:endParaRPr>
          </a:p>
        </p:txBody>
      </p:sp>
      <p:sp>
        <p:nvSpPr>
          <p:cNvPr id="2" name="Rettangolo 1"/>
          <p:cNvSpPr/>
          <p:nvPr/>
        </p:nvSpPr>
        <p:spPr>
          <a:xfrm>
            <a:off x="762228" y="1502005"/>
            <a:ext cx="4572000" cy="646331"/>
          </a:xfrm>
          <a:prstGeom prst="rect">
            <a:avLst/>
          </a:prstGeom>
        </p:spPr>
        <p:txBody>
          <a:bodyPr>
            <a:spAutoFit/>
          </a:bodyPr>
          <a:lstStyle/>
          <a:p>
            <a:pPr lvl="0"/>
            <a:r>
              <a:rPr lang="en-US" b="1" dirty="0">
                <a:latin typeface="Arial"/>
                <a:cs typeface="Arial"/>
              </a:rPr>
              <a:t>3. Expert Group Meetings and Workshops</a:t>
            </a:r>
            <a:endParaRPr lang="it-IT" dirty="0">
              <a:latin typeface="Arial"/>
              <a:cs typeface="Arial"/>
            </a:endParaRPr>
          </a:p>
        </p:txBody>
      </p:sp>
      <p:sp>
        <p:nvSpPr>
          <p:cNvPr id="4" name="Rettangolo 3"/>
          <p:cNvSpPr/>
          <p:nvPr/>
        </p:nvSpPr>
        <p:spPr>
          <a:xfrm>
            <a:off x="762228" y="2280317"/>
            <a:ext cx="4233105" cy="3139321"/>
          </a:xfrm>
          <a:prstGeom prst="rect">
            <a:avLst/>
          </a:prstGeom>
        </p:spPr>
        <p:txBody>
          <a:bodyPr wrap="square">
            <a:spAutoFit/>
          </a:bodyPr>
          <a:lstStyle/>
          <a:p>
            <a:r>
              <a:rPr lang="en-US" dirty="0">
                <a:latin typeface="Arial"/>
                <a:cs typeface="Arial"/>
              </a:rPr>
              <a:t>Main objective: Help UN-Habitat and partners to refine indicators classified as Tiers II and III. </a:t>
            </a:r>
          </a:p>
          <a:p>
            <a:endParaRPr lang="en-US" dirty="0">
              <a:latin typeface="Arial"/>
              <a:cs typeface="Arial"/>
            </a:endParaRPr>
          </a:p>
          <a:p>
            <a:pPr marL="285750" indent="-285750">
              <a:buFont typeface="Arial" panose="020B0604020202020204" pitchFamily="34" charset="0"/>
              <a:buChar char="•"/>
            </a:pPr>
            <a:r>
              <a:rPr lang="en-US" dirty="0">
                <a:latin typeface="Arial"/>
                <a:cs typeface="Arial"/>
              </a:rPr>
              <a:t>Discuss and agree on the </a:t>
            </a:r>
            <a:r>
              <a:rPr lang="en-US" b="1" dirty="0">
                <a:latin typeface="Arial"/>
                <a:cs typeface="Arial"/>
              </a:rPr>
              <a:t>approach, methodology and ways of computation </a:t>
            </a:r>
            <a:r>
              <a:rPr lang="en-US" dirty="0">
                <a:latin typeface="Arial"/>
                <a:cs typeface="Arial"/>
              </a:rPr>
              <a:t>of specific indicators with outstanding challenges related to the monitoring of the SDGs at local levels, particularly spatial indicators. </a:t>
            </a:r>
            <a:endParaRPr lang="it-IT" dirty="0">
              <a:latin typeface="Arial"/>
              <a:cs typeface="Arial"/>
            </a:endParaRPr>
          </a:p>
        </p:txBody>
      </p:sp>
      <p:sp>
        <p:nvSpPr>
          <p:cNvPr id="3" name="Rettangolo 2"/>
          <p:cNvSpPr/>
          <p:nvPr/>
        </p:nvSpPr>
        <p:spPr>
          <a:xfrm>
            <a:off x="5608199" y="1690285"/>
            <a:ext cx="2880104" cy="2062103"/>
          </a:xfrm>
          <a:prstGeom prst="rect">
            <a:avLst/>
          </a:prstGeom>
        </p:spPr>
        <p:txBody>
          <a:bodyPr wrap="square">
            <a:spAutoFit/>
          </a:bodyPr>
          <a:lstStyle/>
          <a:p>
            <a:pPr marL="285750" lvl="0" indent="-285750" algn="just">
              <a:buFont typeface="Arial" panose="020B0604020202020204" pitchFamily="34" charset="0"/>
              <a:buChar char="•"/>
            </a:pPr>
            <a:r>
              <a:rPr lang="it-IT" sz="1600" b="1" dirty="0">
                <a:solidFill>
                  <a:srgbClr val="92D050"/>
                </a:solidFill>
                <a:latin typeface="Arial"/>
                <a:cs typeface="Arial"/>
              </a:rPr>
              <a:t>First Technical workshop held in February 2017,Naivasha, Kenya.</a:t>
            </a:r>
          </a:p>
          <a:p>
            <a:pPr lvl="0" algn="just"/>
            <a:endParaRPr lang="it-IT" sz="1600" b="1" dirty="0">
              <a:solidFill>
                <a:srgbClr val="92D050"/>
              </a:solidFill>
              <a:latin typeface="Arial"/>
              <a:cs typeface="Arial"/>
            </a:endParaRPr>
          </a:p>
          <a:p>
            <a:pPr marL="285750" lvl="0" indent="-285750" algn="just">
              <a:buFont typeface="Arial" panose="020B0604020202020204" pitchFamily="34" charset="0"/>
              <a:buChar char="•"/>
            </a:pPr>
            <a:r>
              <a:rPr lang="it-IT" sz="1600" b="1" dirty="0">
                <a:solidFill>
                  <a:srgbClr val="92D050"/>
                </a:solidFill>
                <a:latin typeface="Arial"/>
                <a:cs typeface="Arial"/>
              </a:rPr>
              <a:t>Geospatial Technical EGM held in Brussels, Belgium in April 2017</a:t>
            </a:r>
          </a:p>
        </p:txBody>
      </p:sp>
    </p:spTree>
    <p:extLst>
      <p:ext uri="{BB962C8B-B14F-4D97-AF65-F5344CB8AC3E}">
        <p14:creationId xmlns:p14="http://schemas.microsoft.com/office/powerpoint/2010/main" val="1128957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foote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1"/>
          <p:cNvPicPr>
            <a:picLocks noChangeAspect="1" noChangeArrowheads="1"/>
          </p:cNvPicPr>
          <p:nvPr/>
        </p:nvPicPr>
        <p:blipFill>
          <a:blip r:embed="rId3">
            <a:extLst>
              <a:ext uri="{28A0092B-C50C-407E-A947-70E740481C1C}">
                <a14:useLocalDpi xmlns:a14="http://schemas.microsoft.com/office/drawing/2010/main" val="0"/>
              </a:ext>
            </a:extLst>
          </a:blip>
          <a:srcRect b="23589"/>
          <a:stretch>
            <a:fillRect/>
          </a:stretch>
        </p:blipFill>
        <p:spPr bwMode="auto">
          <a:xfrm>
            <a:off x="457200" y="0"/>
            <a:ext cx="8229600" cy="1265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Rectangle 9"/>
          <p:cNvSpPr>
            <a:spLocks noChangeArrowheads="1"/>
          </p:cNvSpPr>
          <p:nvPr/>
        </p:nvSpPr>
        <p:spPr bwMode="auto">
          <a:xfrm>
            <a:off x="1143000" y="784280"/>
            <a:ext cx="3146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SzPct val="65000"/>
              <a:buChar char="o"/>
              <a:defRPr sz="2400">
                <a:solidFill>
                  <a:schemeClr val="tx1"/>
                </a:solidFill>
                <a:latin typeface="Arial" charset="0"/>
                <a:cs typeface="Arial" charset="0"/>
              </a:defRPr>
            </a:lvl2pPr>
            <a:lvl3pPr marL="1143000" indent="-228600" eaLnBrk="0" hangingPunct="0">
              <a:spcBef>
                <a:spcPct val="20000"/>
              </a:spcBef>
              <a:buFont typeface="Verdana" pitchFamily="34" charset="0"/>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en-US" altLang="en-US" sz="2000" b="1" dirty="0">
                <a:solidFill>
                  <a:srgbClr val="FFFFFF"/>
                </a:solidFill>
                <a:effectLst>
                  <a:outerShdw blurRad="38100" dist="38100" dir="2700000" algn="tl">
                    <a:srgbClr val="000000">
                      <a:alpha val="43137"/>
                    </a:srgbClr>
                  </a:outerShdw>
                </a:effectLst>
              </a:rPr>
              <a:t>What UN-Habitat is doing </a:t>
            </a:r>
            <a:endParaRPr lang="en-US" altLang="en-US" sz="2000" dirty="0">
              <a:effectLst>
                <a:outerShdw blurRad="38100" dist="38100" dir="2700000" algn="tl">
                  <a:srgbClr val="000000">
                    <a:alpha val="43137"/>
                  </a:srgbClr>
                </a:outerShdw>
              </a:effectLst>
            </a:endParaRPr>
          </a:p>
        </p:txBody>
      </p:sp>
      <p:sp>
        <p:nvSpPr>
          <p:cNvPr id="27" name="Rettangolo 26"/>
          <p:cNvSpPr/>
          <p:nvPr/>
        </p:nvSpPr>
        <p:spPr>
          <a:xfrm>
            <a:off x="662640" y="3746168"/>
            <a:ext cx="4233105" cy="646331"/>
          </a:xfrm>
          <a:prstGeom prst="rect">
            <a:avLst/>
          </a:prstGeom>
        </p:spPr>
        <p:txBody>
          <a:bodyPr wrap="square">
            <a:spAutoFit/>
          </a:bodyPr>
          <a:lstStyle/>
          <a:p>
            <a:endParaRPr lang="en-US" dirty="0">
              <a:solidFill>
                <a:srgbClr val="000000"/>
              </a:solidFill>
              <a:latin typeface="Arial"/>
              <a:cs typeface="Arial"/>
            </a:endParaRPr>
          </a:p>
          <a:p>
            <a:pPr marL="285750" indent="-285750">
              <a:buFont typeface="Arial" panose="020B0604020202020204" pitchFamily="34" charset="0"/>
              <a:buChar char="•"/>
            </a:pPr>
            <a:endParaRPr lang="en-US" dirty="0">
              <a:solidFill>
                <a:srgbClr val="000000"/>
              </a:solidFill>
              <a:latin typeface="Arial"/>
              <a:cs typeface="Arial"/>
            </a:endParaRPr>
          </a:p>
        </p:txBody>
      </p:sp>
      <p:sp>
        <p:nvSpPr>
          <p:cNvPr id="8" name="Rettangolo 26"/>
          <p:cNvSpPr/>
          <p:nvPr/>
        </p:nvSpPr>
        <p:spPr>
          <a:xfrm>
            <a:off x="457200" y="1222913"/>
            <a:ext cx="4233105" cy="2585323"/>
          </a:xfrm>
          <a:prstGeom prst="rect">
            <a:avLst/>
          </a:prstGeom>
        </p:spPr>
        <p:txBody>
          <a:bodyPr wrap="square">
            <a:spAutoFit/>
          </a:bodyPr>
          <a:lstStyle/>
          <a:p>
            <a:endParaRPr lang="en-US" dirty="0">
              <a:solidFill>
                <a:srgbClr val="000000"/>
              </a:solidFill>
              <a:latin typeface="Arial"/>
              <a:cs typeface="Arial"/>
            </a:endParaRPr>
          </a:p>
          <a:p>
            <a:r>
              <a:rPr lang="en-US" b="1" dirty="0">
                <a:solidFill>
                  <a:srgbClr val="000000"/>
                </a:solidFill>
                <a:latin typeface="Arial"/>
                <a:cs typeface="Arial"/>
              </a:rPr>
              <a:t>1. Development of training modules:</a:t>
            </a:r>
          </a:p>
          <a:p>
            <a:pPr marL="285750" indent="-285750">
              <a:buFont typeface="Arial" panose="020B0604020202020204" pitchFamily="34" charset="0"/>
              <a:buChar char="•"/>
            </a:pPr>
            <a:r>
              <a:rPr lang="en-US" dirty="0">
                <a:solidFill>
                  <a:srgbClr val="000000"/>
                </a:solidFill>
                <a:latin typeface="Arial"/>
                <a:cs typeface="Arial"/>
              </a:rPr>
              <a:t>Highlights type of data acquired from the data sources</a:t>
            </a:r>
          </a:p>
          <a:p>
            <a:pPr marL="285750" indent="-285750">
              <a:buFont typeface="Arial" panose="020B0604020202020204" pitchFamily="34" charset="0"/>
              <a:buChar char="•"/>
            </a:pPr>
            <a:r>
              <a:rPr lang="en-US" dirty="0">
                <a:solidFill>
                  <a:srgbClr val="000000"/>
                </a:solidFill>
                <a:latin typeface="Arial"/>
                <a:cs typeface="Arial"/>
              </a:rPr>
              <a:t>Step-wise procedures of computing the indicators.</a:t>
            </a:r>
          </a:p>
          <a:p>
            <a:pPr marL="285750" indent="-285750">
              <a:buFont typeface="Arial" panose="020B0604020202020204" pitchFamily="34" charset="0"/>
              <a:buChar char="•"/>
            </a:pPr>
            <a:r>
              <a:rPr lang="en-US" dirty="0">
                <a:solidFill>
                  <a:srgbClr val="000000"/>
                </a:solidFill>
                <a:latin typeface="Arial"/>
                <a:cs typeface="Arial"/>
              </a:rPr>
              <a:t>Indicator interpretation</a:t>
            </a:r>
          </a:p>
          <a:p>
            <a:pPr marL="285750" indent="-285750">
              <a:buFont typeface="Arial" panose="020B0604020202020204" pitchFamily="34" charset="0"/>
              <a:buChar char="•"/>
            </a:pPr>
            <a:r>
              <a:rPr lang="en-US" dirty="0">
                <a:solidFill>
                  <a:srgbClr val="000000"/>
                </a:solidFill>
                <a:latin typeface="Arial"/>
                <a:cs typeface="Arial"/>
              </a:rPr>
              <a:t>Support in training sessions</a:t>
            </a:r>
          </a:p>
          <a:p>
            <a:pPr marL="285750" indent="-285750">
              <a:buFont typeface="Arial" panose="020B0604020202020204" pitchFamily="34" charset="0"/>
              <a:buChar char="•"/>
            </a:pPr>
            <a:endParaRPr lang="en-US" dirty="0">
              <a:solidFill>
                <a:srgbClr val="000000"/>
              </a:solidFill>
              <a:latin typeface="Arial"/>
              <a:cs typeface="Arial"/>
            </a:endParaRPr>
          </a:p>
        </p:txBody>
      </p:sp>
      <p:sp>
        <p:nvSpPr>
          <p:cNvPr id="9" name="Rettangolo 26"/>
          <p:cNvSpPr/>
          <p:nvPr/>
        </p:nvSpPr>
        <p:spPr>
          <a:xfrm>
            <a:off x="457200" y="3769491"/>
            <a:ext cx="4233105" cy="1323439"/>
          </a:xfrm>
          <a:prstGeom prst="rect">
            <a:avLst/>
          </a:prstGeom>
        </p:spPr>
        <p:txBody>
          <a:bodyPr wrap="square">
            <a:spAutoFit/>
          </a:bodyPr>
          <a:lstStyle/>
          <a:p>
            <a:endParaRPr lang="en-US" sz="2000" dirty="0">
              <a:solidFill>
                <a:srgbClr val="000000"/>
              </a:solidFill>
              <a:latin typeface="Arial"/>
              <a:cs typeface="Arial"/>
            </a:endParaRPr>
          </a:p>
          <a:p>
            <a:pPr>
              <a:defRPr/>
            </a:pPr>
            <a:r>
              <a:rPr lang="en-US" sz="2000" b="1" dirty="0">
                <a:solidFill>
                  <a:srgbClr val="000000"/>
                </a:solidFill>
                <a:latin typeface="Arial"/>
                <a:cs typeface="Arial"/>
              </a:rPr>
              <a:t>2</a:t>
            </a:r>
            <a:r>
              <a:rPr lang="en-US" sz="2000" dirty="0">
                <a:solidFill>
                  <a:srgbClr val="000000"/>
                </a:solidFill>
                <a:latin typeface="Arial"/>
                <a:cs typeface="Arial"/>
              </a:rPr>
              <a:t>. </a:t>
            </a:r>
            <a:r>
              <a:rPr lang="en-US" sz="2000" b="1" u="sng" dirty="0"/>
              <a:t>Strengthen national statistical capacity </a:t>
            </a:r>
            <a:r>
              <a:rPr lang="en-US" sz="2000" dirty="0"/>
              <a:t>and improve reporting mechanisms.</a:t>
            </a:r>
          </a:p>
        </p:txBody>
      </p:sp>
      <p:sp>
        <p:nvSpPr>
          <p:cNvPr id="11" name="Rettangolo 26"/>
          <p:cNvSpPr/>
          <p:nvPr/>
        </p:nvSpPr>
        <p:spPr>
          <a:xfrm>
            <a:off x="4940145" y="1854444"/>
            <a:ext cx="3496815" cy="2585323"/>
          </a:xfrm>
          <a:prstGeom prst="rect">
            <a:avLst/>
          </a:prstGeom>
        </p:spPr>
        <p:txBody>
          <a:bodyPr wrap="square">
            <a:spAutoFit/>
          </a:bodyPr>
          <a:lstStyle/>
          <a:p>
            <a:endParaRPr lang="en-US" dirty="0">
              <a:solidFill>
                <a:srgbClr val="000000"/>
              </a:solidFill>
              <a:latin typeface="Arial"/>
              <a:cs typeface="Arial"/>
            </a:endParaRPr>
          </a:p>
          <a:p>
            <a:pPr marL="285750" indent="-285750">
              <a:buFont typeface="Arial" panose="020B0604020202020204" pitchFamily="34" charset="0"/>
              <a:buChar char="•"/>
            </a:pPr>
            <a:r>
              <a:rPr lang="en-US" b="1" dirty="0">
                <a:solidFill>
                  <a:srgbClr val="FF0000"/>
                </a:solidFill>
                <a:latin typeface="Arial"/>
                <a:cs typeface="Arial"/>
              </a:rPr>
              <a:t>Regional workshops to be conducted</a:t>
            </a:r>
          </a:p>
          <a:p>
            <a:pPr marL="285750" indent="-285750">
              <a:buFont typeface="Arial" panose="020B0604020202020204" pitchFamily="34" charset="0"/>
              <a:buChar char="•"/>
            </a:pPr>
            <a:r>
              <a:rPr lang="en-US" b="1" dirty="0">
                <a:solidFill>
                  <a:srgbClr val="FF0000"/>
                </a:solidFill>
                <a:latin typeface="Arial"/>
                <a:cs typeface="Arial"/>
              </a:rPr>
              <a:t>ECA workshop to be conducted in November in Botswana</a:t>
            </a:r>
          </a:p>
          <a:p>
            <a:pPr marL="742950" lvl="1" indent="-285750">
              <a:buFont typeface="Arial" panose="020B0604020202020204" pitchFamily="34" charset="0"/>
              <a:buChar char="•"/>
            </a:pPr>
            <a:r>
              <a:rPr lang="en-US" b="1" dirty="0">
                <a:solidFill>
                  <a:srgbClr val="FF0000"/>
                </a:solidFill>
                <a:latin typeface="Arial"/>
                <a:cs typeface="Arial"/>
              </a:rPr>
              <a:t>7 training modules developed </a:t>
            </a:r>
          </a:p>
          <a:p>
            <a:pPr marL="285750" indent="-285750">
              <a:buFont typeface="Arial" panose="020B0604020202020204" pitchFamily="34" charset="0"/>
              <a:buChar char="•"/>
            </a:pPr>
            <a:r>
              <a:rPr lang="en-US" b="1" dirty="0">
                <a:solidFill>
                  <a:srgbClr val="FF0000"/>
                </a:solidFill>
                <a:latin typeface="Arial"/>
                <a:cs typeface="Arial"/>
              </a:rPr>
              <a:t>Country support missions </a:t>
            </a:r>
          </a:p>
        </p:txBody>
      </p:sp>
    </p:spTree>
    <p:extLst>
      <p:ext uri="{BB962C8B-B14F-4D97-AF65-F5344CB8AC3E}">
        <p14:creationId xmlns:p14="http://schemas.microsoft.com/office/powerpoint/2010/main" val="4208090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foote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1"/>
          <p:cNvPicPr>
            <a:picLocks noChangeAspect="1" noChangeArrowheads="1"/>
          </p:cNvPicPr>
          <p:nvPr/>
        </p:nvPicPr>
        <p:blipFill>
          <a:blip r:embed="rId3">
            <a:extLst>
              <a:ext uri="{28A0092B-C50C-407E-A947-70E740481C1C}">
                <a14:useLocalDpi xmlns:a14="http://schemas.microsoft.com/office/drawing/2010/main" val="0"/>
              </a:ext>
            </a:extLst>
          </a:blip>
          <a:srcRect b="23589"/>
          <a:stretch>
            <a:fillRect/>
          </a:stretch>
        </p:blipFill>
        <p:spPr bwMode="auto">
          <a:xfrm>
            <a:off x="458788" y="106363"/>
            <a:ext cx="8229600" cy="1265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9"/>
          <p:cNvSpPr>
            <a:spLocks noChangeArrowheads="1"/>
          </p:cNvSpPr>
          <p:nvPr/>
        </p:nvSpPr>
        <p:spPr bwMode="auto">
          <a:xfrm>
            <a:off x="1143000" y="784280"/>
            <a:ext cx="3146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SzPct val="65000"/>
              <a:buChar char="o"/>
              <a:defRPr sz="2400">
                <a:solidFill>
                  <a:schemeClr val="tx1"/>
                </a:solidFill>
                <a:latin typeface="Arial" charset="0"/>
                <a:cs typeface="Arial" charset="0"/>
              </a:defRPr>
            </a:lvl2pPr>
            <a:lvl3pPr marL="1143000" indent="-228600" eaLnBrk="0" hangingPunct="0">
              <a:spcBef>
                <a:spcPct val="20000"/>
              </a:spcBef>
              <a:buFont typeface="Verdana" pitchFamily="34" charset="0"/>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en-US" altLang="en-US" sz="2000" b="1" dirty="0">
                <a:solidFill>
                  <a:srgbClr val="FFFFFF"/>
                </a:solidFill>
                <a:effectLst>
                  <a:outerShdw blurRad="38100" dist="38100" dir="2700000" algn="tl">
                    <a:srgbClr val="000000">
                      <a:alpha val="43137"/>
                    </a:srgbClr>
                  </a:outerShdw>
                </a:effectLst>
              </a:rPr>
              <a:t>What UN-Habitat is doing </a:t>
            </a:r>
            <a:endParaRPr lang="en-US" altLang="en-US" sz="2000" dirty="0">
              <a:effectLst>
                <a:outerShdw blurRad="38100" dist="38100" dir="2700000" algn="tl">
                  <a:srgbClr val="000000">
                    <a:alpha val="43137"/>
                  </a:srgbClr>
                </a:outerShdw>
              </a:effectLst>
            </a:endParaRPr>
          </a:p>
        </p:txBody>
      </p:sp>
      <p:sp>
        <p:nvSpPr>
          <p:cNvPr id="2" name="Rettangolo 1"/>
          <p:cNvSpPr/>
          <p:nvPr/>
        </p:nvSpPr>
        <p:spPr>
          <a:xfrm>
            <a:off x="762228" y="1502005"/>
            <a:ext cx="4572000" cy="369332"/>
          </a:xfrm>
          <a:prstGeom prst="rect">
            <a:avLst/>
          </a:prstGeom>
        </p:spPr>
        <p:txBody>
          <a:bodyPr>
            <a:spAutoFit/>
          </a:bodyPr>
          <a:lstStyle/>
          <a:p>
            <a:pPr lvl="0"/>
            <a:r>
              <a:rPr lang="en-US" b="1" dirty="0">
                <a:latin typeface="Arial"/>
                <a:cs typeface="Arial"/>
              </a:rPr>
              <a:t>4. UN-Habitat SDGs Webpage</a:t>
            </a:r>
            <a:endParaRPr lang="it-IT" dirty="0">
              <a:latin typeface="Arial"/>
              <a:cs typeface="Arial"/>
            </a:endParaRPr>
          </a:p>
        </p:txBody>
      </p:sp>
      <p:sp>
        <p:nvSpPr>
          <p:cNvPr id="4" name="Rettangolo 3"/>
          <p:cNvSpPr/>
          <p:nvPr/>
        </p:nvSpPr>
        <p:spPr>
          <a:xfrm>
            <a:off x="762229" y="2391530"/>
            <a:ext cx="3847006" cy="3693319"/>
          </a:xfrm>
          <a:prstGeom prst="rect">
            <a:avLst/>
          </a:prstGeom>
        </p:spPr>
        <p:txBody>
          <a:bodyPr wrap="square">
            <a:spAutoFit/>
          </a:bodyPr>
          <a:lstStyle/>
          <a:p>
            <a:r>
              <a:rPr lang="en-US" dirty="0">
                <a:solidFill>
                  <a:srgbClr val="000000"/>
                </a:solidFill>
                <a:latin typeface="Arial"/>
                <a:cs typeface="Arial"/>
              </a:rPr>
              <a:t>A website dedicated to </a:t>
            </a:r>
            <a:r>
              <a:rPr lang="en-US" b="1" dirty="0">
                <a:solidFill>
                  <a:srgbClr val="000000"/>
                </a:solidFill>
                <a:latin typeface="Arial"/>
                <a:cs typeface="Arial"/>
              </a:rPr>
              <a:t>UN-Habitat approach, involvement and support </a:t>
            </a:r>
            <a:r>
              <a:rPr lang="en-US" dirty="0">
                <a:solidFill>
                  <a:srgbClr val="000000"/>
                </a:solidFill>
                <a:latin typeface="Arial"/>
                <a:cs typeface="Arial"/>
              </a:rPr>
              <a:t>to SDGs, with a particular focus on Goal 11 and other urban related indicators</a:t>
            </a:r>
          </a:p>
          <a:p>
            <a:endParaRPr lang="en-US" dirty="0">
              <a:solidFill>
                <a:srgbClr val="000000"/>
              </a:solidFill>
              <a:latin typeface="Arial"/>
              <a:cs typeface="Arial"/>
            </a:endParaRPr>
          </a:p>
          <a:p>
            <a:endParaRPr lang="en-US" dirty="0">
              <a:solidFill>
                <a:srgbClr val="000000"/>
              </a:solidFill>
              <a:latin typeface="Arial"/>
              <a:cs typeface="Arial"/>
            </a:endParaRPr>
          </a:p>
          <a:p>
            <a:r>
              <a:rPr lang="en-US" dirty="0">
                <a:solidFill>
                  <a:srgbClr val="000000"/>
                </a:solidFill>
                <a:latin typeface="Arial"/>
                <a:cs typeface="Arial"/>
              </a:rPr>
              <a:t>Countries, local governments and other stakeholders will find information on the SDGs process, on Goal 11 indicators and all the </a:t>
            </a:r>
            <a:r>
              <a:rPr lang="en-US" b="1" dirty="0">
                <a:solidFill>
                  <a:srgbClr val="000000"/>
                </a:solidFill>
                <a:latin typeface="Arial"/>
                <a:cs typeface="Arial"/>
              </a:rPr>
              <a:t>tools, projects and activities </a:t>
            </a:r>
            <a:r>
              <a:rPr lang="en-US" dirty="0">
                <a:solidFill>
                  <a:srgbClr val="000000"/>
                </a:solidFill>
                <a:latin typeface="Arial"/>
                <a:cs typeface="Arial"/>
              </a:rPr>
              <a:t>of UN-Habitat related to the SDGs </a:t>
            </a:r>
          </a:p>
        </p:txBody>
      </p:sp>
      <p:pic>
        <p:nvPicPr>
          <p:cNvPr id="17" name="Immagin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5045" y="1559336"/>
            <a:ext cx="4053343" cy="2592534"/>
          </a:xfrm>
          <a:prstGeom prst="rect">
            <a:avLst/>
          </a:prstGeom>
        </p:spPr>
      </p:pic>
      <p:pic>
        <p:nvPicPr>
          <p:cNvPr id="18" name="Immagin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85451" y="4282809"/>
            <a:ext cx="2789436" cy="1832594"/>
          </a:xfrm>
          <a:prstGeom prst="rect">
            <a:avLst/>
          </a:prstGeom>
        </p:spPr>
      </p:pic>
    </p:spTree>
    <p:extLst>
      <p:ext uri="{BB962C8B-B14F-4D97-AF65-F5344CB8AC3E}">
        <p14:creationId xmlns:p14="http://schemas.microsoft.com/office/powerpoint/2010/main" val="1410706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1"/>
          <p:cNvPicPr>
            <a:picLocks noChangeArrowheads="1"/>
          </p:cNvPicPr>
          <p:nvPr/>
        </p:nvPicPr>
        <p:blipFill>
          <a:blip r:embed="rId2">
            <a:extLst>
              <a:ext uri="{28A0092B-C50C-407E-A947-70E740481C1C}">
                <a14:useLocalDpi xmlns:a14="http://schemas.microsoft.com/office/drawing/2010/main" val="0"/>
              </a:ext>
            </a:extLst>
          </a:blip>
          <a:srcRect t="89993"/>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Line 2"/>
          <p:cNvSpPr>
            <a:spLocks noChangeShapeType="1"/>
          </p:cNvSpPr>
          <p:nvPr/>
        </p:nvSpPr>
        <p:spPr bwMode="auto">
          <a:xfrm>
            <a:off x="0" y="914400"/>
            <a:ext cx="9144000" cy="1588"/>
          </a:xfrm>
          <a:prstGeom prst="line">
            <a:avLst/>
          </a:prstGeom>
          <a:noFill/>
          <a:ln w="6350">
            <a:solidFill>
              <a:srgbClr val="0098DB"/>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pic>
        <p:nvPicPr>
          <p:cNvPr id="43012"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sellaDiTesto 1"/>
          <p:cNvSpPr txBox="1">
            <a:spLocks noChangeArrowheads="1"/>
          </p:cNvSpPr>
          <p:nvPr/>
        </p:nvSpPr>
        <p:spPr bwMode="auto">
          <a:xfrm>
            <a:off x="0" y="1806575"/>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algn="ctr"/>
            <a:r>
              <a:rPr lang="it-IT" altLang="en-US" sz="2400" b="1">
                <a:solidFill>
                  <a:schemeClr val="bg1"/>
                </a:solidFill>
                <a:latin typeface="Arial" pitchFamily="34" charset="0"/>
              </a:rPr>
              <a:t>THANK YOU </a:t>
            </a:r>
          </a:p>
        </p:txBody>
      </p:sp>
      <p:sp>
        <p:nvSpPr>
          <p:cNvPr id="3" name="Rectangle 2"/>
          <p:cNvSpPr/>
          <p:nvPr/>
        </p:nvSpPr>
        <p:spPr>
          <a:xfrm>
            <a:off x="0" y="4658777"/>
            <a:ext cx="9144000" cy="2031325"/>
          </a:xfrm>
          <a:prstGeom prst="rect">
            <a:avLst/>
          </a:prstGeom>
          <a:solidFill>
            <a:srgbClr val="03ABBD"/>
          </a:solidFill>
        </p:spPr>
        <p:txBody>
          <a:bodyPr wrap="square">
            <a:spAutoFit/>
          </a:bodyPr>
          <a:lstStyle/>
          <a:p>
            <a:r>
              <a:rPr lang="en-US" dirty="0">
                <a:solidFill>
                  <a:srgbClr val="EFEFED"/>
                </a:solidFill>
              </a:rPr>
              <a:t>Donatien </a:t>
            </a:r>
            <a:r>
              <a:rPr lang="en-US" dirty="0" err="1">
                <a:solidFill>
                  <a:srgbClr val="EFEFED"/>
                </a:solidFill>
              </a:rPr>
              <a:t>Beguy</a:t>
            </a:r>
            <a:r>
              <a:rPr lang="en-US" dirty="0">
                <a:solidFill>
                  <a:srgbClr val="EFEFED"/>
                </a:solidFill>
              </a:rPr>
              <a:t>, PhD</a:t>
            </a:r>
          </a:p>
          <a:p>
            <a:r>
              <a:rPr lang="en-US" dirty="0">
                <a:solidFill>
                  <a:srgbClr val="EFEFED"/>
                </a:solidFill>
              </a:rPr>
              <a:t>UN-HABITAT Nairobi, Kenya.</a:t>
            </a:r>
          </a:p>
          <a:p>
            <a:r>
              <a:rPr lang="en-US" dirty="0">
                <a:solidFill>
                  <a:srgbClr val="EFEFED"/>
                </a:solidFill>
              </a:rPr>
              <a:t>Email: </a:t>
            </a:r>
            <a:r>
              <a:rPr lang="en-US" dirty="0">
                <a:solidFill>
                  <a:srgbClr val="EFEFED"/>
                </a:solidFill>
                <a:hlinkClick r:id="rId4"/>
              </a:rPr>
              <a:t>donatien.beguy@unhabitat.org</a:t>
            </a:r>
            <a:r>
              <a:rPr lang="en-US" dirty="0">
                <a:solidFill>
                  <a:srgbClr val="EFEFED"/>
                </a:solidFill>
              </a:rPr>
              <a:t> </a:t>
            </a:r>
          </a:p>
          <a:p>
            <a:r>
              <a:rPr lang="en-US" dirty="0">
                <a:solidFill>
                  <a:srgbClr val="EFEFED"/>
                </a:solidFill>
              </a:rPr>
              <a:t>            </a:t>
            </a:r>
          </a:p>
          <a:p>
            <a:endParaRPr lang="en-US" dirty="0">
              <a:solidFill>
                <a:srgbClr val="EFEFED"/>
              </a:solidFill>
            </a:endParaRPr>
          </a:p>
          <a:p>
            <a:endParaRPr lang="en-US" dirty="0">
              <a:solidFill>
                <a:srgbClr val="EFEFED"/>
              </a:solidFill>
            </a:endParaRPr>
          </a:p>
          <a:p>
            <a:endParaRPr lang="en-US" dirty="0">
              <a:solidFill>
                <a:srgbClr val="EFEFED"/>
              </a:solidFill>
            </a:endParaRPr>
          </a:p>
        </p:txBody>
      </p:sp>
    </p:spTree>
    <p:extLst>
      <p:ext uri="{BB962C8B-B14F-4D97-AF65-F5344CB8AC3E}">
        <p14:creationId xmlns:p14="http://schemas.microsoft.com/office/powerpoint/2010/main" val="411068375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5913653">
  <a:themeElements>
    <a:clrScheme name="~591365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913653">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91365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91365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913653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91365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91365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91365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913653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91365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91365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91365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91365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91365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Nero .thmx</Template>
  <TotalTime>10149</TotalTime>
  <Words>1795</Words>
  <Application>Microsoft Office PowerPoint</Application>
  <PresentationFormat>On-screen Show (4:3)</PresentationFormat>
  <Paragraphs>190</Paragraphs>
  <Slides>15</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15</vt:i4>
      </vt:variant>
    </vt:vector>
  </HeadingPairs>
  <TitlesOfParts>
    <vt:vector size="25" baseType="lpstr">
      <vt:lpstr>MS PGothic</vt:lpstr>
      <vt:lpstr>MS PGothic</vt:lpstr>
      <vt:lpstr>Adobe Song Std L</vt:lpstr>
      <vt:lpstr>Arial</vt:lpstr>
      <vt:lpstr>Calibri</vt:lpstr>
      <vt:lpstr>Lucida Grande</vt:lpstr>
      <vt:lpstr>Verdana</vt:lpstr>
      <vt:lpstr>Wingdings</vt:lpstr>
      <vt:lpstr>Tema di Office</vt:lpstr>
      <vt:lpstr>~5913653</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Office</dc:creator>
  <cp:lastModifiedBy>Author</cp:lastModifiedBy>
  <cp:revision>229</cp:revision>
  <dcterms:created xsi:type="dcterms:W3CDTF">2016-04-26T06:55:52Z</dcterms:created>
  <dcterms:modified xsi:type="dcterms:W3CDTF">2017-09-28T13:25:12Z</dcterms:modified>
</cp:coreProperties>
</file>