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notesMasterIdLst>
    <p:notesMasterId r:id="rId18"/>
  </p:notesMasterIdLst>
  <p:sldIdLst>
    <p:sldId id="513" r:id="rId2"/>
    <p:sldId id="508" r:id="rId3"/>
    <p:sldId id="498" r:id="rId4"/>
    <p:sldId id="499" r:id="rId5"/>
    <p:sldId id="500" r:id="rId6"/>
    <p:sldId id="501" r:id="rId7"/>
    <p:sldId id="502" r:id="rId8"/>
    <p:sldId id="510" r:id="rId9"/>
    <p:sldId id="509" r:id="rId10"/>
    <p:sldId id="504" r:id="rId11"/>
    <p:sldId id="503" r:id="rId12"/>
    <p:sldId id="514" r:id="rId13"/>
    <p:sldId id="505" r:id="rId14"/>
    <p:sldId id="507" r:id="rId15"/>
    <p:sldId id="511" r:id="rId16"/>
    <p:sldId id="469" r:id="rId1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2636" autoAdjust="0"/>
  </p:normalViewPr>
  <p:slideViewPr>
    <p:cSldViewPr>
      <p:cViewPr varScale="1">
        <p:scale>
          <a:sx n="51" d="100"/>
          <a:sy n="51" d="100"/>
        </p:scale>
        <p:origin x="1085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F486E8C-6487-47B0-AFF5-2AA5B0AD64D9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73EEE5F-C327-4EF2-94B1-690EA7024C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167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(RSIM is the division responsible for data production, storage and dissemination) to build the supply of Open Data.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3EEE5F-C327-4EF2-94B1-690EA7024C1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37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B744765-D5B5-41C0-AD0B-0CB3A7ABF1AF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2B1506-9DA0-4D12-8037-101BA4D17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25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FCC17-9141-401E-948A-A97BAA9E389F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AA4AB-811E-4EDF-9053-9BA7BBB762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2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857E800-4F32-432D-BD83-20C8D88707A8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10FAD5C-6478-42C4-802D-ED7B5B1382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69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EAFC4-DF37-4E14-93BC-F17D2EF46F89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6D270-7891-436A-92F6-2BD928FF98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30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186ACBF-A377-438F-84B3-D529E3E12819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247E036-1CF0-4D34-8D92-A151772ABD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866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C4AF4-8C65-4EA0-8006-5392F6BA6E16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FB249-8E1A-49C3-9C79-794F98C78B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724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E03857F-570F-4D3D-96B7-284A5792F65F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AC575BA-E73E-4117-993A-23521E0258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579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2A9F730-FC68-4090-A0A1-5DBCBACA95CE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8146693-B6EC-4EB9-AA19-B94EDA9DFB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45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eaLnBrk="1" fontAlgn="auto" hangingPunct="1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3F72547-22B0-4D03-83DE-801F9F54F13C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7335C5F-01DE-4CFB-953E-085960F4A5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989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6494A-8482-4675-9252-C67FA1182672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1EEC9-4EAE-4C9B-B4DD-9B8C5C6DD9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89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C5E42-080E-432B-83DE-D8E6323FBB14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24187-2D80-41DB-81B2-693BD1C4FE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532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3270D719-95F5-4A1B-9592-4CDFA5025F62}" type="datetimeFigureOut">
              <a:rPr lang="en-US"/>
              <a:pPr>
                <a:defRPr/>
              </a:pPr>
              <a:t>27-Sep-17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490FBF79-0956-4EE3-931F-BA3A6972BB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1" r:id="rId2"/>
    <p:sldLayoutId id="2147483777" r:id="rId3"/>
    <p:sldLayoutId id="2147483772" r:id="rId4"/>
    <p:sldLayoutId id="2147483778" r:id="rId5"/>
    <p:sldLayoutId id="2147483773" r:id="rId6"/>
    <p:sldLayoutId id="2147483779" r:id="rId7"/>
    <p:sldLayoutId id="2147483780" r:id="rId8"/>
    <p:sldLayoutId id="2147483781" r:id="rId9"/>
    <p:sldLayoutId id="2147483774" r:id="rId10"/>
    <p:sldLayoutId id="214748377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9pPr>
      <a:extLst/>
    </p:titleStyle>
    <p:bodyStyle>
      <a:lvl1pPr marL="365125" indent="-282575" algn="l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1" fontAlgn="base" hangingPunct="1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1" fontAlgn="base" hangingPunct="1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1" fontAlgn="base" hangingPunct="1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1219200"/>
            <a:ext cx="7696201" cy="2286000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GB" sz="2300" dirty="0" smtClean="0">
              <a:latin typeface="Arial Unicode MS" pitchFamily="34" charset="-128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en-US" sz="4400" b="1" dirty="0" smtClean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Session 5</a:t>
            </a:r>
            <a:r>
              <a:rPr lang="en-US" sz="4400" dirty="0" smtClean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: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4400" dirty="0" smtClean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Statistical Capacity Initiatives</a:t>
            </a:r>
            <a:endParaRPr lang="en-GB" sz="2300" dirty="0" smtClean="0">
              <a:latin typeface="Arial Unicode MS" pitchFamily="34" charset="-128"/>
            </a:endParaRPr>
          </a:p>
        </p:txBody>
      </p:sp>
      <p:sp>
        <p:nvSpPr>
          <p:cNvPr id="18434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08B229-3B01-46C7-9EDE-F6ED267C0903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307013" y="5842000"/>
            <a:ext cx="3505200" cy="685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GB" sz="2300" dirty="0">
              <a:solidFill>
                <a:schemeClr val="tx1">
                  <a:tint val="75000"/>
                </a:schemeClr>
              </a:solidFill>
              <a:latin typeface="Arial Unicode MS" pitchFamily="34" charset="-128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256779"/>
              </p:ext>
            </p:extLst>
          </p:nvPr>
        </p:nvGraphicFramePr>
        <p:xfrm>
          <a:off x="1371600" y="4357624"/>
          <a:ext cx="7697788" cy="23479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97788"/>
              </a:tblGrid>
              <a:tr h="23479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tint val="75000"/>
                            </a:prst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Sub-regional workshop on Data Disaggregation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sz="2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tint val="75000"/>
                            </a:prst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27-29 September, 2017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By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Ghana</a:t>
                      </a:r>
                      <a:endParaRPr lang="en-US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79786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709"/>
            <a:ext cx="7499350" cy="73429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762000"/>
            <a:ext cx="7791450" cy="6096000"/>
          </a:xfrm>
        </p:spPr>
        <p:txBody>
          <a:bodyPr/>
          <a:lstStyle/>
          <a:p>
            <a:r>
              <a:rPr lang="en-US" dirty="0" smtClean="0"/>
              <a:t>The SDG agenda on “leaving no one behind and reaching the most vulnerable “ has brought in its wake challenges and opportunities which every country has to take advantage of.</a:t>
            </a:r>
          </a:p>
          <a:p>
            <a:endParaRPr lang="en-US" sz="1800" dirty="0"/>
          </a:p>
          <a:p>
            <a:r>
              <a:rPr lang="en-US" dirty="0" smtClean="0"/>
              <a:t>In recognition </a:t>
            </a:r>
            <a:r>
              <a:rPr lang="en-US" dirty="0"/>
              <a:t>of the critical juncture </a:t>
            </a:r>
            <a:r>
              <a:rPr lang="en-US" dirty="0" smtClean="0"/>
              <a:t>that Ghana </a:t>
            </a:r>
            <a:r>
              <a:rPr lang="en-US" dirty="0"/>
              <a:t>finds itself </a:t>
            </a:r>
            <a:r>
              <a:rPr lang="en-US" dirty="0" smtClean="0"/>
              <a:t>now, based on work done on the SDG indicators since 2016 and the recent D</a:t>
            </a:r>
            <a:r>
              <a:rPr lang="en-GB" dirty="0" err="1" smtClean="0"/>
              <a:t>ata</a:t>
            </a:r>
            <a:r>
              <a:rPr lang="en-GB" dirty="0" smtClean="0"/>
              <a:t> </a:t>
            </a:r>
            <a:r>
              <a:rPr lang="en-GB" dirty="0"/>
              <a:t>Roadmap </a:t>
            </a:r>
            <a:r>
              <a:rPr lang="en-GB" dirty="0" smtClean="0"/>
              <a:t>Workshop/forum </a:t>
            </a:r>
            <a:r>
              <a:rPr lang="en-GB" dirty="0" smtClean="0"/>
              <a:t>held in April, opened </a:t>
            </a:r>
            <a:r>
              <a:rPr lang="en-US" dirty="0" smtClean="0"/>
              <a:t>opportunities </a:t>
            </a:r>
            <a:r>
              <a:rPr lang="en-US" dirty="0"/>
              <a:t>to form innovative partnerships</a:t>
            </a:r>
            <a:r>
              <a:rPr lang="en-US" dirty="0" smtClean="0"/>
              <a:t> 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204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99480"/>
            <a:ext cx="7810500" cy="1122218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Partnerships for capacity Initiatives with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b="1" dirty="0">
              <a:solidFill>
                <a:schemeClr val="tx2">
                  <a:satMod val="130000"/>
                </a:schemeClr>
              </a:solidFill>
              <a:latin typeface="Calibri" pitchFamily="34" charset="0"/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066800" y="1066800"/>
            <a:ext cx="7772400" cy="5486400"/>
          </a:xfrm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</a:pPr>
            <a:r>
              <a:rPr lang="en-US" sz="2800" dirty="0" smtClean="0"/>
              <a:t>Office </a:t>
            </a:r>
            <a:r>
              <a:rPr lang="en-US" sz="2800" dirty="0" smtClean="0"/>
              <a:t>for National Statistics (ONS-UK)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</a:pPr>
            <a:endParaRPr lang="en-US" sz="2800" dirty="0" smtClean="0"/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</a:pPr>
            <a:r>
              <a:rPr lang="en-GB" sz="2800" dirty="0" smtClean="0"/>
              <a:t>The African </a:t>
            </a:r>
            <a:r>
              <a:rPr lang="en-GB" sz="2800" dirty="0" err="1" smtClean="0"/>
              <a:t>Center</a:t>
            </a:r>
            <a:r>
              <a:rPr lang="en-GB" sz="2800" dirty="0" smtClean="0"/>
              <a:t> for Economic Transformation (ACET)  with The Regional Institute For Population </a:t>
            </a:r>
            <a:r>
              <a:rPr lang="en-GB" sz="2800" dirty="0" smtClean="0"/>
              <a:t>Studies (</a:t>
            </a:r>
            <a:r>
              <a:rPr lang="en-GB" sz="2800" dirty="0"/>
              <a:t>RIPs)</a:t>
            </a:r>
            <a:r>
              <a:rPr lang="en-US" sz="2800" dirty="0"/>
              <a:t> </a:t>
            </a:r>
            <a:r>
              <a:rPr lang="en-GB" sz="2800" dirty="0" smtClean="0"/>
              <a:t>–</a:t>
            </a:r>
            <a:r>
              <a:rPr lang="en-GB" sz="2800" dirty="0" err="1" smtClean="0"/>
              <a:t>Legon</a:t>
            </a:r>
            <a:endParaRPr lang="en-GB" sz="2800" dirty="0" smtClean="0"/>
          </a:p>
          <a:p>
            <a:pPr marL="617538" lvl="1" indent="-342900" fontAlgn="auto">
              <a:spcBef>
                <a:spcPct val="20000"/>
              </a:spcBef>
              <a:spcAft>
                <a:spcPts val="0"/>
              </a:spcAft>
              <a:buClrTx/>
              <a:buFont typeface="Arial" pitchFamily="34" charset="0"/>
              <a:buChar char="•"/>
            </a:pPr>
            <a:r>
              <a:rPr lang="en-GB" sz="2400" b="1" dirty="0" smtClean="0"/>
              <a:t>ACET- </a:t>
            </a:r>
            <a:r>
              <a:rPr lang="en-GB" sz="2400" dirty="0" smtClean="0"/>
              <a:t>experiences </a:t>
            </a:r>
            <a:r>
              <a:rPr lang="en-GB" sz="2400" dirty="0"/>
              <a:t>in policy analysis and </a:t>
            </a:r>
            <a:r>
              <a:rPr lang="en-GB" sz="2400" dirty="0" smtClean="0"/>
              <a:t>advocacy</a:t>
            </a:r>
          </a:p>
          <a:p>
            <a:pPr marL="617538" lvl="1" indent="-342900" fontAlgn="auto">
              <a:spcBef>
                <a:spcPct val="20000"/>
              </a:spcBef>
              <a:spcAft>
                <a:spcPts val="0"/>
              </a:spcAft>
              <a:buClrTx/>
              <a:buFont typeface="Arial" pitchFamily="34" charset="0"/>
              <a:buChar char="•"/>
            </a:pPr>
            <a:r>
              <a:rPr lang="en-GB" sz="2400" b="1" dirty="0" smtClean="0"/>
              <a:t>RIPS</a:t>
            </a:r>
            <a:r>
              <a:rPr lang="en-GB" sz="2400" dirty="0" smtClean="0"/>
              <a:t>- a </a:t>
            </a:r>
            <a:r>
              <a:rPr lang="en-GB" sz="2400" dirty="0"/>
              <a:t>graduate training and research institute at the University of Ghana, </a:t>
            </a:r>
            <a:r>
              <a:rPr lang="en-GB" sz="2400" dirty="0" err="1" smtClean="0"/>
              <a:t>Legon</a:t>
            </a:r>
            <a:r>
              <a:rPr lang="en-GB" sz="2400" dirty="0" smtClean="0"/>
              <a:t> offer </a:t>
            </a:r>
            <a:r>
              <a:rPr lang="en-GB" sz="2400" dirty="0"/>
              <a:t>degree programmes in Population Studies </a:t>
            </a:r>
            <a:endParaRPr lang="en-US" sz="2400" dirty="0" smtClean="0"/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</a:pPr>
            <a:endParaRPr lang="en-US" sz="2800" dirty="0" smtClean="0"/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</a:pPr>
            <a:r>
              <a:rPr lang="en-US" sz="2800" dirty="0" smtClean="0"/>
              <a:t>Statistics Denmark </a:t>
            </a:r>
            <a:r>
              <a:rPr lang="en-US" sz="2800" dirty="0"/>
              <a:t>on administrative data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</a:pPr>
            <a:endParaRPr lang="en-US" sz="2800" dirty="0"/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</a:pPr>
            <a:endParaRPr lang="en-US" sz="2800" dirty="0"/>
          </a:p>
          <a:p>
            <a:pPr marL="342900" lvl="0" indent="-342900" fontAlgn="auto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</a:pPr>
            <a:endParaRPr lang="en-US" sz="26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8001000" cy="1143000"/>
          </a:xfrm>
        </p:spPr>
        <p:txBody>
          <a:bodyPr>
            <a:norm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</a:pPr>
            <a:r>
              <a:rPr lang="en-US" sz="4000" dirty="0"/>
              <a:t>ONS-UK  Partnership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z="2800" b="1" dirty="0" smtClean="0"/>
              <a:t>Strategic </a:t>
            </a:r>
            <a:r>
              <a:rPr lang="en-GB" sz="2800" b="1" dirty="0"/>
              <a:t>leadership</a:t>
            </a:r>
            <a:r>
              <a:rPr lang="en-GB" sz="2800" dirty="0"/>
              <a:t> – </a:t>
            </a:r>
            <a:r>
              <a:rPr lang="en-GB" sz="2800" dirty="0" smtClean="0"/>
              <a:t>provide mentoring </a:t>
            </a:r>
            <a:r>
              <a:rPr lang="en-GB" sz="2800" dirty="0"/>
              <a:t>support to senior </a:t>
            </a:r>
            <a:r>
              <a:rPr lang="en-GB" sz="2800" dirty="0" smtClean="0"/>
              <a:t>level staff to </a:t>
            </a:r>
            <a:r>
              <a:rPr lang="en-GB" sz="2800" dirty="0"/>
              <a:t>modernise </a:t>
            </a:r>
            <a:r>
              <a:rPr lang="en-GB" sz="2800" dirty="0" smtClean="0"/>
              <a:t>the statistics </a:t>
            </a:r>
            <a:r>
              <a:rPr lang="en-GB" sz="2800" dirty="0"/>
              <a:t>office </a:t>
            </a:r>
            <a:r>
              <a:rPr lang="en-GB" sz="2800" dirty="0" smtClean="0"/>
              <a:t>to lead </a:t>
            </a:r>
            <a:r>
              <a:rPr lang="en-GB" sz="2800" dirty="0"/>
              <a:t>in the data revolution</a:t>
            </a:r>
            <a:r>
              <a:rPr lang="en-GB" sz="2800" dirty="0" smtClean="0"/>
              <a:t>.</a:t>
            </a:r>
          </a:p>
          <a:p>
            <a:pPr lvl="0"/>
            <a:endParaRPr lang="en-US" sz="2800" dirty="0"/>
          </a:p>
          <a:p>
            <a:pPr lvl="0"/>
            <a:r>
              <a:rPr lang="en-GB" sz="2800" b="1" dirty="0"/>
              <a:t>Data Interoperability</a:t>
            </a:r>
            <a:r>
              <a:rPr lang="en-GB" sz="2800" dirty="0"/>
              <a:t> – </a:t>
            </a:r>
            <a:r>
              <a:rPr lang="en-GB" sz="2800" dirty="0" smtClean="0"/>
              <a:t> assist GSS to integrate </a:t>
            </a:r>
            <a:r>
              <a:rPr lang="en-GB" sz="2800" dirty="0"/>
              <a:t>new data sources </a:t>
            </a:r>
            <a:r>
              <a:rPr lang="en-GB" sz="2800" dirty="0" smtClean="0"/>
              <a:t>emerging with </a:t>
            </a:r>
            <a:r>
              <a:rPr lang="en-GB" sz="2800" dirty="0"/>
              <a:t>existing </a:t>
            </a:r>
            <a:r>
              <a:rPr lang="en-GB" sz="2800" dirty="0" smtClean="0"/>
              <a:t>ones.</a:t>
            </a:r>
          </a:p>
          <a:p>
            <a:pPr lvl="1"/>
            <a:r>
              <a:rPr lang="en-GB" sz="2400" dirty="0" smtClean="0"/>
              <a:t>develop </a:t>
            </a:r>
            <a:r>
              <a:rPr lang="en-GB" sz="2400" dirty="0"/>
              <a:t>data platforms to make more data available to users.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6175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868362"/>
          </a:xfrm>
        </p:spPr>
        <p:txBody>
          <a:bodyPr/>
          <a:lstStyle/>
          <a:p>
            <a:r>
              <a:rPr lang="en-US" dirty="0" smtClean="0"/>
              <a:t>ONS-UK  Partnership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143000"/>
            <a:ext cx="7499350" cy="5562600"/>
          </a:xfrm>
        </p:spPr>
        <p:txBody>
          <a:bodyPr/>
          <a:lstStyle/>
          <a:p>
            <a:pPr lvl="0"/>
            <a:r>
              <a:rPr lang="en-GB" b="1" dirty="0"/>
              <a:t>Quality Frameworks</a:t>
            </a:r>
            <a:r>
              <a:rPr lang="en-GB" dirty="0"/>
              <a:t> – </a:t>
            </a:r>
            <a:r>
              <a:rPr lang="en-GB" dirty="0" smtClean="0"/>
              <a:t>assist GSS </a:t>
            </a:r>
            <a:r>
              <a:rPr lang="en-GB" dirty="0"/>
              <a:t>devise quality assurance frameworks for data sets which </a:t>
            </a:r>
            <a:r>
              <a:rPr lang="en-GB" dirty="0" smtClean="0"/>
              <a:t>GSS </a:t>
            </a:r>
            <a:r>
              <a:rPr lang="en-GB" dirty="0"/>
              <a:t>do not collect. </a:t>
            </a:r>
            <a:endParaRPr lang="en-GB" dirty="0" smtClean="0"/>
          </a:p>
          <a:p>
            <a:pPr lvl="0"/>
            <a:endParaRPr lang="en-US" dirty="0"/>
          </a:p>
          <a:p>
            <a:r>
              <a:rPr lang="en-GB" b="1" dirty="0"/>
              <a:t>Data Research and Capability</a:t>
            </a:r>
            <a:r>
              <a:rPr lang="en-GB" dirty="0"/>
              <a:t> </a:t>
            </a:r>
            <a:endParaRPr lang="en-US" dirty="0"/>
          </a:p>
          <a:p>
            <a:pPr marL="82550" indent="0">
              <a:buNone/>
            </a:pPr>
            <a:r>
              <a:rPr lang="en-GB" dirty="0" smtClean="0"/>
              <a:t>- provide </a:t>
            </a:r>
            <a:r>
              <a:rPr lang="en-GB" dirty="0"/>
              <a:t>technical support </a:t>
            </a:r>
            <a:r>
              <a:rPr lang="en-GB" dirty="0" smtClean="0"/>
              <a:t>to </a:t>
            </a:r>
            <a:r>
              <a:rPr lang="en-GB" dirty="0"/>
              <a:t>set up </a:t>
            </a:r>
            <a:r>
              <a:rPr lang="en-GB" dirty="0" smtClean="0"/>
              <a:t>data warehouse to help users find data required and transform the data into knowledge for policy </a:t>
            </a:r>
            <a:r>
              <a:rPr lang="en-US" dirty="0" smtClean="0"/>
              <a:t>decisions.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349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ONS-UK  </a:t>
            </a:r>
            <a:r>
              <a:rPr lang="en-US" dirty="0" smtClean="0"/>
              <a:t>Partnership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791450" cy="4800600"/>
          </a:xfrm>
        </p:spPr>
        <p:txBody>
          <a:bodyPr/>
          <a:lstStyle/>
          <a:p>
            <a:r>
              <a:rPr lang="en-GB" b="1" dirty="0"/>
              <a:t>Innovation -</a:t>
            </a:r>
            <a:r>
              <a:rPr lang="en-GB" dirty="0"/>
              <a:t> identify innovations </a:t>
            </a:r>
            <a:r>
              <a:rPr lang="en-GB" dirty="0" smtClean="0"/>
              <a:t>to improve our </a:t>
            </a:r>
            <a:r>
              <a:rPr lang="en-GB" dirty="0"/>
              <a:t>efficiency and effectiveness of data collection, analysis </a:t>
            </a:r>
            <a:r>
              <a:rPr lang="en-GB" dirty="0" smtClean="0"/>
              <a:t>and use of data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TOR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622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792162"/>
          </a:xfrm>
        </p:spPr>
        <p:txBody>
          <a:bodyPr>
            <a:normAutofit/>
          </a:bodyPr>
          <a:lstStyle/>
          <a:p>
            <a:r>
              <a:rPr lang="en-US" sz="4400" dirty="0" smtClean="0"/>
              <a:t>ACET-RIPS -Capacity Initiative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066800"/>
            <a:ext cx="7639050" cy="5562600"/>
          </a:xfrm>
        </p:spPr>
        <p:txBody>
          <a:bodyPr/>
          <a:lstStyle/>
          <a:p>
            <a:r>
              <a:rPr lang="en-GB" dirty="0" smtClean="0"/>
              <a:t>In </a:t>
            </a:r>
            <a:r>
              <a:rPr lang="en-GB" dirty="0"/>
              <a:t>2016 </a:t>
            </a:r>
            <a:r>
              <a:rPr lang="en-GB" dirty="0" smtClean="0"/>
              <a:t>GSS initiated </a:t>
            </a:r>
            <a:r>
              <a:rPr lang="en-GB" dirty="0"/>
              <a:t>a process </a:t>
            </a:r>
            <a:r>
              <a:rPr lang="en-GB" dirty="0" smtClean="0"/>
              <a:t>to </a:t>
            </a:r>
            <a:r>
              <a:rPr lang="en-GB" dirty="0"/>
              <a:t>review the </a:t>
            </a:r>
            <a:r>
              <a:rPr lang="en-GB" dirty="0" smtClean="0"/>
              <a:t>data </a:t>
            </a:r>
            <a:r>
              <a:rPr lang="en-GB" dirty="0"/>
              <a:t>demands </a:t>
            </a:r>
            <a:r>
              <a:rPr lang="en-GB" dirty="0" smtClean="0"/>
              <a:t>,availability</a:t>
            </a:r>
            <a:r>
              <a:rPr lang="en-GB" dirty="0"/>
              <a:t>, </a:t>
            </a:r>
            <a:r>
              <a:rPr lang="en-GB" dirty="0" smtClean="0"/>
              <a:t>sources</a:t>
            </a:r>
            <a:r>
              <a:rPr lang="en-GB" dirty="0"/>
              <a:t>, and frequency of data production. 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Enabled </a:t>
            </a:r>
            <a:r>
              <a:rPr lang="en-GB" dirty="0"/>
              <a:t>accurate identification of data gaps </a:t>
            </a:r>
            <a:r>
              <a:rPr lang="en-GB" dirty="0" smtClean="0"/>
              <a:t> and how to close up </a:t>
            </a:r>
            <a:r>
              <a:rPr lang="en-GB" dirty="0"/>
              <a:t>using upcoming </a:t>
            </a:r>
            <a:r>
              <a:rPr lang="en-GB" dirty="0" smtClean="0"/>
              <a:t>censuses, surveys</a:t>
            </a:r>
            <a:r>
              <a:rPr lang="en-GB" dirty="0"/>
              <a:t>, </a:t>
            </a:r>
            <a:r>
              <a:rPr lang="en-GB" dirty="0" smtClean="0"/>
              <a:t>strengthen </a:t>
            </a:r>
            <a:r>
              <a:rPr lang="en-GB" dirty="0"/>
              <a:t>administrative data collection, and </a:t>
            </a:r>
            <a:r>
              <a:rPr lang="en-GB" dirty="0" smtClean="0"/>
              <a:t>also integrate </a:t>
            </a:r>
            <a:r>
              <a:rPr lang="en-GB" dirty="0"/>
              <a:t>new </a:t>
            </a:r>
            <a:r>
              <a:rPr lang="en-GB" dirty="0" smtClean="0"/>
              <a:t>data types. </a:t>
            </a:r>
            <a:endParaRPr lang="en-US" dirty="0"/>
          </a:p>
          <a:p>
            <a:pPr marL="8255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2545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5257800"/>
          </a:xfrm>
        </p:spPr>
        <p:txBody>
          <a:bodyPr/>
          <a:lstStyle/>
          <a:p>
            <a:r>
              <a:rPr lang="en-GB" dirty="0"/>
              <a:t>The overall goal is to create an Open Data Ecosystem where data producers can interact confidently and data users can utilise to support policy and decision-making in the public </a:t>
            </a:r>
            <a:r>
              <a:rPr lang="en-GB" dirty="0" smtClean="0"/>
              <a:t>sector</a:t>
            </a:r>
          </a:p>
          <a:p>
            <a:endParaRPr lang="en-GB" dirty="0"/>
          </a:p>
          <a:p>
            <a:r>
              <a:rPr lang="en-GB" dirty="0" smtClean="0"/>
              <a:t>3 </a:t>
            </a:r>
            <a:r>
              <a:rPr lang="en-GB" dirty="0" smtClean="0"/>
              <a:t>components</a:t>
            </a:r>
            <a:endParaRPr lang="en-GB" dirty="0" smtClean="0"/>
          </a:p>
          <a:p>
            <a:endParaRPr lang="en-GB" dirty="0"/>
          </a:p>
          <a:p>
            <a:pPr marL="82550" indent="0">
              <a:buNone/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077200" cy="1143000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ACET-RIPS -Capacity Initiative cont’d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065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0567" y="152400"/>
            <a:ext cx="7867650" cy="762000"/>
          </a:xfrm>
        </p:spPr>
        <p:txBody>
          <a:bodyPr/>
          <a:lstStyle/>
          <a:p>
            <a:r>
              <a:rPr lang="en-US" dirty="0" smtClean="0"/>
              <a:t>Component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0567" y="1066800"/>
            <a:ext cx="7893883" cy="5562600"/>
          </a:xfrm>
        </p:spPr>
        <p:txBody>
          <a:bodyPr/>
          <a:lstStyle/>
          <a:p>
            <a:r>
              <a:rPr lang="en-GB" dirty="0" smtClean="0"/>
              <a:t>Indicator </a:t>
            </a:r>
            <a:r>
              <a:rPr lang="en-GB" dirty="0"/>
              <a:t>tracking platform hosted at GSS which will </a:t>
            </a:r>
            <a:r>
              <a:rPr lang="en-GB" dirty="0" smtClean="0"/>
              <a:t>visualize </a:t>
            </a:r>
            <a:r>
              <a:rPr lang="en-GB" dirty="0"/>
              <a:t>the progress against key national, regional and international indicators. 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Platform linked </a:t>
            </a:r>
            <a:r>
              <a:rPr lang="en-GB" dirty="0"/>
              <a:t>to data sources created by data producers in 5 key </a:t>
            </a:r>
            <a:r>
              <a:rPr lang="en-GB" dirty="0" smtClean="0"/>
              <a:t>MDAs</a:t>
            </a:r>
          </a:p>
          <a:p>
            <a:pPr lvl="1"/>
            <a:r>
              <a:rPr lang="en-GB" dirty="0"/>
              <a:t>Health, Education, Employment </a:t>
            </a:r>
            <a:r>
              <a:rPr lang="en-GB" dirty="0" smtClean="0"/>
              <a:t>&amp; </a:t>
            </a:r>
            <a:r>
              <a:rPr lang="en-GB" dirty="0"/>
              <a:t>Labour Relations, Water </a:t>
            </a:r>
            <a:r>
              <a:rPr lang="en-GB" dirty="0" smtClean="0"/>
              <a:t>&amp; </a:t>
            </a:r>
            <a:r>
              <a:rPr lang="en-GB" dirty="0"/>
              <a:t>Sanitation, Food </a:t>
            </a:r>
            <a:r>
              <a:rPr lang="en-GB" dirty="0" smtClean="0"/>
              <a:t>&amp; </a:t>
            </a:r>
            <a:r>
              <a:rPr lang="en-GB" dirty="0"/>
              <a:t>Agriculture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1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868362"/>
          </a:xfrm>
        </p:spPr>
        <p:txBody>
          <a:bodyPr/>
          <a:lstStyle/>
          <a:p>
            <a:r>
              <a:rPr lang="en-US" dirty="0" smtClean="0"/>
              <a:t>Component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143000"/>
            <a:ext cx="7715250" cy="5105400"/>
          </a:xfrm>
        </p:spPr>
        <p:txBody>
          <a:bodyPr/>
          <a:lstStyle/>
          <a:p>
            <a:r>
              <a:rPr lang="en-GB" dirty="0"/>
              <a:t>Support for data producers within Research, Statistics, and Information Management (RSIM) Divisions of key </a:t>
            </a:r>
            <a:r>
              <a:rPr lang="en-GB" dirty="0" smtClean="0"/>
              <a:t>MDAs</a:t>
            </a:r>
          </a:p>
          <a:p>
            <a:pPr lvl="1"/>
            <a:r>
              <a:rPr lang="en-GB" dirty="0" smtClean="0"/>
              <a:t>Assess and review data </a:t>
            </a:r>
            <a:r>
              <a:rPr lang="en-GB" dirty="0"/>
              <a:t>sources, </a:t>
            </a:r>
            <a:r>
              <a:rPr lang="en-GB" dirty="0" smtClean="0"/>
              <a:t>use</a:t>
            </a:r>
            <a:r>
              <a:rPr lang="en-GB" dirty="0"/>
              <a:t>, policy gaps and </a:t>
            </a:r>
            <a:r>
              <a:rPr lang="en-GB" dirty="0" smtClean="0"/>
              <a:t>other opportunities</a:t>
            </a:r>
            <a:r>
              <a:rPr lang="en-GB" dirty="0"/>
              <a:t>. 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Include </a:t>
            </a:r>
            <a:r>
              <a:rPr lang="en-GB" dirty="0"/>
              <a:t>up-skilling </a:t>
            </a:r>
            <a:r>
              <a:rPr lang="en-GB" dirty="0" smtClean="0"/>
              <a:t>around </a:t>
            </a:r>
            <a:r>
              <a:rPr lang="en-GB" dirty="0"/>
              <a:t>technical skill </a:t>
            </a:r>
            <a:r>
              <a:rPr lang="en-GB" dirty="0" smtClean="0"/>
              <a:t>to </a:t>
            </a:r>
            <a:r>
              <a:rPr lang="en-GB" dirty="0"/>
              <a:t>produce Open Datasets as well as </a:t>
            </a:r>
            <a:r>
              <a:rPr lang="en-GB" dirty="0" smtClean="0"/>
              <a:t>understand policies associated with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605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Build </a:t>
            </a:r>
            <a:r>
              <a:rPr lang="en-GB" dirty="0"/>
              <a:t>capacity </a:t>
            </a:r>
            <a:r>
              <a:rPr lang="en-GB" dirty="0" smtClean="0"/>
              <a:t>for </a:t>
            </a:r>
            <a:r>
              <a:rPr lang="en-GB" dirty="0"/>
              <a:t>data users within Policy, Programme, Monitoring and Evaluation (PPME) Divisions of </a:t>
            </a:r>
            <a:r>
              <a:rPr lang="en-GB" dirty="0" smtClean="0"/>
              <a:t>5 </a:t>
            </a:r>
            <a:r>
              <a:rPr lang="en-GB" dirty="0" smtClean="0"/>
              <a:t>MDAs</a:t>
            </a:r>
          </a:p>
          <a:p>
            <a:pPr lvl="1"/>
            <a:r>
              <a:rPr lang="en-GB" dirty="0"/>
              <a:t>how to utilise open data sources and </a:t>
            </a:r>
            <a:r>
              <a:rPr lang="en-GB" dirty="0" smtClean="0"/>
              <a:t>better </a:t>
            </a:r>
            <a:r>
              <a:rPr lang="en-GB" dirty="0"/>
              <a:t>integrate data into real time decision-making </a:t>
            </a:r>
            <a:r>
              <a:rPr lang="en-GB" dirty="0" smtClean="0"/>
              <a:t>processes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Produce </a:t>
            </a:r>
            <a:r>
              <a:rPr lang="en-GB" dirty="0"/>
              <a:t>appropriate </a:t>
            </a:r>
            <a:r>
              <a:rPr lang="en-GB" dirty="0" smtClean="0"/>
              <a:t>analysis </a:t>
            </a:r>
            <a:r>
              <a:rPr lang="en-GB" dirty="0"/>
              <a:t>to inform </a:t>
            </a:r>
            <a:r>
              <a:rPr lang="en-GB" dirty="0" smtClean="0"/>
              <a:t>policy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790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86765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867650" cy="4800600"/>
          </a:xfrm>
        </p:spPr>
        <p:txBody>
          <a:bodyPr/>
          <a:lstStyle/>
          <a:p>
            <a:r>
              <a:rPr lang="en-GB" dirty="0"/>
              <a:t>ACET and RIPS  combined vast experience in policy research and </a:t>
            </a:r>
            <a:r>
              <a:rPr lang="en-GB" dirty="0" smtClean="0"/>
              <a:t>advocacy </a:t>
            </a:r>
            <a:r>
              <a:rPr lang="en-GB" dirty="0"/>
              <a:t>and capacity </a:t>
            </a:r>
            <a:r>
              <a:rPr lang="en-GB" dirty="0" smtClean="0"/>
              <a:t>development.</a:t>
            </a:r>
          </a:p>
          <a:p>
            <a:endParaRPr lang="en-GB" dirty="0"/>
          </a:p>
          <a:p>
            <a:r>
              <a:rPr lang="en-GB" dirty="0" smtClean="0"/>
              <a:t>Secure some  more funding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582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Statistics Denmark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Strengthen administrative data collection in the National Statistics system(NSS)</a:t>
            </a:r>
          </a:p>
          <a:p>
            <a:r>
              <a:rPr lang="en-US" dirty="0" smtClean="0"/>
              <a:t>Preparation of MOU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042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103909"/>
            <a:ext cx="7499350" cy="962891"/>
          </a:xfrm>
        </p:spPr>
        <p:txBody>
          <a:bodyPr/>
          <a:lstStyle/>
          <a:p>
            <a:r>
              <a:rPr lang="en-US" dirty="0"/>
              <a:t>Capacity </a:t>
            </a:r>
            <a:r>
              <a:rPr lang="en-US" dirty="0" smtClean="0"/>
              <a:t>Initiatives </a:t>
            </a:r>
            <a:r>
              <a:rPr lang="en-US" dirty="0"/>
              <a:t>are </a:t>
            </a:r>
            <a:r>
              <a:rPr lang="en-US" dirty="0" smtClean="0"/>
              <a:t>to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066800"/>
            <a:ext cx="7715250" cy="5562600"/>
          </a:xfrm>
        </p:spPr>
        <p:txBody>
          <a:bodyPr/>
          <a:lstStyle/>
          <a:p>
            <a:pPr lvl="0"/>
            <a:r>
              <a:rPr lang="en-GB" dirty="0" smtClean="0"/>
              <a:t>Improve </a:t>
            </a:r>
            <a:r>
              <a:rPr lang="en-GB" dirty="0"/>
              <a:t>analytical capacity of institutional leaders to foster </a:t>
            </a:r>
            <a:r>
              <a:rPr lang="en-GB" dirty="0" smtClean="0"/>
              <a:t>learning </a:t>
            </a:r>
            <a:r>
              <a:rPr lang="en-GB" dirty="0"/>
              <a:t>and use statistical </a:t>
            </a:r>
            <a:r>
              <a:rPr lang="en-GB" dirty="0" smtClean="0"/>
              <a:t>data as </a:t>
            </a:r>
            <a:r>
              <a:rPr lang="en-GB" dirty="0"/>
              <a:t>evidence for making </a:t>
            </a:r>
            <a:r>
              <a:rPr lang="en-GB" dirty="0" smtClean="0"/>
              <a:t>key </a:t>
            </a:r>
            <a:r>
              <a:rPr lang="en-GB" dirty="0"/>
              <a:t>policy </a:t>
            </a:r>
            <a:r>
              <a:rPr lang="en-GB" dirty="0" smtClean="0"/>
              <a:t>decisions</a:t>
            </a:r>
          </a:p>
          <a:p>
            <a:pPr lvl="0"/>
            <a:endParaRPr lang="en-US" dirty="0"/>
          </a:p>
          <a:p>
            <a:pPr lvl="0"/>
            <a:r>
              <a:rPr lang="en-GB" dirty="0" smtClean="0"/>
              <a:t>Enhance </a:t>
            </a:r>
            <a:r>
              <a:rPr lang="en-GB" dirty="0"/>
              <a:t>capacity to </a:t>
            </a:r>
            <a:r>
              <a:rPr lang="en-GB" dirty="0" smtClean="0"/>
              <a:t>transform </a:t>
            </a:r>
            <a:r>
              <a:rPr lang="en-GB" dirty="0"/>
              <a:t>data into meaningful consumable products for </a:t>
            </a:r>
            <a:r>
              <a:rPr lang="en-GB" dirty="0" smtClean="0"/>
              <a:t>decision </a:t>
            </a:r>
            <a:r>
              <a:rPr lang="en-GB" dirty="0"/>
              <a:t>making </a:t>
            </a:r>
            <a:endParaRPr lang="en-GB" dirty="0" smtClean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982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103909"/>
            <a:ext cx="7499350" cy="962891"/>
          </a:xfrm>
        </p:spPr>
        <p:txBody>
          <a:bodyPr/>
          <a:lstStyle/>
          <a:p>
            <a:r>
              <a:rPr lang="en-US" dirty="0"/>
              <a:t>Capacity </a:t>
            </a:r>
            <a:r>
              <a:rPr lang="en-US" dirty="0" smtClean="0"/>
              <a:t>Initiatives </a:t>
            </a:r>
            <a:r>
              <a:rPr lang="en-US" dirty="0"/>
              <a:t>are </a:t>
            </a:r>
            <a:r>
              <a:rPr lang="en-US" dirty="0" smtClean="0"/>
              <a:t>to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066800"/>
            <a:ext cx="7715250" cy="5562600"/>
          </a:xfrm>
        </p:spPr>
        <p:txBody>
          <a:bodyPr/>
          <a:lstStyle/>
          <a:p>
            <a:r>
              <a:rPr lang="en-GB" dirty="0"/>
              <a:t>Increase number of users who consistently use </a:t>
            </a:r>
            <a:r>
              <a:rPr lang="en-GB" dirty="0" smtClean="0"/>
              <a:t>data</a:t>
            </a:r>
          </a:p>
          <a:p>
            <a:endParaRPr lang="en-US" dirty="0"/>
          </a:p>
          <a:p>
            <a:pPr lvl="0"/>
            <a:r>
              <a:rPr lang="en-GB" dirty="0" smtClean="0"/>
              <a:t>Establish </a:t>
            </a:r>
            <a:r>
              <a:rPr lang="en-GB" dirty="0"/>
              <a:t>feedback </a:t>
            </a:r>
            <a:r>
              <a:rPr lang="en-GB" dirty="0" smtClean="0"/>
              <a:t>from </a:t>
            </a:r>
            <a:r>
              <a:rPr lang="en-GB" dirty="0"/>
              <a:t>data users </a:t>
            </a:r>
            <a:r>
              <a:rPr lang="en-GB" dirty="0" smtClean="0"/>
              <a:t>to producers.</a:t>
            </a:r>
          </a:p>
          <a:p>
            <a:pPr lvl="0"/>
            <a:endParaRPr lang="en-GB" dirty="0"/>
          </a:p>
          <a:p>
            <a:pPr lvl="0"/>
            <a:r>
              <a:rPr lang="en-GB" dirty="0" smtClean="0"/>
              <a:t>Improve </a:t>
            </a:r>
            <a:r>
              <a:rPr lang="en-GB" dirty="0"/>
              <a:t>tracking and measurement </a:t>
            </a:r>
            <a:r>
              <a:rPr lang="en-GB" dirty="0" smtClean="0"/>
              <a:t>of SDG at </a:t>
            </a:r>
            <a:r>
              <a:rPr lang="en-GB" dirty="0"/>
              <a:t>regional, and national level agendas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645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429000"/>
            <a:ext cx="7497763" cy="11430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600" b="1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Thank you for attention</a:t>
            </a:r>
            <a:endParaRPr lang="en-US" sz="2600" b="1" dirty="0">
              <a:solidFill>
                <a:schemeClr val="tx2">
                  <a:satMod val="130000"/>
                </a:schemeClr>
              </a:solidFill>
              <a:latin typeface="Calibri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219200" y="1600200"/>
            <a:ext cx="7497763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 fontAlgn="auto">
              <a:spcAft>
                <a:spcPts val="0"/>
              </a:spcAft>
              <a:defRPr/>
            </a:pPr>
            <a:r>
              <a:rPr lang="en-US" sz="2600" b="1" dirty="0" smtClean="0">
                <a:latin typeface="Calibri" pitchFamily="34" charset="0"/>
              </a:rPr>
              <a:t>END OF PRESENTATION</a:t>
            </a:r>
            <a:endParaRPr lang="en-US" sz="26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YES_presentation_gss_24042015" id="{E5C5F529-6B20-4B64-B526-ABFB96C6C101}" vid="{240BA1F3-E783-4C46-9A32-A9A32589B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YES_presentation_gss_24042015_</Template>
  <TotalTime>1639</TotalTime>
  <Words>648</Words>
  <Application>Microsoft Office PowerPoint</Application>
  <PresentationFormat>On-screen Show (4:3)</PresentationFormat>
  <Paragraphs>78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 Unicode MS</vt:lpstr>
      <vt:lpstr>Arial</vt:lpstr>
      <vt:lpstr>Calibri</vt:lpstr>
      <vt:lpstr>Gill Sans MT</vt:lpstr>
      <vt:lpstr>Times New Roman</vt:lpstr>
      <vt:lpstr>Verdana</vt:lpstr>
      <vt:lpstr>Wingdings 2</vt:lpstr>
      <vt:lpstr>Solstice</vt:lpstr>
      <vt:lpstr>PowerPoint Presentation</vt:lpstr>
      <vt:lpstr>Introduction</vt:lpstr>
      <vt:lpstr> Partnerships for capacity Initiatives with </vt:lpstr>
      <vt:lpstr>ONS-UK  Partnership</vt:lpstr>
      <vt:lpstr>ONS-UK  Partnership cont’d</vt:lpstr>
      <vt:lpstr>ONS-UK  Partnership cont’d</vt:lpstr>
      <vt:lpstr>ACET-RIPS -Capacity Initiative</vt:lpstr>
      <vt:lpstr>ACET-RIPS -Capacity Initiative cont’d</vt:lpstr>
      <vt:lpstr>Component 1</vt:lpstr>
      <vt:lpstr>Component 2</vt:lpstr>
      <vt:lpstr>Component3</vt:lpstr>
      <vt:lpstr>PowerPoint Presentation</vt:lpstr>
      <vt:lpstr>Statistics Denmark</vt:lpstr>
      <vt:lpstr>Capacity Initiatives are to …</vt:lpstr>
      <vt:lpstr>Capacity Initiatives are to …</vt:lpstr>
      <vt:lpstr>Thank you for attention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capacity initiative</dc:title>
  <dc:creator>dede</dc:creator>
  <cp:lastModifiedBy>user</cp:lastModifiedBy>
  <cp:revision>127</cp:revision>
  <cp:lastPrinted>2015-11-20T08:00:21Z</cp:lastPrinted>
  <dcterms:created xsi:type="dcterms:W3CDTF">2015-06-12T21:47:23Z</dcterms:created>
  <dcterms:modified xsi:type="dcterms:W3CDTF">2017-09-27T20:34:46Z</dcterms:modified>
</cp:coreProperties>
</file>