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8" r:id="rId1"/>
  </p:sldMasterIdLst>
  <p:sldIdLst>
    <p:sldId id="258" r:id="rId2"/>
    <p:sldId id="277"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8"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p:cViewPr varScale="1">
        <p:scale>
          <a:sx n="67" d="100"/>
          <a:sy n="67" d="100"/>
        </p:scale>
        <p:origin x="78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F520766-27B5-4061-811C-C92F004E641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960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spTree>
    <p:extLst>
      <p:ext uri="{BB962C8B-B14F-4D97-AF65-F5344CB8AC3E}">
        <p14:creationId xmlns:p14="http://schemas.microsoft.com/office/powerpoint/2010/main" val="1932469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9984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8B65DE-3D63-4CC9-93D7-BB3A53A4B1EF}" type="datetimeFigureOut">
              <a:rPr lang="en-US" smtClean="0"/>
              <a:t>28-Sep-17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520766-27B5-4061-811C-C92F004E641A}" type="slidenum">
              <a:rPr lang="en-US" smtClean="0"/>
              <a:t>‹#›</a:t>
            </a:fld>
            <a:endParaRPr lang="en-US"/>
          </a:p>
        </p:txBody>
      </p:sp>
    </p:spTree>
    <p:extLst>
      <p:ext uri="{BB962C8B-B14F-4D97-AF65-F5344CB8AC3E}">
        <p14:creationId xmlns:p14="http://schemas.microsoft.com/office/powerpoint/2010/main" val="2216213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8B65DE-3D63-4CC9-93D7-BB3A53A4B1EF}" type="datetimeFigureOut">
              <a:rPr lang="en-US" smtClean="0"/>
              <a:t>28-Sep-17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520766-27B5-4061-811C-C92F004E641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7199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8B65DE-3D63-4CC9-93D7-BB3A53A4B1EF}" type="datetimeFigureOut">
              <a:rPr lang="en-US" smtClean="0"/>
              <a:t>28-Sep-17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520766-27B5-4061-811C-C92F004E641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3253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8B65DE-3D63-4CC9-93D7-BB3A53A4B1EF}" type="datetimeFigureOut">
              <a:rPr lang="en-US" smtClean="0"/>
              <a:t>28-Sep-17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520766-27B5-4061-811C-C92F004E641A}" type="slidenum">
              <a:rPr lang="en-US" smtClean="0"/>
              <a:t>‹#›</a:t>
            </a:fld>
            <a:endParaRPr lang="en-US"/>
          </a:p>
        </p:txBody>
      </p:sp>
    </p:spTree>
    <p:extLst>
      <p:ext uri="{BB962C8B-B14F-4D97-AF65-F5344CB8AC3E}">
        <p14:creationId xmlns:p14="http://schemas.microsoft.com/office/powerpoint/2010/main" val="3093135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8B65DE-3D63-4CC9-93D7-BB3A53A4B1EF}" type="datetimeFigureOut">
              <a:rPr lang="en-US" smtClean="0"/>
              <a:t>28-Sep-17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520766-27B5-4061-811C-C92F004E641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2172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8B65DE-3D63-4CC9-93D7-BB3A53A4B1EF}" type="datetimeFigureOut">
              <a:rPr lang="en-US" smtClean="0"/>
              <a:t>28-Sep-17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520766-27B5-4061-811C-C92F004E641A}" type="slidenum">
              <a:rPr lang="en-US" smtClean="0"/>
              <a:t>‹#›</a:t>
            </a:fld>
            <a:endParaRPr lang="en-US"/>
          </a:p>
        </p:txBody>
      </p:sp>
    </p:spTree>
    <p:extLst>
      <p:ext uri="{BB962C8B-B14F-4D97-AF65-F5344CB8AC3E}">
        <p14:creationId xmlns:p14="http://schemas.microsoft.com/office/powerpoint/2010/main" val="372346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8B65DE-3D63-4CC9-93D7-BB3A53A4B1EF}" type="datetimeFigureOut">
              <a:rPr lang="en-US" smtClean="0"/>
              <a:t>28-Sep-17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520766-27B5-4061-811C-C92F004E641A}" type="slidenum">
              <a:rPr lang="en-US" smtClean="0"/>
              <a:t>‹#›</a:t>
            </a:fld>
            <a:endParaRPr lang="en-US"/>
          </a:p>
        </p:txBody>
      </p:sp>
    </p:spTree>
    <p:extLst>
      <p:ext uri="{BB962C8B-B14F-4D97-AF65-F5344CB8AC3E}">
        <p14:creationId xmlns:p14="http://schemas.microsoft.com/office/powerpoint/2010/main" val="650287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4873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4769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spTree>
    <p:extLst>
      <p:ext uri="{BB962C8B-B14F-4D97-AF65-F5344CB8AC3E}">
        <p14:creationId xmlns:p14="http://schemas.microsoft.com/office/powerpoint/2010/main" val="2836717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866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3273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996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8B65DE-3D63-4CC9-93D7-BB3A53A4B1EF}" type="datetimeFigureOut">
              <a:rPr lang="en-US" smtClean="0"/>
              <a:t>28-Sep-17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520766-27B5-4061-811C-C92F004E641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6198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8B65DE-3D63-4CC9-93D7-BB3A53A4B1EF}" type="datetimeFigureOut">
              <a:rPr lang="en-US" smtClean="0"/>
              <a:t>28-Sep-17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520766-27B5-4061-811C-C92F004E641A}" type="slidenum">
              <a:rPr lang="en-US" smtClean="0"/>
              <a:t>‹#›</a:t>
            </a:fld>
            <a:endParaRPr lang="en-US"/>
          </a:p>
        </p:txBody>
      </p:sp>
    </p:spTree>
    <p:extLst>
      <p:ext uri="{BB962C8B-B14F-4D97-AF65-F5344CB8AC3E}">
        <p14:creationId xmlns:p14="http://schemas.microsoft.com/office/powerpoint/2010/main" val="264643851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859" y="396874"/>
            <a:ext cx="11335870" cy="6084607"/>
          </a:xfrm>
          <a:blipFill>
            <a:blip r:embed="rId2"/>
            <a:tile tx="0" ty="0" sx="100000" sy="100000" flip="none" algn="tl"/>
          </a:blipFill>
        </p:spPr>
        <p:txBody>
          <a:bodyPr>
            <a:normAutofit fontScale="85000" lnSpcReduction="20000"/>
          </a:bodyPr>
          <a:lstStyle/>
          <a:p>
            <a:pPr algn="ctr"/>
            <a:endParaRPr lang="en-US" dirty="0" smtClean="0"/>
          </a:p>
          <a:p>
            <a:pPr algn="ctr"/>
            <a:endParaRPr lang="en-US" dirty="0" smtClean="0"/>
          </a:p>
          <a:p>
            <a:pPr algn="ctr"/>
            <a:endParaRPr lang="en-US" dirty="0"/>
          </a:p>
          <a:p>
            <a:pPr marL="0" indent="0" algn="ctr">
              <a:lnSpc>
                <a:spcPct val="115000"/>
              </a:lnSpc>
              <a:spcBef>
                <a:spcPts val="1200"/>
              </a:spcBef>
              <a:spcAft>
                <a:spcPts val="0"/>
              </a:spcAft>
              <a:buNone/>
            </a:pPr>
            <a:r>
              <a:rPr lang="en-GB" sz="3600" b="1" dirty="0">
                <a:latin typeface="Times New Roman" panose="02020603050405020304" pitchFamily="18" charset="0"/>
                <a:ea typeface="Calibri" panose="020F0502020204030204" pitchFamily="34" charset="0"/>
                <a:cs typeface="Arial" panose="020B0604020202020204" pitchFamily="34" charset="0"/>
              </a:rPr>
              <a:t>Sub-regional workshop on Data disaggregation</a:t>
            </a:r>
          </a:p>
          <a:p>
            <a:pPr marL="0" indent="0" algn="ctr">
              <a:lnSpc>
                <a:spcPct val="115000"/>
              </a:lnSpc>
              <a:spcBef>
                <a:spcPts val="1200"/>
              </a:spcBef>
              <a:spcAft>
                <a:spcPts val="0"/>
              </a:spcAft>
              <a:buNone/>
            </a:pPr>
            <a:endParaRPr lang="en-US" sz="2600" dirty="0">
              <a:latin typeface="Calibri" panose="020F0502020204030204" pitchFamily="34" charset="0"/>
              <a:ea typeface="Calibri" panose="020F0502020204030204" pitchFamily="34" charset="0"/>
              <a:cs typeface="Arial" panose="020B0604020202020204" pitchFamily="34" charset="0"/>
            </a:endParaRPr>
          </a:p>
          <a:p>
            <a:pPr marL="0" indent="0" algn="ctr">
              <a:lnSpc>
                <a:spcPct val="115000"/>
              </a:lnSpc>
              <a:spcBef>
                <a:spcPts val="1200"/>
              </a:spcBef>
              <a:spcAft>
                <a:spcPts val="0"/>
              </a:spcAft>
              <a:buNone/>
            </a:pPr>
            <a:r>
              <a:rPr lang="en-GB" sz="2600" i="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Statistical capacity initiatives in </a:t>
            </a:r>
            <a:r>
              <a:rPr lang="en-GB" sz="2600" i="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Ethiopia</a:t>
            </a:r>
          </a:p>
          <a:p>
            <a:pPr marL="0" indent="0" algn="ctr">
              <a:lnSpc>
                <a:spcPct val="115000"/>
              </a:lnSpc>
              <a:spcBef>
                <a:spcPts val="1200"/>
              </a:spcBef>
              <a:spcAft>
                <a:spcPts val="0"/>
              </a:spcAft>
              <a:buNone/>
            </a:pPr>
            <a:r>
              <a:rPr lang="en-GB" sz="2600" b="1" i="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By </a:t>
            </a:r>
          </a:p>
          <a:p>
            <a:pPr marL="0" indent="0" algn="ctr">
              <a:lnSpc>
                <a:spcPct val="115000"/>
              </a:lnSpc>
              <a:spcBef>
                <a:spcPts val="1200"/>
              </a:spcBef>
              <a:spcAft>
                <a:spcPts val="0"/>
              </a:spcAft>
              <a:buNone/>
            </a:pPr>
            <a:r>
              <a:rPr lang="en-GB" sz="2600" b="1" i="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Abate </a:t>
            </a:r>
            <a:r>
              <a:rPr lang="en-GB" sz="2600" b="1" i="1" dirty="0" err="1"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Sidelel</a:t>
            </a:r>
            <a:endParaRPr lang="en-GB" sz="2600" b="1" i="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p>
            <a:pPr marL="0" indent="0" algn="ctr">
              <a:lnSpc>
                <a:spcPct val="115000"/>
              </a:lnSpc>
              <a:spcBef>
                <a:spcPts val="1200"/>
              </a:spcBef>
              <a:spcAft>
                <a:spcPts val="0"/>
              </a:spcAft>
              <a:buNone/>
            </a:pPr>
            <a:r>
              <a:rPr lang="en-GB" b="1" dirty="0">
                <a:latin typeface="Times New Roman" panose="02020603050405020304" pitchFamily="18" charset="0"/>
                <a:ea typeface="Calibri" panose="020F0502020204030204" pitchFamily="34" charset="0"/>
                <a:cs typeface="Arial" panose="020B0604020202020204" pitchFamily="34" charset="0"/>
              </a:rPr>
              <a:t>Lilongwe, Malawi, </a:t>
            </a:r>
          </a:p>
          <a:p>
            <a:pPr marL="0" algn="ctr">
              <a:lnSpc>
                <a:spcPct val="115000"/>
              </a:lnSpc>
              <a:spcBef>
                <a:spcPts val="1200"/>
              </a:spcBef>
              <a:spcAft>
                <a:spcPts val="0"/>
              </a:spcAft>
            </a:pPr>
            <a:endParaRPr lang="en-GB" b="1" dirty="0">
              <a:latin typeface="Times New Roman" panose="02020603050405020304" pitchFamily="18" charset="0"/>
              <a:ea typeface="Calibri" panose="020F0502020204030204" pitchFamily="34" charset="0"/>
              <a:cs typeface="Arial" panose="020B0604020202020204" pitchFamily="34" charset="0"/>
            </a:endParaRPr>
          </a:p>
          <a:p>
            <a:pPr marL="0" algn="ctr">
              <a:lnSpc>
                <a:spcPct val="115000"/>
              </a:lnSpc>
              <a:spcBef>
                <a:spcPts val="1200"/>
              </a:spcBef>
              <a:spcAft>
                <a:spcPts val="0"/>
              </a:spcAft>
            </a:pPr>
            <a:endParaRPr lang="en-GB" b="1" dirty="0">
              <a:latin typeface="Times New Roman" panose="02020603050405020304" pitchFamily="18" charset="0"/>
              <a:ea typeface="Calibri" panose="020F0502020204030204" pitchFamily="34" charset="0"/>
              <a:cs typeface="Arial" panose="020B0604020202020204" pitchFamily="34" charset="0"/>
            </a:endParaRPr>
          </a:p>
          <a:p>
            <a:pPr marL="0" indent="0" algn="ctr">
              <a:lnSpc>
                <a:spcPct val="115000"/>
              </a:lnSpc>
              <a:spcBef>
                <a:spcPts val="1200"/>
              </a:spcBef>
              <a:spcAft>
                <a:spcPts val="0"/>
              </a:spcAft>
              <a:buNone/>
            </a:pPr>
            <a:endParaRPr lang="en-GB" b="1" dirty="0">
              <a:latin typeface="Times New Roman" panose="02020603050405020304" pitchFamily="18" charset="0"/>
              <a:ea typeface="Calibri" panose="020F0502020204030204" pitchFamily="34" charset="0"/>
              <a:cs typeface="Arial" panose="020B0604020202020204" pitchFamily="34" charset="0"/>
            </a:endParaRPr>
          </a:p>
          <a:p>
            <a:pPr marL="0" indent="0" algn="r">
              <a:lnSpc>
                <a:spcPct val="115000"/>
              </a:lnSpc>
              <a:spcBef>
                <a:spcPts val="1200"/>
              </a:spcBef>
              <a:spcAft>
                <a:spcPts val="0"/>
              </a:spcAft>
              <a:buNone/>
            </a:pPr>
            <a:r>
              <a:rPr lang="en-GB" b="1" dirty="0">
                <a:latin typeface="Times New Roman" panose="02020603050405020304" pitchFamily="18" charset="0"/>
                <a:ea typeface="Calibri" panose="020F0502020204030204" pitchFamily="34" charset="0"/>
                <a:cs typeface="Arial" panose="020B0604020202020204" pitchFamily="34" charset="0"/>
              </a:rPr>
              <a:t>27-29 September 2017</a:t>
            </a:r>
            <a:endParaRPr lang="en-US" sz="2000" dirty="0">
              <a:latin typeface="Calibri" panose="020F0502020204030204" pitchFamily="34" charset="0"/>
              <a:ea typeface="Calibri" panose="020F0502020204030204" pitchFamily="34" charset="0"/>
              <a:cs typeface="Arial" panose="020B0604020202020204" pitchFamily="34" charset="0"/>
            </a:endParaRPr>
          </a:p>
          <a:p>
            <a:pPr algn="ctr"/>
            <a:endParaRPr lang="en-US" dirty="0"/>
          </a:p>
        </p:txBody>
      </p:sp>
    </p:spTree>
    <p:extLst>
      <p:ext uri="{BB962C8B-B14F-4D97-AF65-F5344CB8AC3E}">
        <p14:creationId xmlns:p14="http://schemas.microsoft.com/office/powerpoint/2010/main" val="305758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485775"/>
            <a:ext cx="11458575" cy="6015038"/>
          </a:xfrm>
          <a:blipFill>
            <a:blip r:embed="rId2"/>
            <a:tile tx="0" ty="0" sx="100000" sy="100000" flip="none" algn="tl"/>
          </a:blipFill>
        </p:spPr>
        <p:txBody>
          <a:bodyPr/>
          <a:lstStyle/>
          <a:p>
            <a:pPr>
              <a:buFont typeface="Times New Roman" panose="02020603050405020304" pitchFamily="18" charset="0"/>
              <a:buChar char="∆"/>
            </a:pPr>
            <a:endParaRPr lang="en-US"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buFont typeface="Times New Roman" panose="02020603050405020304" pitchFamily="18" charset="0"/>
              <a:buChar char="∆"/>
            </a:pPr>
            <a:endParaRPr lang="en-US"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32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Overview</a:t>
            </a:r>
            <a:endParaRPr lang="en-US" sz="3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3" indent="0">
              <a:buNone/>
            </a:pPr>
            <a:r>
              <a:rPr lang="en-US" sz="32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Introduction</a:t>
            </a:r>
            <a:endParaRPr lang="en-US" sz="32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lvl="3" indent="0">
              <a:buNone/>
            </a:pPr>
            <a:r>
              <a:rPr lang="en-GB" sz="32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The Central </a:t>
            </a:r>
            <a:r>
              <a:rPr lang="en-GB" sz="32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Statistical </a:t>
            </a:r>
            <a:r>
              <a:rPr lang="en-GB" sz="32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Agency</a:t>
            </a:r>
            <a:r>
              <a:rPr lang="en-GB" sz="32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and </a:t>
            </a:r>
            <a:r>
              <a:rPr lang="en-GB" sz="32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NSS</a:t>
            </a:r>
            <a:endParaRPr lang="en-GB" sz="32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lvl="3" indent="0">
              <a:buNone/>
            </a:pPr>
            <a:r>
              <a:rPr lang="en-US" sz="32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Current Organizational Elements under Each Principal Officer of CSA</a:t>
            </a:r>
          </a:p>
          <a:p>
            <a:pPr lvl="3" indent="0">
              <a:buNone/>
            </a:pPr>
            <a:r>
              <a:rPr lang="en-US" sz="32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The Directorates and their activities </a:t>
            </a:r>
          </a:p>
          <a:p>
            <a:pPr lvl="3" indent="0">
              <a:buNone/>
            </a:pPr>
            <a:r>
              <a:rPr lang="en-US" sz="32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Summary </a:t>
            </a:r>
            <a:r>
              <a:rPr lang="en-US" sz="32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br>
            <a:endParaRPr lang="en-US" sz="3200" dirty="0">
              <a:solidFill>
                <a:schemeClr val="accent3">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8829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962" y="94129"/>
            <a:ext cx="10515600" cy="282389"/>
          </a:xfrm>
        </p:spPr>
        <p:txBody>
          <a:bodyPr>
            <a:normAutofit fontScale="90000"/>
          </a:bodyPr>
          <a:lstStyle/>
          <a:p>
            <a:pPr algn="ctr"/>
            <a:r>
              <a:rPr lang="en-US" dirty="0" smtClean="0">
                <a:solidFill>
                  <a:srgbClr val="C00000"/>
                </a:solidFill>
                <a:latin typeface="Bookman Old Style" panose="02050604050505020204" pitchFamily="18" charset="0"/>
              </a:rPr>
              <a:t>Introduction</a:t>
            </a:r>
            <a:endParaRPr lang="en-US" dirty="0">
              <a:solidFill>
                <a:srgbClr val="C00000"/>
              </a:solidFill>
              <a:latin typeface="Bookman Old Style" panose="02050604050505020204" pitchFamily="18" charset="0"/>
            </a:endParaRPr>
          </a:p>
        </p:txBody>
      </p:sp>
      <p:sp>
        <p:nvSpPr>
          <p:cNvPr id="3" name="Content Placeholder 2"/>
          <p:cNvSpPr>
            <a:spLocks noGrp="1"/>
          </p:cNvSpPr>
          <p:nvPr>
            <p:ph idx="1"/>
          </p:nvPr>
        </p:nvSpPr>
        <p:spPr>
          <a:xfrm>
            <a:off x="363071" y="484095"/>
            <a:ext cx="11443447" cy="6002430"/>
          </a:xfrm>
          <a:blipFill>
            <a:blip r:embed="rId2"/>
            <a:tile tx="0" ty="0" sx="100000" sy="100000" flip="none" algn="tl"/>
          </a:blipFill>
        </p:spPr>
        <p:txBody>
          <a:bodyPr>
            <a:normAutofit/>
          </a:bodyPr>
          <a:lstStyle/>
          <a:p>
            <a:pPr>
              <a:lnSpc>
                <a:spcPct val="150000"/>
              </a:lnSpc>
            </a:pPr>
            <a:r>
              <a:rPr lang="en-US" dirty="0">
                <a:latin typeface="Bookman Old Style" panose="02050604050505020204" pitchFamily="18" charset="0"/>
              </a:rPr>
              <a:t>The fast growing Economy in the country needs evidence based decision for better improvement and to take corrective measures.</a:t>
            </a:r>
          </a:p>
          <a:p>
            <a:pPr>
              <a:lnSpc>
                <a:spcPct val="150000"/>
              </a:lnSpc>
            </a:pPr>
            <a:r>
              <a:rPr lang="en-US" dirty="0">
                <a:latin typeface="Times New Roman" panose="02020603050405020304" pitchFamily="18" charset="0"/>
                <a:ea typeface="Calibri" panose="020F0502020204030204" pitchFamily="34" charset="0"/>
              </a:rPr>
              <a:t>It was this realization that made </a:t>
            </a:r>
            <a:r>
              <a:rPr lang="en-US" dirty="0" smtClean="0">
                <a:latin typeface="Times New Roman" panose="02020603050405020304" pitchFamily="18" charset="0"/>
                <a:ea typeface="Calibri" panose="020F0502020204030204" pitchFamily="34" charset="0"/>
              </a:rPr>
              <a:t>us to make strategic </a:t>
            </a:r>
            <a:r>
              <a:rPr lang="en-US" dirty="0">
                <a:latin typeface="Times New Roman" panose="02020603050405020304" pitchFamily="18" charset="0"/>
                <a:ea typeface="Calibri" panose="020F0502020204030204" pitchFamily="34" charset="0"/>
              </a:rPr>
              <a:t>decision for the design of the first and the second National Strategy for the Development of Statistics (NSDS I and II) which </a:t>
            </a:r>
            <a:r>
              <a:rPr lang="en-US" dirty="0" smtClean="0">
                <a:latin typeface="Times New Roman" panose="02020603050405020304" pitchFamily="18" charset="0"/>
                <a:ea typeface="Calibri" panose="020F0502020204030204" pitchFamily="34" charset="0"/>
              </a:rPr>
              <a:t>were/are implemented/is implement in </a:t>
            </a:r>
            <a:r>
              <a:rPr lang="en-US" dirty="0">
                <a:latin typeface="Times New Roman" panose="02020603050405020304" pitchFamily="18" charset="0"/>
                <a:ea typeface="Calibri" panose="020F0502020204030204" pitchFamily="34" charset="0"/>
              </a:rPr>
              <a:t>the medium term of 2009/10-2014/15 and 2015/16 - 2019/20 respectively</a:t>
            </a:r>
          </a:p>
          <a:p>
            <a:pPr lvl="1" algn="just">
              <a:lnSpc>
                <a:spcPct val="150000"/>
              </a:lnSpc>
              <a:spcBef>
                <a:spcPts val="0"/>
              </a:spcBef>
              <a:buFont typeface="Wingdings" panose="05000000000000000000" pitchFamily="2" charset="2"/>
              <a:buChar char="ü"/>
            </a:pPr>
            <a:r>
              <a:rPr lang="en-US" dirty="0">
                <a:latin typeface="Times New Roman" panose="02020603050405020304" pitchFamily="18" charset="0"/>
                <a:ea typeface="Calibri" panose="020F0502020204030204" pitchFamily="34" charset="0"/>
              </a:rPr>
              <a:t>It is to achieve </a:t>
            </a:r>
            <a:r>
              <a:rPr lang="en-US" dirty="0">
                <a:latin typeface="Times New Roman" panose="02020603050405020304" pitchFamily="18" charset="0"/>
                <a:ea typeface="Calibri" panose="020F0502020204030204" pitchFamily="34" charset="0"/>
                <a:cs typeface="Times New Roman" panose="02020603050405020304" pitchFamily="18" charset="0"/>
              </a:rPr>
              <a:t>enhanced statistical capacity across the </a:t>
            </a:r>
            <a:r>
              <a:rPr lang="en-US" dirty="0">
                <a:latin typeface="Times New Roman" panose="02020603050405020304" pitchFamily="18" charset="0"/>
                <a:ea typeface="Calibri" panose="020F0502020204030204" pitchFamily="34" charset="0"/>
              </a:rPr>
              <a:t>National Statistical System </a:t>
            </a:r>
            <a:r>
              <a:rPr lang="en-US" dirty="0" smtClean="0">
                <a:latin typeface="Times New Roman" panose="02020603050405020304" pitchFamily="18" charset="0"/>
                <a:ea typeface="Calibri" panose="020F0502020204030204" pitchFamily="34" charset="0"/>
              </a:rPr>
              <a:t>(</a:t>
            </a:r>
            <a:r>
              <a:rPr lang="en-US" dirty="0" smtClean="0">
                <a:latin typeface="Times New Roman" panose="02020603050405020304" pitchFamily="18" charset="0"/>
                <a:ea typeface="Calibri" panose="020F0502020204030204" pitchFamily="34" charset="0"/>
                <a:cs typeface="Times New Roman" panose="02020603050405020304" pitchFamily="18" charset="0"/>
              </a:rPr>
              <a:t>NSS).</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50000"/>
              </a:lnSpc>
              <a:spcBef>
                <a:spcPts val="0"/>
              </a:spcBef>
              <a:buFont typeface="Wingdings" panose="05000000000000000000" pitchFamily="2" charset="2"/>
              <a:buChar char="ü"/>
            </a:pPr>
            <a:r>
              <a:rPr lang="en-US" dirty="0">
                <a:latin typeface="Times New Roman" panose="02020603050405020304" pitchFamily="18" charset="0"/>
                <a:ea typeface="Calibri" panose="020F0502020204030204" pitchFamily="34" charset="0"/>
              </a:rPr>
              <a:t>The NSDS II is mainstreamed into GTP II. Data generated and made available should therefore support the Growth and Transformation Plan and the post-2015 agenda, i.e., SDGs</a:t>
            </a:r>
          </a:p>
          <a:p>
            <a:pPr>
              <a:lnSpc>
                <a:spcPct val="150000"/>
              </a:lnSpc>
            </a:pPr>
            <a:endParaRPr lang="en-US" dirty="0">
              <a:latin typeface="Times New Roman" panose="02020603050405020304" pitchFamily="18" charset="0"/>
              <a:ea typeface="Calibri" panose="020F0502020204030204" pitchFamily="34" charset="0"/>
            </a:endParaRPr>
          </a:p>
          <a:p>
            <a:pPr>
              <a:lnSpc>
                <a:spcPct val="150000"/>
              </a:lnSpc>
            </a:pP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654078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717" y="0"/>
            <a:ext cx="10515600" cy="377825"/>
          </a:xfrm>
        </p:spPr>
        <p:txBody>
          <a:bodyPr>
            <a:normAutofit fontScale="90000"/>
          </a:bodyPr>
          <a:lstStyle/>
          <a:p>
            <a:r>
              <a:rPr lang="en-US" dirty="0" err="1">
                <a:solidFill>
                  <a:srgbClr val="FF0000"/>
                </a:solidFill>
              </a:rPr>
              <a:t>Cont’s</a:t>
            </a:r>
            <a:endParaRPr lang="en-US" dirty="0">
              <a:solidFill>
                <a:srgbClr val="FF0000"/>
              </a:solidFill>
            </a:endParaRPr>
          </a:p>
        </p:txBody>
      </p:sp>
      <p:sp>
        <p:nvSpPr>
          <p:cNvPr id="3" name="Content Placeholder 2"/>
          <p:cNvSpPr>
            <a:spLocks noGrp="1"/>
          </p:cNvSpPr>
          <p:nvPr>
            <p:ph idx="1"/>
          </p:nvPr>
        </p:nvSpPr>
        <p:spPr>
          <a:xfrm>
            <a:off x="443753" y="484095"/>
            <a:ext cx="11295529" cy="5970494"/>
          </a:xfrm>
          <a:blipFill>
            <a:blip r:embed="rId2"/>
            <a:tile tx="0" ty="0" sx="100000" sy="100000" flip="none" algn="tl"/>
          </a:blipFill>
        </p:spPr>
        <p:txBody>
          <a:bodyPr>
            <a:normAutofit/>
          </a:bodyPr>
          <a:lstStyle/>
          <a:p>
            <a:pPr>
              <a:lnSpc>
                <a:spcPct val="150000"/>
              </a:lnSpc>
            </a:pPr>
            <a:r>
              <a:rPr lang="en-US" sz="2600" dirty="0" smtClean="0">
                <a:latin typeface="Times New Roman" panose="02020603050405020304" pitchFamily="18" charset="0"/>
                <a:ea typeface="Calibri" panose="020F0502020204030204" pitchFamily="34" charset="0"/>
              </a:rPr>
              <a:t>Data </a:t>
            </a:r>
            <a:r>
              <a:rPr lang="en-US" sz="2600" dirty="0">
                <a:latin typeface="Times New Roman" panose="02020603050405020304" pitchFamily="18" charset="0"/>
                <a:ea typeface="Calibri" panose="020F0502020204030204" pitchFamily="34" charset="0"/>
              </a:rPr>
              <a:t>are </a:t>
            </a:r>
            <a:r>
              <a:rPr lang="en-US" sz="2600" dirty="0" smtClean="0">
                <a:latin typeface="Times New Roman" panose="02020603050405020304" pitchFamily="18" charset="0"/>
                <a:ea typeface="Calibri" panose="020F0502020204030204" pitchFamily="34" charset="0"/>
              </a:rPr>
              <a:t>also needed </a:t>
            </a:r>
            <a:r>
              <a:rPr lang="en-US" sz="2600" dirty="0">
                <a:latin typeface="Times New Roman" panose="02020603050405020304" pitchFamily="18" charset="0"/>
                <a:ea typeface="Calibri" panose="020F0502020204030204" pitchFamily="34" charset="0"/>
              </a:rPr>
              <a:t>to support sectoral strategies at sub-national levels (regional states and </a:t>
            </a:r>
            <a:r>
              <a:rPr lang="en-US" sz="2600" dirty="0" err="1">
                <a:latin typeface="Times New Roman" panose="02020603050405020304" pitchFamily="18" charset="0"/>
                <a:ea typeface="Calibri" panose="020F0502020204030204" pitchFamily="34" charset="0"/>
              </a:rPr>
              <a:t>woreda</a:t>
            </a:r>
            <a:r>
              <a:rPr lang="en-US" sz="2600" dirty="0">
                <a:latin typeface="Times New Roman" panose="02020603050405020304" pitchFamily="18" charset="0"/>
                <a:ea typeface="Calibri" panose="020F0502020204030204" pitchFamily="34" charset="0"/>
              </a:rPr>
              <a:t>) at the design stages of the plans, during implementation, monitoring and evaluation and at the completion of the execution. </a:t>
            </a:r>
          </a:p>
          <a:p>
            <a:pPr>
              <a:lnSpc>
                <a:spcPct val="150000"/>
              </a:lnSpc>
            </a:pPr>
            <a:r>
              <a:rPr lang="en-US" sz="2600" dirty="0">
                <a:latin typeface="Times New Roman" panose="02020603050405020304" pitchFamily="18" charset="0"/>
                <a:ea typeface="Calibri" panose="020F0502020204030204" pitchFamily="34" charset="0"/>
              </a:rPr>
              <a:t>Policy formulation and critical decision making also require good statistics at the formulation and monitoring of the implementation of the policy.</a:t>
            </a:r>
          </a:p>
          <a:p>
            <a:pPr>
              <a:lnSpc>
                <a:spcPct val="150000"/>
              </a:lnSpc>
            </a:pPr>
            <a:r>
              <a:rPr lang="en-US" sz="2600" dirty="0">
                <a:latin typeface="Times New Roman" panose="02020603050405020304" pitchFamily="18" charset="0"/>
                <a:ea typeface="Calibri" panose="020F0502020204030204" pitchFamily="34" charset="0"/>
              </a:rPr>
              <a:t>Adequate statistics are needed to measure the efficiency of service provision and in determining efficient allocation of resources.</a:t>
            </a:r>
          </a:p>
          <a:p>
            <a:pPr>
              <a:lnSpc>
                <a:spcPct val="150000"/>
              </a:lnSpc>
            </a:pPr>
            <a:r>
              <a:rPr lang="en-US" sz="2600" dirty="0">
                <a:latin typeface="Times New Roman" panose="02020603050405020304" pitchFamily="18" charset="0"/>
                <a:ea typeface="Calibri" panose="020F0502020204030204" pitchFamily="34" charset="0"/>
              </a:rPr>
              <a:t>To achieve this, the </a:t>
            </a:r>
            <a:r>
              <a:rPr lang="en-US" sz="2600" dirty="0" smtClean="0">
                <a:latin typeface="Times New Roman" panose="02020603050405020304" pitchFamily="18" charset="0"/>
                <a:ea typeface="Calibri" panose="020F0502020204030204" pitchFamily="34" charset="0"/>
              </a:rPr>
              <a:t>NSS </a:t>
            </a:r>
            <a:r>
              <a:rPr lang="en-US" sz="2600" dirty="0">
                <a:latin typeface="Times New Roman" panose="02020603050405020304" pitchFamily="18" charset="0"/>
                <a:ea typeface="Calibri" panose="020F0502020204030204" pitchFamily="34" charset="0"/>
              </a:rPr>
              <a:t>needs to be strengthened and be responsive to supply data adequately and timely.</a:t>
            </a:r>
            <a:endParaRPr lang="en-US" sz="2600" dirty="0"/>
          </a:p>
        </p:txBody>
      </p:sp>
    </p:spTree>
    <p:extLst>
      <p:ext uri="{BB962C8B-B14F-4D97-AF65-F5344CB8AC3E}">
        <p14:creationId xmlns:p14="http://schemas.microsoft.com/office/powerpoint/2010/main" val="570233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151" y="0"/>
            <a:ext cx="10515600" cy="377825"/>
          </a:xfrm>
        </p:spPr>
        <p:txBody>
          <a:bodyPr>
            <a:normAutofit fontScale="90000"/>
          </a:bodyPr>
          <a:lstStyle/>
          <a:p>
            <a:r>
              <a:rPr lang="en-US" dirty="0" err="1">
                <a:solidFill>
                  <a:srgbClr val="FF0000"/>
                </a:solidFill>
              </a:rPr>
              <a:t>Cont’s</a:t>
            </a:r>
            <a:endParaRPr lang="en-US" dirty="0"/>
          </a:p>
        </p:txBody>
      </p:sp>
      <p:sp>
        <p:nvSpPr>
          <p:cNvPr id="3" name="Content Placeholder 2"/>
          <p:cNvSpPr>
            <a:spLocks noGrp="1"/>
          </p:cNvSpPr>
          <p:nvPr>
            <p:ph idx="1"/>
          </p:nvPr>
        </p:nvSpPr>
        <p:spPr>
          <a:xfrm>
            <a:off x="443753" y="377825"/>
            <a:ext cx="11335871" cy="6143999"/>
          </a:xfrm>
          <a:blipFill>
            <a:blip r:embed="rId2"/>
            <a:tile tx="0" ty="0" sx="100000" sy="100000" flip="none" algn="tl"/>
          </a:blipFill>
        </p:spPr>
        <p:txBody>
          <a:bodyPr>
            <a:normAutofit/>
          </a:bodyPr>
          <a:lstStyle/>
          <a:p>
            <a:pPr>
              <a:lnSpc>
                <a:spcPct val="150000"/>
              </a:lnSpc>
            </a:pPr>
            <a:r>
              <a:rPr lang="en-US" sz="2800" dirty="0">
                <a:latin typeface="Times New Roman" panose="02020603050405020304" pitchFamily="18" charset="0"/>
                <a:ea typeface="Calibri" panose="020F0502020204030204" pitchFamily="34" charset="0"/>
              </a:rPr>
              <a:t>The NSS is made up of data producers, data users, and suppliers of raw data, development partners and the media. </a:t>
            </a:r>
          </a:p>
          <a:p>
            <a:pPr>
              <a:lnSpc>
                <a:spcPct val="150000"/>
              </a:lnSpc>
            </a:pPr>
            <a:r>
              <a:rPr lang="en-US" sz="2800" dirty="0">
                <a:latin typeface="Times New Roman" panose="02020603050405020304" pitchFamily="18" charset="0"/>
                <a:ea typeface="Calibri" panose="020F0502020204030204" pitchFamily="34" charset="0"/>
              </a:rPr>
              <a:t>As the NSS has been institutionalized by the Central Statistical Agency (CSA</a:t>
            </a:r>
            <a:r>
              <a:rPr lang="en-US" sz="2800" dirty="0" smtClean="0">
                <a:latin typeface="Times New Roman" panose="02020603050405020304" pitchFamily="18" charset="0"/>
                <a:ea typeface="Calibri" panose="020F0502020204030204" pitchFamily="34" charset="0"/>
              </a:rPr>
              <a:t>), </a:t>
            </a:r>
            <a:r>
              <a:rPr lang="en-US" sz="2800" dirty="0">
                <a:latin typeface="Times New Roman" panose="02020603050405020304" pitchFamily="18" charset="0"/>
                <a:ea typeface="Calibri" panose="020F0502020204030204" pitchFamily="34" charset="0"/>
              </a:rPr>
              <a:t>it is responsible for coordinating, monitoring and supervising the activities of the NSS in Ethiopia, and ensuring that international and national standards are </a:t>
            </a:r>
            <a:r>
              <a:rPr lang="en-US" sz="2800" dirty="0" smtClean="0">
                <a:latin typeface="Times New Roman" panose="02020603050405020304" pitchFamily="18" charset="0"/>
                <a:ea typeface="Calibri" panose="020F0502020204030204" pitchFamily="34" charset="0"/>
              </a:rPr>
              <a:t>followed </a:t>
            </a:r>
            <a:r>
              <a:rPr lang="en-US" sz="2800" dirty="0">
                <a:latin typeface="Times New Roman" panose="02020603050405020304" pitchFamily="18" charset="0"/>
                <a:ea typeface="Calibri" panose="020F0502020204030204" pitchFamily="34" charset="0"/>
              </a:rPr>
              <a:t>to. </a:t>
            </a:r>
          </a:p>
          <a:p>
            <a:pPr marL="0" indent="0">
              <a:buNone/>
            </a:pPr>
            <a:endParaRPr lang="en-US" sz="2800" dirty="0" smtClean="0"/>
          </a:p>
          <a:p>
            <a:pPr marL="0" indent="0">
              <a:buNone/>
            </a:pPr>
            <a:endParaRPr lang="en-US" sz="2800" dirty="0"/>
          </a:p>
        </p:txBody>
      </p:sp>
    </p:spTree>
    <p:extLst>
      <p:ext uri="{BB962C8B-B14F-4D97-AF65-F5344CB8AC3E}">
        <p14:creationId xmlns:p14="http://schemas.microsoft.com/office/powerpoint/2010/main" val="258457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441" y="96188"/>
            <a:ext cx="10515600" cy="347565"/>
          </a:xfrm>
        </p:spPr>
        <p:txBody>
          <a:bodyPr>
            <a:normAutofit fontScale="90000"/>
          </a:bodyPr>
          <a:lstStyle/>
          <a:p>
            <a:pPr>
              <a:lnSpc>
                <a:spcPct val="115000"/>
              </a:lnSpc>
              <a:spcBef>
                <a:spcPts val="0"/>
              </a:spcBef>
              <a:spcAft>
                <a:spcPts val="1200"/>
              </a:spcAft>
            </a:pPr>
            <a:r>
              <a:rPr lang="en-GB" sz="4000" b="1" dirty="0">
                <a:latin typeface="Times New Roman" panose="02020603050405020304" pitchFamily="18" charset="0"/>
                <a:ea typeface="Times New Roman" panose="02020603050405020304" pitchFamily="18" charset="0"/>
              </a:rPr>
              <a:t/>
            </a:r>
            <a:br>
              <a:rPr lang="en-GB" sz="4000" b="1" dirty="0">
                <a:latin typeface="Times New Roman" panose="02020603050405020304" pitchFamily="18" charset="0"/>
                <a:ea typeface="Times New Roman" panose="02020603050405020304" pitchFamily="18" charset="0"/>
              </a:rPr>
            </a:br>
            <a:r>
              <a:rPr lang="en-GB" sz="4000" b="1" dirty="0">
                <a:solidFill>
                  <a:srgbClr val="FF0000"/>
                </a:solidFill>
                <a:latin typeface="Times New Roman" panose="02020603050405020304" pitchFamily="18" charset="0"/>
                <a:ea typeface="Times New Roman" panose="02020603050405020304" pitchFamily="18" charset="0"/>
              </a:rPr>
              <a:t>The Central Statistical </a:t>
            </a:r>
            <a:r>
              <a:rPr lang="en-GB" sz="4000" b="1" dirty="0" smtClean="0">
                <a:solidFill>
                  <a:srgbClr val="FF0000"/>
                </a:solidFill>
                <a:latin typeface="Times New Roman" panose="02020603050405020304" pitchFamily="18" charset="0"/>
                <a:ea typeface="Times New Roman" panose="02020603050405020304" pitchFamily="18" charset="0"/>
              </a:rPr>
              <a:t>Agency and NSS</a:t>
            </a:r>
            <a:r>
              <a:rPr lang="en-US" b="1" dirty="0">
                <a:solidFill>
                  <a:srgbClr val="FF0000"/>
                </a:solidFill>
                <a:latin typeface="Times New Roman" panose="02020603050405020304" pitchFamily="18" charset="0"/>
                <a:ea typeface="Times New Roman" panose="02020603050405020304" pitchFamily="18" charset="0"/>
              </a:rPr>
              <a:t/>
            </a:r>
            <a:br>
              <a:rPr lang="en-US" b="1" dirty="0">
                <a:solidFill>
                  <a:srgbClr val="FF0000"/>
                </a:solidFill>
                <a:latin typeface="Times New Roman" panose="02020603050405020304" pitchFamily="18" charset="0"/>
                <a:ea typeface="Times New Roman" panose="02020603050405020304" pitchFamily="18" charset="0"/>
              </a:rPr>
            </a:br>
            <a:endParaRPr lang="en-US" dirty="0">
              <a:solidFill>
                <a:srgbClr val="FF0000"/>
              </a:solidFill>
            </a:endParaRPr>
          </a:p>
        </p:txBody>
      </p:sp>
      <p:sp>
        <p:nvSpPr>
          <p:cNvPr id="3" name="Content Placeholder 2"/>
          <p:cNvSpPr>
            <a:spLocks noGrp="1"/>
          </p:cNvSpPr>
          <p:nvPr>
            <p:ph idx="1"/>
          </p:nvPr>
        </p:nvSpPr>
        <p:spPr>
          <a:xfrm>
            <a:off x="470647" y="443753"/>
            <a:ext cx="11255188" cy="6064623"/>
          </a:xfrm>
          <a:blipFill>
            <a:blip r:embed="rId2"/>
            <a:tile tx="0" ty="0" sx="100000" sy="100000" flip="none" algn="tl"/>
          </a:blipFill>
        </p:spPr>
        <p:txBody>
          <a:bodyPr>
            <a:normAutofit lnSpcReduction="10000"/>
          </a:bodyPr>
          <a:lstStyle/>
          <a:p>
            <a:pPr marL="114297" indent="-342891" algn="just">
              <a:lnSpc>
                <a:spcPct val="150000"/>
              </a:lnSpc>
              <a:spcBef>
                <a:spcPts val="0"/>
              </a:spcBef>
              <a:buFont typeface="Wingdings" panose="05000000000000000000" pitchFamily="2" charset="2"/>
              <a:buChar char="q"/>
            </a:pPr>
            <a:r>
              <a:rPr lang="en-US" sz="2800"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CSA </a:t>
            </a:r>
            <a:r>
              <a:rPr lang="en-US" sz="28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has the following mandate as specified by the law</a:t>
            </a:r>
            <a:r>
              <a:rPr lang="en-US" sz="2800"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p>
          <a:p>
            <a:pPr marL="342891" indent="-342891" algn="just">
              <a:lnSpc>
                <a:spcPct val="150000"/>
              </a:lnSpc>
              <a:spcBef>
                <a:spcPts val="0"/>
              </a:spcBef>
              <a:spcAft>
                <a:spcPts val="1000"/>
              </a:spcAft>
              <a:buFont typeface="Symbol" panose="05050102010706020507" pitchFamily="18" charset="2"/>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Collecting, compiling, processing, analyzing and disseminating statistical data;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0"/>
              </a:spcBef>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Providing technical guidance and assistance to the Ministries, Departments and Agencies (MDAs) in  improving and developing a System of Administrative Statistics (SAS) i.e. ensuring proper administrative record keeping and maintenance of administrative registers including building the capacity of the MDA staff to enable them  to carry out these functions effectively;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0"/>
              </a:spcBef>
            </a:pPr>
            <a:endParaRPr lang="en-US" sz="2800"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R="14605" algn="just">
              <a:lnSpc>
                <a:spcPct val="150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78331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2963" y="0"/>
            <a:ext cx="10515600" cy="406400"/>
          </a:xfrm>
        </p:spPr>
        <p:txBody>
          <a:bodyPr>
            <a:normAutofit fontScale="90000"/>
          </a:bodyPr>
          <a:lstStyle/>
          <a:p>
            <a:pPr algn="ctr"/>
            <a:r>
              <a:rPr lang="en-US" dirty="0" err="1" smtClean="0">
                <a:solidFill>
                  <a:srgbClr val="FF0000"/>
                </a:solidFill>
              </a:rPr>
              <a:t>Cont’s</a:t>
            </a:r>
            <a:endParaRPr lang="en-US" dirty="0">
              <a:solidFill>
                <a:srgbClr val="FF0000"/>
              </a:solidFill>
            </a:endParaRPr>
          </a:p>
        </p:txBody>
      </p:sp>
      <p:sp>
        <p:nvSpPr>
          <p:cNvPr id="3" name="Content Placeholder 2"/>
          <p:cNvSpPr>
            <a:spLocks noGrp="1"/>
          </p:cNvSpPr>
          <p:nvPr>
            <p:ph idx="1"/>
          </p:nvPr>
        </p:nvSpPr>
        <p:spPr>
          <a:xfrm>
            <a:off x="500063" y="406400"/>
            <a:ext cx="11201400" cy="6115424"/>
          </a:xfrm>
          <a:blipFill>
            <a:blip r:embed="rId3"/>
            <a:tile tx="0" ty="0" sx="100000" sy="100000" flip="none" algn="tl"/>
          </a:blipFill>
          <a:effectLst>
            <a:outerShdw blurRad="50800" dist="38100" dir="2700000" algn="tl" rotWithShape="0">
              <a:srgbClr val="00B050">
                <a:alpha val="40000"/>
              </a:srgbClr>
            </a:outerShdw>
          </a:effectLst>
        </p:spPr>
        <p:txBody>
          <a:bodyPr>
            <a:normAutofit/>
          </a:bodyPr>
          <a:lstStyle/>
          <a:p>
            <a:pPr marL="342891" indent="-342891" algn="just">
              <a:lnSpc>
                <a:spcPct val="150000"/>
              </a:lnSpc>
              <a:spcBef>
                <a:spcPts val="0"/>
              </a:spcBef>
              <a:spcAft>
                <a:spcPts val="1000"/>
              </a:spcAft>
              <a:buFont typeface="Symbol" panose="05050102010706020507" pitchFamily="18" charset="2"/>
              <a:buChar char=""/>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Developing </a:t>
            </a:r>
            <a:r>
              <a:rPr lang="en-US" sz="2600" dirty="0">
                <a:latin typeface="Times New Roman" panose="02020603050405020304" pitchFamily="18" charset="0"/>
                <a:ea typeface="Calibri" panose="020F0502020204030204" pitchFamily="34" charset="0"/>
                <a:cs typeface="Times New Roman" panose="02020603050405020304" pitchFamily="18" charset="0"/>
              </a:rPr>
              <a:t>and maintaining the NSS to ensure the production, analysis and dissemination of integrated statistical information and to be an effective coordinator of the system and promote collaboration and cooperation and facilitate the work of the NSS. Specifically, the mandate includes:</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1371589" lvl="2" indent="-457200" algn="just">
              <a:lnSpc>
                <a:spcPct val="150000"/>
              </a:lnSpc>
              <a:spcBef>
                <a:spcPts val="0"/>
              </a:spcBef>
              <a:buClr>
                <a:srgbClr val="E32D91"/>
              </a:buClr>
              <a:buFont typeface="Wingdings" panose="05000000000000000000" pitchFamily="2" charset="2"/>
              <a:buChar char="ü"/>
            </a:pPr>
            <a:r>
              <a:rPr lang="en-US" sz="24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Producing national statistics by collecting, processing,  analyzing and disseminating required socio-economic, demographic and environmental data through surveys, censuses and continuous registration and administrative recording systems to enable it organize a coordinated and integrated national statistics;</a:t>
            </a:r>
            <a:endParaRPr lang="en-US" sz="2400" dirty="0">
              <a:solidFill>
                <a:prstClr val="black">
                  <a:lumMod val="85000"/>
                  <a:lumOff val="1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75826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550" y="0"/>
            <a:ext cx="10515600" cy="363537"/>
          </a:xfrm>
        </p:spPr>
        <p:txBody>
          <a:bodyPr>
            <a:normAutofit fontScale="90000"/>
          </a:bodyPr>
          <a:lstStyle/>
          <a:p>
            <a:r>
              <a:rPr lang="en-US" dirty="0" err="1">
                <a:solidFill>
                  <a:srgbClr val="FF0000"/>
                </a:solidFill>
              </a:rPr>
              <a:t>Cont’s</a:t>
            </a:r>
            <a:endParaRPr lang="en-US" dirty="0">
              <a:solidFill>
                <a:srgbClr val="FF0000"/>
              </a:solidFill>
            </a:endParaRPr>
          </a:p>
        </p:txBody>
      </p:sp>
      <p:sp>
        <p:nvSpPr>
          <p:cNvPr id="3" name="Content Placeholder 2"/>
          <p:cNvSpPr>
            <a:spLocks noGrp="1"/>
          </p:cNvSpPr>
          <p:nvPr>
            <p:ph idx="1"/>
          </p:nvPr>
        </p:nvSpPr>
        <p:spPr>
          <a:xfrm>
            <a:off x="431800" y="482600"/>
            <a:ext cx="11303000" cy="6032500"/>
          </a:xfrm>
          <a:blipFill>
            <a:blip r:embed="rId2"/>
            <a:tile tx="0" ty="0" sx="100000" sy="100000" flip="none" algn="tl"/>
          </a:blipFill>
        </p:spPr>
        <p:txBody>
          <a:bodyPr>
            <a:noAutofit/>
          </a:bodyPr>
          <a:lstStyle/>
          <a:p>
            <a:pPr marL="1714489" lvl="3" indent="-457200" algn="just">
              <a:spcBef>
                <a:spcPts val="0"/>
              </a:spcBef>
              <a:spcAft>
                <a:spcPts val="1000"/>
              </a:spcAft>
              <a:buFont typeface="Wingdings" panose="05000000000000000000" pitchFamily="2" charset="2"/>
              <a:buChar char="ü"/>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Providing </a:t>
            </a:r>
            <a:r>
              <a:rPr lang="en-US" sz="2600" dirty="0">
                <a:latin typeface="Times New Roman" panose="02020603050405020304" pitchFamily="18" charset="0"/>
                <a:ea typeface="Calibri" panose="020F0502020204030204" pitchFamily="34" charset="0"/>
                <a:cs typeface="Times New Roman" panose="02020603050405020304" pitchFamily="18" charset="0"/>
              </a:rPr>
              <a:t>technical guidance and assistance to agencies and institutions towards the establishment of administrative recording, registration and reporting systems as well as building statistical capacity for the generation of data from Administrative records in all the MDAs ( through training </a:t>
            </a:r>
            <a:r>
              <a:rPr lang="en-US" sz="2600" dirty="0" err="1">
                <a:latin typeface="Times New Roman" panose="02020603050405020304" pitchFamily="18" charset="0"/>
                <a:ea typeface="Calibri" panose="020F0502020204030204" pitchFamily="34" charset="0"/>
                <a:cs typeface="Times New Roman" panose="02020603050405020304" pitchFamily="18" charset="0"/>
              </a:rPr>
              <a:t>programmes</a:t>
            </a:r>
            <a:r>
              <a:rPr lang="en-US" sz="2600" dirty="0">
                <a:latin typeface="Times New Roman" panose="02020603050405020304" pitchFamily="18" charset="0"/>
                <a:ea typeface="Calibri" panose="020F0502020204030204" pitchFamily="34" charset="0"/>
                <a:cs typeface="Times New Roman" panose="02020603050405020304" pitchFamily="18" charset="0"/>
              </a:rPr>
              <a:t> undertaken by CSA for the sectors</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t>
            </a:r>
          </a:p>
          <a:p>
            <a:pPr marL="1714489" lvl="3" indent="-457200" algn="just">
              <a:spcBef>
                <a:spcPts val="0"/>
              </a:spcBef>
              <a:buClr>
                <a:srgbClr val="E32D91"/>
              </a:buClr>
              <a:buFont typeface="Wingdings" panose="05000000000000000000" pitchFamily="2" charset="2"/>
              <a:buChar char="ü"/>
            </a:pPr>
            <a:r>
              <a:rPr lang="en-US" sz="26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Providing advisory services to all of the NSS;</a:t>
            </a:r>
            <a:endParaRPr lang="en-US" sz="2600" dirty="0">
              <a:solidFill>
                <a:prstClr val="black">
                  <a:lumMod val="85000"/>
                  <a:lumOff val="15000"/>
                </a:prstClr>
              </a:solidFill>
              <a:latin typeface="Calibri" panose="020F0502020204030204" pitchFamily="34" charset="0"/>
              <a:ea typeface="Calibri" panose="020F0502020204030204" pitchFamily="34" charset="0"/>
              <a:cs typeface="Times New Roman" panose="02020603050405020304" pitchFamily="18" charset="0"/>
            </a:endParaRPr>
          </a:p>
          <a:p>
            <a:pPr marL="1714489" lvl="3" indent="-457200" algn="just">
              <a:spcBef>
                <a:spcPts val="0"/>
              </a:spcBef>
              <a:buClr>
                <a:srgbClr val="E32D91"/>
              </a:buClr>
              <a:buFont typeface="Wingdings" panose="05000000000000000000" pitchFamily="2" charset="2"/>
              <a:buChar char="ü"/>
            </a:pPr>
            <a:r>
              <a:rPr lang="en-US" sz="26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Accomplishing research and development tasks to cover the whole NSS;</a:t>
            </a:r>
            <a:endParaRPr lang="en-US" sz="2600" dirty="0">
              <a:solidFill>
                <a:prstClr val="black">
                  <a:lumMod val="85000"/>
                  <a:lumOff val="15000"/>
                </a:prstClr>
              </a:solidFill>
              <a:latin typeface="Calibri" panose="020F0502020204030204" pitchFamily="34" charset="0"/>
              <a:ea typeface="Calibri" panose="020F0502020204030204" pitchFamily="34" charset="0"/>
              <a:cs typeface="Times New Roman" panose="02020603050405020304" pitchFamily="18" charset="0"/>
            </a:endParaRPr>
          </a:p>
          <a:p>
            <a:pPr marL="1714489" lvl="3" indent="-457200" algn="just">
              <a:spcBef>
                <a:spcPts val="0"/>
              </a:spcBef>
              <a:buClr>
                <a:srgbClr val="E32D91"/>
              </a:buClr>
              <a:buFont typeface="Wingdings" panose="05000000000000000000" pitchFamily="2" charset="2"/>
              <a:buChar char="ü"/>
            </a:pPr>
            <a:r>
              <a:rPr lang="en-US" sz="26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Coordinating the NSS institutionally and technically;</a:t>
            </a:r>
            <a:endParaRPr lang="en-US" sz="2600" dirty="0">
              <a:solidFill>
                <a:prstClr val="black">
                  <a:lumMod val="85000"/>
                  <a:lumOff val="15000"/>
                </a:prstClr>
              </a:solidFill>
              <a:latin typeface="Calibri" panose="020F0502020204030204" pitchFamily="34" charset="0"/>
              <a:ea typeface="Calibri" panose="020F0502020204030204" pitchFamily="34" charset="0"/>
              <a:cs typeface="Times New Roman" panose="02020603050405020304" pitchFamily="18" charset="0"/>
            </a:endParaRPr>
          </a:p>
          <a:p>
            <a:pPr marL="1714489" lvl="3" indent="-457200" algn="just">
              <a:spcBef>
                <a:spcPts val="0"/>
              </a:spcBef>
              <a:buClr>
                <a:srgbClr val="E32D91"/>
              </a:buClr>
              <a:buFont typeface="Wingdings" panose="05000000000000000000" pitchFamily="2" charset="2"/>
              <a:buChar char="ü"/>
            </a:pPr>
            <a:r>
              <a:rPr lang="en-US" sz="26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Standardizing the statistical production process of other producers; </a:t>
            </a:r>
            <a:endParaRPr lang="en-US" sz="2600" dirty="0">
              <a:solidFill>
                <a:prstClr val="black">
                  <a:lumMod val="85000"/>
                  <a:lumOff val="15000"/>
                </a:prstClr>
              </a:solidFill>
              <a:latin typeface="Calibri" panose="020F0502020204030204" pitchFamily="34" charset="0"/>
              <a:ea typeface="Calibri" panose="020F0502020204030204" pitchFamily="34" charset="0"/>
              <a:cs typeface="Times New Roman" panose="02020603050405020304" pitchFamily="18" charset="0"/>
            </a:endParaRPr>
          </a:p>
          <a:p>
            <a:pPr marL="1714489" lvl="3" indent="-457200" algn="just">
              <a:spcBef>
                <a:spcPts val="0"/>
              </a:spcBef>
              <a:spcAft>
                <a:spcPts val="1000"/>
              </a:spcAft>
              <a:buClr>
                <a:srgbClr val="E32D91"/>
              </a:buClr>
              <a:buFont typeface="Wingdings" panose="05000000000000000000" pitchFamily="2" charset="2"/>
              <a:buChar char="ü"/>
            </a:pPr>
            <a:r>
              <a:rPr lang="en-US" sz="26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Sharing </a:t>
            </a:r>
            <a:r>
              <a:rPr lang="en-US" sz="2600" dirty="0" err="1">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programmes</a:t>
            </a:r>
            <a:r>
              <a:rPr lang="en-US" sz="26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 across the NSS to maximize the synergies and supporting other key stakeholders that may not be able to participate in the NSS.</a:t>
            </a:r>
            <a:endParaRPr lang="en-US" sz="2600" dirty="0">
              <a:solidFill>
                <a:prstClr val="black">
                  <a:lumMod val="85000"/>
                  <a:lumOff val="15000"/>
                </a:prstClr>
              </a:solidFill>
              <a:latin typeface="Calibri" panose="020F0502020204030204" pitchFamily="34" charset="0"/>
              <a:ea typeface="Calibri" panose="020F0502020204030204" pitchFamily="34" charset="0"/>
              <a:cs typeface="Times New Roman" panose="02020603050405020304" pitchFamily="18" charset="0"/>
            </a:endParaRPr>
          </a:p>
          <a:p>
            <a:pPr marL="1371589" lvl="2" indent="-457200" algn="just">
              <a:lnSpc>
                <a:spcPct val="150000"/>
              </a:lnSpc>
              <a:spcBef>
                <a:spcPts val="0"/>
              </a:spcBef>
              <a:spcAft>
                <a:spcPts val="1000"/>
              </a:spcAft>
              <a:buFont typeface="Wingdings" panose="05000000000000000000" pitchFamily="2" charset="2"/>
              <a:buChar char="§"/>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42644776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406400"/>
          </a:xfrm>
        </p:spPr>
        <p:txBody>
          <a:bodyPr>
            <a:noAutofit/>
          </a:bodyPr>
          <a:lstStyle/>
          <a:p>
            <a:pPr algn="ctr"/>
            <a:r>
              <a:rPr lang="en-US" sz="2000" b="1" dirty="0">
                <a:latin typeface="Bookman Old Style" panose="02050604050505020204" pitchFamily="18" charset="0"/>
              </a:rPr>
              <a:t>Current Organizational Elements under Each Principal Officer of CSA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3316251"/>
              </p:ext>
            </p:extLst>
          </p:nvPr>
        </p:nvGraphicFramePr>
        <p:xfrm>
          <a:off x="2962713" y="348947"/>
          <a:ext cx="6266583" cy="6599271"/>
        </p:xfrm>
        <a:graphic>
          <a:graphicData uri="http://schemas.openxmlformats.org/drawingml/2006/table">
            <a:tbl>
              <a:tblPr firstRow="1" firstCol="1" bandRow="1"/>
              <a:tblGrid>
                <a:gridCol w="1998115"/>
                <a:gridCol w="1494735"/>
                <a:gridCol w="1438232"/>
                <a:gridCol w="1335501"/>
              </a:tblGrid>
              <a:tr h="379044">
                <a:tc>
                  <a:txBody>
                    <a:bodyPr/>
                    <a:lstStyle/>
                    <a:p>
                      <a:pPr marL="0" marR="0" algn="ctr">
                        <a:lnSpc>
                          <a:spcPct val="107000"/>
                        </a:lnSpc>
                        <a:spcBef>
                          <a:spcPts val="0"/>
                        </a:spcBef>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DG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DDG(1)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DDG(2)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07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DDG(3)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36647">
                <a:tc>
                  <a:txBody>
                    <a:bodyPr/>
                    <a:lstStyle/>
                    <a:p>
                      <a:pPr marL="102870" marR="0" algn="ctr">
                        <a:spcBef>
                          <a:spcPts val="0"/>
                        </a:spcBef>
                        <a:spcAft>
                          <a:spcPts val="0"/>
                        </a:spcAft>
                      </a:pPr>
                      <a:r>
                        <a:rPr lang="en-US" sz="1100" b="1">
                          <a:effectLst/>
                          <a:latin typeface="Times New Roman" panose="02020603050405020304" pitchFamily="18" charset="0"/>
                          <a:cs typeface="Times New Roman" panose="02020603050405020304" pitchFamily="18" charset="0"/>
                        </a:rPr>
                        <a:t>Directors for</a:t>
                      </a:r>
                      <a:endParaRPr lang="en-US" sz="900">
                        <a:effectLst/>
                        <a:latin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2D050"/>
                    </a:solidFill>
                  </a:tcPr>
                </a:tc>
                <a:tc>
                  <a:txBody>
                    <a:bodyPr/>
                    <a:lstStyle/>
                    <a:p>
                      <a:pPr marL="0" marR="0" algn="ctr">
                        <a:lnSpc>
                          <a:spcPct val="107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Statistical Surveys &amp;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Censuses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2D050"/>
                    </a:solidFill>
                  </a:tcPr>
                </a:tc>
                <a:tc>
                  <a:txBody>
                    <a:bodyPr/>
                    <a:lstStyle/>
                    <a:p>
                      <a:pPr marL="0" marR="0" algn="ctr">
                        <a:lnSpc>
                          <a:spcPct val="107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NSS Coordination &amp; Operations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2D050"/>
                    </a:solidFill>
                  </a:tcPr>
                </a:tc>
                <a:tc>
                  <a:txBody>
                    <a:bodyPr/>
                    <a:lstStyle/>
                    <a:p>
                      <a:pPr marL="0" marR="0" algn="ctr">
                        <a:lnSpc>
                          <a:spcPct val="107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Population/ Vital Statistics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2D050"/>
                    </a:solidFill>
                  </a:tcPr>
                </a:tc>
              </a:tr>
              <a:tr h="5783580">
                <a:tc>
                  <a:txBody>
                    <a:bodyPr/>
                    <a:lstStyle/>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Ethics Liaison </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Legal Service </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Audit and Inspection</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Procurement  &amp;Property Administration </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Finance Administration</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Gender Mainstreaming</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Public Relations and Data Dissemination</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Printing Service</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Planning and Change Management</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General Services, Materials and  Maintenance Administration</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Human Resources Management and Development</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a:effectLst/>
                          <a:latin typeface="Times New Roman" panose="02020603050405020304" pitchFamily="18" charset="0"/>
                          <a:cs typeface="Times New Roman" panose="02020603050405020304" pitchFamily="18" charset="0"/>
                        </a:rPr>
                        <a:t>Oversight of the works of </a:t>
                      </a:r>
                      <a:endParaRPr lang="en-US" sz="90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Calibri" panose="020F0502020204030204" pitchFamily="34" charset="0"/>
                        <a:buChar char="-"/>
                      </a:pPr>
                      <a:r>
                        <a:rPr lang="en-US" sz="1100" u="none" strike="noStrike">
                          <a:effectLst/>
                          <a:latin typeface="Times New Roman" panose="02020603050405020304" pitchFamily="18" charset="0"/>
                          <a:ea typeface="Calibri" panose="020F0502020204030204" pitchFamily="34" charset="0"/>
                          <a:cs typeface="Times New Roman" panose="02020603050405020304" pitchFamily="18" charset="0"/>
                        </a:rPr>
                        <a:t>DDG(1)</a:t>
                      </a:r>
                      <a:endParaRPr lang="en-US" sz="900" u="none" strike="noStrike">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Calibri" panose="020F0502020204030204" pitchFamily="34" charset="0"/>
                        <a:buChar char="-"/>
                      </a:pPr>
                      <a:r>
                        <a:rPr lang="en-US" sz="1100" u="none" strike="noStrike">
                          <a:effectLst/>
                          <a:latin typeface="Times New Roman" panose="02020603050405020304" pitchFamily="18" charset="0"/>
                          <a:ea typeface="Calibri" panose="020F0502020204030204" pitchFamily="34" charset="0"/>
                          <a:cs typeface="Times New Roman" panose="02020603050405020304" pitchFamily="18" charset="0"/>
                        </a:rPr>
                        <a:t>DDG(2)</a:t>
                      </a:r>
                      <a:endParaRPr lang="en-US" sz="900" u="none" strike="noStrike">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Calibri" panose="020F0502020204030204" pitchFamily="34" charset="0"/>
                        <a:buChar char="-"/>
                      </a:pPr>
                      <a:r>
                        <a:rPr lang="en-US" sz="1100" u="none" strike="noStrike">
                          <a:effectLst/>
                          <a:latin typeface="Times New Roman" panose="02020603050405020304" pitchFamily="18" charset="0"/>
                          <a:ea typeface="Calibri" panose="020F0502020204030204" pitchFamily="34" charset="0"/>
                          <a:cs typeface="Times New Roman" panose="02020603050405020304" pitchFamily="18" charset="0"/>
                        </a:rPr>
                        <a:t>DDG(3)</a:t>
                      </a:r>
                      <a:endParaRPr lang="en-US" sz="900" u="none" strike="noStrike">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Agriculture, Natural Resources and Environment Statistics</a:t>
                      </a:r>
                      <a:endParaRPr lang="en-US" sz="900" dirty="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Business Statistics</a:t>
                      </a:r>
                      <a:endParaRPr lang="en-US" sz="900" dirty="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Household Surveys and Price Statistics</a:t>
                      </a:r>
                      <a:endParaRPr lang="en-US" sz="900" dirty="0">
                        <a:effectLst/>
                        <a:latin typeface="Calibri" panose="020F0502020204030204" pitchFamily="34" charset="0"/>
                        <a:cs typeface="Times New Roman" panose="02020603050405020304" pitchFamily="18" charset="0"/>
                      </a:endParaRPr>
                    </a:p>
                  </a:txBody>
                  <a:tcPr marL="61639" marR="61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National Statistical Data Quality and Standards Coordination </a:t>
                      </a:r>
                      <a:endParaRPr lang="en-US" sz="900" dirty="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Information System Technology</a:t>
                      </a:r>
                      <a:endParaRPr lang="en-US" sz="900" dirty="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Editing, Data Entry and Computer Data Cleaning </a:t>
                      </a:r>
                      <a:endParaRPr lang="en-US" sz="900" dirty="0">
                        <a:effectLst/>
                        <a:latin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Statistics Branch Offices</a:t>
                      </a:r>
                      <a:endParaRPr lang="en-US" sz="900" dirty="0">
                        <a:effectLst/>
                        <a:latin typeface="Calibri" panose="020F0502020204030204" pitchFamily="34" charset="0"/>
                        <a:cs typeface="Times New Roman" panose="02020603050405020304" pitchFamily="18" charset="0"/>
                      </a:endParaRPr>
                    </a:p>
                  </a:txBody>
                  <a:tcPr marL="61639" marR="61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342900" marR="0" lvl="0" indent="-342900" algn="just">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Population Statistics</a:t>
                      </a:r>
                      <a:endParaRPr lang="en-US" sz="900" dirty="0">
                        <a:effectLst/>
                        <a:latin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Vital Statistics</a:t>
                      </a:r>
                      <a:endParaRPr lang="en-US" sz="900" dirty="0">
                        <a:effectLst/>
                        <a:latin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pPr>
                      <a:r>
                        <a:rPr lang="en-US" sz="1100" dirty="0">
                          <a:effectLst/>
                          <a:latin typeface="Times New Roman" panose="02020603050405020304" pitchFamily="18" charset="0"/>
                          <a:cs typeface="Times New Roman" panose="02020603050405020304" pitchFamily="18" charset="0"/>
                        </a:rPr>
                        <a:t>GIS &amp;</a:t>
                      </a:r>
                      <a:endParaRPr lang="en-US" sz="900" dirty="0">
                        <a:effectLst/>
                        <a:latin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Cartography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639" marR="61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4543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815"/>
            <a:ext cx="10515600" cy="106360"/>
          </a:xfrm>
        </p:spPr>
        <p:txBody>
          <a:bodyPr>
            <a:normAutofit fontScale="90000"/>
          </a:bodyPr>
          <a:lstStyle/>
          <a:p>
            <a:pPr algn="ctr"/>
            <a:r>
              <a:rPr lang="en-US" sz="2200" b="1" dirty="0"/>
              <a:t/>
            </a:r>
            <a:br>
              <a:rPr lang="en-US" sz="2200" b="1" dirty="0"/>
            </a:br>
            <a:r>
              <a:rPr lang="en-US" sz="2200" b="1" dirty="0"/>
              <a:t/>
            </a:r>
            <a:br>
              <a:rPr lang="en-US" sz="2200" b="1" dirty="0"/>
            </a:b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7787" y="257176"/>
            <a:ext cx="11431495" cy="6231030"/>
          </a:xfrm>
          <a:blipFill>
            <a:blip r:embed="rId2"/>
            <a:tile tx="0" ty="0" sx="100000" sy="100000" flip="none" algn="tl"/>
          </a:blipFill>
        </p:spPr>
        <p:txBody>
          <a:bodyPr>
            <a:normAutofit lnSpcReduction="10000"/>
          </a:bodyPr>
          <a:lstStyle/>
          <a:p>
            <a:pPr>
              <a:buFont typeface="Wingdings" panose="05000000000000000000" pitchFamily="2" charset="2"/>
              <a:buChar char="v"/>
            </a:pPr>
            <a:r>
              <a:rPr lang="en-US" b="1" dirty="0">
                <a:solidFill>
                  <a:srgbClr val="FF0000"/>
                </a:solidFill>
                <a:latin typeface="Times New Roman" panose="02020603050405020304" pitchFamily="18" charset="0"/>
                <a:cs typeface="Times New Roman" panose="02020603050405020304" pitchFamily="18" charset="0"/>
              </a:rPr>
              <a:t>List of Activities Carried out or will be carried out by each </a:t>
            </a:r>
            <a:r>
              <a:rPr lang="en-US" b="1" dirty="0" smtClean="0">
                <a:solidFill>
                  <a:srgbClr val="FF0000"/>
                </a:solidFill>
                <a:latin typeface="Times New Roman" panose="02020603050405020304" pitchFamily="18" charset="0"/>
                <a:cs typeface="Times New Roman" panose="02020603050405020304" pitchFamily="18" charset="0"/>
              </a:rPr>
              <a:t>Directorate in CSA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1. Agriculture</a:t>
            </a:r>
            <a:r>
              <a:rPr lang="en-US" dirty="0">
                <a:solidFill>
                  <a:srgbClr val="FF0000"/>
                </a:solidFill>
                <a:latin typeface="Times New Roman" panose="02020603050405020304" pitchFamily="18" charset="0"/>
                <a:cs typeface="Times New Roman" panose="02020603050405020304" pitchFamily="18" charset="0"/>
              </a:rPr>
              <a:t>, Natural Resources and Environment Statistics directorate</a:t>
            </a:r>
            <a:r>
              <a:rPr lang="en-US"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smtClean="0">
              <a:latin typeface="Times New Roman" panose="02020603050405020304" pitchFamily="18" charset="0"/>
              <a:ea typeface="Calibri" panose="020F0502020204030204" pitchFamily="34" charset="0"/>
            </a:endParaRPr>
          </a:p>
          <a:p>
            <a:r>
              <a:rPr lang="en-US" dirty="0" smtClean="0">
                <a:latin typeface="Times New Roman" panose="02020603050405020304" pitchFamily="18" charset="0"/>
                <a:ea typeface="Calibri" panose="020F0502020204030204" pitchFamily="34" charset="0"/>
              </a:rPr>
              <a:t>Annual </a:t>
            </a:r>
            <a:r>
              <a:rPr lang="en-US" dirty="0">
                <a:latin typeface="Times New Roman" panose="02020603050405020304" pitchFamily="18" charset="0"/>
                <a:ea typeface="Calibri" panose="020F0502020204030204" pitchFamily="34" charset="0"/>
              </a:rPr>
              <a:t>Agricultural Sample Survey (</a:t>
            </a:r>
            <a:r>
              <a:rPr lang="en-US" dirty="0" err="1">
                <a:latin typeface="Times New Roman" panose="02020603050405020304" pitchFamily="18" charset="0"/>
                <a:ea typeface="Calibri" panose="020F0502020204030204" pitchFamily="34" charset="0"/>
              </a:rPr>
              <a:t>Meher</a:t>
            </a:r>
            <a:r>
              <a:rPr lang="en-US" dirty="0">
                <a:latin typeface="Times New Roman" panose="02020603050405020304" pitchFamily="18" charset="0"/>
                <a:ea typeface="Calibri" panose="020F0502020204030204" pitchFamily="34" charset="0"/>
              </a:rPr>
              <a:t> and </a:t>
            </a:r>
            <a:r>
              <a:rPr lang="en-US" dirty="0" err="1">
                <a:latin typeface="Times New Roman" panose="02020603050405020304" pitchFamily="18" charset="0"/>
                <a:ea typeface="Calibri" panose="020F0502020204030204" pitchFamily="34" charset="0"/>
              </a:rPr>
              <a:t>Belg</a:t>
            </a:r>
            <a:r>
              <a:rPr lang="en-US" dirty="0">
                <a:latin typeface="Times New Roman" panose="02020603050405020304" pitchFamily="18" charset="0"/>
                <a:ea typeface="Calibri" panose="020F0502020204030204" pitchFamily="34" charset="0"/>
              </a:rPr>
              <a:t> Season</a:t>
            </a:r>
            <a:r>
              <a:rPr lang="en-US" dirty="0" smtClean="0">
                <a:latin typeface="Times New Roman" panose="02020603050405020304" pitchFamily="18" charset="0"/>
                <a:ea typeface="Calibri" panose="020F0502020204030204" pitchFamily="34" charset="0"/>
              </a:rPr>
              <a:t>) and </a:t>
            </a:r>
            <a:r>
              <a:rPr lang="en-US" dirty="0">
                <a:latin typeface="Times New Roman" panose="02020603050405020304" pitchFamily="18" charset="0"/>
                <a:ea typeface="Calibri" panose="020F0502020204030204" pitchFamily="34" charset="0"/>
              </a:rPr>
              <a:t>Crop Forecast </a:t>
            </a:r>
            <a:r>
              <a:rPr lang="en-US" dirty="0" smtClean="0">
                <a:latin typeface="Times New Roman" panose="02020603050405020304" pitchFamily="18" charset="0"/>
                <a:ea typeface="Calibri" panose="020F0502020204030204" pitchFamily="34" charset="0"/>
              </a:rPr>
              <a:t>Survey, Sustainable </a:t>
            </a:r>
            <a:r>
              <a:rPr lang="en-US" dirty="0">
                <a:latin typeface="Times New Roman" panose="02020603050405020304" pitchFamily="18" charset="0"/>
                <a:ea typeface="Calibri" panose="020F0502020204030204" pitchFamily="34" charset="0"/>
              </a:rPr>
              <a:t>Land Use Program </a:t>
            </a:r>
            <a:r>
              <a:rPr lang="en-US" dirty="0" smtClean="0">
                <a:latin typeface="Times New Roman" panose="02020603050405020304" pitchFamily="18" charset="0"/>
                <a:ea typeface="Calibri" panose="020F0502020204030204" pitchFamily="34" charset="0"/>
              </a:rPr>
              <a:t>Survey, are conducted Each year,</a:t>
            </a:r>
          </a:p>
          <a:p>
            <a:r>
              <a:rPr lang="en-US" dirty="0">
                <a:latin typeface="Times New Roman" panose="02020603050405020304" pitchFamily="18" charset="0"/>
                <a:ea typeface="Calibri" panose="020F0502020204030204" pitchFamily="34" charset="0"/>
              </a:rPr>
              <a:t>Ethiopian Rural Socio-Economic Panel Survey  (First </a:t>
            </a:r>
            <a:r>
              <a:rPr lang="en-US" dirty="0" smtClean="0">
                <a:latin typeface="Times New Roman" panose="02020603050405020304" pitchFamily="18" charset="0"/>
                <a:ea typeface="Calibri" panose="020F0502020204030204" pitchFamily="34" charset="0"/>
              </a:rPr>
              <a:t>and second Wave</a:t>
            </a:r>
            <a:r>
              <a:rPr lang="en-US" dirty="0">
                <a:latin typeface="Times New Roman" panose="02020603050405020304" pitchFamily="18" charset="0"/>
                <a:ea typeface="Calibri" panose="020F0502020204030204" pitchFamily="34" charset="0"/>
              </a:rPr>
              <a:t>) (Living Standard Measurement Study – Integrated Surveys on Agriculture – LSMS-ISA </a:t>
            </a:r>
            <a:r>
              <a:rPr lang="en-US" dirty="0" err="1" smtClean="0">
                <a:latin typeface="Times New Roman" panose="02020603050405020304" pitchFamily="18" charset="0"/>
                <a:ea typeface="Calibri" panose="020F0502020204030204" pitchFamily="34" charset="0"/>
              </a:rPr>
              <a:t>programme</a:t>
            </a:r>
            <a:r>
              <a:rPr lang="en-US" dirty="0" smtClean="0">
                <a:latin typeface="Times New Roman" panose="02020603050405020304" pitchFamily="18" charset="0"/>
                <a:ea typeface="Calibri" panose="020F0502020204030204" pitchFamily="34" charset="0"/>
              </a:rPr>
              <a:t>) were conducted in 2012 and 2014</a:t>
            </a:r>
          </a:p>
          <a:p>
            <a:r>
              <a:rPr lang="en-US" dirty="0">
                <a:latin typeface="Times New Roman" panose="02020603050405020304" pitchFamily="18" charset="0"/>
                <a:ea typeface="Calibri" panose="020F0502020204030204" pitchFamily="34" charset="0"/>
              </a:rPr>
              <a:t>Dry Season Irrigation Activity </a:t>
            </a:r>
            <a:r>
              <a:rPr lang="en-US" dirty="0" smtClean="0">
                <a:latin typeface="Times New Roman" panose="02020603050405020304" pitchFamily="18" charset="0"/>
                <a:ea typeface="Calibri" panose="020F0502020204030204" pitchFamily="34" charset="0"/>
              </a:rPr>
              <a:t>Survey, </a:t>
            </a:r>
            <a:r>
              <a:rPr lang="en-US" dirty="0">
                <a:latin typeface="Times New Roman" panose="02020603050405020304" pitchFamily="18" charset="0"/>
                <a:ea typeface="Calibri" panose="020F0502020204030204" pitchFamily="34" charset="0"/>
              </a:rPr>
              <a:t>Nomadic Area Socio Economic </a:t>
            </a:r>
            <a:r>
              <a:rPr lang="en-US" dirty="0" smtClean="0">
                <a:latin typeface="Times New Roman" panose="02020603050405020304" pitchFamily="18" charset="0"/>
                <a:ea typeface="Calibri" panose="020F0502020204030204" pitchFamily="34" charset="0"/>
              </a:rPr>
              <a:t>Survey, </a:t>
            </a:r>
            <a:r>
              <a:rPr lang="en-US" dirty="0">
                <a:latin typeface="Times New Roman" panose="02020603050405020304" pitchFamily="18" charset="0"/>
                <a:ea typeface="Calibri" panose="020F0502020204030204" pitchFamily="34" charset="0"/>
              </a:rPr>
              <a:t>Maize and Wheat DNA survey</a:t>
            </a:r>
            <a:r>
              <a:rPr lang="en-US" dirty="0" smtClean="0">
                <a:latin typeface="Times New Roman" panose="02020603050405020304" pitchFamily="18" charset="0"/>
                <a:ea typeface="Calibri" panose="020F0502020204030204" pitchFamily="34" charset="0"/>
              </a:rPr>
              <a:t> and </a:t>
            </a:r>
            <a:r>
              <a:rPr lang="en-US" dirty="0">
                <a:latin typeface="Times New Roman" panose="02020603050405020304" pitchFamily="18" charset="0"/>
                <a:ea typeface="Calibri" panose="020F0502020204030204" pitchFamily="34" charset="0"/>
              </a:rPr>
              <a:t>Dry Season Irrigation Activity </a:t>
            </a:r>
            <a:r>
              <a:rPr lang="en-US" dirty="0" smtClean="0">
                <a:latin typeface="Times New Roman" panose="02020603050405020304" pitchFamily="18" charset="0"/>
                <a:ea typeface="Calibri" panose="020F0502020204030204" pitchFamily="34" charset="0"/>
              </a:rPr>
              <a:t>Survey, </a:t>
            </a:r>
            <a:r>
              <a:rPr lang="en-US" dirty="0">
                <a:latin typeface="Times New Roman" panose="02020603050405020304" pitchFamily="18" charset="0"/>
                <a:ea typeface="Calibri" panose="020F0502020204030204" pitchFamily="34" charset="0"/>
              </a:rPr>
              <a:t>Rapid Crop Forecasting </a:t>
            </a:r>
            <a:r>
              <a:rPr lang="en-US" dirty="0" smtClean="0">
                <a:latin typeface="Times New Roman" panose="02020603050405020304" pitchFamily="18" charset="0"/>
                <a:ea typeface="Calibri" panose="020F0502020204030204" pitchFamily="34" charset="0"/>
              </a:rPr>
              <a:t>Survey, </a:t>
            </a:r>
            <a:r>
              <a:rPr lang="en-US" dirty="0">
                <a:latin typeface="Times New Roman" panose="02020603050405020304" pitchFamily="18" charset="0"/>
                <a:ea typeface="Calibri" panose="020F0502020204030204" pitchFamily="34" charset="0"/>
              </a:rPr>
              <a:t>Rural Socio-economic Survey-Pastoralist Areas </a:t>
            </a:r>
            <a:r>
              <a:rPr lang="en-US" dirty="0" smtClean="0">
                <a:latin typeface="Times New Roman" panose="02020603050405020304" pitchFamily="18" charset="0"/>
                <a:ea typeface="Calibri" panose="020F0502020204030204" pitchFamily="34" charset="0"/>
              </a:rPr>
              <a:t>Extension, </a:t>
            </a:r>
            <a:r>
              <a:rPr lang="en-US" dirty="0">
                <a:latin typeface="Times New Roman" panose="02020603050405020304" pitchFamily="18" charset="0"/>
                <a:ea typeface="Calibri" panose="020F0502020204030204" pitchFamily="34" charset="0"/>
              </a:rPr>
              <a:t>Food </a:t>
            </a:r>
            <a:r>
              <a:rPr lang="en-US" dirty="0" smtClean="0">
                <a:latin typeface="Times New Roman" panose="02020603050405020304" pitchFamily="18" charset="0"/>
                <a:ea typeface="Calibri" panose="020F0502020204030204" pitchFamily="34" charset="0"/>
              </a:rPr>
              <a:t>Security, were carried out in 2012, 2013, 2014, 2015</a:t>
            </a:r>
          </a:p>
          <a:p>
            <a:pPr marL="342891" indent="-342891">
              <a:lnSpc>
                <a:spcPct val="150000"/>
              </a:lnSpc>
              <a:spcBef>
                <a:spcPts val="0"/>
              </a:spcBef>
              <a:buFont typeface="Symbol" panose="05050102010706020507" pitchFamily="18" charset="2"/>
              <a:buChar char=""/>
            </a:pPr>
            <a:r>
              <a:rPr lang="en-US" dirty="0" smtClean="0">
                <a:latin typeface="Times New Roman" panose="02020603050405020304" pitchFamily="18" charset="0"/>
                <a:ea typeface="Calibri" panose="020F0502020204030204" pitchFamily="34" charset="0"/>
              </a:rPr>
              <a:t>In addition, </a:t>
            </a:r>
            <a:r>
              <a:rPr lang="en-US" dirty="0">
                <a:latin typeface="Times New Roman" panose="02020603050405020304" pitchFamily="18" charset="0"/>
                <a:ea typeface="Calibri" panose="020F0502020204030204" pitchFamily="34" charset="0"/>
              </a:rPr>
              <a:t>Productive Safety Net Program (PSNP) baseline and assessment </a:t>
            </a:r>
            <a:r>
              <a:rPr lang="en-US" dirty="0" smtClean="0">
                <a:latin typeface="Times New Roman" panose="02020603050405020304" pitchFamily="18" charset="0"/>
                <a:ea typeface="Calibri" panose="020F0502020204030204" pitchFamily="34" charset="0"/>
              </a:rPr>
              <a:t>Survey, </a:t>
            </a:r>
            <a:r>
              <a:rPr lang="en-US" dirty="0">
                <a:latin typeface="Times New Roman" panose="02020603050405020304" pitchFamily="18" charset="0"/>
                <a:ea typeface="Calibri" panose="020F0502020204030204" pitchFamily="34" charset="0"/>
              </a:rPr>
              <a:t>Agricultural Growth Program (AGP) baseline and assessment </a:t>
            </a:r>
            <a:r>
              <a:rPr lang="en-US" dirty="0" smtClean="0">
                <a:latin typeface="Times New Roman" panose="02020603050405020304" pitchFamily="18" charset="0"/>
                <a:ea typeface="Calibri" panose="020F0502020204030204" pitchFamily="34" charset="0"/>
              </a:rPr>
              <a:t>Survey and Feed </a:t>
            </a:r>
            <a:r>
              <a:rPr lang="en-US" dirty="0">
                <a:latin typeface="Times New Roman" panose="02020603050405020304" pitchFamily="18" charset="0"/>
                <a:ea typeface="Calibri" panose="020F0502020204030204" pitchFamily="34" charset="0"/>
              </a:rPr>
              <a:t>the Future (FTF) baseline and Assessment survey</a:t>
            </a:r>
            <a:r>
              <a:rPr lang="en-US" dirty="0" smtClean="0">
                <a:latin typeface="Times New Roman" panose="02020603050405020304" pitchFamily="18" charset="0"/>
                <a:ea typeface="Calibri" panose="020F0502020204030204" pitchFamily="34" charset="0"/>
              </a:rPr>
              <a:t> were studied</a:t>
            </a:r>
          </a:p>
          <a:p>
            <a:endParaRPr lang="en-US" dirty="0"/>
          </a:p>
        </p:txBody>
      </p:sp>
    </p:spTree>
    <p:extLst>
      <p:ext uri="{BB962C8B-B14F-4D97-AF65-F5344CB8AC3E}">
        <p14:creationId xmlns:p14="http://schemas.microsoft.com/office/powerpoint/2010/main" val="3033166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495301"/>
            <a:ext cx="11290300" cy="5969000"/>
          </a:xfrm>
          <a:blipFill>
            <a:blip r:embed="rId2"/>
            <a:tile tx="0" ty="0" sx="100000" sy="100000" flip="none" algn="tl"/>
          </a:blipFill>
        </p:spPr>
        <p:txBody>
          <a:bodyPr>
            <a:normAutofit fontScale="85000" lnSpcReduction="20000"/>
          </a:bodyPr>
          <a:lstStyle/>
          <a:p>
            <a:pPr marL="0" indent="0" algn="ctr">
              <a:lnSpc>
                <a:spcPct val="150000"/>
              </a:lnSpc>
              <a:buNone/>
            </a:pPr>
            <a:r>
              <a:rPr lang="en-US" sz="3300" dirty="0" err="1">
                <a:solidFill>
                  <a:srgbClr val="FF0000"/>
                </a:solidFill>
              </a:rPr>
              <a:t>Cont’s</a:t>
            </a:r>
            <a:endParaRPr lang="en-US" sz="3300" dirty="0" smtClean="0">
              <a:latin typeface="Times New Roman" panose="02020603050405020304" pitchFamily="18" charset="0"/>
              <a:ea typeface="Calibri" panose="020F0502020204030204" pitchFamily="34" charset="0"/>
            </a:endParaRPr>
          </a:p>
          <a:p>
            <a:pPr marL="0" indent="0">
              <a:lnSpc>
                <a:spcPct val="150000"/>
              </a:lnSpc>
              <a:buNone/>
            </a:pPr>
            <a:r>
              <a:rPr lang="en-US" sz="2600" dirty="0" smtClean="0">
                <a:latin typeface="Times New Roman" panose="02020603050405020304" pitchFamily="18" charset="0"/>
                <a:ea typeface="Calibri" panose="020F0502020204030204" pitchFamily="34" charset="0"/>
              </a:rPr>
              <a:t>2.  </a:t>
            </a:r>
            <a:r>
              <a:rPr lang="en-US" sz="2600" dirty="0">
                <a:solidFill>
                  <a:srgbClr val="FF0000"/>
                </a:solidFill>
                <a:latin typeface="Times New Roman" panose="02020603050405020304" pitchFamily="18" charset="0"/>
                <a:cs typeface="Times New Roman" panose="02020603050405020304" pitchFamily="18" charset="0"/>
              </a:rPr>
              <a:t>Business Statistics directorate</a:t>
            </a:r>
            <a:endParaRPr lang="en-US" sz="2600" dirty="0" smtClean="0">
              <a:latin typeface="Times New Roman" panose="02020603050405020304" pitchFamily="18" charset="0"/>
              <a:ea typeface="Calibri" panose="020F0502020204030204" pitchFamily="34" charset="0"/>
            </a:endParaRPr>
          </a:p>
          <a:p>
            <a:pPr>
              <a:lnSpc>
                <a:spcPct val="150000"/>
              </a:lnSpc>
            </a:pPr>
            <a:r>
              <a:rPr lang="en-US" sz="2600" dirty="0" smtClean="0">
                <a:latin typeface="Times New Roman" panose="02020603050405020304" pitchFamily="18" charset="0"/>
                <a:ea typeface="Calibri" panose="020F0502020204030204" pitchFamily="34" charset="0"/>
              </a:rPr>
              <a:t>Large </a:t>
            </a:r>
            <a:r>
              <a:rPr lang="en-US" sz="2600" dirty="0">
                <a:latin typeface="Times New Roman" panose="02020603050405020304" pitchFamily="18" charset="0"/>
                <a:ea typeface="Calibri" panose="020F0502020204030204" pitchFamily="34" charset="0"/>
              </a:rPr>
              <a:t>and Medium Scale Industry </a:t>
            </a:r>
            <a:r>
              <a:rPr lang="en-US" sz="2600" dirty="0" smtClean="0">
                <a:latin typeface="Times New Roman" panose="02020603050405020304" pitchFamily="18" charset="0"/>
                <a:ea typeface="Calibri" panose="020F0502020204030204" pitchFamily="34" charset="0"/>
              </a:rPr>
              <a:t>Survey, </a:t>
            </a:r>
            <a:r>
              <a:rPr lang="en-US" sz="2600" dirty="0">
                <a:latin typeface="Times New Roman" panose="02020603050405020304" pitchFamily="18" charset="0"/>
                <a:ea typeface="Calibri" panose="020F0502020204030204" pitchFamily="34" charset="0"/>
              </a:rPr>
              <a:t>Small Scale </a:t>
            </a:r>
            <a:r>
              <a:rPr lang="en-US" sz="2600" dirty="0" smtClean="0">
                <a:latin typeface="Times New Roman" panose="02020603050405020304" pitchFamily="18" charset="0"/>
                <a:ea typeface="Calibri" panose="020F0502020204030204" pitchFamily="34" charset="0"/>
              </a:rPr>
              <a:t>Industry, </a:t>
            </a:r>
            <a:r>
              <a:rPr lang="en-US" sz="2600" dirty="0">
                <a:latin typeface="Times New Roman" panose="02020603050405020304" pitchFamily="18" charset="0"/>
                <a:ea typeface="Calibri" panose="020F0502020204030204" pitchFamily="34" charset="0"/>
              </a:rPr>
              <a:t>Distributive and Retail Trade </a:t>
            </a:r>
            <a:r>
              <a:rPr lang="en-US" sz="2600" dirty="0" smtClean="0">
                <a:latin typeface="Times New Roman" panose="02020603050405020304" pitchFamily="18" charset="0"/>
                <a:ea typeface="Calibri" panose="020F0502020204030204" pitchFamily="34" charset="0"/>
              </a:rPr>
              <a:t>Survey, Construction, </a:t>
            </a:r>
            <a:r>
              <a:rPr lang="en-US" sz="2600" dirty="0">
                <a:latin typeface="Times New Roman" panose="02020603050405020304" pitchFamily="18" charset="0"/>
                <a:ea typeface="Calibri" panose="020F0502020204030204" pitchFamily="34" charset="0"/>
              </a:rPr>
              <a:t>Transport and Communications Statistics </a:t>
            </a:r>
            <a:r>
              <a:rPr lang="en-US" sz="2600" dirty="0" smtClean="0">
                <a:latin typeface="Times New Roman" panose="02020603050405020304" pitchFamily="18" charset="0"/>
                <a:ea typeface="Calibri" panose="020F0502020204030204" pitchFamily="34" charset="0"/>
              </a:rPr>
              <a:t>Compilation, </a:t>
            </a:r>
            <a:r>
              <a:rPr lang="en-US" sz="2600" dirty="0">
                <a:latin typeface="Times New Roman" panose="02020603050405020304" pitchFamily="18" charset="0"/>
                <a:ea typeface="Calibri" panose="020F0502020204030204" pitchFamily="34" charset="0"/>
              </a:rPr>
              <a:t>Import and Export Statistics </a:t>
            </a:r>
            <a:r>
              <a:rPr lang="en-US" sz="2600" dirty="0" smtClean="0">
                <a:latin typeface="Times New Roman" panose="02020603050405020304" pitchFamily="18" charset="0"/>
                <a:ea typeface="Calibri" panose="020F0502020204030204" pitchFamily="34" charset="0"/>
              </a:rPr>
              <a:t>Compilation, Cottage Industry, </a:t>
            </a:r>
            <a:r>
              <a:rPr lang="en-US" sz="2600" dirty="0">
                <a:latin typeface="Times New Roman" panose="02020603050405020304" pitchFamily="18" charset="0"/>
                <a:ea typeface="Calibri" panose="020F0502020204030204" pitchFamily="34" charset="0"/>
              </a:rPr>
              <a:t>Micro and Small Construction Sector </a:t>
            </a:r>
            <a:r>
              <a:rPr lang="en-US" sz="2600" dirty="0" smtClean="0">
                <a:latin typeface="Times New Roman" panose="02020603050405020304" pitchFamily="18" charset="0"/>
                <a:ea typeface="Calibri" panose="020F0502020204030204" pitchFamily="34" charset="0"/>
              </a:rPr>
              <a:t>and </a:t>
            </a:r>
            <a:r>
              <a:rPr lang="en-US" sz="2600" dirty="0">
                <a:latin typeface="Times New Roman" panose="02020603050405020304" pitchFamily="18" charset="0"/>
                <a:ea typeface="Calibri" panose="020F0502020204030204" pitchFamily="34" charset="0"/>
              </a:rPr>
              <a:t>Producers Price </a:t>
            </a:r>
            <a:r>
              <a:rPr lang="en-US" sz="2600" dirty="0" smtClean="0">
                <a:latin typeface="Times New Roman" panose="02020603050405020304" pitchFamily="18" charset="0"/>
                <a:ea typeface="Calibri" panose="020F0502020204030204" pitchFamily="34" charset="0"/>
              </a:rPr>
              <a:t>Surveys were among the </a:t>
            </a:r>
            <a:r>
              <a:rPr lang="en-US" sz="2600" dirty="0">
                <a:solidFill>
                  <a:prstClr val="black"/>
                </a:solidFill>
                <a:latin typeface="Times New Roman" panose="02020603050405020304" pitchFamily="18" charset="0"/>
                <a:ea typeface="Calibri" panose="020F0502020204030204" pitchFamily="34" charset="0"/>
              </a:rPr>
              <a:t>activities </a:t>
            </a:r>
            <a:r>
              <a:rPr lang="en-US" sz="2600" dirty="0" smtClean="0">
                <a:latin typeface="Times New Roman" panose="02020603050405020304" pitchFamily="18" charset="0"/>
                <a:ea typeface="Calibri" panose="020F0502020204030204" pitchFamily="34" charset="0"/>
              </a:rPr>
              <a:t>conducted in the past 7 to 8 years</a:t>
            </a:r>
          </a:p>
          <a:p>
            <a:pPr marL="0" indent="0">
              <a:lnSpc>
                <a:spcPct val="150000"/>
              </a:lnSpc>
              <a:buNone/>
            </a:pPr>
            <a:r>
              <a:rPr lang="en-US" sz="2600" dirty="0" smtClean="0">
                <a:latin typeface="Times New Roman" panose="02020603050405020304" pitchFamily="18" charset="0"/>
                <a:ea typeface="Calibri" panose="020F0502020204030204" pitchFamily="34" charset="0"/>
              </a:rPr>
              <a:t>3.</a:t>
            </a:r>
            <a:r>
              <a:rPr lang="en-US" sz="2600" dirty="0">
                <a:solidFill>
                  <a:srgbClr val="FF0000"/>
                </a:solidFill>
                <a:latin typeface="Times New Roman" panose="02020603050405020304" pitchFamily="18" charset="0"/>
                <a:cs typeface="Times New Roman" panose="02020603050405020304" pitchFamily="18" charset="0"/>
              </a:rPr>
              <a:t> Household Surveys and Price Statistics</a:t>
            </a:r>
            <a:r>
              <a:rPr lang="en-US" sz="2600" dirty="0" smtClean="0">
                <a:latin typeface="Times New Roman" panose="02020603050405020304" pitchFamily="18" charset="0"/>
                <a:ea typeface="Calibri" panose="020F0502020204030204" pitchFamily="34" charset="0"/>
              </a:rPr>
              <a:t> </a:t>
            </a:r>
          </a:p>
          <a:p>
            <a:pPr marL="342891" indent="-342891">
              <a:lnSpc>
                <a:spcPct val="150000"/>
              </a:lnSpc>
              <a:spcBef>
                <a:spcPts val="0"/>
              </a:spcBef>
              <a:buFont typeface="Symbol" panose="05050102010706020507" pitchFamily="18" charset="2"/>
              <a:buChar char=""/>
            </a:pPr>
            <a:r>
              <a:rPr lang="en-US" sz="2600" dirty="0" smtClean="0">
                <a:latin typeface="Times New Roman" panose="02020603050405020304" pitchFamily="18" charset="0"/>
                <a:ea typeface="Calibri" panose="020F0502020204030204" pitchFamily="34" charset="0"/>
              </a:rPr>
              <a:t>Surveys such as </a:t>
            </a:r>
            <a:r>
              <a:rPr lang="en-US" sz="2600" dirty="0">
                <a:latin typeface="Times New Roman" panose="02020603050405020304" pitchFamily="18" charset="0"/>
                <a:ea typeface="Calibri" panose="020F0502020204030204" pitchFamily="34" charset="0"/>
              </a:rPr>
              <a:t>Goods and Services Retail </a:t>
            </a:r>
            <a:r>
              <a:rPr lang="en-US" sz="2600" dirty="0" smtClean="0">
                <a:latin typeface="Times New Roman" panose="02020603050405020304" pitchFamily="18" charset="0"/>
                <a:ea typeface="Calibri" panose="020F0502020204030204" pitchFamily="34" charset="0"/>
              </a:rPr>
              <a:t>Price, Consumers </a:t>
            </a:r>
            <a:r>
              <a:rPr lang="en-US" sz="2600" dirty="0">
                <a:latin typeface="Times New Roman" panose="02020603050405020304" pitchFamily="18" charset="0"/>
                <a:ea typeface="Calibri" panose="020F0502020204030204" pitchFamily="34" charset="0"/>
              </a:rPr>
              <a:t>Price </a:t>
            </a:r>
            <a:r>
              <a:rPr lang="en-US" sz="2600" dirty="0" smtClean="0">
                <a:latin typeface="Times New Roman" panose="02020603050405020304" pitchFamily="18" charset="0"/>
                <a:ea typeface="Calibri" panose="020F0502020204030204" pitchFamily="34" charset="0"/>
              </a:rPr>
              <a:t>Index, </a:t>
            </a:r>
            <a:r>
              <a:rPr lang="en-US" sz="2600" dirty="0">
                <a:latin typeface="Times New Roman" panose="02020603050405020304" pitchFamily="18" charset="0"/>
                <a:ea typeface="Calibri" panose="020F0502020204030204" pitchFamily="34" charset="0"/>
              </a:rPr>
              <a:t>Household  Consumption and </a:t>
            </a:r>
            <a:r>
              <a:rPr lang="en-US" sz="2600" dirty="0" smtClean="0">
                <a:latin typeface="Times New Roman" panose="02020603050405020304" pitchFamily="18" charset="0"/>
                <a:ea typeface="Calibri" panose="020F0502020204030204" pitchFamily="34" charset="0"/>
              </a:rPr>
              <a:t>Expenditure, </a:t>
            </a:r>
            <a:r>
              <a:rPr lang="en-US" sz="2600" dirty="0">
                <a:latin typeface="Times New Roman" panose="02020603050405020304" pitchFamily="18" charset="0"/>
                <a:ea typeface="Calibri" panose="020F0502020204030204" pitchFamily="34" charset="0"/>
              </a:rPr>
              <a:t>Welfare </a:t>
            </a:r>
            <a:r>
              <a:rPr lang="en-US" sz="2600" dirty="0" smtClean="0">
                <a:latin typeface="Times New Roman" panose="02020603050405020304" pitchFamily="18" charset="0"/>
                <a:ea typeface="Calibri" panose="020F0502020204030204" pitchFamily="34" charset="0"/>
              </a:rPr>
              <a:t>Monitoring, </a:t>
            </a:r>
            <a:r>
              <a:rPr lang="en-US" sz="2600" dirty="0">
                <a:latin typeface="Times New Roman" panose="02020603050405020304" pitchFamily="18" charset="0"/>
                <a:ea typeface="Calibri" panose="020F0502020204030204" pitchFamily="34" charset="0"/>
              </a:rPr>
              <a:t>Urban Employment and </a:t>
            </a:r>
            <a:r>
              <a:rPr lang="en-US" sz="2600" dirty="0" smtClean="0">
                <a:latin typeface="Times New Roman" panose="02020603050405020304" pitchFamily="18" charset="0"/>
                <a:ea typeface="Calibri" panose="020F0502020204030204" pitchFamily="34" charset="0"/>
              </a:rPr>
              <a:t>Unemployment, </a:t>
            </a:r>
            <a:r>
              <a:rPr lang="en-US" sz="2600" dirty="0">
                <a:latin typeface="Times New Roman" panose="02020603050405020304" pitchFamily="18" charset="0"/>
                <a:ea typeface="Calibri" panose="020F0502020204030204" pitchFamily="34" charset="0"/>
              </a:rPr>
              <a:t>National </a:t>
            </a:r>
            <a:r>
              <a:rPr lang="en-US" sz="2600" dirty="0" err="1">
                <a:latin typeface="Times New Roman" panose="02020603050405020304" pitchFamily="18" charset="0"/>
                <a:ea typeface="Calibri" panose="020F0502020204030204" pitchFamily="34" charset="0"/>
              </a:rPr>
              <a:t>Labour</a:t>
            </a:r>
            <a:r>
              <a:rPr lang="en-US" sz="2600" dirty="0">
                <a:latin typeface="Times New Roman" panose="02020603050405020304" pitchFamily="18" charset="0"/>
                <a:ea typeface="Calibri" panose="020F0502020204030204" pitchFamily="34" charset="0"/>
              </a:rPr>
              <a:t> </a:t>
            </a:r>
            <a:r>
              <a:rPr lang="en-US" sz="2600" dirty="0" smtClean="0">
                <a:latin typeface="Times New Roman" panose="02020603050405020304" pitchFamily="18" charset="0"/>
                <a:ea typeface="Calibri" panose="020F0502020204030204" pitchFamily="34" charset="0"/>
              </a:rPr>
              <a:t>Force, </a:t>
            </a:r>
            <a:r>
              <a:rPr lang="en-US" sz="2600" dirty="0">
                <a:latin typeface="Times New Roman" panose="02020603050405020304" pitchFamily="18" charset="0"/>
                <a:ea typeface="Calibri" panose="020F0502020204030204" pitchFamily="34" charset="0"/>
              </a:rPr>
              <a:t>Time Use </a:t>
            </a:r>
            <a:r>
              <a:rPr lang="en-US" sz="2600" dirty="0" smtClean="0">
                <a:latin typeface="Times New Roman" panose="02020603050405020304" pitchFamily="18" charset="0"/>
                <a:ea typeface="Calibri" panose="020F0502020204030204" pitchFamily="34" charset="0"/>
              </a:rPr>
              <a:t>Surveys were done </a:t>
            </a:r>
            <a:endParaRPr lang="en-US" sz="2600" dirty="0">
              <a:solidFill>
                <a:srgbClr val="FF0000"/>
              </a:solidFill>
              <a:latin typeface="Calibri" panose="020F0502020204030204" pitchFamily="34" charset="0"/>
              <a:cs typeface="Times New Roman" panose="02020603050405020304" pitchFamily="18" charset="0"/>
            </a:endParaRPr>
          </a:p>
          <a:p>
            <a:pPr marL="0" indent="0">
              <a:lnSpc>
                <a:spcPct val="150000"/>
              </a:lnSpc>
              <a:buNone/>
            </a:pPr>
            <a:r>
              <a:rPr lang="en-US" dirty="0" smtClean="0">
                <a:latin typeface="Times New Roman" panose="02020603050405020304" pitchFamily="18" charset="0"/>
                <a:ea typeface="Calibri" panose="020F0502020204030204" pitchFamily="34" charset="0"/>
              </a:rPr>
              <a:t>  </a:t>
            </a:r>
            <a:endParaRPr lang="en-GB" dirty="0"/>
          </a:p>
        </p:txBody>
      </p:sp>
    </p:spTree>
    <p:extLst>
      <p:ext uri="{BB962C8B-B14F-4D97-AF65-F5344CB8AC3E}">
        <p14:creationId xmlns:p14="http://schemas.microsoft.com/office/powerpoint/2010/main" val="2617937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457201"/>
            <a:ext cx="11303000" cy="6096000"/>
          </a:xfrm>
          <a:blipFill>
            <a:blip r:embed="rId2"/>
            <a:tile tx="0" ty="0" sx="100000" sy="100000" flip="none" algn="tl"/>
          </a:blipFill>
        </p:spPr>
        <p:txBody>
          <a:bodyPr>
            <a:normAutofit lnSpcReduction="10000"/>
          </a:bodyPr>
          <a:lstStyle/>
          <a:p>
            <a:pPr marL="0" indent="0" algn="ctr">
              <a:lnSpc>
                <a:spcPct val="150000"/>
              </a:lnSpc>
              <a:spcBef>
                <a:spcPts val="0"/>
              </a:spcBef>
              <a:buNone/>
            </a:pPr>
            <a:r>
              <a:rPr lang="en-US" sz="2800" b="1" dirty="0" err="1">
                <a:solidFill>
                  <a:srgbClr val="FF0000"/>
                </a:solidFill>
              </a:rPr>
              <a:t>Cont’s</a:t>
            </a:r>
            <a:endParaRPr lang="en-US" sz="2800" b="1" dirty="0" smtClean="0">
              <a:solidFill>
                <a:srgbClr val="FF0000"/>
              </a:solidFill>
              <a:latin typeface="Times New Roman" panose="02020603050405020304" pitchFamily="18" charset="0"/>
              <a:cs typeface="Times New Roman" panose="02020603050405020304" pitchFamily="18" charset="0"/>
            </a:endParaRPr>
          </a:p>
          <a:p>
            <a:pPr marL="0" indent="0" algn="just">
              <a:lnSpc>
                <a:spcPct val="150000"/>
              </a:lnSpc>
              <a:spcBef>
                <a:spcPts val="0"/>
              </a:spcBef>
              <a:buNone/>
            </a:pPr>
            <a:r>
              <a:rPr lang="en-US" dirty="0" smtClean="0">
                <a:solidFill>
                  <a:srgbClr val="FF0000"/>
                </a:solidFill>
                <a:latin typeface="Times New Roman" panose="02020603050405020304" pitchFamily="18" charset="0"/>
                <a:cs typeface="Times New Roman" panose="02020603050405020304" pitchFamily="18" charset="0"/>
              </a:rPr>
              <a:t>4. Population </a:t>
            </a:r>
            <a:r>
              <a:rPr lang="en-US" dirty="0">
                <a:solidFill>
                  <a:srgbClr val="FF0000"/>
                </a:solidFill>
                <a:latin typeface="Times New Roman" panose="02020603050405020304" pitchFamily="18" charset="0"/>
                <a:cs typeface="Times New Roman" panose="02020603050405020304" pitchFamily="18" charset="0"/>
              </a:rPr>
              <a:t>Statistics Directorate:-</a:t>
            </a:r>
          </a:p>
          <a:p>
            <a:pPr algn="just">
              <a:lnSpc>
                <a:spcPct val="150000"/>
              </a:lnSpc>
              <a:spcBef>
                <a:spcPts val="0"/>
              </a:spcBef>
            </a:pPr>
            <a:r>
              <a:rPr lang="en-US" dirty="0">
                <a:latin typeface="Times New Roman" panose="02020603050405020304" pitchFamily="18" charset="0"/>
                <a:ea typeface="Calibri" panose="020F0502020204030204" pitchFamily="34" charset="0"/>
              </a:rPr>
              <a:t>Census Result Updating and Projection, Inter Censual Survey,  Ethiopian Demographic and Health Survey,</a:t>
            </a:r>
          </a:p>
          <a:p>
            <a:pPr algn="just">
              <a:lnSpc>
                <a:spcPct val="150000"/>
              </a:lnSpc>
              <a:spcBef>
                <a:spcPts val="0"/>
              </a:spcBef>
            </a:pPr>
            <a:r>
              <a:rPr lang="en-US" dirty="0">
                <a:latin typeface="Times New Roman" panose="02020603050405020304" pitchFamily="18" charset="0"/>
                <a:ea typeface="Calibri" panose="020F0502020204030204" pitchFamily="34" charset="0"/>
              </a:rPr>
              <a:t> Preparatory Activity for the 4</a:t>
            </a:r>
            <a:r>
              <a:rPr lang="en-US" baseline="30000" dirty="0">
                <a:latin typeface="Times New Roman" panose="02020603050405020304" pitchFamily="18" charset="0"/>
                <a:ea typeface="Calibri" panose="020F0502020204030204" pitchFamily="34" charset="0"/>
              </a:rPr>
              <a:t>th</a:t>
            </a:r>
            <a:r>
              <a:rPr lang="en-US" dirty="0">
                <a:latin typeface="Times New Roman" panose="02020603050405020304" pitchFamily="18" charset="0"/>
                <a:ea typeface="Calibri" panose="020F0502020204030204" pitchFamily="34" charset="0"/>
              </a:rPr>
              <a:t> round of Population and Housing Census of 2017</a:t>
            </a:r>
          </a:p>
          <a:p>
            <a:pPr lvl="1" algn="just">
              <a:lnSpc>
                <a:spcPct val="150000"/>
              </a:lnSpc>
              <a:spcBef>
                <a:spcPts val="0"/>
              </a:spcBef>
              <a:buFont typeface="Wingdings" panose="05000000000000000000" pitchFamily="2" charset="2"/>
              <a:buChar char="ü"/>
            </a:pPr>
            <a:r>
              <a:rPr lang="en-US" dirty="0">
                <a:latin typeface="Bookman Old Style" panose="02050604050505020204" pitchFamily="18" charset="0"/>
                <a:ea typeface="Calibri" panose="020F0502020204030204" pitchFamily="34" charset="0"/>
                <a:cs typeface="Times New Roman" panose="02020603050405020304" pitchFamily="18" charset="0"/>
              </a:rPr>
              <a:t>Preparation of project </a:t>
            </a:r>
            <a:r>
              <a:rPr lang="en-US" dirty="0" smtClean="0">
                <a:latin typeface="Bookman Old Style" panose="02050604050505020204" pitchFamily="18" charset="0"/>
                <a:ea typeface="Calibri" panose="020F0502020204030204" pitchFamily="34" charset="0"/>
                <a:cs typeface="Times New Roman" panose="02020603050405020304" pitchFamily="18" charset="0"/>
              </a:rPr>
              <a:t>document</a:t>
            </a:r>
          </a:p>
          <a:p>
            <a:pPr lvl="1" algn="just">
              <a:lnSpc>
                <a:spcPct val="150000"/>
              </a:lnSpc>
              <a:spcBef>
                <a:spcPts val="0"/>
              </a:spcBef>
              <a:buFont typeface="Wingdings" panose="05000000000000000000" pitchFamily="2" charset="2"/>
              <a:buChar char="ü"/>
            </a:pPr>
            <a:r>
              <a:rPr lang="en-US" dirty="0" smtClean="0">
                <a:latin typeface="Bookman Old Style" panose="02050604050505020204" pitchFamily="18" charset="0"/>
                <a:ea typeface="Calibri" panose="020F0502020204030204" pitchFamily="34" charset="0"/>
                <a:cs typeface="Times New Roman" panose="02020603050405020304" pitchFamily="18" charset="0"/>
              </a:rPr>
              <a:t>Questionnaire design </a:t>
            </a:r>
          </a:p>
          <a:p>
            <a:pPr lvl="1" algn="just">
              <a:lnSpc>
                <a:spcPct val="150000"/>
              </a:lnSpc>
              <a:spcBef>
                <a:spcPts val="0"/>
              </a:spcBef>
              <a:buFont typeface="Wingdings" panose="05000000000000000000" pitchFamily="2" charset="2"/>
              <a:buChar char="ü"/>
            </a:pPr>
            <a:r>
              <a:rPr lang="en-US" dirty="0">
                <a:latin typeface="Bookman Old Style" panose="02050604050505020204" pitchFamily="18" charset="0"/>
                <a:ea typeface="Calibri" panose="020F0502020204030204" pitchFamily="34" charset="0"/>
                <a:cs typeface="Times New Roman" panose="02020603050405020304" pitchFamily="18" charset="0"/>
              </a:rPr>
              <a:t>enumeration area methodological improvement using the GPS enabled </a:t>
            </a:r>
            <a:r>
              <a:rPr lang="en-US" dirty="0" smtClean="0">
                <a:latin typeface="Bookman Old Style" panose="02050604050505020204" pitchFamily="18" charset="0"/>
                <a:ea typeface="Calibri" panose="020F0502020204030204" pitchFamily="34" charset="0"/>
                <a:cs typeface="Times New Roman" panose="02020603050405020304" pitchFamily="18" charset="0"/>
              </a:rPr>
              <a:t>GPS</a:t>
            </a:r>
          </a:p>
          <a:p>
            <a:pPr lvl="1" algn="just">
              <a:lnSpc>
                <a:spcPct val="150000"/>
              </a:lnSpc>
              <a:spcBef>
                <a:spcPts val="0"/>
              </a:spcBef>
              <a:buFont typeface="Wingdings" panose="05000000000000000000" pitchFamily="2" charset="2"/>
              <a:buChar char="ü"/>
            </a:pPr>
            <a:r>
              <a:rPr lang="en-US" dirty="0">
                <a:latin typeface="Bookman Old Style" panose="02050604050505020204" pitchFamily="18" charset="0"/>
                <a:ea typeface="Calibri" panose="020F0502020204030204" pitchFamily="34" charset="0"/>
                <a:cs typeface="Times New Roman" panose="02020603050405020304" pitchFamily="18" charset="0"/>
              </a:rPr>
              <a:t>procurement of field and office equipment </a:t>
            </a:r>
            <a:r>
              <a:rPr lang="en-US" dirty="0" smtClean="0">
                <a:latin typeface="Bookman Old Style" panose="02050604050505020204" pitchFamily="18" charset="0"/>
                <a:ea typeface="Calibri" panose="020F0502020204030204" pitchFamily="34" charset="0"/>
                <a:cs typeface="Times New Roman" panose="02020603050405020304" pitchFamily="18" charset="0"/>
              </a:rPr>
              <a:t>and</a:t>
            </a:r>
          </a:p>
          <a:p>
            <a:pPr lvl="1" algn="just">
              <a:lnSpc>
                <a:spcPct val="150000"/>
              </a:lnSpc>
              <a:spcBef>
                <a:spcPts val="0"/>
              </a:spcBef>
              <a:buFont typeface="Wingdings" panose="05000000000000000000" pitchFamily="2" charset="2"/>
              <a:buChar char="ü"/>
            </a:pPr>
            <a:r>
              <a:rPr lang="en-US" dirty="0" smtClean="0">
                <a:latin typeface="Bookman Old Style" panose="02050604050505020204" pitchFamily="18" charset="0"/>
                <a:ea typeface="Calibri" panose="020F0502020204030204" pitchFamily="34" charset="0"/>
                <a:cs typeface="Times New Roman" panose="02020603050405020304" pitchFamily="18" charset="0"/>
              </a:rPr>
              <a:t>Repeated pilot survey to test the census methodology using tablet</a:t>
            </a:r>
          </a:p>
          <a:p>
            <a:pPr lvl="1" algn="just">
              <a:lnSpc>
                <a:spcPct val="150000"/>
              </a:lnSpc>
              <a:spcBef>
                <a:spcPts val="0"/>
              </a:spcBef>
              <a:buFont typeface="Wingdings" panose="05000000000000000000" pitchFamily="2" charset="2"/>
              <a:buChar char="ü"/>
            </a:pPr>
            <a:r>
              <a:rPr lang="en-US" dirty="0">
                <a:latin typeface="Bookman Old Style" panose="02050604050505020204" pitchFamily="18" charset="0"/>
                <a:ea typeface="Calibri" panose="020F0502020204030204" pitchFamily="34" charset="0"/>
                <a:cs typeface="Times New Roman" panose="02020603050405020304" pitchFamily="18" charset="0"/>
              </a:rPr>
              <a:t>other preparatory activities </a:t>
            </a:r>
          </a:p>
          <a:p>
            <a:endParaRPr lang="en-GB" dirty="0"/>
          </a:p>
        </p:txBody>
      </p:sp>
    </p:spTree>
    <p:extLst>
      <p:ext uri="{BB962C8B-B14F-4D97-AF65-F5344CB8AC3E}">
        <p14:creationId xmlns:p14="http://schemas.microsoft.com/office/powerpoint/2010/main" val="25650302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500" y="444501"/>
            <a:ext cx="11264900" cy="6032500"/>
          </a:xfrm>
          <a:blipFill>
            <a:blip r:embed="rId2"/>
            <a:tile tx="0" ty="0" sx="100000" sy="100000" flip="none" algn="tl"/>
          </a:blipFill>
        </p:spPr>
        <p:txBody>
          <a:bodyPr>
            <a:normAutofit fontScale="92500"/>
          </a:bodyPr>
          <a:lstStyle/>
          <a:p>
            <a:pPr marL="0" indent="0" algn="ctr">
              <a:lnSpc>
                <a:spcPct val="150000"/>
              </a:lnSpc>
              <a:spcBef>
                <a:spcPts val="0"/>
              </a:spcBef>
              <a:spcAft>
                <a:spcPts val="0"/>
              </a:spcAft>
              <a:buNone/>
            </a:pPr>
            <a:r>
              <a:rPr lang="en-US" sz="3000" b="1" dirty="0" err="1">
                <a:solidFill>
                  <a:srgbClr val="FF0000"/>
                </a:solidFill>
              </a:rPr>
              <a:t>Cont’s</a:t>
            </a:r>
            <a:endParaRPr lang="en-US" sz="3000" b="1" dirty="0" smtClean="0">
              <a:solidFill>
                <a:srgbClr val="FF0000"/>
              </a:solidFill>
              <a:latin typeface="Times New Roman" panose="02020603050405020304" pitchFamily="18" charset="0"/>
              <a:cs typeface="Times New Roman" panose="02020603050405020304" pitchFamily="18" charset="0"/>
            </a:endParaRPr>
          </a:p>
          <a:p>
            <a:pPr marL="0" indent="0" algn="just">
              <a:lnSpc>
                <a:spcPct val="150000"/>
              </a:lnSpc>
              <a:spcBef>
                <a:spcPts val="0"/>
              </a:spcBef>
              <a:spcAft>
                <a:spcPts val="0"/>
              </a:spcAft>
              <a:buNone/>
            </a:pPr>
            <a:r>
              <a:rPr lang="en-US" sz="2800" dirty="0" smtClean="0">
                <a:solidFill>
                  <a:srgbClr val="FF0000"/>
                </a:solidFill>
                <a:latin typeface="Times New Roman" panose="02020603050405020304" pitchFamily="18" charset="0"/>
                <a:cs typeface="Times New Roman" panose="02020603050405020304" pitchFamily="18" charset="0"/>
              </a:rPr>
              <a:t>5. GIS &amp;</a:t>
            </a:r>
            <a:r>
              <a:rPr lang="en-US" sz="2000" dirty="0">
                <a:solidFill>
                  <a:srgbClr val="FF0000"/>
                </a:solidFill>
                <a:latin typeface="Calibri" panose="020F0502020204030204" pitchFamily="34" charset="0"/>
                <a:cs typeface="Times New Roman" panose="02020603050405020304" pitchFamily="18" charset="0"/>
              </a:rPr>
              <a:t> </a:t>
            </a: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Cartography Directorate </a:t>
            </a:r>
          </a:p>
          <a:p>
            <a:pPr algn="just">
              <a:lnSpc>
                <a:spcPct val="150000"/>
              </a:lnSpc>
              <a:spcBef>
                <a:spcPts val="0"/>
              </a:spcBef>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Prepared land classification map to use for agriculture sample survey (to use </a:t>
            </a:r>
            <a:r>
              <a:rPr lang="en-US" sz="2800" dirty="0" smtClean="0">
                <a:latin typeface="Times New Roman" panose="02020603050405020304" pitchFamily="18" charset="0"/>
                <a:ea typeface="Calibri" panose="020F0502020204030204" pitchFamily="34" charset="0"/>
              </a:rPr>
              <a:t>Area frame approach instead of Listing)</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Bef>
                <a:spcPts val="0"/>
              </a:spcBef>
            </a:pPr>
            <a:r>
              <a:rPr lang="en-US" sz="2800" dirty="0">
                <a:latin typeface="Times New Roman" panose="02020603050405020304" pitchFamily="18" charset="0"/>
                <a:ea typeface="Calibri" panose="020F0502020204030204" pitchFamily="34" charset="0"/>
              </a:rPr>
              <a:t>Area Frame Pilot Survey (with </a:t>
            </a:r>
            <a:r>
              <a:rPr lang="en-US" sz="2800" dirty="0">
                <a:latin typeface="Times New Roman" panose="02020603050405020304" pitchFamily="18" charset="0"/>
                <a:cs typeface="Times New Roman" panose="02020603050405020304" pitchFamily="18" charset="0"/>
              </a:rPr>
              <a:t>Agriculture, Natural Resources and Environment Statistics, </a:t>
            </a:r>
            <a:r>
              <a:rPr lang="en-US" sz="2800" dirty="0">
                <a:latin typeface="Times New Roman" panose="02020603050405020304" pitchFamily="18" charset="0"/>
                <a:ea typeface="Calibri" panose="020F0502020204030204" pitchFamily="34" charset="0"/>
              </a:rPr>
              <a:t>National Statistical Data Quality and Standards Coordination)</a:t>
            </a:r>
          </a:p>
          <a:p>
            <a:pPr algn="just">
              <a:lnSpc>
                <a:spcPct val="150000"/>
              </a:lnSpc>
              <a:spcBef>
                <a:spcPts val="0"/>
              </a:spcBef>
            </a:pPr>
            <a:r>
              <a:rPr lang="en-US" sz="2800" dirty="0" smtClean="0">
                <a:latin typeface="Times New Roman" panose="02020603050405020304" pitchFamily="18" charset="0"/>
                <a:ea typeface="Calibri" panose="020F0502020204030204" pitchFamily="34" charset="0"/>
              </a:rPr>
              <a:t>Prepared </a:t>
            </a:r>
            <a:r>
              <a:rPr lang="en-US" sz="2800" dirty="0">
                <a:latin typeface="Times New Roman" panose="02020603050405020304" pitchFamily="18" charset="0"/>
                <a:ea typeface="Calibri" panose="020F0502020204030204" pitchFamily="34" charset="0"/>
              </a:rPr>
              <a:t>Digital census </a:t>
            </a:r>
            <a:r>
              <a:rPr lang="en-US" sz="2800" dirty="0" smtClean="0">
                <a:latin typeface="Times New Roman" panose="02020603050405020304" pitchFamily="18" charset="0"/>
                <a:ea typeface="Calibri" panose="020F0502020204030204" pitchFamily="34" charset="0"/>
              </a:rPr>
              <a:t>(EA) map with mobile GIS Technology for 2017 census</a:t>
            </a:r>
            <a:endParaRPr lang="en-US" sz="2800" dirty="0">
              <a:latin typeface="Times New Roman" panose="02020603050405020304" pitchFamily="18" charset="0"/>
              <a:ea typeface="Calibri" panose="020F0502020204030204" pitchFamily="34" charset="0"/>
            </a:endParaRPr>
          </a:p>
          <a:p>
            <a:pPr algn="just">
              <a:lnSpc>
                <a:spcPct val="150000"/>
              </a:lnSpc>
              <a:spcBef>
                <a:spcPts val="0"/>
              </a:spcBef>
            </a:pPr>
            <a:r>
              <a:rPr lang="en-US" sz="2800" dirty="0">
                <a:latin typeface="Times New Roman" panose="02020603050405020304" pitchFamily="18" charset="0"/>
                <a:ea typeface="Calibri" panose="020F0502020204030204" pitchFamily="34" charset="0"/>
              </a:rPr>
              <a:t>Support NSS member by supplying </a:t>
            </a:r>
            <a:r>
              <a:rPr lang="en-US" sz="2800" dirty="0" err="1">
                <a:latin typeface="Times New Roman" panose="02020603050405020304" pitchFamily="18" charset="0"/>
                <a:ea typeface="Calibri" panose="020F0502020204030204" pitchFamily="34" charset="0"/>
              </a:rPr>
              <a:t>Eas</a:t>
            </a:r>
            <a:endParaRPr lang="en-US" sz="2800" dirty="0">
              <a:latin typeface="Times New Roman" panose="02020603050405020304" pitchFamily="18" charset="0"/>
              <a:ea typeface="Calibri" panose="020F0502020204030204" pitchFamily="34" charset="0"/>
            </a:endParaRPr>
          </a:p>
          <a:p>
            <a:pPr algn="just">
              <a:lnSpc>
                <a:spcPct val="150000"/>
              </a:lnSpc>
              <a:spcBef>
                <a:spcPts val="0"/>
              </a:spcBef>
            </a:pPr>
            <a:r>
              <a:rPr lang="en-US" sz="2800" dirty="0">
                <a:latin typeface="Times New Roman" panose="02020603050405020304" pitchFamily="18" charset="0"/>
                <a:ea typeface="Calibri" panose="020F0502020204030204" pitchFamily="34" charset="0"/>
              </a:rPr>
              <a:t>Prepared Rural facilities </a:t>
            </a:r>
            <a:r>
              <a:rPr lang="en-US" sz="2800" dirty="0" smtClean="0">
                <a:latin typeface="Times New Roman" panose="02020603050405020304" pitchFamily="18" charset="0"/>
                <a:ea typeface="Calibri" panose="020F0502020204030204" pitchFamily="34" charset="0"/>
              </a:rPr>
              <a:t>atlas (map) </a:t>
            </a:r>
            <a:r>
              <a:rPr lang="en-US" sz="2800" dirty="0">
                <a:latin typeface="Times New Roman" panose="02020603050405020304" pitchFamily="18" charset="0"/>
                <a:ea typeface="Calibri" panose="020F0502020204030204" pitchFamily="34" charset="0"/>
              </a:rPr>
              <a:t>by region, zone </a:t>
            </a:r>
          </a:p>
          <a:p>
            <a:pPr algn="just">
              <a:lnSpc>
                <a:spcPct val="150000"/>
              </a:lnSpc>
              <a:spcBef>
                <a:spcPts val="0"/>
              </a:spcBef>
            </a:pPr>
            <a:endParaRPr lang="en-US" dirty="0">
              <a:latin typeface="Times New Roman" panose="02020603050405020304" pitchFamily="18" charset="0"/>
              <a:ea typeface="Calibri" panose="020F0502020204030204" pitchFamily="34" charset="0"/>
            </a:endParaRPr>
          </a:p>
          <a:p>
            <a:pPr algn="just">
              <a:lnSpc>
                <a:spcPct val="150000"/>
              </a:lnSpc>
              <a:spcBef>
                <a:spcPts val="0"/>
              </a:spcBef>
            </a:pPr>
            <a:endParaRPr lang="en-US" sz="1600" dirty="0">
              <a:latin typeface="Calibri" panose="020F0502020204030204" pitchFamily="34" charset="0"/>
              <a:cs typeface="Times New Roman" panose="02020603050405020304" pitchFamily="18" charset="0"/>
            </a:endParaRPr>
          </a:p>
          <a:p>
            <a:pPr algn="just">
              <a:lnSpc>
                <a:spcPct val="150000"/>
              </a:lnSpc>
              <a:spcBef>
                <a:spcPts val="0"/>
              </a:spcBef>
            </a:pPr>
            <a:endPar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1477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500" y="457200"/>
            <a:ext cx="11315700" cy="5994400"/>
          </a:xfrm>
          <a:blipFill>
            <a:blip r:embed="rId2"/>
            <a:tile tx="0" ty="0" sx="100000" sy="100000" flip="none" algn="tl"/>
          </a:blipFill>
        </p:spPr>
        <p:txBody>
          <a:bodyPr>
            <a:normAutofit lnSpcReduction="10000"/>
          </a:bodyPr>
          <a:lstStyle/>
          <a:p>
            <a:pPr marL="0" indent="0" algn="ctr">
              <a:lnSpc>
                <a:spcPct val="150000"/>
              </a:lnSpc>
              <a:buNone/>
            </a:pPr>
            <a:r>
              <a:rPr lang="en-US" sz="2800" b="1" dirty="0" err="1">
                <a:solidFill>
                  <a:srgbClr val="FF0000"/>
                </a:solidFill>
              </a:rPr>
              <a:t>Cont’s</a:t>
            </a:r>
            <a:endParaRPr lang="en-US" sz="2800" b="1" dirty="0" smtClean="0">
              <a:solidFill>
                <a:srgbClr val="FF0000"/>
              </a:solidFill>
              <a:latin typeface="Times New Roman" panose="02020603050405020304" pitchFamily="18" charset="0"/>
              <a:cs typeface="Times New Roman" panose="02020603050405020304" pitchFamily="18" charset="0"/>
            </a:endParaRPr>
          </a:p>
          <a:p>
            <a:pPr marL="0" indent="0">
              <a:lnSpc>
                <a:spcPct val="150000"/>
              </a:lnSpc>
              <a:buNone/>
            </a:pPr>
            <a:r>
              <a:rPr lang="en-US" dirty="0" smtClean="0">
                <a:solidFill>
                  <a:srgbClr val="FF0000"/>
                </a:solidFill>
                <a:latin typeface="Times New Roman" panose="02020603050405020304" pitchFamily="18" charset="0"/>
                <a:cs typeface="Times New Roman" panose="02020603050405020304" pitchFamily="18" charset="0"/>
              </a:rPr>
              <a:t>6. National </a:t>
            </a:r>
            <a:r>
              <a:rPr lang="en-US" dirty="0">
                <a:solidFill>
                  <a:srgbClr val="FF0000"/>
                </a:solidFill>
                <a:latin typeface="Times New Roman" panose="02020603050405020304" pitchFamily="18" charset="0"/>
                <a:cs typeface="Times New Roman" panose="02020603050405020304" pitchFamily="18" charset="0"/>
              </a:rPr>
              <a:t>Statistical Data Quality and </a:t>
            </a:r>
            <a:r>
              <a:rPr lang="en-US" dirty="0" smtClean="0">
                <a:solidFill>
                  <a:srgbClr val="FF0000"/>
                </a:solidFill>
                <a:latin typeface="Times New Roman" panose="02020603050405020304" pitchFamily="18" charset="0"/>
                <a:cs typeface="Times New Roman" panose="02020603050405020304" pitchFamily="18" charset="0"/>
              </a:rPr>
              <a:t>Standards Coordination   Directorate (NSDQSCD)</a:t>
            </a:r>
          </a:p>
          <a:p>
            <a:pPr>
              <a:lnSpc>
                <a:spcPct val="150000"/>
              </a:lnSpc>
            </a:pPr>
            <a:r>
              <a:rPr lang="en-US" dirty="0" smtClean="0">
                <a:latin typeface="Times New Roman" panose="02020603050405020304" pitchFamily="18" charset="0"/>
                <a:ea typeface="Calibri" panose="020F0502020204030204" pitchFamily="34" charset="0"/>
              </a:rPr>
              <a:t>Prepared Ethiopian </a:t>
            </a:r>
            <a:r>
              <a:rPr lang="en-US" dirty="0">
                <a:latin typeface="Times New Roman" panose="02020603050405020304" pitchFamily="18" charset="0"/>
                <a:ea typeface="Calibri" panose="020F0502020204030204" pitchFamily="34" charset="0"/>
              </a:rPr>
              <a:t>Data Quality Assessment Framework (EDQAF)</a:t>
            </a:r>
          </a:p>
          <a:p>
            <a:pPr>
              <a:lnSpc>
                <a:spcPct val="150000"/>
              </a:lnSpc>
            </a:pPr>
            <a:r>
              <a:rPr lang="en-US" dirty="0">
                <a:latin typeface="Times New Roman" panose="02020603050405020304" pitchFamily="18" charset="0"/>
                <a:ea typeface="Calibri" panose="020F0502020204030204" pitchFamily="34" charset="0"/>
              </a:rPr>
              <a:t>Conduct system assessment for sectors based on the EDQAF</a:t>
            </a:r>
          </a:p>
          <a:p>
            <a:pPr>
              <a:lnSpc>
                <a:spcPct val="150000"/>
              </a:lnSpc>
            </a:pPr>
            <a:r>
              <a:rPr lang="en-US" dirty="0">
                <a:latin typeface="Times New Roman" panose="02020603050405020304" pitchFamily="18" charset="0"/>
                <a:ea typeface="Calibri" panose="020F0502020204030204" pitchFamily="34" charset="0"/>
              </a:rPr>
              <a:t>Methodological and system improvements on the area of data collection, compilation, analysis and dissemination</a:t>
            </a:r>
          </a:p>
          <a:p>
            <a:pPr>
              <a:lnSpc>
                <a:spcPct val="150000"/>
              </a:lnSpc>
            </a:pPr>
            <a:r>
              <a:rPr lang="en-US" dirty="0">
                <a:latin typeface="Times New Roman" panose="02020603050405020304" pitchFamily="18" charset="0"/>
                <a:ea typeface="Calibri" panose="020F0502020204030204" pitchFamily="34" charset="0"/>
              </a:rPr>
              <a:t>Training Needs Assessment</a:t>
            </a:r>
          </a:p>
          <a:p>
            <a:pPr>
              <a:lnSpc>
                <a:spcPct val="150000"/>
              </a:lnSpc>
            </a:pPr>
            <a:r>
              <a:rPr lang="en-US" dirty="0">
                <a:latin typeface="Times New Roman" panose="02020603050405020304" pitchFamily="18" charset="0"/>
                <a:ea typeface="Calibri" panose="020F0502020204030204" pitchFamily="34" charset="0"/>
              </a:rPr>
              <a:t>Curriculum Design Project  for the National Statistical System</a:t>
            </a:r>
          </a:p>
          <a:p>
            <a:pPr>
              <a:lnSpc>
                <a:spcPct val="150000"/>
              </a:lnSpc>
            </a:pPr>
            <a:r>
              <a:rPr lang="en-US" dirty="0" smtClean="0">
                <a:latin typeface="Times New Roman" panose="02020603050405020304" pitchFamily="18" charset="0"/>
                <a:ea typeface="Calibri" panose="020F0502020204030204" pitchFamily="34" charset="0"/>
              </a:rPr>
              <a:t>Prepared </a:t>
            </a:r>
            <a:r>
              <a:rPr lang="en-US" dirty="0">
                <a:latin typeface="Times New Roman" panose="02020603050405020304" pitchFamily="18" charset="0"/>
                <a:ea typeface="Calibri" panose="020F0502020204030204" pitchFamily="34" charset="0"/>
              </a:rPr>
              <a:t>Standard Document (occupation, </a:t>
            </a:r>
            <a:r>
              <a:rPr lang="en-US" dirty="0" smtClean="0">
                <a:latin typeface="Times New Roman" panose="02020603050405020304" pitchFamily="18" charset="0"/>
                <a:ea typeface="Calibri" panose="020F0502020204030204" pitchFamily="34" charset="0"/>
              </a:rPr>
              <a:t>naming and coding</a:t>
            </a:r>
            <a:r>
              <a:rPr lang="en-US" dirty="0">
                <a:latin typeface="Times New Roman" panose="02020603050405020304" pitchFamily="18" charset="0"/>
                <a:ea typeface="Calibri" panose="020F0502020204030204" pitchFamily="34" charset="0"/>
              </a:rPr>
              <a:t>, industry, </a:t>
            </a:r>
            <a:r>
              <a:rPr lang="en-US" dirty="0" smtClean="0">
                <a:latin typeface="Times New Roman" panose="02020603050405020304" pitchFamily="18" charset="0"/>
                <a:ea typeface="Calibri" panose="020F0502020204030204" pitchFamily="34" charset="0"/>
              </a:rPr>
              <a:t>EDQAF)</a:t>
            </a:r>
            <a:endParaRPr lang="en-GB" dirty="0">
              <a:solidFill>
                <a:srgbClr val="FF0000"/>
              </a:solidFill>
            </a:endParaRPr>
          </a:p>
        </p:txBody>
      </p:sp>
    </p:spTree>
    <p:extLst>
      <p:ext uri="{BB962C8B-B14F-4D97-AF65-F5344CB8AC3E}">
        <p14:creationId xmlns:p14="http://schemas.microsoft.com/office/powerpoint/2010/main" val="956252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
            <a:ext cx="10515600" cy="377825"/>
          </a:xfrm>
        </p:spPr>
        <p:txBody>
          <a:bodyPr>
            <a:normAutofit fontScale="90000"/>
          </a:bodyPr>
          <a:lstStyle/>
          <a:p>
            <a:r>
              <a:rPr lang="en-US" dirty="0" err="1">
                <a:solidFill>
                  <a:srgbClr val="FF0000"/>
                </a:solidFill>
              </a:rPr>
              <a:t>Cont’s</a:t>
            </a:r>
            <a:endParaRPr lang="en-GB" dirty="0">
              <a:solidFill>
                <a:srgbClr val="FF0000"/>
              </a:solidFill>
            </a:endParaRPr>
          </a:p>
        </p:txBody>
      </p:sp>
      <p:sp>
        <p:nvSpPr>
          <p:cNvPr id="3" name="Content Placeholder 2"/>
          <p:cNvSpPr>
            <a:spLocks noGrp="1"/>
          </p:cNvSpPr>
          <p:nvPr>
            <p:ph idx="1"/>
          </p:nvPr>
        </p:nvSpPr>
        <p:spPr>
          <a:xfrm>
            <a:off x="457200" y="469900"/>
            <a:ext cx="11264900" cy="6007100"/>
          </a:xfrm>
          <a:blipFill>
            <a:blip r:embed="rId2"/>
            <a:tile tx="0" ty="0" sx="100000" sy="100000" flip="none" algn="tl"/>
          </a:blipFill>
        </p:spPr>
        <p:txBody>
          <a:bodyPr>
            <a:normAutofit fontScale="92500"/>
          </a:bodyPr>
          <a:lstStyle/>
          <a:p>
            <a:pPr>
              <a:lnSpc>
                <a:spcPct val="160000"/>
              </a:lnSpc>
            </a:pPr>
            <a:r>
              <a:rPr lang="en-US" dirty="0">
                <a:latin typeface="Times New Roman" panose="02020603050405020304" pitchFamily="18" charset="0"/>
                <a:ea typeface="Calibri" panose="020F0502020204030204" pitchFamily="34" charset="0"/>
              </a:rPr>
              <a:t>Training and Consultation for members of the National Statistical System about statistical and related </a:t>
            </a:r>
            <a:r>
              <a:rPr lang="en-US" dirty="0" smtClean="0">
                <a:latin typeface="Times New Roman" panose="02020603050405020304" pitchFamily="18" charset="0"/>
                <a:ea typeface="Calibri" panose="020F0502020204030204" pitchFamily="34" charset="0"/>
              </a:rPr>
              <a:t>activities</a:t>
            </a:r>
          </a:p>
          <a:p>
            <a:pPr>
              <a:lnSpc>
                <a:spcPct val="160000"/>
              </a:lnSpc>
            </a:pPr>
            <a:r>
              <a:rPr lang="en-US" dirty="0" smtClean="0">
                <a:latin typeface="Times New Roman" panose="02020603050405020304" pitchFamily="18" charset="0"/>
                <a:cs typeface="Times New Roman" panose="02020603050405020304" pitchFamily="18" charset="0"/>
              </a:rPr>
              <a:t>Evaluation on </a:t>
            </a:r>
            <a:r>
              <a:rPr lang="en-US" dirty="0" smtClean="0"/>
              <a:t>t</a:t>
            </a:r>
            <a:r>
              <a:rPr lang="en-US" dirty="0" smtClean="0">
                <a:latin typeface="Times New Roman" panose="02020603050405020304" pitchFamily="18" charset="0"/>
                <a:ea typeface="Calibri" panose="020F0502020204030204" pitchFamily="34" charset="0"/>
              </a:rPr>
              <a:t>raining </a:t>
            </a:r>
            <a:r>
              <a:rPr lang="en-US" dirty="0">
                <a:latin typeface="Times New Roman" panose="02020603050405020304" pitchFamily="18" charset="0"/>
                <a:ea typeface="Calibri" panose="020F0502020204030204" pitchFamily="34" charset="0"/>
              </a:rPr>
              <a:t>on Basic Statistical Application, Ethiopian Data Quality Assessment Framework (EDQAF), Data Quality Procedures, Administrative Records Collection, Compilation, Analysis and Dissemination, Utilization of Standard Documents for NSS members, regional, zonal and </a:t>
            </a:r>
            <a:r>
              <a:rPr lang="en-US" dirty="0" err="1" smtClean="0">
                <a:latin typeface="Times New Roman" panose="02020603050405020304" pitchFamily="18" charset="0"/>
                <a:ea typeface="Calibri" panose="020F0502020204030204" pitchFamily="34" charset="0"/>
              </a:rPr>
              <a:t>woreda</a:t>
            </a:r>
            <a:endParaRPr lang="en-US" dirty="0" smtClean="0">
              <a:latin typeface="Times New Roman" panose="02020603050405020304" pitchFamily="18" charset="0"/>
              <a:ea typeface="Calibri" panose="020F0502020204030204" pitchFamily="34" charset="0"/>
            </a:endParaRPr>
          </a:p>
          <a:p>
            <a:pPr>
              <a:lnSpc>
                <a:spcPct val="160000"/>
              </a:lnSpc>
            </a:pPr>
            <a:r>
              <a:rPr lang="en-US" dirty="0">
                <a:latin typeface="Times New Roman" panose="02020603050405020304" pitchFamily="18" charset="0"/>
                <a:ea typeface="Calibri" panose="020F0502020204030204" pitchFamily="34" charset="0"/>
              </a:rPr>
              <a:t>Preparation of proper sample design for surveys carried out by the Central Statistical Agency and conducting sample </a:t>
            </a:r>
            <a:r>
              <a:rPr lang="en-US" dirty="0" smtClean="0">
                <a:latin typeface="Times New Roman" panose="02020603050405020304" pitchFamily="18" charset="0"/>
                <a:ea typeface="Calibri" panose="020F0502020204030204" pitchFamily="34" charset="0"/>
              </a:rPr>
              <a:t>selection</a:t>
            </a:r>
          </a:p>
          <a:p>
            <a:pPr>
              <a:lnSpc>
                <a:spcPct val="160000"/>
              </a:lnSpc>
            </a:pPr>
            <a:r>
              <a:rPr lang="en-US" dirty="0">
                <a:latin typeface="Times New Roman" panose="02020603050405020304" pitchFamily="18" charset="0"/>
                <a:ea typeface="Calibri" panose="020F0502020204030204" pitchFamily="34" charset="0"/>
              </a:rPr>
              <a:t>Preparation of proper sample design </a:t>
            </a:r>
            <a:r>
              <a:rPr lang="en-US" dirty="0" smtClean="0">
                <a:latin typeface="Times New Roman" panose="02020603050405020304" pitchFamily="18" charset="0"/>
                <a:ea typeface="Calibri" panose="020F0502020204030204" pitchFamily="34" charset="0"/>
              </a:rPr>
              <a:t>and sample selection for </a:t>
            </a:r>
            <a:r>
              <a:rPr lang="en-US" dirty="0">
                <a:latin typeface="Times New Roman" panose="02020603050405020304" pitchFamily="18" charset="0"/>
                <a:ea typeface="Calibri" panose="020F0502020204030204" pitchFamily="34" charset="0"/>
              </a:rPr>
              <a:t>surveys carried out by members of the National Statistical System </a:t>
            </a:r>
            <a:r>
              <a:rPr lang="en-US" dirty="0" smtClean="0">
                <a:latin typeface="Times New Roman" panose="02020603050405020304" pitchFamily="18" charset="0"/>
                <a:ea typeface="Calibri" panose="020F0502020204030204" pitchFamily="34" charset="0"/>
              </a:rPr>
              <a:t>(NSS)</a:t>
            </a:r>
          </a:p>
        </p:txBody>
      </p:sp>
    </p:spTree>
    <p:extLst>
      <p:ext uri="{BB962C8B-B14F-4D97-AF65-F5344CB8AC3E}">
        <p14:creationId xmlns:p14="http://schemas.microsoft.com/office/powerpoint/2010/main" val="502070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1" y="23253"/>
            <a:ext cx="10515600" cy="328612"/>
          </a:xfrm>
        </p:spPr>
        <p:txBody>
          <a:bodyPr>
            <a:normAutofit fontScale="90000"/>
          </a:bodyPr>
          <a:lstStyle/>
          <a:p>
            <a:pPr algn="ctr"/>
            <a:r>
              <a:rPr lang="en-GB" dirty="0" smtClean="0">
                <a:solidFill>
                  <a:srgbClr val="FF0000"/>
                </a:solidFill>
              </a:rPr>
              <a:t>Summary </a:t>
            </a:r>
            <a:endParaRPr lang="en-GB" dirty="0">
              <a:solidFill>
                <a:srgbClr val="FF0000"/>
              </a:solidFill>
            </a:endParaRPr>
          </a:p>
        </p:txBody>
      </p:sp>
      <p:sp>
        <p:nvSpPr>
          <p:cNvPr id="3" name="Content Placeholder 2"/>
          <p:cNvSpPr>
            <a:spLocks noGrp="1"/>
          </p:cNvSpPr>
          <p:nvPr>
            <p:ph idx="1"/>
          </p:nvPr>
        </p:nvSpPr>
        <p:spPr>
          <a:xfrm>
            <a:off x="495300" y="419100"/>
            <a:ext cx="11290300" cy="6057900"/>
          </a:xfrm>
          <a:blipFill>
            <a:blip r:embed="rId2"/>
            <a:tile tx="0" ty="0" sx="100000" sy="100000" flip="none" algn="tl"/>
          </a:blipFill>
        </p:spPr>
        <p:txBody>
          <a:bodyPr>
            <a:noAutofit/>
          </a:bodyPr>
          <a:lstStyle/>
          <a:p>
            <a:r>
              <a:rPr lang="en-US" sz="2800" dirty="0">
                <a:latin typeface="Times New Roman" panose="02020603050405020304" pitchFamily="18" charset="0"/>
                <a:ea typeface="Calibri" panose="020F0502020204030204" pitchFamily="34" charset="0"/>
              </a:rPr>
              <a:t>NSDS I Mid and End Term Evaluation and NSDS II Design </a:t>
            </a:r>
            <a:r>
              <a:rPr lang="en-US" sz="2800" dirty="0" smtClean="0">
                <a:latin typeface="Times New Roman" panose="02020603050405020304" pitchFamily="18" charset="0"/>
                <a:ea typeface="Calibri" panose="020F0502020204030204" pitchFamily="34" charset="0"/>
              </a:rPr>
              <a:t>Project and implementing </a:t>
            </a:r>
            <a:endParaRPr lang="en-US" sz="2800" dirty="0">
              <a:latin typeface="Times New Roman" panose="02020603050405020304" pitchFamily="18" charset="0"/>
              <a:ea typeface="Calibri" panose="020F0502020204030204" pitchFamily="34" charset="0"/>
            </a:endParaRPr>
          </a:p>
          <a:p>
            <a:r>
              <a:rPr lang="en-US" sz="2800" dirty="0">
                <a:latin typeface="Times New Roman" panose="02020603050405020304" pitchFamily="18" charset="0"/>
                <a:ea typeface="Calibri" panose="020F0502020204030204" pitchFamily="34" charset="0"/>
              </a:rPr>
              <a:t>Improving measurement of agricultural productivity through methodological validation and research</a:t>
            </a:r>
          </a:p>
          <a:p>
            <a:r>
              <a:rPr lang="en-US" sz="2800" dirty="0">
                <a:latin typeface="Times New Roman" panose="02020603050405020304" pitchFamily="18" charset="0"/>
                <a:ea typeface="Calibri" panose="020F0502020204030204" pitchFamily="34" charset="0"/>
              </a:rPr>
              <a:t>Capacity building and post graduate </a:t>
            </a:r>
            <a:r>
              <a:rPr lang="en-US" sz="2800" dirty="0" err="1">
                <a:latin typeface="Times New Roman" panose="02020603050405020304" pitchFamily="18" charset="0"/>
                <a:ea typeface="Calibri" panose="020F0502020204030204" pitchFamily="34" charset="0"/>
              </a:rPr>
              <a:t>programme</a:t>
            </a:r>
            <a:r>
              <a:rPr lang="en-US" sz="2800" dirty="0">
                <a:latin typeface="Times New Roman" panose="02020603050405020304" pitchFamily="18" charset="0"/>
                <a:ea typeface="Calibri" panose="020F0502020204030204" pitchFamily="34" charset="0"/>
              </a:rPr>
              <a:t> for employees of the </a:t>
            </a:r>
            <a:r>
              <a:rPr lang="en-US" sz="2800" dirty="0" smtClean="0">
                <a:latin typeface="Times New Roman" panose="02020603050405020304" pitchFamily="18" charset="0"/>
                <a:ea typeface="Calibri" panose="020F0502020204030204" pitchFamily="34" charset="0"/>
              </a:rPr>
              <a:t>agency (</a:t>
            </a:r>
            <a:r>
              <a:rPr lang="en-US" sz="2800" dirty="0">
                <a:latin typeface="Times New Roman" panose="02020603050405020304" pitchFamily="18" charset="0"/>
                <a:ea typeface="Calibri" panose="020F0502020204030204" pitchFamily="34" charset="0"/>
              </a:rPr>
              <a:t>25-30 employees)</a:t>
            </a:r>
            <a:endParaRPr lang="en-US" sz="2800" dirty="0" smtClean="0">
              <a:latin typeface="Times New Roman" panose="02020603050405020304" pitchFamily="18" charset="0"/>
              <a:ea typeface="Calibri" panose="020F0502020204030204" pitchFamily="34" charset="0"/>
            </a:endParaRPr>
          </a:p>
          <a:p>
            <a:r>
              <a:rPr lang="en-US" sz="2800" dirty="0">
                <a:latin typeface="Times New Roman" panose="02020603050405020304" pitchFamily="18" charset="0"/>
                <a:ea typeface="Calibri" panose="020F0502020204030204" pitchFamily="34" charset="0"/>
              </a:rPr>
              <a:t>Mobile Technology Based Data Collection </a:t>
            </a:r>
            <a:r>
              <a:rPr lang="en-US" sz="2800" dirty="0" smtClean="0">
                <a:latin typeface="Times New Roman" panose="02020603050405020304" pitchFamily="18" charset="0"/>
                <a:ea typeface="Calibri" panose="020F0502020204030204" pitchFamily="34" charset="0"/>
              </a:rPr>
              <a:t>Project (on the verge of to leave paper questionnaire)</a:t>
            </a:r>
          </a:p>
          <a:p>
            <a:r>
              <a:rPr lang="en-US" sz="2800" dirty="0" smtClean="0">
                <a:latin typeface="Times New Roman" panose="02020603050405020304" pitchFamily="18" charset="0"/>
                <a:ea typeface="Calibri" panose="020F0502020204030204" pitchFamily="34" charset="0"/>
              </a:rPr>
              <a:t>Continuous Statistical </a:t>
            </a:r>
            <a:r>
              <a:rPr lang="en-US" sz="2800" dirty="0">
                <a:latin typeface="Times New Roman" panose="02020603050405020304" pitchFamily="18" charset="0"/>
                <a:ea typeface="Calibri" panose="020F0502020204030204" pitchFamily="34" charset="0"/>
              </a:rPr>
              <a:t>Capacity </a:t>
            </a:r>
            <a:r>
              <a:rPr lang="en-US" sz="2800" dirty="0" smtClean="0">
                <a:latin typeface="Times New Roman" panose="02020603050405020304" pitchFamily="18" charset="0"/>
                <a:ea typeface="Calibri" panose="020F0502020204030204" pitchFamily="34" charset="0"/>
              </a:rPr>
              <a:t>Building (on job training, short term training in different countries)</a:t>
            </a:r>
          </a:p>
          <a:p>
            <a:r>
              <a:rPr lang="en-US" sz="2800" dirty="0">
                <a:latin typeface="Times New Roman" panose="02020603050405020304" pitchFamily="18" charset="0"/>
                <a:ea typeface="Calibri" panose="020F0502020204030204" pitchFamily="34" charset="0"/>
              </a:rPr>
              <a:t>S</a:t>
            </a:r>
            <a:r>
              <a:rPr lang="en-US" sz="2800" dirty="0" smtClean="0">
                <a:latin typeface="Times New Roman" panose="02020603050405020304" pitchFamily="18" charset="0"/>
                <a:ea typeface="Calibri" panose="020F0502020204030204" pitchFamily="34" charset="0"/>
              </a:rPr>
              <a:t>tatistics </a:t>
            </a:r>
            <a:r>
              <a:rPr lang="en-US" sz="2800" dirty="0">
                <a:latin typeface="Times New Roman" panose="02020603050405020304" pitchFamily="18" charset="0"/>
                <a:ea typeface="Calibri" panose="020F0502020204030204" pitchFamily="34" charset="0"/>
              </a:rPr>
              <a:t>for Result project (SFR – World bank)</a:t>
            </a:r>
          </a:p>
          <a:p>
            <a:endParaRPr lang="en-US" sz="2800" dirty="0" smtClean="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099237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306" y="430306"/>
            <a:ext cx="11322423" cy="6078070"/>
          </a:xfrm>
          <a:blipFill>
            <a:blip r:embed="rId2"/>
            <a:tile tx="0" ty="0" sx="100000" sy="100000" flip="none" algn="tl"/>
          </a:blipFill>
        </p:spPr>
        <p:txBody>
          <a:bodyPr>
            <a:normAutofit fontScale="92500" lnSpcReduction="20000"/>
          </a:bodyPr>
          <a:lstStyle/>
          <a:p>
            <a:pPr marL="0" indent="0" algn="ctr">
              <a:lnSpc>
                <a:spcPct val="107000"/>
              </a:lnSpc>
              <a:spcBef>
                <a:spcPts val="0"/>
              </a:spcBef>
              <a:spcAft>
                <a:spcPts val="800"/>
              </a:spcAft>
              <a:buNone/>
            </a:pPr>
            <a:r>
              <a:rPr lang="en-US" sz="3000" b="1" dirty="0" err="1">
                <a:solidFill>
                  <a:srgbClr val="FF0000"/>
                </a:solidFill>
              </a:rPr>
              <a:t>Cont’s</a:t>
            </a:r>
            <a:endParaRPr lang="en-US" sz="30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10000"/>
              </a:lnSpc>
            </a:pPr>
            <a:r>
              <a:rPr lang="en-US" sz="2800" dirty="0" smtClean="0">
                <a:latin typeface="Times New Roman" panose="02020603050405020304" pitchFamily="18" charset="0"/>
                <a:ea typeface="Calibri" panose="020F0502020204030204" pitchFamily="34" charset="0"/>
              </a:rPr>
              <a:t>Launching </a:t>
            </a:r>
            <a:r>
              <a:rPr lang="en-US" sz="2800" dirty="0">
                <a:latin typeface="Times New Roman" panose="02020603050405020304" pitchFamily="18" charset="0"/>
                <a:ea typeface="Calibri" panose="020F0502020204030204" pitchFamily="34" charset="0"/>
              </a:rPr>
              <a:t>of data entry activity in the branch offices for some selected surveys</a:t>
            </a:r>
          </a:p>
          <a:p>
            <a:pPr>
              <a:lnSpc>
                <a:spcPct val="110000"/>
              </a:lnSpc>
            </a:pPr>
            <a:r>
              <a:rPr lang="en-US" sz="2800" dirty="0">
                <a:latin typeface="Times New Roman" panose="02020603050405020304" pitchFamily="18" charset="0"/>
              </a:rPr>
              <a:t>Preparing </a:t>
            </a:r>
            <a:r>
              <a:rPr lang="en-US" sz="2800" dirty="0">
                <a:latin typeface="Times New Roman" panose="02020603050405020304" pitchFamily="18" charset="0"/>
                <a:ea typeface="Calibri" panose="020F0502020204030204" pitchFamily="34" charset="0"/>
              </a:rPr>
              <a:t>Annual Statistical Abstract and Dissemination </a:t>
            </a:r>
            <a:r>
              <a:rPr lang="en-US" sz="2800" dirty="0">
                <a:latin typeface="Times New Roman" panose="02020603050405020304" pitchFamily="18" charset="0"/>
              </a:rPr>
              <a:t> </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10000"/>
              </a:lnSpc>
              <a:spcBef>
                <a:spcPts val="0"/>
              </a:spcBef>
              <a:spcAft>
                <a:spcPts val="800"/>
              </a:spcAft>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800" dirty="0">
                <a:latin typeface="Times New Roman" panose="02020603050405020304" pitchFamily="18" charset="0"/>
                <a:ea typeface="Calibri" panose="020F0502020204030204" pitchFamily="34" charset="0"/>
                <a:cs typeface="Times New Roman" panose="02020603050405020304" pitchFamily="18" charset="0"/>
              </a:rPr>
              <a:t>existence of a well experienced CSA with its  branch offices in all the regional states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0"/>
              </a:spcBef>
              <a:spcAft>
                <a:spcPts val="8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Team work spirit exists among the CSA and MDAs/Regional States and the staff of the NSS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0"/>
              </a:spcBef>
              <a:spcAft>
                <a:spcPts val="8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An up-to-date frame of geographic Enumeration Areas (EAs) is available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0"/>
              </a:spcBef>
              <a:spcAft>
                <a:spcPts val="8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Delivery of statistical as well as analytical reports and other deliverables from different surveys conducted by the CSA and other NSS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members</a:t>
            </a:r>
          </a:p>
          <a:p>
            <a:pPr>
              <a:lnSpc>
                <a:spcPct val="110000"/>
              </a:lnSpc>
              <a:spcBef>
                <a:spcPts val="0"/>
              </a:spcBef>
              <a:spcAft>
                <a:spcPts val="800"/>
              </a:spcAft>
            </a:pPr>
            <a:r>
              <a:rPr lang="en-US" sz="2800" dirty="0">
                <a:latin typeface="Times New Roman" panose="02020603050405020304" pitchFamily="18" charset="0"/>
                <a:ea typeface="Calibri" panose="020F0502020204030204" pitchFamily="34" charset="0"/>
                <a:cs typeface="Times New Roman" panose="02020603050405020304" pitchFamily="18" charset="0"/>
              </a:rPr>
              <a:t>Existence and connecting of ICT and Geospatial Information Technology Infrastructure to support the data production process, data management and flow and data exchange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spcAft>
                <a:spcPts val="800"/>
              </a:spcAft>
              <a:buNone/>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73284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412" y="363071"/>
            <a:ext cx="11362764" cy="6158753"/>
          </a:xfrm>
          <a:blipFill>
            <a:blip r:embed="rId2"/>
            <a:tile tx="0" ty="0" sx="100000" sy="100000" flip="none" algn="tl"/>
          </a:blipFill>
        </p:spPr>
        <p:txBody>
          <a:bodyPr>
            <a:normAutofit fontScale="92500" lnSpcReduction="10000"/>
          </a:bodyPr>
          <a:lstStyle/>
          <a:p>
            <a:pPr marL="0" indent="0" algn="ctr">
              <a:lnSpc>
                <a:spcPct val="107000"/>
              </a:lnSpc>
              <a:spcBef>
                <a:spcPts val="0"/>
              </a:spcBef>
              <a:spcAft>
                <a:spcPts val="800"/>
              </a:spcAft>
              <a:buNone/>
            </a:pPr>
            <a:r>
              <a:rPr lang="en-US" sz="3000" b="1" dirty="0" err="1" smtClean="0">
                <a:solidFill>
                  <a:srgbClr val="FF0000"/>
                </a:solidFill>
              </a:rPr>
              <a:t>Cont’s</a:t>
            </a:r>
            <a:endParaRPr lang="en-US" sz="30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Availability of space for data storage, facility for data back-up and existence of web-based portal and some sectoral websites as enhancer for data dissemination</a:t>
            </a:r>
          </a:p>
          <a:p>
            <a:pPr marL="1714500" lvl="4" indent="0">
              <a:lnSpc>
                <a:spcPct val="107000"/>
              </a:lnSpc>
              <a:spcBef>
                <a:spcPts val="0"/>
              </a:spcBef>
              <a:spcAft>
                <a:spcPts val="800"/>
              </a:spcAft>
              <a:buNone/>
            </a:pPr>
            <a:r>
              <a:rPr lang="en-US" sz="2600" u="sng" dirty="0" smtClean="0">
                <a:latin typeface="Times New Roman" panose="02020603050405020304" pitchFamily="18" charset="0"/>
                <a:ea typeface="Calibri" panose="020F0502020204030204" pitchFamily="34" charset="0"/>
                <a:cs typeface="Times New Roman" panose="02020603050405020304" pitchFamily="18" charset="0"/>
              </a:rPr>
              <a:t>www.csa.gov.et</a:t>
            </a:r>
            <a:endParaRPr lang="en-US" sz="2600" u="sng"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Established </a:t>
            </a:r>
            <a:r>
              <a:rPr lang="en-US" sz="2800" dirty="0" err="1" smtClean="0">
                <a:latin typeface="Times New Roman" panose="02020603050405020304" pitchFamily="18" charset="0"/>
                <a:ea typeface="Calibri" panose="020F0502020204030204" pitchFamily="34" charset="0"/>
                <a:cs typeface="Times New Roman" panose="02020603050405020304" pitchFamily="18" charset="0"/>
              </a:rPr>
              <a:t>programme</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 for statistical production at the CSA and in some few sectors</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Programmed recruitment of staff to fill the gaps in manpower</a:t>
            </a:r>
          </a:p>
          <a:p>
            <a:pPr>
              <a:lnSpc>
                <a:spcPct val="107000"/>
              </a:lnSpc>
              <a:spcBef>
                <a:spcPts val="0"/>
              </a:spcBef>
              <a:spcAft>
                <a:spcPts val="800"/>
              </a:spcAft>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Accumulated experience over the past several years </a:t>
            </a:r>
          </a:p>
          <a:p>
            <a:pPr>
              <a:lnSpc>
                <a:spcPct val="107000"/>
              </a:lnSpc>
              <a:spcBef>
                <a:spcPts val="0"/>
              </a:spcBef>
              <a:spcAft>
                <a:spcPts val="800"/>
              </a:spcAft>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Physical Infrastructural - the building of two blocks of offices at the headquarters and four regional offices (all completed and functional)</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The Central Statistical Agency has a good status in ensuring regular data supply to users with its maintenance of high ethical standards, effective data dissemination and smooth data exchange</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15621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762" y="400050"/>
            <a:ext cx="11444287" cy="6129338"/>
          </a:xfrm>
          <a:blipFill>
            <a:blip r:embed="rId2"/>
            <a:tile tx="0" ty="0" sx="100000" sy="100000" flip="none" algn="tl"/>
          </a:blipFill>
        </p:spPr>
        <p:txBody>
          <a:bodyPr>
            <a:normAutofit lnSpcReduction="10000"/>
          </a:bodyPr>
          <a:lstStyle/>
          <a:p>
            <a:pPr marL="0" indent="0" algn="ctr">
              <a:buNone/>
            </a:pPr>
            <a:r>
              <a:rPr lang="en-US" sz="3200" b="1" dirty="0" err="1" smtClean="0">
                <a:solidFill>
                  <a:srgbClr val="FF0000"/>
                </a:solidFill>
              </a:rPr>
              <a:t>Cont’s</a:t>
            </a:r>
            <a:endParaRPr lang="en-US" dirty="0"/>
          </a:p>
          <a:p>
            <a:pPr>
              <a:lnSpc>
                <a:spcPct val="107000"/>
              </a:lnSpc>
              <a:spcBef>
                <a:spcPts val="0"/>
              </a:spcBef>
              <a:spcAft>
                <a:spcPts val="800"/>
              </a:spcAft>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Existence of an operating legal framework</a:t>
            </a:r>
            <a:endParaRPr lang="en-US" sz="26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Established </a:t>
            </a:r>
            <a:r>
              <a:rPr lang="en-US" sz="2600" dirty="0" err="1" smtClean="0">
                <a:latin typeface="Times New Roman" panose="02020603050405020304" pitchFamily="18" charset="0"/>
                <a:ea typeface="Calibri" panose="020F0502020204030204" pitchFamily="34" charset="0"/>
                <a:cs typeface="Times New Roman" panose="02020603050405020304" pitchFamily="18" charset="0"/>
              </a:rPr>
              <a:t>programme</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 for statistical production both at the CSA and in some few sectors</a:t>
            </a:r>
            <a:endParaRPr lang="en-US" sz="26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Development and adoption of the Ethiopian Data Quality Assessment Framework (EDQAF) for the NSS</a:t>
            </a:r>
            <a:endParaRPr lang="en-US" sz="26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Administrative reform and establishment of </a:t>
            </a:r>
            <a:r>
              <a:rPr lang="en-US" sz="2600" dirty="0" smtClean="0">
                <a:latin typeface="Times New Roman" panose="02020603050405020304" pitchFamily="18" charset="0"/>
                <a:cs typeface="Times New Roman" panose="02020603050405020304" pitchFamily="18" charset="0"/>
              </a:rPr>
              <a:t>National Statistical Data Quality and Standards Coordination</a:t>
            </a:r>
            <a:r>
              <a:rPr lang="en-US" sz="2600" dirty="0" smtClean="0"/>
              <a:t> </a:t>
            </a:r>
            <a:r>
              <a:rPr lang="en-US" sz="2600" dirty="0" smtClean="0">
                <a:latin typeface="Times New Roman" panose="02020603050405020304" pitchFamily="18" charset="0"/>
                <a:cs typeface="Times New Roman" panose="02020603050405020304" pitchFamily="18" charset="0"/>
              </a:rPr>
              <a:t>Directorate </a:t>
            </a:r>
            <a:r>
              <a:rPr lang="en-US" sz="2600" dirty="0" smtClean="0"/>
              <a:t>(</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NSDQSCD)</a:t>
            </a:r>
          </a:p>
          <a:p>
            <a:pPr>
              <a:lnSpc>
                <a:spcPct val="117000"/>
              </a:lnSpc>
              <a:spcBef>
                <a:spcPts val="0"/>
              </a:spcBef>
              <a:spcAft>
                <a:spcPts val="800"/>
              </a:spcAft>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The establishment of  Vital Statistic Directorate (VSD) to produce vital statistic </a:t>
            </a:r>
          </a:p>
          <a:p>
            <a:pPr>
              <a:lnSpc>
                <a:spcPct val="107000"/>
              </a:lnSpc>
              <a:spcBef>
                <a:spcPts val="0"/>
              </a:spcBef>
              <a:spcAft>
                <a:spcPts val="800"/>
              </a:spcAft>
            </a:pPr>
            <a:r>
              <a:rPr lang="en-US" sz="2600" dirty="0" smtClean="0">
                <a:latin typeface="Times New Roman" panose="02020603050405020304" pitchFamily="18" charset="0"/>
                <a:ea typeface="Calibri" panose="020F0502020204030204" pitchFamily="34" charset="0"/>
                <a:cs typeface="Times New Roman" panose="02020603050405020304" pitchFamily="18" charset="0"/>
              </a:rPr>
              <a:t>Plan and trial to revised the existing law (statistical legal Framework)</a:t>
            </a:r>
          </a:p>
          <a:p>
            <a:pPr lvl="2">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CSA Establishment Proclamation and Directives of 2005, No.442/2005 has become inadequate with respect to encompassing the entire NSS; in particular there is lack of explicit provision for coordination. This law, therefore, requires a comprehensive review.</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3191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4094" y="470647"/>
            <a:ext cx="11214847" cy="6104965"/>
          </a:xfrm>
          <a:blipFill>
            <a:blip r:embed="rId2"/>
            <a:tile tx="0" ty="0" sx="100000" sy="100000" flip="none" algn="tl"/>
          </a:blipFill>
        </p:spPr>
        <p:txBody>
          <a:bodyPr>
            <a:normAutofit/>
          </a:bodyPr>
          <a:lstStyle/>
          <a:p>
            <a:pPr marL="0" indent="0" algn="ctr">
              <a:buNone/>
            </a:pPr>
            <a:endParaRPr lang="en-US" sz="5000" i="1" dirty="0" smtClean="0">
              <a:solidFill>
                <a:srgbClr val="460635"/>
              </a:solidFill>
              <a:effectLst>
                <a:outerShdw blurRad="38100" dist="38100" dir="2700000" algn="tl">
                  <a:srgbClr val="000000">
                    <a:alpha val="43137"/>
                  </a:srgbClr>
                </a:outerShdw>
              </a:effectLst>
            </a:endParaRPr>
          </a:p>
          <a:p>
            <a:pPr marL="0" indent="0" algn="ctr">
              <a:buNone/>
            </a:pPr>
            <a:endParaRPr lang="en-US" sz="5000" i="1" dirty="0">
              <a:solidFill>
                <a:srgbClr val="460635"/>
              </a:solidFill>
              <a:effectLst>
                <a:outerShdw blurRad="38100" dist="38100" dir="2700000" algn="tl">
                  <a:srgbClr val="000000">
                    <a:alpha val="43137"/>
                  </a:srgbClr>
                </a:outerShdw>
              </a:effectLst>
            </a:endParaRPr>
          </a:p>
          <a:p>
            <a:pPr marL="0" indent="0" algn="ctr">
              <a:buNone/>
            </a:pPr>
            <a:r>
              <a:rPr lang="en-US" sz="5000" i="1" dirty="0" smtClean="0">
                <a:solidFill>
                  <a:schemeClr val="accent1"/>
                </a:solidFill>
                <a:effectLst>
                  <a:outerShdw blurRad="38100" dist="38100" dir="2700000" algn="tl">
                    <a:srgbClr val="000000">
                      <a:alpha val="43137"/>
                    </a:srgbClr>
                  </a:outerShdw>
                </a:effectLst>
              </a:rPr>
              <a:t>THANK YOU</a:t>
            </a:r>
            <a:endParaRPr lang="en-US" sz="5000" i="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22050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1386</TotalTime>
  <Words>1746</Words>
  <Application>Microsoft Office PowerPoint</Application>
  <PresentationFormat>Widescreen</PresentationFormat>
  <Paragraphs>164</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Black</vt:lpstr>
      <vt:lpstr>Bookman Old Style</vt:lpstr>
      <vt:lpstr>Calibri</vt:lpstr>
      <vt:lpstr>Symbol</vt:lpstr>
      <vt:lpstr>Times New Roman</vt:lpstr>
      <vt:lpstr>Wingdings</vt:lpstr>
      <vt:lpstr>Organic</vt:lpstr>
      <vt:lpstr>PowerPoint Presentation</vt:lpstr>
      <vt:lpstr>PowerPoint Presentation</vt:lpstr>
      <vt:lpstr>Introduction</vt:lpstr>
      <vt:lpstr>Cont’s</vt:lpstr>
      <vt:lpstr>Cont’s</vt:lpstr>
      <vt:lpstr> The Central Statistical Agency and NSS </vt:lpstr>
      <vt:lpstr>Cont’s</vt:lpstr>
      <vt:lpstr>Cont’s</vt:lpstr>
      <vt:lpstr>Current Organizational Elements under Each Principal Officer of CSA</vt:lpstr>
      <vt:lpstr>  </vt:lpstr>
      <vt:lpstr>PowerPoint Presentation</vt:lpstr>
      <vt:lpstr>PowerPoint Presentation</vt:lpstr>
      <vt:lpstr>PowerPoint Presentation</vt:lpstr>
      <vt:lpstr>PowerPoint Presentation</vt:lpstr>
      <vt:lpstr>Cont’s</vt:lpstr>
      <vt:lpstr>Summary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95</cp:revision>
  <dcterms:created xsi:type="dcterms:W3CDTF">2017-09-21T19:39:08Z</dcterms:created>
  <dcterms:modified xsi:type="dcterms:W3CDTF">2017-09-28T06:58:07Z</dcterms:modified>
</cp:coreProperties>
</file>