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56" r:id="rId2"/>
    <p:sldId id="294" r:id="rId3"/>
    <p:sldId id="296" r:id="rId4"/>
    <p:sldId id="298" r:id="rId5"/>
    <p:sldId id="300" r:id="rId6"/>
    <p:sldId id="295" r:id="rId7"/>
    <p:sldId id="299" r:id="rId8"/>
    <p:sldId id="288" r:id="rId9"/>
    <p:sldId id="290" r:id="rId10"/>
    <p:sldId id="291" r:id="rId11"/>
    <p:sldId id="293" r:id="rId12"/>
    <p:sldId id="269" r:id="rId13"/>
    <p:sldId id="270" r:id="rId14"/>
    <p:sldId id="266" r:id="rId15"/>
  </p:sldIdLst>
  <p:sldSz cx="9144000" cy="6858000" type="screen4x3"/>
  <p:notesSz cx="7010400" cy="92964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136"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272"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407"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543"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5679"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2814"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19995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086"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9" autoAdjust="0"/>
    <p:restoredTop sz="92793" autoAdjust="0"/>
  </p:normalViewPr>
  <p:slideViewPr>
    <p:cSldViewPr>
      <p:cViewPr>
        <p:scale>
          <a:sx n="70" d="100"/>
          <a:sy n="70" d="100"/>
        </p:scale>
        <p:origin x="-1278" y="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98" name="Shape 598"/>
          <p:cNvSpPr>
            <a:spLocks noGrp="1" noRot="1" noChangeAspect="1"/>
          </p:cNvSpPr>
          <p:nvPr>
            <p:ph type="sldImg"/>
          </p:nvPr>
        </p:nvSpPr>
        <p:spPr>
          <a:xfrm>
            <a:off x="1181100" y="696913"/>
            <a:ext cx="4648200" cy="3486150"/>
          </a:xfrm>
          <a:prstGeom prst="rect">
            <a:avLst/>
          </a:prstGeom>
        </p:spPr>
        <p:txBody>
          <a:bodyPr lIns="93177" tIns="46589" rIns="93177" bIns="46589"/>
          <a:lstStyle/>
          <a:p>
            <a:endParaRPr/>
          </a:p>
        </p:txBody>
      </p:sp>
      <p:sp>
        <p:nvSpPr>
          <p:cNvPr id="599" name="Shape 599"/>
          <p:cNvSpPr>
            <a:spLocks noGrp="1"/>
          </p:cNvSpPr>
          <p:nvPr>
            <p:ph type="body" sz="quarter" idx="1"/>
          </p:nvPr>
        </p:nvSpPr>
        <p:spPr>
          <a:xfrm>
            <a:off x="934720" y="4415790"/>
            <a:ext cx="5140960" cy="4183380"/>
          </a:xfrm>
          <a:prstGeom prst="rect">
            <a:avLst/>
          </a:prstGeom>
        </p:spPr>
        <p:txBody>
          <a:bodyPr lIns="93177" tIns="46589" rIns="93177" bIns="46589"/>
          <a:lstStyle/>
          <a:p>
            <a:endParaRPr/>
          </a:p>
        </p:txBody>
      </p:sp>
    </p:spTree>
    <p:extLst>
      <p:ext uri="{BB962C8B-B14F-4D97-AF65-F5344CB8AC3E}">
        <p14:creationId xmlns:p14="http://schemas.microsoft.com/office/powerpoint/2010/main" val="1104556004"/>
      </p:ext>
    </p:extLst>
  </p:cSld>
  <p:clrMap bg1="lt1" tx1="dk1" bg2="lt2" tx2="dk2" accent1="accent1" accent2="accent2" accent3="accent3" accent4="accent4" accent5="accent5" accent6="accent6" hlink="hlink" folHlink="folHlink"/>
  <p:notesStyle>
    <a:lvl1pPr defTabSz="457136" latinLnBrk="0">
      <a:defRPr sz="1200">
        <a:latin typeface="+mj-lt"/>
        <a:ea typeface="+mj-ea"/>
        <a:cs typeface="+mj-cs"/>
        <a:sym typeface="Calibri"/>
      </a:defRPr>
    </a:lvl1pPr>
    <a:lvl2pPr indent="228600" defTabSz="457136" latinLnBrk="0">
      <a:defRPr sz="1200">
        <a:latin typeface="+mj-lt"/>
        <a:ea typeface="+mj-ea"/>
        <a:cs typeface="+mj-cs"/>
        <a:sym typeface="Calibri"/>
      </a:defRPr>
    </a:lvl2pPr>
    <a:lvl3pPr indent="457200" defTabSz="457136" latinLnBrk="0">
      <a:defRPr sz="1200">
        <a:latin typeface="+mj-lt"/>
        <a:ea typeface="+mj-ea"/>
        <a:cs typeface="+mj-cs"/>
        <a:sym typeface="Calibri"/>
      </a:defRPr>
    </a:lvl3pPr>
    <a:lvl4pPr indent="685800" defTabSz="457136" latinLnBrk="0">
      <a:defRPr sz="1200">
        <a:latin typeface="+mj-lt"/>
        <a:ea typeface="+mj-ea"/>
        <a:cs typeface="+mj-cs"/>
        <a:sym typeface="Calibri"/>
      </a:defRPr>
    </a:lvl4pPr>
    <a:lvl5pPr indent="914400" defTabSz="457136" latinLnBrk="0">
      <a:defRPr sz="1200">
        <a:latin typeface="+mj-lt"/>
        <a:ea typeface="+mj-ea"/>
        <a:cs typeface="+mj-cs"/>
        <a:sym typeface="Calibri"/>
      </a:defRPr>
    </a:lvl5pPr>
    <a:lvl6pPr indent="1143000" defTabSz="457136" latinLnBrk="0">
      <a:defRPr sz="1200">
        <a:latin typeface="+mj-lt"/>
        <a:ea typeface="+mj-ea"/>
        <a:cs typeface="+mj-cs"/>
        <a:sym typeface="Calibri"/>
      </a:defRPr>
    </a:lvl6pPr>
    <a:lvl7pPr indent="1371600" defTabSz="457136" latinLnBrk="0">
      <a:defRPr sz="1200">
        <a:latin typeface="+mj-lt"/>
        <a:ea typeface="+mj-ea"/>
        <a:cs typeface="+mj-cs"/>
        <a:sym typeface="Calibri"/>
      </a:defRPr>
    </a:lvl7pPr>
    <a:lvl8pPr indent="1600200" defTabSz="457136" latinLnBrk="0">
      <a:defRPr sz="1200">
        <a:latin typeface="+mj-lt"/>
        <a:ea typeface="+mj-ea"/>
        <a:cs typeface="+mj-cs"/>
        <a:sym typeface="Calibri"/>
      </a:defRPr>
    </a:lvl8pPr>
    <a:lvl9pPr indent="1828800" defTabSz="457136"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ejfoundation.org/pdf/white_gold_the_true_cost_of_cotton.pdf"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onlinelibrary.wiley.com/doi/10.1111/j.1651-2227.2001.tb02808.x/abstract" TargetMode="External"/><Relationship Id="rId4" Type="http://schemas.openxmlformats.org/officeDocument/2006/relationships/hyperlink" Target="http://news.nationalgeographic.com/news/2010/04/100402-aral-sea-story/"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96565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q"/>
              <a:defRPr/>
            </a:pPr>
            <a:r>
              <a:rPr lang="en-US" sz="1000" dirty="0" smtClean="0"/>
              <a:t>Sustainable development has diverse nexus areas on which policy makers focus to meet their objectives.</a:t>
            </a:r>
          </a:p>
          <a:p>
            <a:pPr marL="171450" indent="-171450">
              <a:buFont typeface="Wingdings" panose="05000000000000000000" pitchFamily="2" charset="2"/>
              <a:buChar char="q"/>
              <a:defRPr/>
            </a:pPr>
            <a:r>
              <a:rPr lang="en-US" sz="1000" dirty="0" smtClean="0"/>
              <a:t>Most common of these Nexus areas link two of three dimensions of sustainable development of immediate concern. These include:</a:t>
            </a:r>
          </a:p>
          <a:p>
            <a:pPr marL="628650" lvl="1" indent="-171450">
              <a:buFont typeface="Wingdings" panose="05000000000000000000" pitchFamily="2" charset="2"/>
              <a:buChar char="§"/>
              <a:defRPr/>
            </a:pPr>
            <a:r>
              <a:rPr lang="en-US" sz="1000" dirty="0" smtClean="0"/>
              <a:t>Socio-environmental </a:t>
            </a:r>
          </a:p>
          <a:p>
            <a:pPr marL="628650" lvl="1" indent="-171450">
              <a:buFont typeface="Wingdings" panose="05000000000000000000" pitchFamily="2" charset="2"/>
              <a:buChar char="§"/>
              <a:defRPr/>
            </a:pPr>
            <a:r>
              <a:rPr lang="en-US" sz="1000" dirty="0" smtClean="0"/>
              <a:t>Economic-environmental</a:t>
            </a:r>
          </a:p>
          <a:p>
            <a:pPr marL="628650" lvl="1" indent="-171450">
              <a:buFont typeface="Wingdings" panose="05000000000000000000" pitchFamily="2" charset="2"/>
              <a:buChar char="§"/>
              <a:defRPr/>
            </a:pPr>
            <a:r>
              <a:rPr lang="en-US" sz="1000" dirty="0" smtClean="0"/>
              <a:t>Socio-economic </a:t>
            </a:r>
            <a:br>
              <a:rPr lang="en-US" sz="1000" dirty="0" smtClean="0"/>
            </a:br>
            <a:endParaRPr lang="en-US" sz="1000" dirty="0" smtClean="0"/>
          </a:p>
          <a:p>
            <a:pPr marL="171450" indent="-171450">
              <a:buFont typeface="Wingdings" panose="05000000000000000000" pitchFamily="2" charset="2"/>
              <a:buChar char="q"/>
              <a:defRPr/>
            </a:pPr>
            <a:r>
              <a:rPr lang="en-US" sz="1000" dirty="0" smtClean="0"/>
              <a:t>The 17 SDGs of the 2030 Agenda are indivisible and integrated.</a:t>
            </a:r>
          </a:p>
          <a:p>
            <a:pPr marL="628650" lvl="1" indent="-171450">
              <a:buFont typeface="Wingdings" panose="05000000000000000000" pitchFamily="2" charset="2"/>
              <a:buChar char="§"/>
              <a:defRPr/>
            </a:pPr>
            <a:r>
              <a:rPr lang="en-US" sz="1000" dirty="0" smtClean="0"/>
              <a:t>Integrated approach – Note that one cannot integrate on everything with everyone everywhere</a:t>
            </a:r>
          </a:p>
          <a:p>
            <a:pPr>
              <a:buFont typeface="Wingdings" panose="05000000000000000000" pitchFamily="2" charset="2"/>
              <a:buNone/>
              <a:defRPr/>
            </a:pPr>
            <a:endParaRPr lang="en-US" sz="1000" dirty="0" smtClean="0"/>
          </a:p>
          <a:p>
            <a:pPr marL="171450" indent="-171450">
              <a:buFont typeface="Wingdings" panose="05000000000000000000" pitchFamily="2" charset="2"/>
              <a:buChar char="q"/>
              <a:defRPr/>
            </a:pPr>
            <a:r>
              <a:rPr lang="en-US" sz="1000" dirty="0" smtClean="0"/>
              <a:t>Nexus approach is a subset of the Integrated Approach</a:t>
            </a:r>
          </a:p>
          <a:p>
            <a:pPr marL="171450" indent="-171450">
              <a:buFont typeface="Wingdings" panose="05000000000000000000" pitchFamily="2" charset="2"/>
              <a:buChar char="q"/>
              <a:defRPr/>
            </a:pPr>
            <a:r>
              <a:rPr lang="en-US" sz="1000" dirty="0" smtClean="0"/>
              <a:t>Nexus approach stresses integration of all three dimensions of sustainable development</a:t>
            </a:r>
          </a:p>
          <a:p>
            <a:pPr marL="171450" indent="-171450">
              <a:buFont typeface="Wingdings" panose="05000000000000000000" pitchFamily="2" charset="2"/>
              <a:buChar char="q"/>
              <a:defRPr/>
            </a:pPr>
            <a:r>
              <a:rPr lang="en-US" sz="1000" dirty="0" smtClean="0"/>
              <a:t>Though a subset the Integrated Approach, nexus integration sharpens boundaries of focus</a:t>
            </a:r>
          </a:p>
          <a:p>
            <a:pPr marL="171450" indent="-171450">
              <a:buFont typeface="Wingdings" panose="05000000000000000000" pitchFamily="2" charset="2"/>
              <a:buChar char="q"/>
              <a:defRPr/>
            </a:pPr>
            <a:r>
              <a:rPr lang="en-US" sz="1000" dirty="0" smtClean="0"/>
              <a:t>Nexus approach contributes to transforming our world</a:t>
            </a:r>
            <a:endParaRPr lang="en-US" sz="800" dirty="0" smtClean="0"/>
          </a:p>
        </p:txBody>
      </p:sp>
      <p:sp>
        <p:nvSpPr>
          <p:cNvPr id="4" name="Slide Number Placeholder 3"/>
          <p:cNvSpPr>
            <a:spLocks noGrp="1"/>
          </p:cNvSpPr>
          <p:nvPr>
            <p:ph type="sldNum" sz="quarter" idx="5"/>
          </p:nvPr>
        </p:nvSpPr>
        <p:spPr>
          <a:xfrm>
            <a:off x="3970338" y="8829675"/>
            <a:ext cx="3038475" cy="465138"/>
          </a:xfrm>
          <a:prstGeom prst="rect">
            <a:avLst/>
          </a:prstGeom>
        </p:spPr>
        <p:txBody>
          <a:bodyPr/>
          <a:lstStyle/>
          <a:p>
            <a:pPr>
              <a:defRPr/>
            </a:pPr>
            <a:fld id="{8147836E-EF37-44FC-B9BD-B1F5A683365F}"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q"/>
              <a:defRPr/>
            </a:pPr>
            <a:r>
              <a:rPr lang="en-US" dirty="0" smtClean="0"/>
              <a:t>Human well-being &amp; environment nexus: well-articulated in sustainable development policy documents, international summits and conferences, from the 1972 Stockholm Declaration to the 2030 Agenda; + major scientific work: 2005 Millennium Ecosystem Assessment, which defined human well-being as: the extent to which individuals have the ability and the opportunity to live the kinds of lives they have reason to value (encompasses health, personal safety, jobs &amp; income)</a:t>
            </a:r>
          </a:p>
          <a:p>
            <a:pPr marL="171450" indent="-171450">
              <a:buFont typeface="Wingdings" panose="05000000000000000000" pitchFamily="2" charset="2"/>
              <a:buChar char="q"/>
              <a:defRPr/>
            </a:pPr>
            <a:r>
              <a:rPr lang="en-US" dirty="0" smtClean="0"/>
              <a:t>Links between human well-being and healthy environment include:</a:t>
            </a:r>
          </a:p>
          <a:p>
            <a:pPr marL="628650" marR="0" lvl="1"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sz="1200" b="0" i="0" u="none" strike="noStrike" kern="1200" baseline="0" dirty="0" smtClean="0">
                <a:solidFill>
                  <a:schemeClr val="tx1"/>
                </a:solidFill>
                <a:latin typeface="+mn-lt"/>
                <a:ea typeface="+mn-ea"/>
                <a:cs typeface="+mn-cs"/>
              </a:rPr>
              <a:t>More &amp; more everyday products contain hazardous substances, including persistent, </a:t>
            </a:r>
            <a:r>
              <a:rPr lang="en-US" sz="1200" b="0" i="0" u="none" strike="noStrike" kern="1200" baseline="0" dirty="0" err="1" smtClean="0">
                <a:solidFill>
                  <a:schemeClr val="tx1"/>
                </a:solidFill>
                <a:latin typeface="+mn-lt"/>
                <a:ea typeface="+mn-ea"/>
                <a:cs typeface="+mn-cs"/>
              </a:rPr>
              <a:t>bioaccumulative</a:t>
            </a:r>
            <a:r>
              <a:rPr lang="en-US" sz="1200" b="0" i="0" u="none" strike="noStrike" kern="1200" baseline="0" dirty="0" smtClean="0">
                <a:solidFill>
                  <a:schemeClr val="tx1"/>
                </a:solidFill>
                <a:latin typeface="+mn-lt"/>
                <a:ea typeface="+mn-ea"/>
                <a:cs typeface="+mn-cs"/>
              </a:rPr>
              <a:t> and toxic substances (PBTs), meaning that home and workplace environments expose people to carcinogenic chemicals, pollutants or radiation – estimated in 2012 to have caused a loss of 49 million Disability Adjusted Life Years (DALYs) per year (UNEP, 2016).</a:t>
            </a:r>
            <a:endParaRPr lang="en-US" dirty="0" smtClean="0"/>
          </a:p>
          <a:p>
            <a:pPr marL="628650" marR="0" lvl="1" indent="-171450" algn="l" defTabSz="914400" rtl="0" eaLnBrk="0" fontAlgn="base" latinLnBrk="0" hangingPunct="0">
              <a:lnSpc>
                <a:spcPct val="100000"/>
              </a:lnSpc>
              <a:spcBef>
                <a:spcPct val="30000"/>
              </a:spcBef>
              <a:spcAft>
                <a:spcPct val="0"/>
              </a:spcAft>
              <a:buClrTx/>
              <a:buSzTx/>
              <a:buFont typeface="Wingdings" panose="05000000000000000000" pitchFamily="2" charset="2"/>
              <a:buChar char="§"/>
              <a:tabLst/>
              <a:defRPr/>
            </a:pPr>
            <a:r>
              <a:rPr lang="en-US" dirty="0" smtClean="0"/>
              <a:t>Climate change reflective of an unhealthy environment, contributes to ecosystem degradation – also heightens risk of disasters which can threaten personal safety and human health.</a:t>
            </a:r>
          </a:p>
          <a:p>
            <a:pPr marL="628650" lvl="1" indent="-171450">
              <a:buFont typeface="Wingdings" panose="05000000000000000000" pitchFamily="2" charset="2"/>
              <a:buChar char="§"/>
              <a:defRPr/>
            </a:pPr>
            <a:r>
              <a:rPr lang="en-US" dirty="0" smtClean="0"/>
              <a:t>Impact of healthy environment on resource productivity. In developing world, agriculture engages 80% of </a:t>
            </a:r>
            <a:r>
              <a:rPr lang="en-US" dirty="0" err="1" smtClean="0"/>
              <a:t>labour</a:t>
            </a:r>
            <a:r>
              <a:rPr lang="en-US" dirty="0" smtClean="0"/>
              <a:t> force; and over 1 billion small-scale farmers are responsible for most rural employment in developing countries. Via this reinforcing linkage, healthy environment can contribute to resource productivity, contributing to jobs and income, household security and human well-being.</a:t>
            </a:r>
          </a:p>
          <a:p>
            <a:pPr marL="171450" indent="-171450">
              <a:buFont typeface="Wingdings" panose="05000000000000000000" pitchFamily="2" charset="2"/>
              <a:buChar char="q"/>
              <a:defRPr/>
            </a:pPr>
            <a:r>
              <a:rPr lang="en-US" dirty="0" smtClean="0"/>
              <a:t>Remember vulnerabilities – not all costs or effects are created equal. Informal waste collectors may be harmed by an attempt to formalize waste management, but they may also be located in settlements more likely to be exposed to hazards; on the other hand conservation may improve ecosystem health but for the enjoyment of wealthier locals who can afford access to recreation areas, and fail to preserve the well-being of the small-scale farmers if their access is curtailed</a:t>
            </a:r>
          </a:p>
          <a:p>
            <a:pPr marL="171450" indent="-171450">
              <a:buFont typeface="Wingdings" panose="05000000000000000000" pitchFamily="2" charset="2"/>
              <a:buChar char="q"/>
              <a:defRPr/>
            </a:pPr>
            <a:r>
              <a:rPr lang="en-US" dirty="0" smtClean="0"/>
              <a:t>So low regret measures need to be carefully thought through</a:t>
            </a:r>
          </a:p>
          <a:p>
            <a:pPr marL="171450" indent="-171450">
              <a:buFont typeface="Arial" panose="020B0604020202020204" pitchFamily="34" charset="0"/>
              <a:buChar char="•"/>
              <a:defRPr/>
            </a:pPr>
            <a:endParaRPr lang="en-US" dirty="0" smtClean="0"/>
          </a:p>
          <a:p>
            <a:pPr marL="628650" lvl="1" indent="-171450">
              <a:buFont typeface="Arial" panose="020B0604020202020204" pitchFamily="34" charset="0"/>
              <a:buChar char="•"/>
              <a:defRPr/>
            </a:pPr>
            <a:endParaRPr lang="en-US" dirty="0" smtClean="0"/>
          </a:p>
          <a:p>
            <a:pPr marL="628650" lvl="1" indent="-171450">
              <a:buFont typeface="Arial" panose="020B0604020202020204" pitchFamily="34" charset="0"/>
              <a:buChar char="•"/>
              <a:defRPr/>
            </a:pPr>
            <a:endParaRPr lang="en-US" dirty="0" smtClean="0"/>
          </a:p>
          <a:p>
            <a:pPr>
              <a:buFont typeface="Arial" panose="020B0604020202020204" pitchFamily="34" charset="0"/>
              <a:buNone/>
              <a:defRPr/>
            </a:pPr>
            <a:endParaRPr lang="en-US" dirty="0" smtClean="0"/>
          </a:p>
        </p:txBody>
      </p:sp>
      <p:sp>
        <p:nvSpPr>
          <p:cNvPr id="4" name="Slide Number Placeholder 3"/>
          <p:cNvSpPr>
            <a:spLocks noGrp="1"/>
          </p:cNvSpPr>
          <p:nvPr>
            <p:ph type="sldNum" sz="quarter" idx="5"/>
          </p:nvPr>
        </p:nvSpPr>
        <p:spPr>
          <a:xfrm>
            <a:off x="3970338" y="8829675"/>
            <a:ext cx="3038475" cy="465138"/>
          </a:xfrm>
          <a:prstGeom prst="rect">
            <a:avLst/>
          </a:prstGeom>
        </p:spPr>
        <p:txBody>
          <a:bodyPr/>
          <a:lstStyle/>
          <a:p>
            <a:pPr>
              <a:defRPr/>
            </a:pPr>
            <a:fld id="{F309E613-1A04-4EA1-94CF-4EBD5D1078DB}"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q"/>
              <a:defRPr/>
            </a:pPr>
            <a:r>
              <a:rPr lang="en-US" dirty="0" smtClean="0"/>
              <a:t>More than 90 percent of recorded major disasters in past 20 years were climate- and weather events (IUCN, 2015) – climate change expected to increase frequency and intensity</a:t>
            </a:r>
          </a:p>
          <a:p>
            <a:pPr marL="171450" indent="-171450">
              <a:buFont typeface="Wingdings" panose="05000000000000000000" pitchFamily="2" charset="2"/>
              <a:buChar char="q"/>
              <a:defRPr/>
            </a:pPr>
            <a:r>
              <a:rPr lang="en-US" dirty="0" err="1" smtClean="0"/>
              <a:t>Interlinkages</a:t>
            </a:r>
            <a:r>
              <a:rPr lang="en-US" dirty="0" smtClean="0"/>
              <a:t> include:</a:t>
            </a:r>
          </a:p>
          <a:p>
            <a:pPr marL="628650" lvl="1" indent="-171450" eaLnBrk="1" fontAlgn="auto" hangingPunct="1">
              <a:spcBef>
                <a:spcPts val="0"/>
              </a:spcBef>
              <a:spcAft>
                <a:spcPts val="0"/>
              </a:spcAft>
              <a:buFont typeface="Wingdings" panose="05000000000000000000" pitchFamily="2" charset="2"/>
              <a:buChar char="§"/>
              <a:defRPr/>
            </a:pPr>
            <a:r>
              <a:rPr lang="en-US" dirty="0" smtClean="0"/>
              <a:t>Declining resource productivity due to disasters can increase resource competition and likelihood of conflict. For this reason and the possible creation of a ‘governance gap’ due to damage and losses, the correlation between disasters and conflict is strong enough for scientists to have suggested using disaster data to predict where future violence might flare up (US Department of Defense, 2014)</a:t>
            </a:r>
          </a:p>
          <a:p>
            <a:pPr marL="628650" lvl="1" indent="-171450" eaLnBrk="1" fontAlgn="auto" hangingPunct="1">
              <a:spcBef>
                <a:spcPts val="0"/>
              </a:spcBef>
              <a:spcAft>
                <a:spcPts val="0"/>
              </a:spcAft>
              <a:buFont typeface="Wingdings" panose="05000000000000000000" pitchFamily="2" charset="2"/>
              <a:buChar char="§"/>
              <a:defRPr/>
            </a:pPr>
            <a:r>
              <a:rPr lang="en-US" dirty="0" smtClean="0"/>
              <a:t>Declining resource productivity, loss of assets and infrastructural damage, incentivize or compel populations to seek refuge and prosperity elsewhere (IPCC, 2012)</a:t>
            </a:r>
          </a:p>
          <a:p>
            <a:pPr marL="171450" indent="-171450">
              <a:buFont typeface="Wingdings" panose="05000000000000000000" pitchFamily="2" charset="2"/>
              <a:buChar char="q"/>
              <a:defRPr/>
            </a:pPr>
            <a:r>
              <a:rPr lang="en-US" dirty="0" smtClean="0"/>
              <a:t>Shared vulnerabilities:</a:t>
            </a:r>
          </a:p>
          <a:p>
            <a:pPr marL="628650" lvl="1" indent="-171450">
              <a:buFont typeface="Wingdings" panose="05000000000000000000" pitchFamily="2" charset="2"/>
              <a:buChar char="§"/>
              <a:defRPr/>
            </a:pPr>
            <a:r>
              <a:rPr lang="en-US" dirty="0" smtClean="0"/>
              <a:t>Both disasters and migration patterns are affected by climate change; because climate change increases likelihood of disasters, it can also be said that its impact on migration can (but is not necessarily) mediated by increased number of disasters</a:t>
            </a:r>
          </a:p>
          <a:p>
            <a:pPr marL="628650" lvl="1" indent="-171450">
              <a:buFont typeface="Wingdings" panose="05000000000000000000" pitchFamily="2" charset="2"/>
              <a:buChar char="§"/>
              <a:defRPr/>
            </a:pPr>
            <a:r>
              <a:rPr lang="en-US" dirty="0" smtClean="0"/>
              <a:t>Both disasters and conflict reduce attractiveness for investors</a:t>
            </a:r>
          </a:p>
          <a:p>
            <a:pPr marL="628650" lvl="1" indent="-171450">
              <a:buFont typeface="Wingdings" panose="05000000000000000000" pitchFamily="2" charset="2"/>
              <a:buChar char="§"/>
              <a:defRPr/>
            </a:pPr>
            <a:r>
              <a:rPr lang="en-US" dirty="0" smtClean="0"/>
              <a:t>All three may necessitate increased expenditure on humanitarian aid and relief</a:t>
            </a:r>
          </a:p>
          <a:p>
            <a:pPr marL="628650" lvl="1" indent="-171450">
              <a:buFont typeface="Wingdings" panose="05000000000000000000" pitchFamily="2" charset="2"/>
              <a:buChar char="§"/>
              <a:defRPr/>
            </a:pPr>
            <a:r>
              <a:rPr lang="en-US" dirty="0" smtClean="0"/>
              <a:t>Migrants and victims of conflict can suffer increased risk of assault and theft</a:t>
            </a:r>
          </a:p>
          <a:p>
            <a:pPr marL="171450" indent="-171450">
              <a:buFont typeface="Wingdings" panose="05000000000000000000" pitchFamily="2" charset="2"/>
              <a:buChar char="q"/>
              <a:defRPr/>
            </a:pPr>
            <a:r>
              <a:rPr lang="en-US" dirty="0" smtClean="0"/>
              <a:t>Note obvious linkages to other nexus area of human well-being.</a:t>
            </a:r>
          </a:p>
          <a:p>
            <a:pPr marL="171450" indent="-171450">
              <a:buFont typeface="Wingdings" panose="05000000000000000000" pitchFamily="2" charset="2"/>
              <a:buChar char="q"/>
              <a:defRPr/>
            </a:pPr>
            <a:r>
              <a:rPr lang="en-US" dirty="0" smtClean="0"/>
              <a:t>Remember power relations and vulnerabilities: increased vulnerability to sexual assault falls especially on women, well-documented</a:t>
            </a:r>
          </a:p>
          <a:p>
            <a:pPr marL="628650" lvl="1" indent="-171450">
              <a:buFont typeface="Arial" panose="020B0604020202020204" pitchFamily="34" charset="0"/>
              <a:buChar char="•"/>
              <a:defRPr/>
            </a:pPr>
            <a:endParaRPr lang="en-US" dirty="0" smtClean="0"/>
          </a:p>
          <a:p>
            <a:pPr marL="628650" lvl="1" indent="-171450">
              <a:buFont typeface="Arial" panose="020B0604020202020204" pitchFamily="34" charset="0"/>
              <a:buChar char="•"/>
              <a:defRPr/>
            </a:pPr>
            <a:endParaRPr lang="en-US" dirty="0" smtClean="0"/>
          </a:p>
          <a:p>
            <a:pPr>
              <a:buFont typeface="Arial" panose="020B0604020202020204" pitchFamily="34" charset="0"/>
              <a:buNone/>
              <a:defRPr/>
            </a:pPr>
            <a:endParaRPr lang="en-US" dirty="0" smtClean="0"/>
          </a:p>
        </p:txBody>
      </p:sp>
      <p:sp>
        <p:nvSpPr>
          <p:cNvPr id="4" name="Slide Number Placeholder 3"/>
          <p:cNvSpPr>
            <a:spLocks noGrp="1"/>
          </p:cNvSpPr>
          <p:nvPr>
            <p:ph type="sldNum" sz="quarter" idx="5"/>
          </p:nvPr>
        </p:nvSpPr>
        <p:spPr>
          <a:xfrm>
            <a:off x="3970338" y="8829675"/>
            <a:ext cx="3038475" cy="465138"/>
          </a:xfrm>
          <a:prstGeom prst="rect">
            <a:avLst/>
          </a:prstGeom>
        </p:spPr>
        <p:txBody>
          <a:bodyPr/>
          <a:lstStyle/>
          <a:p>
            <a:pPr>
              <a:defRPr/>
            </a:pPr>
            <a:fld id="{154E8AE7-4E47-42A1-BFA7-0AA708771D65}"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a:ln/>
        </p:spPr>
      </p:sp>
      <p:sp>
        <p:nvSpPr>
          <p:cNvPr id="19046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x-none" dirty="0" smtClean="0"/>
              <a:t>A map can be used to calculate the area of each type of ecosystem</a:t>
            </a:r>
            <a:r>
              <a:rPr lang="en-US" altLang="x-none" baseline="0" dirty="0" smtClean="0"/>
              <a:t> or feature in order to generate statistics (for example the extent of the </a:t>
            </a:r>
            <a:r>
              <a:rPr lang="en-US" altLang="x-none" baseline="0" dirty="0" err="1" smtClean="0"/>
              <a:t>aral</a:t>
            </a:r>
            <a:r>
              <a:rPr lang="en-US" altLang="x-none" baseline="0" dirty="0" smtClean="0"/>
              <a:t> sea)</a:t>
            </a:r>
            <a:endParaRPr lang="en-US" altLang="x-none" dirty="0" smtClean="0"/>
          </a:p>
          <a:p>
            <a:r>
              <a:rPr lang="en-US" altLang="x-none" dirty="0" smtClean="0"/>
              <a:t>By </a:t>
            </a:r>
            <a:r>
              <a:rPr lang="en-US" altLang="x-none" dirty="0" err="1"/>
              <a:t>User:Staecker</a:t>
            </a:r>
            <a:r>
              <a:rPr lang="en-US" altLang="x-none" dirty="0"/>
              <a:t> </a:t>
            </a:r>
            <a:r>
              <a:rPr lang="en-US" altLang="x-none" dirty="0" smtClean="0"/>
              <a:t>– Own </a:t>
            </a:r>
            <a:r>
              <a:rPr lang="en-US" altLang="x-none" dirty="0"/>
              <a:t>work, Public Domain, https://</a:t>
            </a:r>
            <a:r>
              <a:rPr lang="en-US" altLang="x-none" dirty="0" smtClean="0"/>
              <a:t>commons.wikimedia.org/w/index.php?curid=658367</a:t>
            </a:r>
          </a:p>
          <a:p>
            <a:endParaRPr lang="fr-FR" altLang="x-none" dirty="0" smtClean="0"/>
          </a:p>
          <a:p>
            <a:pPr fontAlgn="base"/>
            <a:r>
              <a:rPr lang="en-US" dirty="0"/>
              <a:t>Aral sea - a lake, bordered by Kazakhstan and Uzbekistan, and once, at 26,000 square miles, the fourth largest on the planet — has been slowly dying; geologists estimate that it is now one-tenth its former size. Starting in the 1960s, the Soviet Union engineered the large-scale diversion of the two major rivers that fed the sea. Since then the </a:t>
            </a:r>
            <a:r>
              <a:rPr lang="en-US" dirty="0" err="1"/>
              <a:t>Syr</a:t>
            </a:r>
            <a:r>
              <a:rPr lang="en-US" dirty="0"/>
              <a:t> Darya, in the north, and the Amu Darya, in the south, each of which carried water across the Central Asian steppes from as far away as the mountain ranges of Tien-Shan and the Pamirs, have flowed not into the Aral but instead into a canal system that irrigates vast fields of cotton. The cotton generated so much cash that the Soviet government called it “</a:t>
            </a:r>
            <a:r>
              <a:rPr lang="en-US" dirty="0">
                <a:hlinkClick r:id="rId3" tooltip="EJF: White Gold"/>
              </a:rPr>
              <a:t>white gold</a:t>
            </a:r>
            <a:r>
              <a:rPr lang="en-US" dirty="0"/>
              <a:t>.”</a:t>
            </a:r>
          </a:p>
          <a:p>
            <a:pPr fontAlgn="base"/>
            <a:endParaRPr lang="en-US" dirty="0"/>
          </a:p>
          <a:p>
            <a:pPr fontAlgn="base"/>
            <a:r>
              <a:rPr lang="en-US" dirty="0"/>
              <a:t>With its </a:t>
            </a:r>
            <a:r>
              <a:rPr lang="en-US" dirty="0">
                <a:hlinkClick r:id="rId4" tooltip="National Geographic"/>
              </a:rPr>
              <a:t>water sources dramatically reduced</a:t>
            </a:r>
            <a:r>
              <a:rPr lang="en-US" dirty="0"/>
              <a:t> — from 28,000,000 cubic feet per second to 5,500 cubic feet — the Aral Sea began to shrink. The environmental and economic devastation that followed has been well documented. The lakebed is now a vast salt flat permeated with pesticides from the runoff of surrounding agricultural fields. Local people are suffering significantly greater incidence of chronic disease, and a few years ago it was reported that in </a:t>
            </a:r>
            <a:r>
              <a:rPr lang="en-US" dirty="0" err="1"/>
              <a:t>Karakalpakstan</a:t>
            </a:r>
            <a:r>
              <a:rPr lang="en-US" dirty="0"/>
              <a:t>, Uzbekistan (on the south of the Aral Sea), the toxicity of the environment was such that the </a:t>
            </a:r>
            <a:r>
              <a:rPr lang="en-US" dirty="0">
                <a:hlinkClick r:id="rId5" tooltip="Acta Paediatrica"/>
              </a:rPr>
              <a:t>breast milk of mothers was contaminated</a:t>
            </a:r>
            <a:r>
              <a:rPr lang="en-US" dirty="0"/>
              <a:t>, resulting in one of the highest infant mortality rates in the world. Fish species have died off, and a once prosperous fishing industry, which employed thousands on large ships and in processing plants and canneries and at railyards that stocked Moscow-bound trains, has collapsed. Many of the old ships still litter the dry harbors.</a:t>
            </a:r>
          </a:p>
          <a:p>
            <a:endParaRPr lang="en-US" altLang="x-none" dirty="0"/>
          </a:p>
        </p:txBody>
      </p:sp>
      <p:sp>
        <p:nvSpPr>
          <p:cNvPr id="4" name="Date Placeholder 3"/>
          <p:cNvSpPr>
            <a:spLocks noGrp="1"/>
          </p:cNvSpPr>
          <p:nvPr>
            <p:ph type="dt" sz="quarter" idx="1"/>
          </p:nvPr>
        </p:nvSpPr>
        <p:spPr>
          <a:xfrm>
            <a:off x="3970938" y="0"/>
            <a:ext cx="3037840" cy="464820"/>
          </a:xfrm>
          <a:prstGeom prst="rect">
            <a:avLst/>
          </a:prstGeom>
        </p:spPr>
        <p:txBody>
          <a:bodyPr lIns="93177" tIns="46589" rIns="93177" bIns="46589"/>
          <a:lstStyle/>
          <a:p>
            <a:pPr>
              <a:defRPr/>
            </a:pPr>
            <a:endParaRPr lang="en-GB">
              <a:solidFill>
                <a:srgbClr val="000000"/>
              </a:solidFill>
            </a:endParaRPr>
          </a:p>
        </p:txBody>
      </p:sp>
      <p:sp>
        <p:nvSpPr>
          <p:cNvPr id="190468" name="Slide Number Placeholder 4"/>
          <p:cNvSpPr>
            <a:spLocks noGrp="1"/>
          </p:cNvSpPr>
          <p:nvPr>
            <p:ph type="sldNum" sz="quarter" idx="5"/>
          </p:nvPr>
        </p:nvSpPr>
        <p:spPr>
          <a:xfrm>
            <a:off x="3970938" y="8829967"/>
            <a:ext cx="3037840" cy="46482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lstStyle>
            <a:lvl1pPr eaLnBrk="0" hangingPunct="0">
              <a:defRPr sz="2400">
                <a:solidFill>
                  <a:schemeClr val="tx1"/>
                </a:solidFill>
                <a:latin typeface="Arial" charset="0"/>
                <a:ea typeface="ＭＳ Ｐゴシック" charset="-128"/>
              </a:defRPr>
            </a:lvl1pPr>
            <a:lvl2pPr marL="757066" indent="-291179" eaLnBrk="0" hangingPunct="0">
              <a:defRPr sz="2400">
                <a:solidFill>
                  <a:schemeClr val="tx1"/>
                </a:solidFill>
                <a:latin typeface="Arial" charset="0"/>
                <a:ea typeface="ＭＳ Ｐゴシック" charset="-128"/>
              </a:defRPr>
            </a:lvl2pPr>
            <a:lvl3pPr marL="1164717" indent="-232943" eaLnBrk="0" hangingPunct="0">
              <a:defRPr sz="2400">
                <a:solidFill>
                  <a:schemeClr val="tx1"/>
                </a:solidFill>
                <a:latin typeface="Arial" charset="0"/>
                <a:ea typeface="ＭＳ Ｐゴシック" charset="-128"/>
              </a:defRPr>
            </a:lvl3pPr>
            <a:lvl4pPr marL="1630604" indent="-232943" eaLnBrk="0" hangingPunct="0">
              <a:defRPr sz="2400">
                <a:solidFill>
                  <a:schemeClr val="tx1"/>
                </a:solidFill>
                <a:latin typeface="Arial" charset="0"/>
                <a:ea typeface="ＭＳ Ｐゴシック" charset="-128"/>
              </a:defRPr>
            </a:lvl4pPr>
            <a:lvl5pPr marL="2096491" indent="-232943" eaLnBrk="0" hangingPunct="0">
              <a:defRPr sz="2400">
                <a:solidFill>
                  <a:schemeClr val="tx1"/>
                </a:solidFill>
                <a:latin typeface="Arial" charset="0"/>
                <a:ea typeface="ＭＳ Ｐゴシック" charset="-128"/>
              </a:defRPr>
            </a:lvl5pPr>
            <a:lvl6pPr marL="2562377" indent="-232943" eaLnBrk="0" fontAlgn="base" hangingPunct="0">
              <a:spcBef>
                <a:spcPct val="0"/>
              </a:spcBef>
              <a:spcAft>
                <a:spcPct val="0"/>
              </a:spcAft>
              <a:defRPr sz="2400">
                <a:solidFill>
                  <a:schemeClr val="tx1"/>
                </a:solidFill>
                <a:latin typeface="Arial" charset="0"/>
                <a:ea typeface="ＭＳ Ｐゴシック" charset="-128"/>
              </a:defRPr>
            </a:lvl6pPr>
            <a:lvl7pPr marL="3028264" indent="-232943" eaLnBrk="0" fontAlgn="base" hangingPunct="0">
              <a:spcBef>
                <a:spcPct val="0"/>
              </a:spcBef>
              <a:spcAft>
                <a:spcPct val="0"/>
              </a:spcAft>
              <a:defRPr sz="2400">
                <a:solidFill>
                  <a:schemeClr val="tx1"/>
                </a:solidFill>
                <a:latin typeface="Arial" charset="0"/>
                <a:ea typeface="ＭＳ Ｐゴシック" charset="-128"/>
              </a:defRPr>
            </a:lvl7pPr>
            <a:lvl8pPr marL="3494151" indent="-232943" eaLnBrk="0" fontAlgn="base" hangingPunct="0">
              <a:spcBef>
                <a:spcPct val="0"/>
              </a:spcBef>
              <a:spcAft>
                <a:spcPct val="0"/>
              </a:spcAft>
              <a:defRPr sz="2400">
                <a:solidFill>
                  <a:schemeClr val="tx1"/>
                </a:solidFill>
                <a:latin typeface="Arial" charset="0"/>
                <a:ea typeface="ＭＳ Ｐゴシック" charset="-128"/>
              </a:defRPr>
            </a:lvl8pPr>
            <a:lvl9pPr marL="3960038" indent="-232943"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AC482143-B693-C449-9979-DDD80AE83CAF}" type="slidenum">
              <a:rPr lang="en-GB" altLang="x-none" sz="1200">
                <a:solidFill>
                  <a:srgbClr val="000000"/>
                </a:solidFill>
              </a:rPr>
              <a:pPr eaLnBrk="1" hangingPunct="1"/>
              <a:t>5</a:t>
            </a:fld>
            <a:endParaRPr lang="en-GB" altLang="x-none" sz="120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9289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endParaRPr lang="en-US" altLang="en-US" dirty="0" smtClean="0"/>
          </a:p>
        </p:txBody>
      </p:sp>
      <p:sp>
        <p:nvSpPr>
          <p:cNvPr id="60420" name="Slide Number Placeholder 3"/>
          <p:cNvSpPr>
            <a:spLocks noGrp="1"/>
          </p:cNvSpPr>
          <p:nvPr>
            <p:ph type="sldNum" sz="quarter" idx="5"/>
          </p:nvPr>
        </p:nvSpPr>
        <p:spPr bwMode="auto">
          <a:xfrm>
            <a:off x="3970338" y="8829675"/>
            <a:ext cx="3038475" cy="46513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70C02E2-10C0-431F-B2CD-87440ED1F6E3}" type="slidenum">
              <a:rPr lang="en-US" altLang="en-US" smtClean="0"/>
              <a:pPr fontAlgn="base">
                <a:spcBef>
                  <a:spcPct val="0"/>
                </a:spcBef>
                <a:spcAft>
                  <a:spcPct val="0"/>
                </a:spcAft>
                <a:defRPr/>
              </a:pPr>
              <a:t>7</a:t>
            </a:fld>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48052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053305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672119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1510786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003272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583851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68004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Shape 11"/>
          <p:cNvSpPr>
            <a:spLocks noGrp="1"/>
          </p:cNvSpPr>
          <p:nvPr>
            <p:ph type="title"/>
          </p:nvPr>
        </p:nvSpPr>
        <p:spPr>
          <a:xfrm>
            <a:off x="685800" y="2130426"/>
            <a:ext cx="7772400" cy="1470026"/>
          </a:xfrm>
          <a:prstGeom prst="rect">
            <a:avLst/>
          </a:prstGeom>
        </p:spPr>
        <p:txBody>
          <a:bodyPr/>
          <a:lstStyle/>
          <a:p>
            <a:r>
              <a:t>Title Text</a:t>
            </a:r>
          </a:p>
        </p:txBody>
      </p:sp>
      <p:sp>
        <p:nvSpPr>
          <p:cNvPr id="12" name="Shape 12"/>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Shape 20"/>
          <p:cNvSpPr>
            <a:spLocks noGrp="1"/>
          </p:cNvSpPr>
          <p:nvPr>
            <p:ph type="title"/>
          </p:nvPr>
        </p:nvSpPr>
        <p:spPr>
          <a:prstGeom prst="rect">
            <a:avLst/>
          </a:prstGeom>
        </p:spPr>
        <p:txBody>
          <a:bodyPr/>
          <a:lstStyle/>
          <a:p>
            <a:r>
              <a:t>Title Text</a:t>
            </a:r>
          </a:p>
        </p:txBody>
      </p:sp>
      <p:sp>
        <p:nvSpPr>
          <p:cNvPr id="21" name="Shape 21"/>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hape 2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Shape 29"/>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30" name="Shape 30"/>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Shape 38"/>
          <p:cNvSpPr>
            <a:spLocks noGrp="1"/>
          </p:cNvSpPr>
          <p:nvPr>
            <p:ph type="title"/>
          </p:nvPr>
        </p:nvSpPr>
        <p:spPr>
          <a:prstGeom prst="rect">
            <a:avLst/>
          </a:prstGeom>
        </p:spPr>
        <p:txBody>
          <a:bodyPr/>
          <a:lstStyle/>
          <a:p>
            <a:r>
              <a:t>Title Text</a:t>
            </a:r>
          </a:p>
        </p:txBody>
      </p:sp>
      <p:sp>
        <p:nvSpPr>
          <p:cNvPr id="39" name="Shape 39"/>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361868" indent="-533325">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0" name="Shape 4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Shape 47"/>
          <p:cNvSpPr>
            <a:spLocks noGrp="1"/>
          </p:cNvSpPr>
          <p:nvPr>
            <p:ph type="title"/>
          </p:nvPr>
        </p:nvSpPr>
        <p:spPr>
          <a:prstGeom prst="rect">
            <a:avLst/>
          </a:prstGeom>
        </p:spPr>
        <p:txBody>
          <a:bodyPr/>
          <a:lstStyle/>
          <a:p>
            <a:r>
              <a:t>Title Text</a:t>
            </a:r>
          </a:p>
        </p:txBody>
      </p:sp>
      <p:sp>
        <p:nvSpPr>
          <p:cNvPr id="48" name="Shape 48"/>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Shape 49"/>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50" name="Shape 5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Shape 57"/>
          <p:cNvSpPr>
            <a:spLocks noGrp="1"/>
          </p:cNvSpPr>
          <p:nvPr>
            <p:ph type="title"/>
          </p:nvPr>
        </p:nvSpPr>
        <p:spPr>
          <a:prstGeom prst="rect">
            <a:avLst/>
          </a:prstGeom>
        </p:spPr>
        <p:txBody>
          <a:bodyPr/>
          <a:lstStyle/>
          <a:p>
            <a:r>
              <a:t>Title Text</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hape 6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Shape 72"/>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73" name="Shape 73"/>
          <p:cNvSpPr>
            <a:spLocks noGrp="1"/>
          </p:cNvSpPr>
          <p:nvPr>
            <p:ph type="body" idx="1"/>
          </p:nvPr>
        </p:nvSpPr>
        <p:spPr>
          <a:xfrm>
            <a:off x="3575051" y="273050"/>
            <a:ext cx="5111752" cy="5853114"/>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4" name="Shape 74"/>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75" name="Shape 7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Shape 82"/>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83" name="Shape 83"/>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84" name="Shape 84"/>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85" name="Shape 8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92" name="Shape 92"/>
          <p:cNvSpPr>
            <a:spLocks noGrp="1"/>
          </p:cNvSpPr>
          <p:nvPr>
            <p:ph type="title"/>
          </p:nvPr>
        </p:nvSpPr>
        <p:spPr>
          <a:xfrm>
            <a:off x="685800" y="2130426"/>
            <a:ext cx="7772400" cy="1470026"/>
          </a:xfrm>
          <a:prstGeom prst="rect">
            <a:avLst/>
          </a:prstGeom>
        </p:spPr>
        <p:txBody>
          <a:bodyPr/>
          <a:lstStyle/>
          <a:p>
            <a:r>
              <a:t>Title Text</a:t>
            </a:r>
          </a:p>
        </p:txBody>
      </p:sp>
      <p:sp>
        <p:nvSpPr>
          <p:cNvPr id="93" name="Shape 93"/>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94" name="Shape 9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10" name="Shape 110"/>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111" name="Shape 111"/>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12" name="Shape 11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119" name="Shape 119"/>
          <p:cNvSpPr>
            <a:spLocks noGrp="1"/>
          </p:cNvSpPr>
          <p:nvPr>
            <p:ph type="title"/>
          </p:nvPr>
        </p:nvSpPr>
        <p:spPr>
          <a:prstGeom prst="rect">
            <a:avLst/>
          </a:prstGeom>
        </p:spPr>
        <p:txBody>
          <a:bodyPr/>
          <a:lstStyle/>
          <a:p>
            <a:r>
              <a:t>Title Text</a:t>
            </a:r>
          </a:p>
        </p:txBody>
      </p:sp>
      <p:sp>
        <p:nvSpPr>
          <p:cNvPr id="120" name="Shape 120"/>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121" name="Shape 12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128" name="Shape 128"/>
          <p:cNvSpPr>
            <a:spLocks noGrp="1"/>
          </p:cNvSpPr>
          <p:nvPr>
            <p:ph type="title"/>
          </p:nvPr>
        </p:nvSpPr>
        <p:spPr>
          <a:prstGeom prst="rect">
            <a:avLst/>
          </a:prstGeom>
        </p:spPr>
        <p:txBody>
          <a:bodyPr/>
          <a:lstStyle/>
          <a:p>
            <a:r>
              <a:t>Title Text</a:t>
            </a:r>
          </a:p>
        </p:txBody>
      </p:sp>
      <p:sp>
        <p:nvSpPr>
          <p:cNvPr id="129" name="Shape 129"/>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130" name="Shape 130"/>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131" name="Shape 1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38" name="Shape 138"/>
          <p:cNvSpPr>
            <a:spLocks noGrp="1"/>
          </p:cNvSpPr>
          <p:nvPr>
            <p:ph type="title"/>
          </p:nvPr>
        </p:nvSpPr>
        <p:spPr>
          <a:prstGeom prst="rect">
            <a:avLst/>
          </a:prstGeom>
        </p:spPr>
        <p:txBody>
          <a:bodyPr/>
          <a:lstStyle/>
          <a:p>
            <a:r>
              <a:t>Title Text</a:t>
            </a:r>
          </a:p>
        </p:txBody>
      </p:sp>
      <p:sp>
        <p:nvSpPr>
          <p:cNvPr id="139" name="Shape 13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6" name="Shape 14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153" name="Shape 153"/>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154" name="Shape 154"/>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155" name="Shape 155"/>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156" name="Shape 15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163" name="Shape 163"/>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164" name="Shape 164"/>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165" name="Shape 165"/>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166" name="Shape 16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73" name="Shape 173"/>
          <p:cNvSpPr>
            <a:spLocks noGrp="1"/>
          </p:cNvSpPr>
          <p:nvPr>
            <p:ph type="title"/>
          </p:nvPr>
        </p:nvSpPr>
        <p:spPr>
          <a:xfrm>
            <a:off x="685800" y="2130426"/>
            <a:ext cx="7772400" cy="1470026"/>
          </a:xfrm>
          <a:prstGeom prst="rect">
            <a:avLst/>
          </a:prstGeom>
        </p:spPr>
        <p:txBody>
          <a:bodyPr/>
          <a:lstStyle/>
          <a:p>
            <a:r>
              <a:t>Title Text</a:t>
            </a:r>
          </a:p>
        </p:txBody>
      </p:sp>
      <p:sp>
        <p:nvSpPr>
          <p:cNvPr id="174" name="Shape 174"/>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75" name="Shape 17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82" name="Shape 182"/>
          <p:cNvSpPr>
            <a:spLocks noGrp="1"/>
          </p:cNvSpPr>
          <p:nvPr>
            <p:ph type="title"/>
          </p:nvPr>
        </p:nvSpPr>
        <p:spPr>
          <a:prstGeom prst="rect">
            <a:avLst/>
          </a:prstGeom>
        </p:spPr>
        <p:txBody>
          <a:bodyPr/>
          <a:lstStyle/>
          <a:p>
            <a:r>
              <a:t>Title Text</a:t>
            </a:r>
          </a:p>
        </p:txBody>
      </p:sp>
      <p:sp>
        <p:nvSpPr>
          <p:cNvPr id="183" name="Shape 183"/>
          <p:cNvSpPr>
            <a:spLocks noGrp="1"/>
          </p:cNvSpPr>
          <p:nvPr>
            <p:ph type="body" idx="1"/>
          </p:nvPr>
        </p:nvSpPr>
        <p:spPr>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184" name="Shape 18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91" name="Shape 191"/>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192" name="Shape 192"/>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93" name="Shape 19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200" name="Shape 200"/>
          <p:cNvSpPr>
            <a:spLocks noGrp="1"/>
          </p:cNvSpPr>
          <p:nvPr>
            <p:ph type="title"/>
          </p:nvPr>
        </p:nvSpPr>
        <p:spPr>
          <a:prstGeom prst="rect">
            <a:avLst/>
          </a:prstGeom>
        </p:spPr>
        <p:txBody>
          <a:bodyPr/>
          <a:lstStyle/>
          <a:p>
            <a:r>
              <a:t>Title Text</a:t>
            </a:r>
          </a:p>
        </p:txBody>
      </p:sp>
      <p:sp>
        <p:nvSpPr>
          <p:cNvPr id="201" name="Shape 201"/>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202" name="Shape 20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209" name="Shape 209"/>
          <p:cNvSpPr>
            <a:spLocks noGrp="1"/>
          </p:cNvSpPr>
          <p:nvPr>
            <p:ph type="title"/>
          </p:nvPr>
        </p:nvSpPr>
        <p:spPr>
          <a:prstGeom prst="rect">
            <a:avLst/>
          </a:prstGeom>
        </p:spPr>
        <p:txBody>
          <a:bodyPr/>
          <a:lstStyle/>
          <a:p>
            <a:r>
              <a:t>Title Text</a:t>
            </a:r>
          </a:p>
        </p:txBody>
      </p:sp>
      <p:sp>
        <p:nvSpPr>
          <p:cNvPr id="210" name="Shape 210"/>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211" name="Shape 211"/>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212" name="Shape 21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219" name="Shape 219"/>
          <p:cNvSpPr>
            <a:spLocks noGrp="1"/>
          </p:cNvSpPr>
          <p:nvPr>
            <p:ph type="title"/>
          </p:nvPr>
        </p:nvSpPr>
        <p:spPr>
          <a:prstGeom prst="rect">
            <a:avLst/>
          </a:prstGeom>
        </p:spPr>
        <p:txBody>
          <a:bodyPr/>
          <a:lstStyle/>
          <a:p>
            <a:r>
              <a:t>Title Text</a:t>
            </a:r>
          </a:p>
        </p:txBody>
      </p:sp>
      <p:sp>
        <p:nvSpPr>
          <p:cNvPr id="220" name="Shape 22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27" name="Shape 22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234" name="Shape 234"/>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235" name="Shape 235"/>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236" name="Shape 236"/>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237" name="Shape 23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244" name="Shape 244"/>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245" name="Shape 245"/>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246" name="Shape 246"/>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247" name="Shape 24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72" name="Shape 272"/>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273" name="Shape 273"/>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274" name="Shape 27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281" name="Shape 281"/>
          <p:cNvSpPr>
            <a:spLocks noGrp="1"/>
          </p:cNvSpPr>
          <p:nvPr>
            <p:ph type="title"/>
          </p:nvPr>
        </p:nvSpPr>
        <p:spPr>
          <a:prstGeom prst="rect">
            <a:avLst/>
          </a:prstGeom>
        </p:spPr>
        <p:txBody>
          <a:bodyPr/>
          <a:lstStyle/>
          <a:p>
            <a:r>
              <a:t>Title Text</a:t>
            </a:r>
          </a:p>
        </p:txBody>
      </p:sp>
      <p:sp>
        <p:nvSpPr>
          <p:cNvPr id="282" name="Shape 282"/>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283" name="Shape 28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290" name="Shape 290"/>
          <p:cNvSpPr>
            <a:spLocks noGrp="1"/>
          </p:cNvSpPr>
          <p:nvPr>
            <p:ph type="title"/>
          </p:nvPr>
        </p:nvSpPr>
        <p:spPr>
          <a:prstGeom prst="rect">
            <a:avLst/>
          </a:prstGeom>
        </p:spPr>
        <p:txBody>
          <a:bodyPr/>
          <a:lstStyle/>
          <a:p>
            <a:r>
              <a:t>Title Text</a:t>
            </a:r>
          </a:p>
        </p:txBody>
      </p:sp>
      <p:sp>
        <p:nvSpPr>
          <p:cNvPr id="291" name="Shape 291"/>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292" name="Shape 292"/>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293" name="Shape 29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300" name="Shape 300"/>
          <p:cNvSpPr>
            <a:spLocks noGrp="1"/>
          </p:cNvSpPr>
          <p:nvPr>
            <p:ph type="title"/>
          </p:nvPr>
        </p:nvSpPr>
        <p:spPr>
          <a:prstGeom prst="rect">
            <a:avLst/>
          </a:prstGeom>
        </p:spPr>
        <p:txBody>
          <a:bodyPr/>
          <a:lstStyle/>
          <a:p>
            <a:r>
              <a:t>Title Text</a:t>
            </a:r>
          </a:p>
        </p:txBody>
      </p:sp>
      <p:sp>
        <p:nvSpPr>
          <p:cNvPr id="301" name="Shape 30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308" name="Shape 30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315" name="Shape 315"/>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316" name="Shape 316"/>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317" name="Shape 317"/>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318" name="Shape 31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325" name="Shape 325"/>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326" name="Shape 326"/>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327" name="Shape 327"/>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328" name="Shape 32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335" name="Shape 335"/>
          <p:cNvSpPr>
            <a:spLocks noGrp="1"/>
          </p:cNvSpPr>
          <p:nvPr>
            <p:ph type="title"/>
          </p:nvPr>
        </p:nvSpPr>
        <p:spPr>
          <a:xfrm>
            <a:off x="685800" y="2130426"/>
            <a:ext cx="7772400" cy="1470026"/>
          </a:xfrm>
          <a:prstGeom prst="rect">
            <a:avLst/>
          </a:prstGeom>
        </p:spPr>
        <p:txBody>
          <a:bodyPr/>
          <a:lstStyle/>
          <a:p>
            <a:r>
              <a:t>Title Text</a:t>
            </a:r>
          </a:p>
        </p:txBody>
      </p:sp>
      <p:sp>
        <p:nvSpPr>
          <p:cNvPr id="336" name="Shape 336"/>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37" name="Shape 33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344" name="Shape 344"/>
          <p:cNvSpPr>
            <a:spLocks noGrp="1"/>
          </p:cNvSpPr>
          <p:nvPr>
            <p:ph type="title"/>
          </p:nvPr>
        </p:nvSpPr>
        <p:spPr>
          <a:prstGeom prst="rect">
            <a:avLst/>
          </a:prstGeom>
        </p:spPr>
        <p:txBody>
          <a:bodyPr/>
          <a:lstStyle/>
          <a:p>
            <a:r>
              <a:t>Title Text</a:t>
            </a:r>
          </a:p>
        </p:txBody>
      </p:sp>
      <p:sp>
        <p:nvSpPr>
          <p:cNvPr id="345" name="Shape 345"/>
          <p:cNvSpPr>
            <a:spLocks noGrp="1"/>
          </p:cNvSpPr>
          <p:nvPr>
            <p:ph type="body" idx="1"/>
          </p:nvPr>
        </p:nvSpPr>
        <p:spPr>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346" name="Shape 34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353" name="Shape 353"/>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354" name="Shape 354"/>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55" name="Shape 35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62" name="Shape 362"/>
          <p:cNvSpPr>
            <a:spLocks noGrp="1"/>
          </p:cNvSpPr>
          <p:nvPr>
            <p:ph type="title"/>
          </p:nvPr>
        </p:nvSpPr>
        <p:spPr>
          <a:prstGeom prst="rect">
            <a:avLst/>
          </a:prstGeom>
        </p:spPr>
        <p:txBody>
          <a:bodyPr/>
          <a:lstStyle/>
          <a:p>
            <a:r>
              <a:t>Title Text</a:t>
            </a:r>
          </a:p>
        </p:txBody>
      </p:sp>
      <p:sp>
        <p:nvSpPr>
          <p:cNvPr id="363" name="Shape 363"/>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364" name="Shape 36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371" name="Shape 371"/>
          <p:cNvSpPr>
            <a:spLocks noGrp="1"/>
          </p:cNvSpPr>
          <p:nvPr>
            <p:ph type="title"/>
          </p:nvPr>
        </p:nvSpPr>
        <p:spPr>
          <a:prstGeom prst="rect">
            <a:avLst/>
          </a:prstGeom>
        </p:spPr>
        <p:txBody>
          <a:bodyPr/>
          <a:lstStyle/>
          <a:p>
            <a:r>
              <a:t>Title Text</a:t>
            </a:r>
          </a:p>
        </p:txBody>
      </p:sp>
      <p:sp>
        <p:nvSpPr>
          <p:cNvPr id="372" name="Shape 372"/>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373" name="Shape 373"/>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374" name="Shape 37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381" name="Shape 381"/>
          <p:cNvSpPr>
            <a:spLocks noGrp="1"/>
          </p:cNvSpPr>
          <p:nvPr>
            <p:ph type="title"/>
          </p:nvPr>
        </p:nvSpPr>
        <p:spPr>
          <a:prstGeom prst="rect">
            <a:avLst/>
          </a:prstGeom>
        </p:spPr>
        <p:txBody>
          <a:bodyPr/>
          <a:lstStyle/>
          <a:p>
            <a:r>
              <a:t>Title Text</a:t>
            </a:r>
          </a:p>
        </p:txBody>
      </p:sp>
      <p:sp>
        <p:nvSpPr>
          <p:cNvPr id="382" name="Shape 38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389" name="Shape 38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396" name="Shape 396"/>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397" name="Shape 397"/>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398" name="Shape 398"/>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399" name="Shape 39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406" name="Shape 406"/>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407" name="Shape 407"/>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408" name="Shape 408"/>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409" name="Shape 40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416" name="Shape 416"/>
          <p:cNvSpPr>
            <a:spLocks noGrp="1"/>
          </p:cNvSpPr>
          <p:nvPr>
            <p:ph type="title"/>
          </p:nvPr>
        </p:nvSpPr>
        <p:spPr>
          <a:xfrm>
            <a:off x="685800" y="2130426"/>
            <a:ext cx="7772400" cy="1470026"/>
          </a:xfrm>
          <a:prstGeom prst="rect">
            <a:avLst/>
          </a:prstGeom>
        </p:spPr>
        <p:txBody>
          <a:bodyPr/>
          <a:lstStyle/>
          <a:p>
            <a:r>
              <a:t>Title Text</a:t>
            </a:r>
          </a:p>
        </p:txBody>
      </p:sp>
      <p:sp>
        <p:nvSpPr>
          <p:cNvPr id="417" name="Shape 417"/>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418" name="Shape 41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425" name="Shape 425"/>
          <p:cNvSpPr>
            <a:spLocks noGrp="1"/>
          </p:cNvSpPr>
          <p:nvPr>
            <p:ph type="title"/>
          </p:nvPr>
        </p:nvSpPr>
        <p:spPr>
          <a:prstGeom prst="rect">
            <a:avLst/>
          </a:prstGeom>
        </p:spPr>
        <p:txBody>
          <a:bodyPr/>
          <a:lstStyle/>
          <a:p>
            <a:r>
              <a:t>Title Text</a:t>
            </a:r>
          </a:p>
        </p:txBody>
      </p:sp>
      <p:sp>
        <p:nvSpPr>
          <p:cNvPr id="426" name="Shape 426"/>
          <p:cNvSpPr>
            <a:spLocks noGrp="1"/>
          </p:cNvSpPr>
          <p:nvPr>
            <p:ph type="body" idx="1"/>
          </p:nvPr>
        </p:nvSpPr>
        <p:spPr>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427" name="Shape 42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434" name="Shape 434"/>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435" name="Shape 435"/>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436" name="Shape 43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443" name="Shape 443"/>
          <p:cNvSpPr>
            <a:spLocks noGrp="1"/>
          </p:cNvSpPr>
          <p:nvPr>
            <p:ph type="title"/>
          </p:nvPr>
        </p:nvSpPr>
        <p:spPr>
          <a:prstGeom prst="rect">
            <a:avLst/>
          </a:prstGeom>
        </p:spPr>
        <p:txBody>
          <a:bodyPr/>
          <a:lstStyle/>
          <a:p>
            <a:r>
              <a:t>Title Text</a:t>
            </a:r>
          </a:p>
        </p:txBody>
      </p:sp>
      <p:sp>
        <p:nvSpPr>
          <p:cNvPr id="444" name="Shape 444"/>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445" name="Shape 44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52" name="Shape 452"/>
          <p:cNvSpPr>
            <a:spLocks noGrp="1"/>
          </p:cNvSpPr>
          <p:nvPr>
            <p:ph type="title"/>
          </p:nvPr>
        </p:nvSpPr>
        <p:spPr>
          <a:prstGeom prst="rect">
            <a:avLst/>
          </a:prstGeom>
        </p:spPr>
        <p:txBody>
          <a:bodyPr/>
          <a:lstStyle/>
          <a:p>
            <a:r>
              <a:t>Title Text</a:t>
            </a:r>
          </a:p>
        </p:txBody>
      </p:sp>
      <p:sp>
        <p:nvSpPr>
          <p:cNvPr id="453" name="Shape 453"/>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54" name="Shape 454"/>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455" name="Shape 45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462" name="Shape 462"/>
          <p:cNvSpPr>
            <a:spLocks noGrp="1"/>
          </p:cNvSpPr>
          <p:nvPr>
            <p:ph type="title"/>
          </p:nvPr>
        </p:nvSpPr>
        <p:spPr>
          <a:prstGeom prst="rect">
            <a:avLst/>
          </a:prstGeom>
        </p:spPr>
        <p:txBody>
          <a:bodyPr/>
          <a:lstStyle/>
          <a:p>
            <a:r>
              <a:t>Title Text</a:t>
            </a:r>
          </a:p>
        </p:txBody>
      </p:sp>
      <p:sp>
        <p:nvSpPr>
          <p:cNvPr id="463" name="Shape 46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470" name="Shape 47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477" name="Shape 477"/>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478" name="Shape 478"/>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479" name="Shape 479"/>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480" name="Shape 48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487" name="Shape 487"/>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488" name="Shape 488"/>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489" name="Shape 489"/>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490" name="Shape 49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506" name="Shape 506"/>
          <p:cNvSpPr>
            <a:spLocks noGrp="1"/>
          </p:cNvSpPr>
          <p:nvPr>
            <p:ph type="title"/>
          </p:nvPr>
        </p:nvSpPr>
        <p:spPr>
          <a:prstGeom prst="rect">
            <a:avLst/>
          </a:prstGeom>
        </p:spPr>
        <p:txBody>
          <a:bodyPr/>
          <a:lstStyle/>
          <a:p>
            <a:r>
              <a:t>Title Text</a:t>
            </a:r>
          </a:p>
        </p:txBody>
      </p:sp>
      <p:sp>
        <p:nvSpPr>
          <p:cNvPr id="507" name="Shape 507"/>
          <p:cNvSpPr>
            <a:spLocks noGrp="1"/>
          </p:cNvSpPr>
          <p:nvPr>
            <p:ph type="body" idx="1"/>
          </p:nvPr>
        </p:nvSpPr>
        <p:spPr>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508" name="Shape 50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515" name="Shape 515"/>
          <p:cNvSpPr>
            <a:spLocks noGrp="1"/>
          </p:cNvSpPr>
          <p:nvPr>
            <p:ph type="title"/>
          </p:nvPr>
        </p:nvSpPr>
        <p:spPr>
          <a:xfrm>
            <a:off x="722312" y="4406901"/>
            <a:ext cx="7772401" cy="1362076"/>
          </a:xfrm>
          <a:prstGeom prst="rect">
            <a:avLst/>
          </a:prstGeom>
        </p:spPr>
        <p:txBody>
          <a:bodyPr anchor="t"/>
          <a:lstStyle>
            <a:lvl1pPr>
              <a:defRPr sz="4000" b="1" cap="all"/>
            </a:lvl1pPr>
          </a:lstStyle>
          <a:p>
            <a:r>
              <a:t>Title Text</a:t>
            </a:r>
          </a:p>
        </p:txBody>
      </p:sp>
      <p:sp>
        <p:nvSpPr>
          <p:cNvPr id="516" name="Shape 516"/>
          <p:cNvSpPr>
            <a:spLocks noGrp="1"/>
          </p:cNvSpPr>
          <p:nvPr>
            <p:ph type="body" sz="quarter" idx="1"/>
          </p:nvPr>
        </p:nvSpPr>
        <p:spPr>
          <a:xfrm>
            <a:off x="722312" y="2906715"/>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136">
              <a:spcBef>
                <a:spcPts val="400"/>
              </a:spcBef>
              <a:buSzTx/>
              <a:buFontTx/>
              <a:buNone/>
              <a:defRPr sz="2000">
                <a:solidFill>
                  <a:srgbClr val="888888"/>
                </a:solidFill>
              </a:defRPr>
            </a:lvl2pPr>
            <a:lvl3pPr marL="0" indent="914272">
              <a:spcBef>
                <a:spcPts val="400"/>
              </a:spcBef>
              <a:buSzTx/>
              <a:buFontTx/>
              <a:buNone/>
              <a:defRPr sz="2000">
                <a:solidFill>
                  <a:srgbClr val="888888"/>
                </a:solidFill>
              </a:defRPr>
            </a:lvl3pPr>
            <a:lvl4pPr marL="0" indent="1371407">
              <a:spcBef>
                <a:spcPts val="400"/>
              </a:spcBef>
              <a:buSzTx/>
              <a:buFontTx/>
              <a:buNone/>
              <a:defRPr sz="2000">
                <a:solidFill>
                  <a:srgbClr val="888888"/>
                </a:solidFill>
              </a:defRPr>
            </a:lvl4pPr>
            <a:lvl5pPr marL="0" indent="1828543">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517" name="Shape 51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524" name="Shape 524"/>
          <p:cNvSpPr>
            <a:spLocks noGrp="1"/>
          </p:cNvSpPr>
          <p:nvPr>
            <p:ph type="title"/>
          </p:nvPr>
        </p:nvSpPr>
        <p:spPr>
          <a:prstGeom prst="rect">
            <a:avLst/>
          </a:prstGeom>
        </p:spPr>
        <p:txBody>
          <a:bodyPr/>
          <a:lstStyle/>
          <a:p>
            <a:r>
              <a:t>Title Text</a:t>
            </a:r>
          </a:p>
        </p:txBody>
      </p:sp>
      <p:sp>
        <p:nvSpPr>
          <p:cNvPr id="525" name="Shape 525"/>
          <p:cNvSpPr>
            <a:spLocks noGrp="1"/>
          </p:cNvSpPr>
          <p:nvPr>
            <p:ph type="body" sz="half" idx="1"/>
          </p:nvPr>
        </p:nvSpPr>
        <p:spPr>
          <a:xfrm>
            <a:off x="457200" y="1600202"/>
            <a:ext cx="4038600" cy="4525963"/>
          </a:xfrm>
          <a:prstGeom prst="rect">
            <a:avLst/>
          </a:prstGeom>
        </p:spPr>
        <p:txBody>
          <a:bodyPr/>
          <a:lstStyle>
            <a:lvl1pPr>
              <a:spcBef>
                <a:spcPts val="600"/>
              </a:spcBef>
              <a:defRPr sz="2800"/>
            </a:lvl1pPr>
            <a:lvl2pPr marL="790463" indent="-333328">
              <a:spcBef>
                <a:spcPts val="600"/>
              </a:spcBef>
              <a:defRPr sz="2800"/>
            </a:lvl2pPr>
            <a:lvl3pPr marL="1234267" indent="-319995">
              <a:spcBef>
                <a:spcPts val="600"/>
              </a:spcBef>
              <a:defRPr sz="2800"/>
            </a:lvl3pPr>
            <a:lvl4pPr marL="1726957" indent="-355550">
              <a:spcBef>
                <a:spcPts val="600"/>
              </a:spcBef>
              <a:defRPr sz="2800"/>
            </a:lvl4pPr>
            <a:lvl5pPr marL="2184093" indent="-355550">
              <a:spcBef>
                <a:spcPts val="6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526" name="Shape 52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533" name="Shape 533"/>
          <p:cNvSpPr>
            <a:spLocks noGrp="1"/>
          </p:cNvSpPr>
          <p:nvPr>
            <p:ph type="title"/>
          </p:nvPr>
        </p:nvSpPr>
        <p:spPr>
          <a:prstGeom prst="rect">
            <a:avLst/>
          </a:prstGeom>
        </p:spPr>
        <p:txBody>
          <a:bodyPr/>
          <a:lstStyle/>
          <a:p>
            <a:r>
              <a:t>Title Text</a:t>
            </a:r>
          </a:p>
        </p:txBody>
      </p:sp>
      <p:sp>
        <p:nvSpPr>
          <p:cNvPr id="534" name="Shape 534"/>
          <p:cNvSpPr>
            <a:spLocks noGrp="1"/>
          </p:cNvSpPr>
          <p:nvPr>
            <p:ph type="body" sz="quarter" idx="1"/>
          </p:nvPr>
        </p:nvSpPr>
        <p:spPr>
          <a:xfrm>
            <a:off x="457201" y="1535112"/>
            <a:ext cx="4040189" cy="639763"/>
          </a:xfrm>
          <a:prstGeom prst="rect">
            <a:avLst/>
          </a:prstGeom>
        </p:spPr>
        <p:txBody>
          <a:bodyPr anchor="b"/>
          <a:lstStyle>
            <a:lvl1pPr marL="0" indent="0">
              <a:spcBef>
                <a:spcPts val="500"/>
              </a:spcBef>
              <a:buSzTx/>
              <a:buFontTx/>
              <a:buNone/>
              <a:defRPr sz="2400" b="1"/>
            </a:lvl1pPr>
            <a:lvl2pPr marL="0" indent="457136">
              <a:spcBef>
                <a:spcPts val="500"/>
              </a:spcBef>
              <a:buSzTx/>
              <a:buFontTx/>
              <a:buNone/>
              <a:defRPr sz="2400" b="1"/>
            </a:lvl2pPr>
            <a:lvl3pPr marL="0" indent="914272">
              <a:spcBef>
                <a:spcPts val="500"/>
              </a:spcBef>
              <a:buSzTx/>
              <a:buFontTx/>
              <a:buNone/>
              <a:defRPr sz="2400" b="1"/>
            </a:lvl3pPr>
            <a:lvl4pPr marL="0" indent="1371407">
              <a:spcBef>
                <a:spcPts val="500"/>
              </a:spcBef>
              <a:buSzTx/>
              <a:buFontTx/>
              <a:buNone/>
              <a:defRPr sz="2400" b="1"/>
            </a:lvl4pPr>
            <a:lvl5pPr marL="0" indent="1828543">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535" name="Shape 535"/>
          <p:cNvSpPr>
            <a:spLocks noGrp="1"/>
          </p:cNvSpPr>
          <p:nvPr>
            <p:ph type="body" sz="quarter" idx="13"/>
          </p:nvPr>
        </p:nvSpPr>
        <p:spPr>
          <a:xfrm>
            <a:off x="4645026" y="1535112"/>
            <a:ext cx="4041776" cy="639763"/>
          </a:xfrm>
          <a:prstGeom prst="rect">
            <a:avLst/>
          </a:prstGeom>
        </p:spPr>
        <p:txBody>
          <a:bodyPr lIns="45719" tIns="45719" rIns="45719" bIns="45719" anchor="b"/>
          <a:lstStyle/>
          <a:p>
            <a:pPr marL="0" indent="0">
              <a:spcBef>
                <a:spcPts val="500"/>
              </a:spcBef>
              <a:buSzTx/>
              <a:buFontTx/>
              <a:buNone/>
              <a:defRPr sz="2400" b="1"/>
            </a:pPr>
            <a:endParaRPr/>
          </a:p>
        </p:txBody>
      </p:sp>
      <p:sp>
        <p:nvSpPr>
          <p:cNvPr id="536" name="Shape 53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43" name="Shape 543"/>
          <p:cNvSpPr>
            <a:spLocks noGrp="1"/>
          </p:cNvSpPr>
          <p:nvPr>
            <p:ph type="title"/>
          </p:nvPr>
        </p:nvSpPr>
        <p:spPr>
          <a:prstGeom prst="rect">
            <a:avLst/>
          </a:prstGeom>
        </p:spPr>
        <p:txBody>
          <a:bodyPr/>
          <a:lstStyle/>
          <a:p>
            <a:r>
              <a:t>Title Text</a:t>
            </a:r>
          </a:p>
        </p:txBody>
      </p:sp>
      <p:sp>
        <p:nvSpPr>
          <p:cNvPr id="544" name="Shape 54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551" name="Shape 55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558" name="Shape 558"/>
          <p:cNvSpPr>
            <a:spLocks noGrp="1"/>
          </p:cNvSpPr>
          <p:nvPr>
            <p:ph type="title"/>
          </p:nvPr>
        </p:nvSpPr>
        <p:spPr>
          <a:xfrm>
            <a:off x="457201" y="273050"/>
            <a:ext cx="3008315" cy="1162051"/>
          </a:xfrm>
          <a:prstGeom prst="rect">
            <a:avLst/>
          </a:prstGeom>
        </p:spPr>
        <p:txBody>
          <a:bodyPr anchor="b"/>
          <a:lstStyle>
            <a:lvl1pPr>
              <a:defRPr sz="2000" b="1"/>
            </a:lvl1pPr>
          </a:lstStyle>
          <a:p>
            <a:r>
              <a:t>Title Text</a:t>
            </a:r>
          </a:p>
        </p:txBody>
      </p:sp>
      <p:sp>
        <p:nvSpPr>
          <p:cNvPr id="559" name="Shape 559"/>
          <p:cNvSpPr>
            <a:spLocks noGrp="1"/>
          </p:cNvSpPr>
          <p:nvPr>
            <p:ph type="body" idx="1"/>
          </p:nvPr>
        </p:nvSpPr>
        <p:spPr>
          <a:xfrm>
            <a:off x="3575051" y="273050"/>
            <a:ext cx="5111752" cy="5853114"/>
          </a:xfrm>
          <a:prstGeom prst="rect">
            <a:avLst/>
          </a:prstGeom>
        </p:spPr>
        <p:txBody>
          <a:bodyPr/>
          <a:lstStyle>
            <a:lvl5pPr marL="2194251" indent="-365708">
              <a:buChar char="»"/>
            </a:lvl5pPr>
          </a:lstStyle>
          <a:p>
            <a:r>
              <a:t>Body Level One</a:t>
            </a:r>
          </a:p>
          <a:p>
            <a:pPr lvl="1"/>
            <a:r>
              <a:t>Body Level Two</a:t>
            </a:r>
          </a:p>
          <a:p>
            <a:pPr lvl="2"/>
            <a:r>
              <a:t>Body Level Three</a:t>
            </a:r>
          </a:p>
          <a:p>
            <a:pPr lvl="3"/>
            <a:r>
              <a:t>Body Level Four</a:t>
            </a:r>
          </a:p>
          <a:p>
            <a:pPr lvl="4"/>
            <a:r>
              <a:t>Body Level Five</a:t>
            </a:r>
          </a:p>
        </p:txBody>
      </p:sp>
      <p:sp>
        <p:nvSpPr>
          <p:cNvPr id="560" name="Shape 560"/>
          <p:cNvSpPr>
            <a:spLocks noGrp="1"/>
          </p:cNvSpPr>
          <p:nvPr>
            <p:ph type="body" sz="half" idx="13"/>
          </p:nvPr>
        </p:nvSpPr>
        <p:spPr>
          <a:xfrm>
            <a:off x="457201" y="1435102"/>
            <a:ext cx="3008315" cy="4691064"/>
          </a:xfrm>
          <a:prstGeom prst="rect">
            <a:avLst/>
          </a:prstGeom>
        </p:spPr>
        <p:txBody>
          <a:bodyPr lIns="45719" tIns="45719" rIns="45719" bIns="45719"/>
          <a:lstStyle/>
          <a:p>
            <a:pPr marL="0" indent="0">
              <a:spcBef>
                <a:spcPts val="300"/>
              </a:spcBef>
              <a:buSzTx/>
              <a:buFontTx/>
              <a:buNone/>
              <a:defRPr sz="1400"/>
            </a:pPr>
            <a:endParaRPr/>
          </a:p>
        </p:txBody>
      </p:sp>
      <p:sp>
        <p:nvSpPr>
          <p:cNvPr id="561" name="Shape 56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568" name="Shape 568"/>
          <p:cNvSpPr>
            <a:spLocks noGrp="1"/>
          </p:cNvSpPr>
          <p:nvPr>
            <p:ph type="title"/>
          </p:nvPr>
        </p:nvSpPr>
        <p:spPr>
          <a:xfrm>
            <a:off x="1792289" y="4800601"/>
            <a:ext cx="5486401" cy="566739"/>
          </a:xfrm>
          <a:prstGeom prst="rect">
            <a:avLst/>
          </a:prstGeom>
        </p:spPr>
        <p:txBody>
          <a:bodyPr anchor="b"/>
          <a:lstStyle>
            <a:lvl1pPr>
              <a:defRPr sz="2000" b="1"/>
            </a:lvl1pPr>
          </a:lstStyle>
          <a:p>
            <a:r>
              <a:t>Title Text</a:t>
            </a:r>
          </a:p>
        </p:txBody>
      </p:sp>
      <p:sp>
        <p:nvSpPr>
          <p:cNvPr id="569" name="Shape 569"/>
          <p:cNvSpPr>
            <a:spLocks noGrp="1"/>
          </p:cNvSpPr>
          <p:nvPr>
            <p:ph type="pic" sz="half" idx="13"/>
          </p:nvPr>
        </p:nvSpPr>
        <p:spPr>
          <a:xfrm>
            <a:off x="1792289" y="612775"/>
            <a:ext cx="5486401" cy="4114800"/>
          </a:xfrm>
          <a:prstGeom prst="rect">
            <a:avLst/>
          </a:prstGeom>
        </p:spPr>
        <p:txBody>
          <a:bodyPr lIns="91439" tIns="45719" rIns="91439" bIns="45719">
            <a:noAutofit/>
          </a:bodyPr>
          <a:lstStyle/>
          <a:p>
            <a:endParaRPr/>
          </a:p>
        </p:txBody>
      </p:sp>
      <p:sp>
        <p:nvSpPr>
          <p:cNvPr id="570" name="Shape 570"/>
          <p:cNvSpPr>
            <a:spLocks noGrp="1"/>
          </p:cNvSpPr>
          <p:nvPr>
            <p:ph type="body" sz="quarter" idx="1"/>
          </p:nvPr>
        </p:nvSpPr>
        <p:spPr>
          <a:xfrm>
            <a:off x="1792289" y="5367339"/>
            <a:ext cx="5486401" cy="804863"/>
          </a:xfrm>
          <a:prstGeom prst="rect">
            <a:avLst/>
          </a:prstGeom>
        </p:spPr>
        <p:txBody>
          <a:bodyPr/>
          <a:lstStyle>
            <a:lvl1pPr marL="0" indent="0">
              <a:spcBef>
                <a:spcPts val="300"/>
              </a:spcBef>
              <a:buSzTx/>
              <a:buFontTx/>
              <a:buNone/>
              <a:defRPr sz="1400"/>
            </a:lvl1pPr>
            <a:lvl2pPr marL="0" indent="457136">
              <a:spcBef>
                <a:spcPts val="300"/>
              </a:spcBef>
              <a:buSzTx/>
              <a:buFontTx/>
              <a:buNone/>
              <a:defRPr sz="1400"/>
            </a:lvl2pPr>
            <a:lvl3pPr marL="0" indent="914272">
              <a:spcBef>
                <a:spcPts val="300"/>
              </a:spcBef>
              <a:buSzTx/>
              <a:buFontTx/>
              <a:buNone/>
              <a:defRPr sz="1400"/>
            </a:lvl3pPr>
            <a:lvl4pPr marL="0" indent="1371407">
              <a:spcBef>
                <a:spcPts val="300"/>
              </a:spcBef>
              <a:buSzTx/>
              <a:buFontTx/>
              <a:buNone/>
              <a:defRPr sz="1400"/>
            </a:lvl4pPr>
            <a:lvl5pPr marL="0" indent="1828543">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571" name="Shape 57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x">
  <p:cSld name="Title &amp; Subtitle">
    <p:bg>
      <p:bgPr>
        <a:blipFill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78" name="Shape 578"/>
          <p:cNvSpPr/>
          <p:nvPr/>
        </p:nvSpPr>
        <p:spPr>
          <a:xfrm flipV="1">
            <a:off x="357187" y="6500810"/>
            <a:ext cx="8429626" cy="4"/>
          </a:xfrm>
          <a:prstGeom prst="line">
            <a:avLst/>
          </a:prstGeom>
          <a:ln w="50800">
            <a:solidFill>
              <a:srgbClr val="444444">
                <a:alpha val="30000"/>
              </a:srgbClr>
            </a:solidFill>
            <a:miter lim="400000"/>
          </a:ln>
        </p:spPr>
        <p:txBody>
          <a:bodyPr lIns="35718" tIns="35718" rIns="35718" bIns="35718" anchor="ctr"/>
          <a:lstStyle/>
          <a:p>
            <a:pPr defTabSz="321468">
              <a:defRPr sz="800">
                <a:latin typeface="+mn-lt"/>
                <a:ea typeface="+mn-ea"/>
                <a:cs typeface="+mn-cs"/>
                <a:sym typeface="Helvetica"/>
              </a:defRPr>
            </a:pPr>
            <a:endParaRPr/>
          </a:p>
        </p:txBody>
      </p:sp>
      <p:sp>
        <p:nvSpPr>
          <p:cNvPr id="579" name="Shape 579"/>
          <p:cNvSpPr/>
          <p:nvPr/>
        </p:nvSpPr>
        <p:spPr>
          <a:xfrm flipV="1">
            <a:off x="357187" y="357187"/>
            <a:ext cx="8429626" cy="1"/>
          </a:xfrm>
          <a:prstGeom prst="line">
            <a:avLst/>
          </a:prstGeom>
          <a:ln w="3175">
            <a:solidFill>
              <a:srgbClr val="444444">
                <a:alpha val="30000"/>
              </a:srgbClr>
            </a:solidFill>
            <a:miter lim="400000"/>
          </a:ln>
        </p:spPr>
        <p:txBody>
          <a:bodyPr lIns="35718" tIns="35718" rIns="35718" bIns="35718" anchor="ctr"/>
          <a:lstStyle/>
          <a:p>
            <a:pPr defTabSz="321468">
              <a:defRPr sz="800">
                <a:latin typeface="+mn-lt"/>
                <a:ea typeface="+mn-ea"/>
                <a:cs typeface="+mn-cs"/>
                <a:sym typeface="Helvetica"/>
              </a:defRPr>
            </a:pPr>
            <a:endParaRPr/>
          </a:p>
        </p:txBody>
      </p:sp>
      <p:sp>
        <p:nvSpPr>
          <p:cNvPr id="580" name="Shape 580"/>
          <p:cNvSpPr/>
          <p:nvPr/>
        </p:nvSpPr>
        <p:spPr>
          <a:xfrm>
            <a:off x="357187" y="3643312"/>
            <a:ext cx="8429626" cy="1"/>
          </a:xfrm>
          <a:prstGeom prst="line">
            <a:avLst/>
          </a:prstGeom>
          <a:ln w="3175">
            <a:solidFill>
              <a:srgbClr val="444444">
                <a:alpha val="30000"/>
              </a:srgbClr>
            </a:solidFill>
            <a:miter lim="400000"/>
          </a:ln>
        </p:spPr>
        <p:txBody>
          <a:bodyPr lIns="35718" tIns="35718" rIns="35718" bIns="35718" anchor="ctr"/>
          <a:lstStyle/>
          <a:p>
            <a:pPr defTabSz="321468">
              <a:defRPr sz="800">
                <a:latin typeface="+mn-lt"/>
                <a:ea typeface="+mn-ea"/>
                <a:cs typeface="+mn-cs"/>
                <a:sym typeface="Helvetica"/>
              </a:defRPr>
            </a:pPr>
            <a:endParaRPr/>
          </a:p>
        </p:txBody>
      </p:sp>
      <p:sp>
        <p:nvSpPr>
          <p:cNvPr id="581" name="Shape 581"/>
          <p:cNvSpPr>
            <a:spLocks noGrp="1"/>
          </p:cNvSpPr>
          <p:nvPr>
            <p:ph type="title"/>
          </p:nvPr>
        </p:nvSpPr>
        <p:spPr>
          <a:xfrm>
            <a:off x="357187" y="2116335"/>
            <a:ext cx="8429626" cy="1428751"/>
          </a:xfrm>
          <a:prstGeom prst="rect">
            <a:avLst/>
          </a:prstGeom>
        </p:spPr>
        <p:txBody>
          <a:bodyPr lIns="35718" tIns="35718" rIns="35718" bIns="35718" anchor="b"/>
          <a:lstStyle>
            <a:lvl1pPr defTabSz="410765">
              <a:lnSpc>
                <a:spcPct val="90000"/>
              </a:lnSpc>
              <a:defRPr cap="all">
                <a:solidFill>
                  <a:srgbClr val="606060"/>
                </a:solidFill>
                <a:latin typeface="Gill Sans Light"/>
                <a:ea typeface="Gill Sans Light"/>
                <a:cs typeface="Gill Sans Light"/>
                <a:sym typeface="Gill Sans Light"/>
              </a:defRPr>
            </a:lvl1pPr>
          </a:lstStyle>
          <a:p>
            <a:r>
              <a:t>Title Text</a:t>
            </a:r>
          </a:p>
        </p:txBody>
      </p:sp>
      <p:sp>
        <p:nvSpPr>
          <p:cNvPr id="582" name="Shape 582"/>
          <p:cNvSpPr>
            <a:spLocks noGrp="1"/>
          </p:cNvSpPr>
          <p:nvPr>
            <p:ph type="body" sz="quarter" idx="1"/>
          </p:nvPr>
        </p:nvSpPr>
        <p:spPr>
          <a:xfrm>
            <a:off x="357187" y="3911203"/>
            <a:ext cx="8429626" cy="580430"/>
          </a:xfrm>
          <a:prstGeom prst="rect">
            <a:avLst/>
          </a:prstGeom>
        </p:spPr>
        <p:txBody>
          <a:bodyPr lIns="35718" tIns="35718" rIns="35718" bIns="35718"/>
          <a:lstStyle>
            <a:lvl1pPr marL="0" indent="0" defTabSz="410765">
              <a:lnSpc>
                <a:spcPct val="120000"/>
              </a:lnSpc>
              <a:spcBef>
                <a:spcPts val="0"/>
              </a:spcBef>
              <a:buSzTx/>
              <a:buFontTx/>
              <a:buNone/>
              <a:defRPr sz="1600">
                <a:solidFill>
                  <a:srgbClr val="606060"/>
                </a:solidFill>
                <a:latin typeface="Gill Sans"/>
                <a:ea typeface="Gill Sans"/>
                <a:cs typeface="Gill Sans"/>
                <a:sym typeface="Gill Sans"/>
              </a:defRPr>
            </a:lvl1pPr>
            <a:lvl2pPr marL="0" indent="228600" defTabSz="410765">
              <a:lnSpc>
                <a:spcPct val="120000"/>
              </a:lnSpc>
              <a:spcBef>
                <a:spcPts val="0"/>
              </a:spcBef>
              <a:buSzTx/>
              <a:buFontTx/>
              <a:buNone/>
              <a:defRPr sz="1600">
                <a:solidFill>
                  <a:srgbClr val="606060"/>
                </a:solidFill>
                <a:latin typeface="Gill Sans"/>
                <a:ea typeface="Gill Sans"/>
                <a:cs typeface="Gill Sans"/>
                <a:sym typeface="Gill Sans"/>
              </a:defRPr>
            </a:lvl2pPr>
            <a:lvl3pPr marL="0" indent="457200" defTabSz="410765">
              <a:lnSpc>
                <a:spcPct val="120000"/>
              </a:lnSpc>
              <a:spcBef>
                <a:spcPts val="0"/>
              </a:spcBef>
              <a:buSzTx/>
              <a:buFontTx/>
              <a:buNone/>
              <a:defRPr sz="1600">
                <a:solidFill>
                  <a:srgbClr val="606060"/>
                </a:solidFill>
                <a:latin typeface="Gill Sans"/>
                <a:ea typeface="Gill Sans"/>
                <a:cs typeface="Gill Sans"/>
                <a:sym typeface="Gill Sans"/>
              </a:defRPr>
            </a:lvl3pPr>
            <a:lvl4pPr marL="0" indent="685800" defTabSz="410765">
              <a:lnSpc>
                <a:spcPct val="120000"/>
              </a:lnSpc>
              <a:spcBef>
                <a:spcPts val="0"/>
              </a:spcBef>
              <a:buSzTx/>
              <a:buFontTx/>
              <a:buNone/>
              <a:defRPr sz="1600">
                <a:solidFill>
                  <a:srgbClr val="606060"/>
                </a:solidFill>
                <a:latin typeface="Gill Sans"/>
                <a:ea typeface="Gill Sans"/>
                <a:cs typeface="Gill Sans"/>
                <a:sym typeface="Gill Sans"/>
              </a:defRPr>
            </a:lvl4pPr>
            <a:lvl5pPr marL="0" indent="914400" defTabSz="410765">
              <a:lnSpc>
                <a:spcPct val="120000"/>
              </a:lnSpc>
              <a:spcBef>
                <a:spcPts val="0"/>
              </a:spcBef>
              <a:buSzTx/>
              <a:buFontTx/>
              <a:buNone/>
              <a:defRPr sz="1600">
                <a:solidFill>
                  <a:srgbClr val="606060"/>
                </a:solidFill>
                <a:latin typeface="Gill Sans"/>
                <a:ea typeface="Gill Sans"/>
                <a:cs typeface="Gill Sans"/>
                <a:sym typeface="Gill Sans"/>
              </a:defRPr>
            </a:lvl5pPr>
          </a:lstStyle>
          <a:p>
            <a:r>
              <a:t>Body Level One</a:t>
            </a:r>
          </a:p>
          <a:p>
            <a:pPr lvl="1"/>
            <a:r>
              <a:t>Body Level Two</a:t>
            </a:r>
          </a:p>
          <a:p>
            <a:pPr lvl="2"/>
            <a:r>
              <a:t>Body Level Three</a:t>
            </a:r>
          </a:p>
          <a:p>
            <a:pPr lvl="3"/>
            <a:r>
              <a:t>Body Level Four</a:t>
            </a:r>
          </a:p>
          <a:p>
            <a:pPr lvl="4"/>
            <a:r>
              <a:t>Body Level Five</a:t>
            </a:r>
          </a:p>
        </p:txBody>
      </p:sp>
      <p:sp>
        <p:nvSpPr>
          <p:cNvPr id="583" name="Shape 583"/>
          <p:cNvSpPr>
            <a:spLocks noGrp="1"/>
          </p:cNvSpPr>
          <p:nvPr>
            <p:ph type="sldNum" sz="quarter" idx="2"/>
          </p:nvPr>
        </p:nvSpPr>
        <p:spPr>
          <a:xfrm>
            <a:off x="8548064" y="6161484"/>
            <a:ext cx="236538" cy="249238"/>
          </a:xfrm>
          <a:prstGeom prst="rect">
            <a:avLst/>
          </a:prstGeom>
        </p:spPr>
        <p:txBody>
          <a:bodyPr lIns="35718" tIns="35718" rIns="35718" bIns="35718" anchor="t"/>
          <a:lstStyle>
            <a:lvl1pPr algn="ctr" defTabSz="410765">
              <a:defRPr>
                <a:solidFill>
                  <a:srgbClr val="606060"/>
                </a:solidFill>
                <a:latin typeface="Gill Sans"/>
                <a:ea typeface="Gill Sans"/>
                <a:cs typeface="Gill Sans"/>
                <a:sym typeface="Gill Sans"/>
              </a:defRPr>
            </a:lvl1pPr>
          </a:lstStyle>
          <a:p>
            <a:fld id="{86CB4B4D-7CA3-9044-876B-883B54F8677D}" type="slidenum">
              <a:t>‹#›</a:t>
            </a:fld>
            <a:endParaRPr/>
          </a:p>
        </p:txBody>
      </p:sp>
    </p:spTree>
  </p:cSld>
  <p:clrMapOvr>
    <a:masterClrMapping/>
  </p:clrMapOvr>
  <p:transition spd="slow" advClick="0">
    <p:randomBar dir="vert"/>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590" name="Shape 590"/>
          <p:cNvSpPr>
            <a:spLocks noGrp="1"/>
          </p:cNvSpPr>
          <p:nvPr>
            <p:ph type="title"/>
          </p:nvPr>
        </p:nvSpPr>
        <p:spPr>
          <a:xfrm>
            <a:off x="685800" y="2130426"/>
            <a:ext cx="7772400" cy="1470026"/>
          </a:xfrm>
          <a:prstGeom prst="rect">
            <a:avLst/>
          </a:prstGeom>
        </p:spPr>
        <p:txBody>
          <a:bodyPr/>
          <a:lstStyle/>
          <a:p>
            <a:r>
              <a:t>Title Text</a:t>
            </a:r>
          </a:p>
        </p:txBody>
      </p:sp>
      <p:sp>
        <p:nvSpPr>
          <p:cNvPr id="591" name="Shape 591"/>
          <p:cNvSpPr>
            <a:spLocks noGrp="1"/>
          </p:cNvSpPr>
          <p:nvPr>
            <p:ph type="body" sz="quarter" idx="1"/>
          </p:nvPr>
        </p:nvSpPr>
        <p:spPr>
          <a:xfrm>
            <a:off x="1371600" y="3886200"/>
            <a:ext cx="6400800" cy="1752600"/>
          </a:xfrm>
          <a:prstGeom prst="rect">
            <a:avLst/>
          </a:prstGeom>
        </p:spPr>
        <p:txBody>
          <a:bodyPr/>
          <a:lstStyle>
            <a:lvl1pPr marL="0" indent="0">
              <a:buSzTx/>
              <a:buFontTx/>
              <a:buNone/>
              <a:defRPr>
                <a:solidFill>
                  <a:srgbClr val="888888"/>
                </a:solidFill>
              </a:defRPr>
            </a:lvl1pPr>
            <a:lvl2pPr marL="0" indent="457136">
              <a:buSzTx/>
              <a:buFontTx/>
              <a:buNone/>
              <a:defRPr>
                <a:solidFill>
                  <a:srgbClr val="888888"/>
                </a:solidFill>
              </a:defRPr>
            </a:lvl2pPr>
            <a:lvl3pPr marL="0" indent="914272">
              <a:buSzTx/>
              <a:buFontTx/>
              <a:buNone/>
              <a:defRPr>
                <a:solidFill>
                  <a:srgbClr val="888888"/>
                </a:solidFill>
              </a:defRPr>
            </a:lvl3pPr>
            <a:lvl4pPr marL="0" indent="1371407">
              <a:buSzTx/>
              <a:buFontTx/>
              <a:buNone/>
              <a:defRPr>
                <a:solidFill>
                  <a:srgbClr val="888888"/>
                </a:solidFill>
              </a:defRPr>
            </a:lvl4pPr>
            <a:lvl5pPr marL="0" indent="1828543">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592" name="Shape 59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slow" advClick="0">
    <p:randomBar dir="vert"/>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457201" y="274638"/>
            <a:ext cx="8229601" cy="1143001"/>
          </a:xfrm>
          <a:prstGeom prst="rect">
            <a:avLst/>
          </a:prstGeom>
          <a:ln w="12700">
            <a:miter lim="400000"/>
          </a:ln>
          <a:extLst>
            <a:ext uri="{C572A759-6A51-4108-AA02-DFA0A04FC94B}">
              <ma14:wrappingTextBoxFlag xmlns:ma14="http://schemas.microsoft.com/office/mac/drawingml/2011/main" xmlns="" val="1"/>
            </a:ext>
          </a:extLst>
        </p:spPr>
        <p:txBody>
          <a:bodyPr lIns="45713" tIns="45713" rIns="45713" bIns="45713" anchor="ctr">
            <a:normAutofit/>
          </a:bodyPr>
          <a:lstStyle/>
          <a:p>
            <a:r>
              <a:t>Title Text</a:t>
            </a:r>
          </a:p>
        </p:txBody>
      </p:sp>
      <p:sp>
        <p:nvSpPr>
          <p:cNvPr id="3" name="Shape 3"/>
          <p:cNvSpPr>
            <a:spLocks noGrp="1"/>
          </p:cNvSpPr>
          <p:nvPr>
            <p:ph type="body" idx="1"/>
          </p:nvPr>
        </p:nvSpPr>
        <p:spPr>
          <a:xfrm>
            <a:off x="457201" y="1600202"/>
            <a:ext cx="8229601" cy="4525963"/>
          </a:xfrm>
          <a:prstGeom prst="rect">
            <a:avLst/>
          </a:prstGeom>
          <a:ln w="12700">
            <a:miter lim="400000"/>
          </a:ln>
          <a:extLst>
            <a:ext uri="{C572A759-6A51-4108-AA02-DFA0A04FC94B}">
              <ma14:wrappingTextBoxFlag xmlns:ma14="http://schemas.microsoft.com/office/mac/drawingml/2011/main" xmlns="" val="1"/>
            </a:ext>
          </a:extLst>
        </p:spPr>
        <p:txBody>
          <a:bodyPr lIns="45713" tIns="45713" rIns="45713" bIns="45713">
            <a:normAutofit/>
          </a:bodyPr>
          <a:lstStyle/>
          <a:p>
            <a:r>
              <a:t>Body Level One</a:t>
            </a:r>
          </a:p>
          <a:p>
            <a:pPr lvl="1"/>
            <a:r>
              <a:t>Body Level Two</a:t>
            </a:r>
          </a:p>
          <a:p>
            <a:pPr lvl="2"/>
            <a:r>
              <a:t>Body Level Three</a:t>
            </a:r>
          </a:p>
          <a:p>
            <a:pPr lvl="3"/>
            <a:r>
              <a:t>Body Level Four</a:t>
            </a:r>
          </a:p>
          <a:p>
            <a:pPr lvl="4"/>
            <a:r>
              <a:t>Body Level Five</a:t>
            </a:r>
          </a:p>
        </p:txBody>
      </p:sp>
      <p:sp>
        <p:nvSpPr>
          <p:cNvPr id="4" name="Shape 4"/>
          <p:cNvSpPr>
            <a:spLocks noGrp="1"/>
          </p:cNvSpPr>
          <p:nvPr>
            <p:ph type="sldNum" sz="quarter" idx="2"/>
          </p:nvPr>
        </p:nvSpPr>
        <p:spPr>
          <a:xfrm>
            <a:off x="6553200" y="6404301"/>
            <a:ext cx="273643" cy="269227"/>
          </a:xfrm>
          <a:prstGeom prst="rect">
            <a:avLst/>
          </a:prstGeom>
          <a:ln w="12700">
            <a:miter lim="400000"/>
          </a:ln>
        </p:spPr>
        <p:txBody>
          <a:bodyPr wrap="none" lIns="45713" tIns="45713" rIns="45713" bIns="45713" anchor="ctr">
            <a:spAutoFit/>
          </a:bodyPr>
          <a:lstStyle>
            <a:lvl1pPr>
              <a:defRPr sz="1200">
                <a:solidFill>
                  <a:srgbClr val="888888"/>
                </a:solidFill>
                <a:latin typeface="Roboto Regular"/>
                <a:ea typeface="Roboto Regular"/>
                <a:cs typeface="Roboto Regular"/>
                <a:sym typeface="Roboto Regular"/>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8" r:id="rId27"/>
    <p:sldLayoutId id="2147483679" r:id="rId28"/>
    <p:sldLayoutId id="2147483680" r:id="rId29"/>
    <p:sldLayoutId id="2147483681" r:id="rId30"/>
    <p:sldLayoutId id="2147483682" r:id="rId31"/>
    <p:sldLayoutId id="2147483683" r:id="rId32"/>
    <p:sldLayoutId id="2147483684" r:id="rId33"/>
    <p:sldLayoutId id="2147483685" r:id="rId34"/>
    <p:sldLayoutId id="2147483686" r:id="rId35"/>
    <p:sldLayoutId id="2147483687" r:id="rId36"/>
    <p:sldLayoutId id="2147483688" r:id="rId37"/>
    <p:sldLayoutId id="2147483689" r:id="rId38"/>
    <p:sldLayoutId id="2147483690" r:id="rId39"/>
    <p:sldLayoutId id="2147483691" r:id="rId40"/>
    <p:sldLayoutId id="2147483692" r:id="rId41"/>
    <p:sldLayoutId id="2147483693" r:id="rId42"/>
    <p:sldLayoutId id="2147483694" r:id="rId43"/>
    <p:sldLayoutId id="2147483695" r:id="rId44"/>
    <p:sldLayoutId id="2147483696" r:id="rId45"/>
    <p:sldLayoutId id="2147483697" r:id="rId46"/>
    <p:sldLayoutId id="2147483698" r:id="rId47"/>
    <p:sldLayoutId id="2147483699" r:id="rId48"/>
    <p:sldLayoutId id="2147483700" r:id="rId49"/>
    <p:sldLayoutId id="2147483701" r:id="rId50"/>
    <p:sldLayoutId id="2147483702" r:id="rId51"/>
    <p:sldLayoutId id="2147483704" r:id="rId52"/>
    <p:sldLayoutId id="2147483705" r:id="rId53"/>
    <p:sldLayoutId id="2147483706" r:id="rId54"/>
    <p:sldLayoutId id="2147483707" r:id="rId55"/>
    <p:sldLayoutId id="2147483708" r:id="rId56"/>
    <p:sldLayoutId id="2147483709" r:id="rId57"/>
    <p:sldLayoutId id="2147483710" r:id="rId58"/>
    <p:sldLayoutId id="2147483711" r:id="rId59"/>
    <p:sldLayoutId id="2147483712" r:id="rId60"/>
    <p:sldLayoutId id="2147483713" r:id="rId61"/>
  </p:sldLayoutIdLst>
  <p:transition spd="slow" advClick="0">
    <p:randomBar dir="vert"/>
  </p:transition>
  <p:txStyles>
    <p:titleStyle>
      <a:lvl1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1pPr>
      <a:lvl2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2pPr>
      <a:lvl3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3pPr>
      <a:lvl4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4pPr>
      <a:lvl5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5pPr>
      <a:lvl6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6pPr>
      <a:lvl7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7pPr>
      <a:lvl8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8pPr>
      <a:lvl9pPr marL="0" marR="0" indent="0" algn="l" defTabSz="457136"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Roboto Regular"/>
          <a:ea typeface="Roboto Regular"/>
          <a:cs typeface="Roboto Regular"/>
          <a:sym typeface="Roboto Regular"/>
        </a:defRPr>
      </a:lvl9pPr>
    </p:titleStyle>
    <p:bodyStyle>
      <a:lvl1pPr marL="342851" marR="0" indent="-342851"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1pPr>
      <a:lvl2pPr marL="783660" marR="0" indent="-326525"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2pPr>
      <a:lvl3pPr marL="1219029" marR="0" indent="-304757"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3pPr>
      <a:lvl4pPr marL="1737115"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4pPr>
      <a:lvl5pPr marL="2377106" marR="0" indent="-548563"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5pPr>
      <a:lvl6pPr marL="2651387"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6pPr>
      <a:lvl7pPr marL="3108523"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7pPr>
      <a:lvl8pPr marL="3565659"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8pPr>
      <a:lvl9pPr marL="4022795" marR="0" indent="-365708" algn="l" defTabSz="457136"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Roboto Regular"/>
          <a:ea typeface="Roboto Regular"/>
          <a:cs typeface="Roboto Regular"/>
          <a:sym typeface="Roboto Regular"/>
        </a:defRPr>
      </a:lvl9pPr>
    </p:bodyStyle>
    <p:otherStyle>
      <a:lvl1pPr marL="0" marR="0" indent="0"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1pPr>
      <a:lvl2pPr marL="0" marR="0" indent="457136"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2pPr>
      <a:lvl3pPr marL="0" marR="0" indent="914272"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3pPr>
      <a:lvl4pPr marL="0" marR="0" indent="1371407"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4pPr>
      <a:lvl5pPr marL="0" marR="0" indent="1828543"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5pPr>
      <a:lvl6pPr marL="0" marR="0" indent="2285679"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6pPr>
      <a:lvl7pPr marL="0" marR="0" indent="2742814"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7pPr>
      <a:lvl8pPr marL="0" marR="0" indent="3199950"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8pPr>
      <a:lvl9pPr marL="0" marR="0" indent="3657086" algn="l" defTabSz="457136"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Roboto Regular"/>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g"/><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hyperlink" Target="mailto:Lowri.rees@unep.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AEEF"/>
        </a:solidFill>
        <a:effectLst/>
      </p:bgPr>
    </p:bg>
    <p:spTree>
      <p:nvGrpSpPr>
        <p:cNvPr id="1" name=""/>
        <p:cNvGrpSpPr/>
        <p:nvPr/>
      </p:nvGrpSpPr>
      <p:grpSpPr>
        <a:xfrm>
          <a:off x="0" y="0"/>
          <a:ext cx="0" cy="0"/>
          <a:chOff x="0" y="0"/>
          <a:chExt cx="0" cy="0"/>
        </a:xfrm>
      </p:grpSpPr>
      <p:sp>
        <p:nvSpPr>
          <p:cNvPr id="601" name="Shape 601"/>
          <p:cNvSpPr>
            <a:spLocks noGrp="1"/>
          </p:cNvSpPr>
          <p:nvPr>
            <p:ph type="ctrTitle"/>
          </p:nvPr>
        </p:nvSpPr>
        <p:spPr>
          <a:xfrm>
            <a:off x="709071" y="2133600"/>
            <a:ext cx="7679264" cy="2233085"/>
          </a:xfrm>
          <a:prstGeom prst="rect">
            <a:avLst/>
          </a:prstGeom>
        </p:spPr>
        <p:txBody>
          <a:bodyPr lIns="0" tIns="0" rIns="0" bIns="0" anchor="b">
            <a:normAutofit fontScale="90000"/>
          </a:bodyPr>
          <a:lstStyle/>
          <a:p>
            <a:pPr>
              <a:defRPr sz="4000">
                <a:solidFill>
                  <a:srgbClr val="FFFFFF"/>
                </a:solidFill>
              </a:defRPr>
            </a:pPr>
            <a:r>
              <a:rPr lang="en-US" dirty="0" smtClean="0"/>
              <a:t>The importance of measuring the nexus between the environment and the social dimension of development</a:t>
            </a:r>
            <a:endParaRPr dirty="0"/>
          </a:p>
        </p:txBody>
      </p:sp>
      <p:sp>
        <p:nvSpPr>
          <p:cNvPr id="602" name="Shape 602"/>
          <p:cNvSpPr>
            <a:spLocks noGrp="1"/>
          </p:cNvSpPr>
          <p:nvPr>
            <p:ph type="subTitle" sz="quarter" idx="1"/>
          </p:nvPr>
        </p:nvSpPr>
        <p:spPr>
          <a:xfrm>
            <a:off x="728121" y="4493683"/>
            <a:ext cx="7679264" cy="1271157"/>
          </a:xfrm>
          <a:prstGeom prst="rect">
            <a:avLst/>
          </a:prstGeom>
        </p:spPr>
        <p:txBody>
          <a:bodyPr lIns="0" tIns="0" rIns="0" bIns="0"/>
          <a:lstStyle/>
          <a:p>
            <a:pPr>
              <a:spcBef>
                <a:spcPts val="400"/>
              </a:spcBef>
              <a:defRPr sz="1800" b="1">
                <a:solidFill>
                  <a:srgbClr val="FFFFFF"/>
                </a:solidFill>
              </a:defRPr>
            </a:pPr>
            <a:endParaRPr lang="fr-FR" dirty="0" smtClean="0"/>
          </a:p>
          <a:p>
            <a:pPr>
              <a:spcBef>
                <a:spcPts val="400"/>
              </a:spcBef>
              <a:defRPr sz="1800" b="1">
                <a:solidFill>
                  <a:srgbClr val="FFFFFF"/>
                </a:solidFill>
              </a:defRPr>
            </a:pPr>
            <a:r>
              <a:rPr lang="fr-FR" dirty="0" err="1" smtClean="0"/>
              <a:t>Lowri</a:t>
            </a:r>
            <a:r>
              <a:rPr lang="fr-FR" dirty="0" smtClean="0"/>
              <a:t> </a:t>
            </a:r>
            <a:r>
              <a:rPr lang="fr-FR" dirty="0" err="1" smtClean="0"/>
              <a:t>Angharad</a:t>
            </a:r>
            <a:r>
              <a:rPr lang="fr-FR" dirty="0" smtClean="0"/>
              <a:t> Rees</a:t>
            </a:r>
          </a:p>
          <a:p>
            <a:pPr>
              <a:spcBef>
                <a:spcPts val="400"/>
              </a:spcBef>
              <a:defRPr sz="1800" b="1">
                <a:solidFill>
                  <a:srgbClr val="FFFFFF"/>
                </a:solidFill>
              </a:defRPr>
            </a:pPr>
            <a:r>
              <a:rPr lang="fr-FR" dirty="0" smtClean="0"/>
              <a:t>UN </a:t>
            </a:r>
            <a:r>
              <a:rPr lang="fr-FR" dirty="0" err="1" smtClean="0"/>
              <a:t>Environment</a:t>
            </a:r>
            <a:endParaRPr lang="fr-FR" dirty="0" smtClean="0"/>
          </a:p>
          <a:p>
            <a:pPr>
              <a:spcBef>
                <a:spcPts val="400"/>
              </a:spcBef>
              <a:defRPr sz="1800" b="1">
                <a:solidFill>
                  <a:srgbClr val="FFFFFF"/>
                </a:solidFill>
              </a:defRPr>
            </a:pPr>
            <a:r>
              <a:rPr lang="fr-FR" dirty="0" err="1" smtClean="0"/>
              <a:t>Africa</a:t>
            </a:r>
            <a:r>
              <a:rPr lang="fr-FR" dirty="0" smtClean="0"/>
              <a:t> Office</a:t>
            </a:r>
            <a:endParaRPr dirty="0"/>
          </a:p>
        </p:txBody>
      </p:sp>
      <p:sp>
        <p:nvSpPr>
          <p:cNvPr id="603" name="Shape 603"/>
          <p:cNvSpPr/>
          <p:nvPr/>
        </p:nvSpPr>
        <p:spPr>
          <a:xfrm>
            <a:off x="728121" y="4493683"/>
            <a:ext cx="7679264" cy="1"/>
          </a:xfrm>
          <a:prstGeom prst="line">
            <a:avLst/>
          </a:prstGeom>
          <a:ln w="12700">
            <a:solidFill>
              <a:srgbClr val="FFFFFF"/>
            </a:solidFill>
          </a:ln>
        </p:spPr>
        <p:txBody>
          <a:bodyPr lIns="45719" rIns="45719"/>
          <a:lstStyle/>
          <a:p>
            <a:endParaRPr dirty="0"/>
          </a:p>
        </p:txBody>
      </p:sp>
      <p:sp>
        <p:nvSpPr>
          <p:cNvPr id="604" name="Shape 604"/>
          <p:cNvSpPr/>
          <p:nvPr/>
        </p:nvSpPr>
        <p:spPr>
          <a:xfrm>
            <a:off x="728121" y="5790239"/>
            <a:ext cx="7679264" cy="1"/>
          </a:xfrm>
          <a:prstGeom prst="line">
            <a:avLst/>
          </a:prstGeom>
          <a:ln w="12700">
            <a:solidFill>
              <a:srgbClr val="FFFFFF"/>
            </a:solidFill>
          </a:ln>
        </p:spPr>
        <p:txBody>
          <a:bodyPr lIns="45719" rIns="45719"/>
          <a:lstStyle/>
          <a:p>
            <a:endParaRPr dirty="0"/>
          </a:p>
        </p:txBody>
      </p:sp>
      <p:sp>
        <p:nvSpPr>
          <p:cNvPr id="605" name="Shape 605"/>
          <p:cNvSpPr/>
          <p:nvPr/>
        </p:nvSpPr>
        <p:spPr>
          <a:xfrm>
            <a:off x="728121" y="5790239"/>
            <a:ext cx="7679264" cy="1651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lnSpcReduction="10000"/>
          </a:bodyPr>
          <a:lstStyle>
            <a:lvl1pPr defTabSz="457200">
              <a:spcBef>
                <a:spcPts val="200"/>
              </a:spcBef>
              <a:defRPr sz="1100">
                <a:solidFill>
                  <a:srgbClr val="FFFFFF"/>
                </a:solidFill>
                <a:latin typeface="Roboto Regular"/>
                <a:ea typeface="Roboto Regular"/>
                <a:cs typeface="Roboto Regular"/>
                <a:sym typeface="Roboto Regular"/>
              </a:defRPr>
            </a:lvl1pPr>
          </a:lstStyle>
          <a:p>
            <a:endParaRPr dirty="0"/>
          </a:p>
        </p:txBody>
      </p:sp>
      <p:pic>
        <p:nvPicPr>
          <p:cNvPr id="606" name="image1.png" descr="UNEnvironment_Logo_English_Short_white.png"/>
          <p:cNvPicPr>
            <a:picLocks noChangeAspect="1"/>
          </p:cNvPicPr>
          <p:nvPr/>
        </p:nvPicPr>
        <p:blipFill>
          <a:blip r:embed="rId3">
            <a:extLst/>
          </a:blip>
          <a:stretch>
            <a:fillRect/>
          </a:stretch>
        </p:blipFill>
        <p:spPr>
          <a:xfrm>
            <a:off x="6258921" y="1"/>
            <a:ext cx="2495615" cy="1619656"/>
          </a:xfrm>
          <a:prstGeom prst="rect">
            <a:avLst/>
          </a:prstGeom>
          <a:ln w="12700">
            <a:miter lim="400000"/>
          </a:ln>
        </p:spPr>
      </p:pic>
    </p:spTree>
  </p:cSld>
  <p:clrMapOvr>
    <a:masterClrMapping/>
  </p:clrMapOvr>
  <p:transition spd="slow" advClick="0">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p:nvPr/>
        </p:nvGrpSpPr>
        <p:grpSpPr>
          <a:xfrm>
            <a:off x="3637078" y="1571540"/>
            <a:ext cx="2839922" cy="2877147"/>
            <a:chOff x="3539861" y="573168"/>
            <a:chExt cx="2517474" cy="2464751"/>
          </a:xfrm>
          <a:scene3d>
            <a:camera prst="orthographicFront">
              <a:rot lat="0" lon="0" rev="0"/>
            </a:camera>
            <a:lightRig rig="contrasting" dir="t">
              <a:rot lat="0" lon="0" rev="1200000"/>
            </a:lightRig>
          </a:scene3d>
        </p:grpSpPr>
        <p:sp>
          <p:nvSpPr>
            <p:cNvPr id="36" name="Oval 35"/>
            <p:cNvSpPr/>
            <p:nvPr/>
          </p:nvSpPr>
          <p:spPr>
            <a:xfrm>
              <a:off x="3539861" y="573168"/>
              <a:ext cx="2517474" cy="2464751"/>
            </a:xfrm>
            <a:prstGeom prst="ellipse">
              <a:avLst/>
            </a:prstGeom>
            <a:sp3d contourW="12700" prstMaterial="clear">
              <a:bevelT w="177800" h="254000"/>
              <a:bevelB w="152400"/>
            </a:sp3d>
          </p:spPr>
          <p:style>
            <a:lnRef idx="0">
              <a:schemeClr val="lt1">
                <a:hueOff val="0"/>
                <a:satOff val="0"/>
                <a:lumOff val="0"/>
                <a:alphaOff val="0"/>
              </a:schemeClr>
            </a:lnRef>
            <a:fillRef idx="1">
              <a:schemeClr val="accent5">
                <a:alpha val="50000"/>
                <a:hueOff val="0"/>
                <a:satOff val="0"/>
                <a:lumOff val="0"/>
                <a:alphaOff val="0"/>
              </a:schemeClr>
            </a:fillRef>
            <a:effectRef idx="0">
              <a:schemeClr val="accent5">
                <a:alpha val="50000"/>
                <a:hueOff val="0"/>
                <a:satOff val="0"/>
                <a:lumOff val="0"/>
                <a:alphaOff val="0"/>
              </a:schemeClr>
            </a:effectRef>
            <a:fontRef idx="minor">
              <a:schemeClr val="tx1"/>
            </a:fontRef>
          </p:style>
        </p:sp>
        <p:sp>
          <p:nvSpPr>
            <p:cNvPr id="37" name="Oval 4"/>
            <p:cNvSpPr/>
            <p:nvPr/>
          </p:nvSpPr>
          <p:spPr>
            <a:xfrm>
              <a:off x="3908537" y="934122"/>
              <a:ext cx="1780122" cy="1742843"/>
            </a:xfrm>
            <a:prstGeom prst="rect">
              <a:avLst/>
            </a:prstGeom>
            <a:sp3d/>
          </p:spPr>
          <p:style>
            <a:lnRef idx="0">
              <a:scrgbClr r="0" g="0" b="0"/>
            </a:lnRef>
            <a:fillRef idx="0">
              <a:scrgbClr r="0" g="0" b="0"/>
            </a:fillRef>
            <a:effectRef idx="0">
              <a:scrgbClr r="0" g="0" b="0"/>
            </a:effectRef>
            <a:fontRef idx="minor">
              <a:schemeClr val="tx1"/>
            </a:fontRef>
          </p:style>
          <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en-US" sz="1400" b="1" kern="1200" dirty="0" smtClean="0">
                <a:solidFill>
                  <a:srgbClr val="FF0000"/>
                </a:solidFill>
              </a:endParaRPr>
            </a:p>
          </p:txBody>
        </p:sp>
      </p:grpSp>
      <p:grpSp>
        <p:nvGrpSpPr>
          <p:cNvPr id="28" name="Group 27"/>
          <p:cNvGrpSpPr/>
          <p:nvPr/>
        </p:nvGrpSpPr>
        <p:grpSpPr>
          <a:xfrm>
            <a:off x="1752600" y="2286000"/>
            <a:ext cx="2827666" cy="2782205"/>
            <a:chOff x="1816430" y="1043526"/>
            <a:chExt cx="2666619" cy="2613911"/>
          </a:xfrm>
          <a:scene3d>
            <a:camera prst="orthographicFront">
              <a:rot lat="0" lon="0" rev="0"/>
            </a:camera>
            <a:lightRig rig="contrasting" dir="t">
              <a:rot lat="0" lon="0" rev="1200000"/>
            </a:lightRig>
          </a:scene3d>
        </p:grpSpPr>
        <p:sp>
          <p:nvSpPr>
            <p:cNvPr id="29" name="Oval 28"/>
            <p:cNvSpPr/>
            <p:nvPr/>
          </p:nvSpPr>
          <p:spPr>
            <a:xfrm>
              <a:off x="1816430" y="1043526"/>
              <a:ext cx="2666619" cy="2613911"/>
            </a:xfrm>
            <a:prstGeom prst="ellipse">
              <a:avLst/>
            </a:prstGeom>
            <a:solidFill>
              <a:srgbClr val="92D050">
                <a:alpha val="50000"/>
              </a:srgbClr>
            </a:solidFill>
            <a:sp3d contourW="12700" prstMaterial="clear">
              <a:bevelT w="177800" h="254000"/>
              <a:bevelB w="152400"/>
            </a:sp3d>
          </p:spPr>
          <p:style>
            <a:lnRef idx="0">
              <a:schemeClr val="lt1">
                <a:hueOff val="0"/>
                <a:satOff val="0"/>
                <a:lumOff val="0"/>
                <a:alphaOff val="0"/>
              </a:schemeClr>
            </a:lnRef>
            <a:fillRef idx="1">
              <a:schemeClr val="accent5">
                <a:alpha val="50000"/>
                <a:hueOff val="-9933876"/>
                <a:satOff val="39811"/>
                <a:lumOff val="8628"/>
                <a:alphaOff val="0"/>
              </a:schemeClr>
            </a:fillRef>
            <a:effectRef idx="0">
              <a:schemeClr val="accent5">
                <a:alpha val="50000"/>
                <a:hueOff val="-9933876"/>
                <a:satOff val="39811"/>
                <a:lumOff val="8628"/>
                <a:alphaOff val="0"/>
              </a:schemeClr>
            </a:effectRef>
            <a:fontRef idx="minor">
              <a:schemeClr val="tx1"/>
            </a:fontRef>
          </p:style>
        </p:sp>
        <p:sp>
          <p:nvSpPr>
            <p:cNvPr id="32" name="Oval 8"/>
            <p:cNvSpPr/>
            <p:nvPr/>
          </p:nvSpPr>
          <p:spPr>
            <a:xfrm>
              <a:off x="2206947" y="1426324"/>
              <a:ext cx="1885585" cy="1848315"/>
            </a:xfrm>
            <a:prstGeom prst="rect">
              <a:avLst/>
            </a:prstGeom>
            <a:sp3d/>
          </p:spPr>
          <p:style>
            <a:lnRef idx="0">
              <a:scrgbClr r="0" g="0" b="0"/>
            </a:lnRef>
            <a:fillRef idx="0">
              <a:scrgbClr r="0" g="0" b="0"/>
            </a:fillRef>
            <a:effectRef idx="0">
              <a:scrgbClr r="0" g="0" b="0"/>
            </a:effectRef>
            <a:fontRef idx="minor">
              <a:schemeClr val="tx1"/>
            </a:fontRef>
          </p:style>
          <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endParaRPr lang="en-US" sz="1100" kern="1200" dirty="0"/>
            </a:p>
          </p:txBody>
        </p:sp>
      </p:grpSp>
      <p:grpSp>
        <p:nvGrpSpPr>
          <p:cNvPr id="27" name="Group 26"/>
          <p:cNvGrpSpPr/>
          <p:nvPr/>
        </p:nvGrpSpPr>
        <p:grpSpPr>
          <a:xfrm>
            <a:off x="3288298" y="3417329"/>
            <a:ext cx="2771189" cy="2901121"/>
            <a:chOff x="3191082" y="2006562"/>
            <a:chExt cx="2583654" cy="2575566"/>
          </a:xfrm>
          <a:scene3d>
            <a:camera prst="orthographicFront">
              <a:rot lat="0" lon="0" rev="0"/>
            </a:camera>
            <a:lightRig rig="contrasting" dir="t">
              <a:rot lat="0" lon="0" rev="1200000"/>
            </a:lightRig>
          </a:scene3d>
        </p:grpSpPr>
        <p:sp>
          <p:nvSpPr>
            <p:cNvPr id="33" name="Oval 32"/>
            <p:cNvSpPr/>
            <p:nvPr/>
          </p:nvSpPr>
          <p:spPr>
            <a:xfrm>
              <a:off x="3191082" y="2006562"/>
              <a:ext cx="2583654" cy="2575566"/>
            </a:xfrm>
            <a:prstGeom prst="ellipse">
              <a:avLst/>
            </a:prstGeom>
            <a:solidFill>
              <a:schemeClr val="accent6">
                <a:lumMod val="75000"/>
                <a:alpha val="50000"/>
              </a:schemeClr>
            </a:solidFill>
            <a:sp3d contourW="12700" prstMaterial="clear">
              <a:bevelT w="177800" h="254000"/>
              <a:bevelB w="152400"/>
            </a:sp3d>
          </p:spPr>
          <p:style>
            <a:lnRef idx="0">
              <a:schemeClr val="lt1">
                <a:hueOff val="0"/>
                <a:satOff val="0"/>
                <a:lumOff val="0"/>
                <a:alphaOff val="0"/>
              </a:schemeClr>
            </a:lnRef>
            <a:fillRef idx="1">
              <a:schemeClr val="accent5">
                <a:alpha val="50000"/>
                <a:hueOff val="-4966938"/>
                <a:satOff val="19906"/>
                <a:lumOff val="4314"/>
                <a:alphaOff val="0"/>
              </a:schemeClr>
            </a:fillRef>
            <a:effectRef idx="0">
              <a:schemeClr val="accent5">
                <a:alpha val="50000"/>
                <a:hueOff val="-4966938"/>
                <a:satOff val="19906"/>
                <a:lumOff val="4314"/>
                <a:alphaOff val="0"/>
              </a:schemeClr>
            </a:effectRef>
            <a:fontRef idx="minor">
              <a:schemeClr val="tx1"/>
            </a:fontRef>
          </p:style>
        </p:sp>
        <p:sp>
          <p:nvSpPr>
            <p:cNvPr id="35" name="Oval 6"/>
            <p:cNvSpPr/>
            <p:nvPr/>
          </p:nvSpPr>
          <p:spPr>
            <a:xfrm>
              <a:off x="3569449" y="2383745"/>
              <a:ext cx="1826920" cy="1821200"/>
            </a:xfrm>
            <a:prstGeom prst="rect">
              <a:avLst/>
            </a:prstGeom>
            <a:sp3d/>
          </p:spPr>
          <p:style>
            <a:lnRef idx="0">
              <a:scrgbClr r="0" g="0" b="0"/>
            </a:lnRef>
            <a:fillRef idx="0">
              <a:scrgbClr r="0" g="0" b="0"/>
            </a:fillRef>
            <a:effectRef idx="0">
              <a:scrgbClr r="0" g="0" b="0"/>
            </a:effectRef>
            <a:fontRef idx="minor">
              <a:schemeClr val="tx1"/>
            </a:fontRef>
          </p:style>
          <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endParaRPr lang="en-US" sz="1100" b="1" kern="1200" dirty="0" smtClean="0">
                <a:solidFill>
                  <a:srgbClr val="FF0000"/>
                </a:solidFill>
              </a:endParaRPr>
            </a:p>
          </p:txBody>
        </p:sp>
      </p:grpSp>
      <p:sp>
        <p:nvSpPr>
          <p:cNvPr id="10" name="TextBox 9"/>
          <p:cNvSpPr txBox="1"/>
          <p:nvPr/>
        </p:nvSpPr>
        <p:spPr>
          <a:xfrm>
            <a:off x="4000500" y="4491038"/>
            <a:ext cx="2089150" cy="1692771"/>
          </a:xfrm>
          <a:prstGeom prst="rect">
            <a:avLst/>
          </a:prstGeom>
          <a:noFill/>
        </p:spPr>
        <p:txBody>
          <a:bodyPr>
            <a:spAutoFit/>
          </a:bodyPr>
          <a:lstStyle/>
          <a:p>
            <a:pPr algn="ctr">
              <a:defRPr/>
            </a:pPr>
            <a:r>
              <a:rPr lang="en-US" sz="1400" b="1" dirty="0">
                <a:solidFill>
                  <a:srgbClr val="FF0000"/>
                </a:solidFill>
              </a:rPr>
              <a:t>Economic Dimension</a:t>
            </a:r>
          </a:p>
          <a:p>
            <a:pPr marL="109538" indent="-109538">
              <a:buFont typeface="Arial" panose="020B0604020202020204" pitchFamily="34" charset="0"/>
              <a:buChar char="•"/>
              <a:defRPr/>
            </a:pPr>
            <a:r>
              <a:rPr lang="en-US" sz="1000" b="1" dirty="0" smtClean="0"/>
              <a:t>Inclusive </a:t>
            </a:r>
            <a:r>
              <a:rPr lang="en-US" sz="1000" b="1" dirty="0"/>
              <a:t>and sustained economic growth </a:t>
            </a:r>
          </a:p>
          <a:p>
            <a:pPr marL="109538" indent="-109538">
              <a:buFont typeface="Arial" panose="020B0604020202020204" pitchFamily="34" charset="0"/>
              <a:buChar char="•"/>
              <a:defRPr/>
            </a:pPr>
            <a:r>
              <a:rPr lang="en-US" sz="1000" b="1" dirty="0" smtClean="0"/>
              <a:t>Shared </a:t>
            </a:r>
            <a:r>
              <a:rPr lang="en-US" sz="1000" b="1" dirty="0"/>
              <a:t>prosperity </a:t>
            </a:r>
          </a:p>
          <a:p>
            <a:pPr marL="109538" indent="-109538">
              <a:buFont typeface="Arial" panose="020B0604020202020204" pitchFamily="34" charset="0"/>
              <a:buChar char="•"/>
              <a:defRPr/>
            </a:pPr>
            <a:r>
              <a:rPr lang="en-US" sz="1000" b="1" dirty="0"/>
              <a:t>Decent work for all</a:t>
            </a:r>
          </a:p>
          <a:p>
            <a:pPr marL="109538" indent="-109538">
              <a:buFont typeface="Arial" panose="020B0604020202020204" pitchFamily="34" charset="0"/>
              <a:buChar char="•"/>
              <a:defRPr/>
            </a:pPr>
            <a:r>
              <a:rPr lang="en-US" sz="1000" b="1" dirty="0"/>
              <a:t>Safe, resilient and sustainable human habitats </a:t>
            </a:r>
          </a:p>
          <a:p>
            <a:pPr marL="109538" indent="-109538">
              <a:buFont typeface="Arial" panose="020B0604020202020204" pitchFamily="34" charset="0"/>
              <a:buChar char="•"/>
              <a:defRPr/>
            </a:pPr>
            <a:r>
              <a:rPr lang="en-US" sz="1000" b="1" dirty="0" smtClean="0"/>
              <a:t>Universal </a:t>
            </a:r>
            <a:r>
              <a:rPr lang="en-US" sz="1000" b="1" dirty="0"/>
              <a:t>access to affordable, reliable and sustainable energy  </a:t>
            </a:r>
          </a:p>
          <a:p>
            <a:pPr marL="109538" indent="-109538">
              <a:buFont typeface="Arial" panose="020B0604020202020204" pitchFamily="34" charset="0"/>
              <a:buChar char="•"/>
              <a:defRPr/>
            </a:pPr>
            <a:r>
              <a:rPr lang="en-US" sz="1000" b="1" dirty="0">
                <a:solidFill>
                  <a:srgbClr val="FF0000"/>
                </a:solidFill>
              </a:rPr>
              <a:t>Leave no one behind</a:t>
            </a:r>
          </a:p>
        </p:txBody>
      </p:sp>
      <p:sp>
        <p:nvSpPr>
          <p:cNvPr id="8" name="TextBox 7"/>
          <p:cNvSpPr txBox="1"/>
          <p:nvPr/>
        </p:nvSpPr>
        <p:spPr>
          <a:xfrm>
            <a:off x="1940534" y="2505075"/>
            <a:ext cx="2057400" cy="2216150"/>
          </a:xfrm>
          <a:prstGeom prst="rect">
            <a:avLst/>
          </a:prstGeom>
          <a:noFill/>
        </p:spPr>
        <p:txBody>
          <a:bodyPr>
            <a:spAutoFit/>
          </a:bodyPr>
          <a:lstStyle/>
          <a:p>
            <a:pPr algn="ctr">
              <a:defRPr/>
            </a:pPr>
            <a:r>
              <a:rPr lang="en-US" sz="1400" b="1" dirty="0">
                <a:solidFill>
                  <a:srgbClr val="FF0000"/>
                </a:solidFill>
              </a:rPr>
              <a:t>Environmental Dimension</a:t>
            </a:r>
          </a:p>
          <a:p>
            <a:pPr marL="171450" indent="-171450">
              <a:buFont typeface="Arial" panose="020B0604020202020204" pitchFamily="34" charset="0"/>
              <a:buChar char="•"/>
              <a:defRPr/>
            </a:pPr>
            <a:r>
              <a:rPr lang="en-US" sz="1000" b="1" dirty="0"/>
              <a:t>Live in harmony with nature</a:t>
            </a:r>
          </a:p>
          <a:p>
            <a:pPr marL="171450" indent="-171450">
              <a:buFont typeface="Arial" panose="020B0604020202020204" pitchFamily="34" charset="0"/>
              <a:buChar char="•"/>
              <a:defRPr/>
            </a:pPr>
            <a:r>
              <a:rPr lang="en-US" sz="1000" b="1" dirty="0"/>
              <a:t>Protect wildlife and other living species</a:t>
            </a:r>
          </a:p>
          <a:p>
            <a:pPr marL="171450" indent="-171450">
              <a:buFont typeface="Arial" panose="020B0604020202020204" pitchFamily="34" charset="0"/>
              <a:buChar char="•"/>
              <a:defRPr/>
            </a:pPr>
            <a:r>
              <a:rPr lang="en-US" sz="1000" b="1" dirty="0"/>
              <a:t>Sustainably use all natural resources —air, land, mountains, rivers, lakes , aquifers , oceans, seas </a:t>
            </a:r>
          </a:p>
          <a:p>
            <a:pPr marL="171450" indent="-171450">
              <a:buFont typeface="Arial" panose="020B0604020202020204" pitchFamily="34" charset="0"/>
              <a:buChar char="•"/>
              <a:defRPr/>
            </a:pPr>
            <a:r>
              <a:rPr lang="en-US" sz="1000" b="1" dirty="0"/>
              <a:t>Develop and apply technology that is climate-sensitive, and respects biodiversity </a:t>
            </a:r>
          </a:p>
          <a:p>
            <a:pPr marL="171450" indent="-171450">
              <a:buFont typeface="Arial" panose="020B0604020202020204" pitchFamily="34" charset="0"/>
              <a:buChar char="•"/>
              <a:defRPr/>
            </a:pPr>
            <a:r>
              <a:rPr lang="en-US" sz="1000" b="1" dirty="0">
                <a:solidFill>
                  <a:srgbClr val="FF0000"/>
                </a:solidFill>
              </a:rPr>
              <a:t>Leave no one behind</a:t>
            </a:r>
          </a:p>
        </p:txBody>
      </p:sp>
      <p:sp>
        <p:nvSpPr>
          <p:cNvPr id="9" name="TextBox 8"/>
          <p:cNvSpPr txBox="1"/>
          <p:nvPr/>
        </p:nvSpPr>
        <p:spPr>
          <a:xfrm>
            <a:off x="4265612" y="1799347"/>
            <a:ext cx="1793875" cy="1692275"/>
          </a:xfrm>
          <a:prstGeom prst="rect">
            <a:avLst/>
          </a:prstGeom>
          <a:noFill/>
        </p:spPr>
        <p:txBody>
          <a:bodyPr>
            <a:spAutoFit/>
          </a:bodyPr>
          <a:lstStyle/>
          <a:p>
            <a:pPr algn="ctr">
              <a:defRPr/>
            </a:pPr>
            <a:r>
              <a:rPr lang="en-US" sz="1400" b="1" dirty="0">
                <a:solidFill>
                  <a:srgbClr val="FF0000"/>
                </a:solidFill>
              </a:rPr>
              <a:t>Social Dimension</a:t>
            </a:r>
          </a:p>
          <a:p>
            <a:pPr marL="171450" indent="-171450">
              <a:buFont typeface="Arial" panose="020B0604020202020204" pitchFamily="34" charset="0"/>
              <a:buChar char="•"/>
              <a:defRPr/>
            </a:pPr>
            <a:r>
              <a:rPr lang="en-US" sz="1000" b="1" dirty="0"/>
              <a:t>End poverty and hunger</a:t>
            </a:r>
          </a:p>
          <a:p>
            <a:pPr marL="171450" indent="-171450">
              <a:buFont typeface="Arial" panose="020B0604020202020204" pitchFamily="34" charset="0"/>
              <a:buChar char="•"/>
              <a:defRPr/>
            </a:pPr>
            <a:r>
              <a:rPr lang="en-US" sz="1000" b="1" dirty="0"/>
              <a:t>Combat inequalities</a:t>
            </a:r>
          </a:p>
          <a:p>
            <a:pPr marL="171450" indent="-171450">
              <a:buFont typeface="Arial" panose="020B0604020202020204" pitchFamily="34" charset="0"/>
              <a:buChar char="•"/>
              <a:defRPr/>
            </a:pPr>
            <a:r>
              <a:rPr lang="en-US" sz="1000" b="1" dirty="0"/>
              <a:t>Protect human rights</a:t>
            </a:r>
          </a:p>
          <a:p>
            <a:pPr marL="171450" indent="-171450">
              <a:buFont typeface="Arial" panose="020B0604020202020204" pitchFamily="34" charset="0"/>
              <a:buChar char="•"/>
              <a:defRPr/>
            </a:pPr>
            <a:r>
              <a:rPr lang="en-US" sz="1000" b="1" dirty="0"/>
              <a:t>Promote gender equality </a:t>
            </a:r>
          </a:p>
          <a:p>
            <a:pPr marL="171450" indent="-171450">
              <a:buFont typeface="Arial" panose="020B0604020202020204" pitchFamily="34" charset="0"/>
              <a:buChar char="•"/>
              <a:defRPr/>
            </a:pPr>
            <a:r>
              <a:rPr lang="en-US" sz="1000" b="1" dirty="0"/>
              <a:t>Empower women and girls</a:t>
            </a:r>
          </a:p>
          <a:p>
            <a:pPr marL="171450" indent="-171450">
              <a:buFont typeface="Arial" panose="020B0604020202020204" pitchFamily="34" charset="0"/>
              <a:buChar char="•"/>
              <a:defRPr/>
            </a:pPr>
            <a:r>
              <a:rPr lang="en-US" sz="1000" b="1" dirty="0"/>
              <a:t>Foster peaceful societies</a:t>
            </a:r>
          </a:p>
          <a:p>
            <a:pPr marL="171450" indent="-171450">
              <a:buFont typeface="Arial" panose="020B0604020202020204" pitchFamily="34" charset="0"/>
              <a:buChar char="•"/>
              <a:defRPr/>
            </a:pPr>
            <a:r>
              <a:rPr lang="en-US" sz="1000" b="1" dirty="0"/>
              <a:t>Universal access: education, health</a:t>
            </a:r>
          </a:p>
          <a:p>
            <a:pPr marL="171450" indent="-171450">
              <a:buFont typeface="Arial" panose="020B0604020202020204" pitchFamily="34" charset="0"/>
              <a:buChar char="•"/>
              <a:defRPr/>
            </a:pPr>
            <a:r>
              <a:rPr lang="en-US" sz="1000" b="1" dirty="0">
                <a:solidFill>
                  <a:srgbClr val="FF0000"/>
                </a:solidFill>
              </a:rPr>
              <a:t>Leave no one behind</a:t>
            </a:r>
            <a:r>
              <a:rPr lang="en-US" sz="1000" b="1" dirty="0"/>
              <a:t>    </a:t>
            </a:r>
          </a:p>
        </p:txBody>
      </p:sp>
      <p:grpSp>
        <p:nvGrpSpPr>
          <p:cNvPr id="31" name="Group 30"/>
          <p:cNvGrpSpPr>
            <a:grpSpLocks/>
          </p:cNvGrpSpPr>
          <p:nvPr/>
        </p:nvGrpSpPr>
        <p:grpSpPr bwMode="auto">
          <a:xfrm>
            <a:off x="82550" y="1150937"/>
            <a:ext cx="3906838" cy="3108543"/>
            <a:chOff x="82402" y="1172777"/>
            <a:chExt cx="3907071" cy="3107620"/>
          </a:xfrm>
        </p:grpSpPr>
        <p:sp>
          <p:nvSpPr>
            <p:cNvPr id="12" name="TextBox 11"/>
            <p:cNvSpPr txBox="1"/>
            <p:nvPr/>
          </p:nvSpPr>
          <p:spPr>
            <a:xfrm>
              <a:off x="82402" y="1172777"/>
              <a:ext cx="2084276" cy="3107620"/>
            </a:xfrm>
            <a:prstGeom prst="rect">
              <a:avLst/>
            </a:prstGeom>
            <a:noFill/>
          </p:spPr>
          <p:txBody>
            <a:bodyPr wrap="square">
              <a:spAutoFit/>
            </a:bodyPr>
            <a:lstStyle/>
            <a:p>
              <a:pPr>
                <a:defRPr/>
              </a:pPr>
              <a:r>
                <a:rPr lang="en-US" sz="1400" b="1" dirty="0">
                  <a:solidFill>
                    <a:srgbClr val="FF0000"/>
                  </a:solidFill>
                </a:rPr>
                <a:t>Socio-Environmental Nexus</a:t>
              </a:r>
            </a:p>
            <a:p>
              <a:pPr marL="109538" indent="-109538">
                <a:buFont typeface="Arial" panose="020B0604020202020204" pitchFamily="34" charset="0"/>
                <a:buChar char="•"/>
                <a:defRPr/>
              </a:pPr>
              <a:r>
                <a:rPr lang="en-US" sz="1400" b="1" dirty="0"/>
                <a:t>Sustainably manage natural resources to support needs of present and future generations</a:t>
              </a:r>
            </a:p>
            <a:p>
              <a:pPr marL="109538" indent="-109538">
                <a:buFont typeface="Arial" panose="020B0604020202020204" pitchFamily="34" charset="0"/>
                <a:buChar char="•"/>
                <a:defRPr/>
              </a:pPr>
              <a:r>
                <a:rPr lang="fr-FR" sz="1400" b="1" dirty="0"/>
                <a:t>Basis for all </a:t>
              </a:r>
              <a:r>
                <a:rPr lang="fr-FR" sz="1400" b="1" dirty="0" err="1"/>
                <a:t>economic</a:t>
              </a:r>
              <a:r>
                <a:rPr lang="fr-FR" sz="1400" b="1" dirty="0"/>
                <a:t> </a:t>
              </a:r>
              <a:r>
                <a:rPr lang="fr-FR" sz="1400" b="1" dirty="0" err="1"/>
                <a:t>activity</a:t>
              </a:r>
              <a:endParaRPr lang="fr-FR" sz="1400" b="1" dirty="0"/>
            </a:p>
            <a:p>
              <a:pPr marL="109538" indent="-109538">
                <a:buFont typeface="Arial" panose="020B0604020202020204" pitchFamily="34" charset="0"/>
                <a:buChar char="•"/>
                <a:defRPr/>
              </a:pPr>
              <a:r>
                <a:rPr lang="en-US" sz="1400" b="1" dirty="0" smtClean="0"/>
                <a:t>Access </a:t>
              </a:r>
              <a:r>
                <a:rPr lang="en-US" sz="1400" b="1" dirty="0"/>
                <a:t>to basic </a:t>
              </a:r>
              <a:r>
                <a:rPr lang="en-US" sz="1400" b="1" dirty="0" smtClean="0"/>
                <a:t>services (water</a:t>
              </a:r>
              <a:r>
                <a:rPr lang="en-US" sz="1400" b="1" dirty="0"/>
                <a:t>, energy</a:t>
              </a:r>
              <a:r>
                <a:rPr lang="en-US" sz="1400" b="1" dirty="0" smtClean="0"/>
                <a:t>)</a:t>
              </a:r>
            </a:p>
            <a:p>
              <a:pPr marL="109538" indent="-109538">
                <a:buFont typeface="Arial" panose="020B0604020202020204" pitchFamily="34" charset="0"/>
                <a:buChar char="•"/>
                <a:defRPr/>
              </a:pPr>
              <a:r>
                <a:rPr lang="fr-FR" sz="1400" b="1" dirty="0" smtClean="0"/>
                <a:t>Food </a:t>
              </a:r>
              <a:r>
                <a:rPr lang="fr-FR" sz="1400" b="1" dirty="0" err="1" smtClean="0"/>
                <a:t>security</a:t>
              </a:r>
              <a:endParaRPr lang="fr-FR" sz="1400" b="1" dirty="0" smtClean="0"/>
            </a:p>
            <a:p>
              <a:pPr marL="109538" indent="-109538">
                <a:buFont typeface="Arial" panose="020B0604020202020204" pitchFamily="34" charset="0"/>
                <a:buChar char="•"/>
                <a:defRPr/>
              </a:pPr>
              <a:r>
                <a:rPr lang="fr-FR" sz="1400" b="1" dirty="0" err="1" smtClean="0"/>
                <a:t>Prevention</a:t>
              </a:r>
              <a:r>
                <a:rPr lang="fr-FR" sz="1400" b="1" dirty="0" smtClean="0"/>
                <a:t> </a:t>
              </a:r>
              <a:r>
                <a:rPr lang="fr-FR" sz="1400" b="1" dirty="0" smtClean="0"/>
                <a:t>of </a:t>
              </a:r>
              <a:r>
                <a:rPr lang="fr-FR" sz="1400" b="1" dirty="0" err="1" smtClean="0"/>
                <a:t>conflicts</a:t>
              </a:r>
              <a:r>
                <a:rPr lang="fr-FR" sz="1400" b="1" dirty="0" smtClean="0"/>
                <a:t> and </a:t>
              </a:r>
              <a:r>
                <a:rPr lang="fr-FR" sz="1400" b="1" dirty="0" err="1" smtClean="0"/>
                <a:t>disasters</a:t>
              </a:r>
              <a:endParaRPr lang="en-US" sz="1400" b="1" dirty="0"/>
            </a:p>
          </p:txBody>
        </p:sp>
        <p:cxnSp>
          <p:nvCxnSpPr>
            <p:cNvPr id="15" name="Straight Arrow Connector 14"/>
            <p:cNvCxnSpPr/>
            <p:nvPr/>
          </p:nvCxnSpPr>
          <p:spPr>
            <a:xfrm>
              <a:off x="2166678" y="1774261"/>
              <a:ext cx="1822795" cy="154488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24" name="Group 23"/>
          <p:cNvGrpSpPr>
            <a:grpSpLocks/>
          </p:cNvGrpSpPr>
          <p:nvPr/>
        </p:nvGrpSpPr>
        <p:grpSpPr bwMode="auto">
          <a:xfrm>
            <a:off x="5014913" y="4099034"/>
            <a:ext cx="3773487" cy="2654191"/>
            <a:chOff x="5015391" y="4134593"/>
            <a:chExt cx="3773729" cy="2653698"/>
          </a:xfrm>
        </p:grpSpPr>
        <p:sp>
          <p:nvSpPr>
            <p:cNvPr id="14" name="TextBox 13"/>
            <p:cNvSpPr txBox="1"/>
            <p:nvPr/>
          </p:nvSpPr>
          <p:spPr>
            <a:xfrm>
              <a:off x="6639507" y="4756668"/>
              <a:ext cx="2149613" cy="2031623"/>
            </a:xfrm>
            <a:prstGeom prst="rect">
              <a:avLst/>
            </a:prstGeom>
            <a:noFill/>
          </p:spPr>
          <p:txBody>
            <a:bodyPr>
              <a:spAutoFit/>
            </a:bodyPr>
            <a:lstStyle/>
            <a:p>
              <a:pPr>
                <a:defRPr/>
              </a:pPr>
              <a:r>
                <a:rPr lang="en-US" sz="1400" b="1" dirty="0">
                  <a:solidFill>
                    <a:srgbClr val="FF0000"/>
                  </a:solidFill>
                </a:rPr>
                <a:t>Socio-Economic</a:t>
              </a:r>
              <a:r>
                <a:rPr lang="en-US" sz="1000" dirty="0"/>
                <a:t> </a:t>
              </a:r>
              <a:r>
                <a:rPr lang="en-US" sz="1400" b="1" dirty="0">
                  <a:solidFill>
                    <a:srgbClr val="FF0000"/>
                  </a:solidFill>
                </a:rPr>
                <a:t>Nexus</a:t>
              </a:r>
            </a:p>
            <a:p>
              <a:pPr marL="285750" indent="-285750">
                <a:buFont typeface="Arial" panose="020B0604020202020204" pitchFamily="34" charset="0"/>
                <a:buChar char="•"/>
                <a:defRPr/>
              </a:pPr>
              <a:r>
                <a:rPr lang="en-US" sz="1400" b="1" dirty="0"/>
                <a:t>Inequality and inclusive prosperity</a:t>
              </a:r>
            </a:p>
            <a:p>
              <a:pPr marL="285750" indent="-285750">
                <a:buFont typeface="Arial" panose="020B0604020202020204" pitchFamily="34" charset="0"/>
                <a:buChar char="•"/>
                <a:defRPr/>
              </a:pPr>
              <a:r>
                <a:rPr lang="en-US" sz="1400" b="1" dirty="0"/>
                <a:t>Decent jobs</a:t>
              </a:r>
            </a:p>
            <a:p>
              <a:pPr marL="285750" indent="-285750">
                <a:buFont typeface="Arial" panose="020B0604020202020204" pitchFamily="34" charset="0"/>
                <a:buChar char="•"/>
                <a:defRPr/>
              </a:pPr>
              <a:r>
                <a:rPr lang="en-US" sz="1400" b="1" dirty="0"/>
                <a:t>Sustainable consumption and production</a:t>
              </a:r>
            </a:p>
            <a:p>
              <a:pPr marL="285750" indent="-285750">
                <a:buFont typeface="Arial" panose="020B0604020202020204" pitchFamily="34" charset="0"/>
                <a:buChar char="•"/>
                <a:defRPr/>
              </a:pPr>
              <a:r>
                <a:rPr lang="en-US" sz="1400" b="1" dirty="0"/>
                <a:t>Sustainable cities</a:t>
              </a:r>
            </a:p>
            <a:p>
              <a:pPr>
                <a:defRPr/>
              </a:pPr>
              <a:endParaRPr lang="en-US" sz="1400" b="1" dirty="0"/>
            </a:p>
          </p:txBody>
        </p:sp>
        <p:cxnSp>
          <p:nvCxnSpPr>
            <p:cNvPr id="18" name="Straight Arrow Connector 17"/>
            <p:cNvCxnSpPr/>
            <p:nvPr/>
          </p:nvCxnSpPr>
          <p:spPr>
            <a:xfrm flipH="1" flipV="1">
              <a:off x="5015391" y="4134593"/>
              <a:ext cx="1633643" cy="7744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25" name="Group 24"/>
          <p:cNvGrpSpPr>
            <a:grpSpLocks/>
          </p:cNvGrpSpPr>
          <p:nvPr/>
        </p:nvGrpSpPr>
        <p:grpSpPr bwMode="auto">
          <a:xfrm>
            <a:off x="339725" y="4491039"/>
            <a:ext cx="3568700" cy="1982251"/>
            <a:chOff x="340376" y="4490945"/>
            <a:chExt cx="3568532" cy="1982053"/>
          </a:xfrm>
        </p:grpSpPr>
        <p:sp>
          <p:nvSpPr>
            <p:cNvPr id="13" name="TextBox 12"/>
            <p:cNvSpPr txBox="1"/>
            <p:nvPr/>
          </p:nvSpPr>
          <p:spPr>
            <a:xfrm>
              <a:off x="340376" y="5149691"/>
              <a:ext cx="2425586" cy="1323307"/>
            </a:xfrm>
            <a:prstGeom prst="rect">
              <a:avLst/>
            </a:prstGeom>
            <a:noFill/>
          </p:spPr>
          <p:txBody>
            <a:bodyPr>
              <a:spAutoFit/>
            </a:bodyPr>
            <a:lstStyle/>
            <a:p>
              <a:pPr>
                <a:defRPr/>
              </a:pPr>
              <a:r>
                <a:rPr lang="en-US" sz="1400" b="1" dirty="0">
                  <a:solidFill>
                    <a:srgbClr val="FF0000"/>
                  </a:solidFill>
                </a:rPr>
                <a:t>Economy-Environment Nexus</a:t>
              </a:r>
            </a:p>
            <a:p>
              <a:pPr marL="109538" indent="-109538">
                <a:buFont typeface="Arial" panose="020B0604020202020204" pitchFamily="34" charset="0"/>
                <a:buChar char="•"/>
                <a:defRPr/>
              </a:pPr>
              <a:r>
                <a:rPr lang="en-US" sz="1400" b="1" dirty="0"/>
                <a:t>Resource efficiency</a:t>
              </a:r>
            </a:p>
            <a:p>
              <a:pPr marL="109538" indent="-109538">
                <a:buFont typeface="Arial" panose="020B0604020202020204" pitchFamily="34" charset="0"/>
                <a:buChar char="•"/>
                <a:defRPr/>
              </a:pPr>
              <a:r>
                <a:rPr lang="en-US" sz="1400" b="1" dirty="0" smtClean="0"/>
                <a:t>Sustainable </a:t>
              </a:r>
              <a:r>
                <a:rPr lang="en-US" sz="1400" b="1" dirty="0"/>
                <a:t>growth</a:t>
              </a:r>
            </a:p>
            <a:p>
              <a:pPr marL="109538" indent="-109538">
                <a:buFont typeface="Arial" panose="020B0604020202020204" pitchFamily="34" charset="0"/>
                <a:buChar char="•"/>
                <a:defRPr/>
              </a:pPr>
              <a:r>
                <a:rPr lang="en-US" sz="1400" b="1" dirty="0"/>
                <a:t>Decent (green) jobs</a:t>
              </a:r>
            </a:p>
            <a:p>
              <a:pPr marL="109538" indent="-109538">
                <a:buFont typeface="Arial" panose="020B0604020202020204" pitchFamily="34" charset="0"/>
                <a:buChar char="•"/>
                <a:defRPr/>
              </a:pPr>
              <a:r>
                <a:rPr lang="en-US" sz="1400" b="1" dirty="0"/>
                <a:t>Detoxify</a:t>
              </a:r>
            </a:p>
            <a:p>
              <a:pPr>
                <a:defRPr/>
              </a:pPr>
              <a:endParaRPr lang="en-US" sz="1000" dirty="0"/>
            </a:p>
          </p:txBody>
        </p:sp>
        <p:cxnSp>
          <p:nvCxnSpPr>
            <p:cNvPr id="19" name="Straight Arrow Connector 18"/>
            <p:cNvCxnSpPr/>
            <p:nvPr/>
          </p:nvCxnSpPr>
          <p:spPr>
            <a:xfrm flipV="1">
              <a:off x="2675479" y="4490945"/>
              <a:ext cx="1233429" cy="8381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20" name="TextBox 19"/>
          <p:cNvSpPr txBox="1"/>
          <p:nvPr/>
        </p:nvSpPr>
        <p:spPr bwMode="auto">
          <a:xfrm>
            <a:off x="6343649" y="983372"/>
            <a:ext cx="2740025" cy="1631950"/>
          </a:xfrm>
          <a:prstGeom prst="rect">
            <a:avLst/>
          </a:prstGeom>
          <a:noFill/>
        </p:spPr>
        <p:txBody>
          <a:bodyPr>
            <a:spAutoFit/>
          </a:bodyPr>
          <a:lstStyle/>
          <a:p>
            <a:pPr>
              <a:defRPr/>
            </a:pPr>
            <a:r>
              <a:rPr lang="en-US" sz="2000" b="1" dirty="0">
                <a:solidFill>
                  <a:schemeClr val="accent1">
                    <a:lumMod val="75000"/>
                  </a:schemeClr>
                </a:solidFill>
              </a:rPr>
              <a:t>Transforming our World</a:t>
            </a:r>
          </a:p>
          <a:p>
            <a:pPr>
              <a:defRPr/>
            </a:pPr>
            <a:r>
              <a:rPr lang="en-US" sz="1600" i="1" dirty="0">
                <a:solidFill>
                  <a:schemeClr val="accent1">
                    <a:lumMod val="75000"/>
                  </a:schemeClr>
                </a:solidFill>
              </a:rPr>
              <a:t>An </a:t>
            </a:r>
            <a:r>
              <a:rPr lang="en-US" sz="1600" b="1" i="1" dirty="0">
                <a:solidFill>
                  <a:schemeClr val="accent1">
                    <a:lumMod val="75000"/>
                  </a:schemeClr>
                </a:solidFill>
              </a:rPr>
              <a:t>Integrated Approach </a:t>
            </a:r>
            <a:r>
              <a:rPr lang="en-US" sz="1600" i="1" dirty="0">
                <a:solidFill>
                  <a:schemeClr val="accent1">
                    <a:lumMod val="75000"/>
                  </a:schemeClr>
                </a:solidFill>
              </a:rPr>
              <a:t>for </a:t>
            </a:r>
            <a:r>
              <a:rPr lang="en-US" sz="1600" b="1" i="1" dirty="0">
                <a:solidFill>
                  <a:schemeClr val="accent1">
                    <a:lumMod val="75000"/>
                  </a:schemeClr>
                </a:solidFill>
              </a:rPr>
              <a:t>People</a:t>
            </a:r>
            <a:r>
              <a:rPr lang="en-US" sz="1600" i="1" dirty="0">
                <a:solidFill>
                  <a:schemeClr val="accent1">
                    <a:lumMod val="75000"/>
                  </a:schemeClr>
                </a:solidFill>
              </a:rPr>
              <a:t>, </a:t>
            </a:r>
            <a:r>
              <a:rPr lang="en-US" sz="1600" b="1" i="1" dirty="0">
                <a:solidFill>
                  <a:schemeClr val="accent1">
                    <a:lumMod val="75000"/>
                  </a:schemeClr>
                </a:solidFill>
              </a:rPr>
              <a:t>Planet</a:t>
            </a:r>
            <a:r>
              <a:rPr lang="en-US" sz="1600" i="1" dirty="0">
                <a:solidFill>
                  <a:schemeClr val="accent1">
                    <a:lumMod val="75000"/>
                  </a:schemeClr>
                </a:solidFill>
              </a:rPr>
              <a:t> and </a:t>
            </a:r>
            <a:r>
              <a:rPr lang="en-US" sz="1600" b="1" i="1" dirty="0">
                <a:solidFill>
                  <a:schemeClr val="accent1">
                    <a:lumMod val="75000"/>
                  </a:schemeClr>
                </a:solidFill>
              </a:rPr>
              <a:t>Prosperity</a:t>
            </a:r>
            <a:r>
              <a:rPr lang="en-US" sz="1600" i="1" dirty="0">
                <a:solidFill>
                  <a:schemeClr val="accent1">
                    <a:lumMod val="75000"/>
                  </a:schemeClr>
                </a:solidFill>
              </a:rPr>
              <a:t>, fostering </a:t>
            </a:r>
            <a:r>
              <a:rPr lang="en-US" sz="1600" b="1" i="1" dirty="0">
                <a:solidFill>
                  <a:schemeClr val="accent1">
                    <a:lumMod val="75000"/>
                  </a:schemeClr>
                </a:solidFill>
              </a:rPr>
              <a:t>Peaceful</a:t>
            </a:r>
            <a:r>
              <a:rPr lang="en-US" sz="1600" i="1" dirty="0">
                <a:solidFill>
                  <a:schemeClr val="accent1">
                    <a:lumMod val="75000"/>
                  </a:schemeClr>
                </a:solidFill>
              </a:rPr>
              <a:t>, just and inclusive societies through a revitalized global </a:t>
            </a:r>
            <a:r>
              <a:rPr lang="en-US" sz="1600" b="1" i="1" dirty="0">
                <a:solidFill>
                  <a:schemeClr val="accent1">
                    <a:lumMod val="75000"/>
                  </a:schemeClr>
                </a:solidFill>
              </a:rPr>
              <a:t>Partnership</a:t>
            </a:r>
            <a:endParaRPr lang="en-US" sz="1600" b="1" dirty="0">
              <a:solidFill>
                <a:schemeClr val="accent1">
                  <a:lumMod val="75000"/>
                </a:schemeClr>
              </a:solidFill>
            </a:endParaRPr>
          </a:p>
        </p:txBody>
      </p:sp>
      <p:cxnSp>
        <p:nvCxnSpPr>
          <p:cNvPr id="4" name="Straight Arrow Connector 3"/>
          <p:cNvCxnSpPr/>
          <p:nvPr/>
        </p:nvCxnSpPr>
        <p:spPr>
          <a:xfrm>
            <a:off x="3783724" y="2701925"/>
            <a:ext cx="693683" cy="1586296"/>
          </a:xfrm>
          <a:prstGeom prst="straightConnector1">
            <a:avLst/>
          </a:prstGeom>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3783724" y="3744913"/>
            <a:ext cx="1923393" cy="354121"/>
          </a:xfrm>
          <a:prstGeom prst="straightConnector1">
            <a:avLst/>
          </a:prstGeom>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H="1">
            <a:off x="3405352" y="3495073"/>
            <a:ext cx="1072055" cy="1534127"/>
          </a:xfrm>
          <a:prstGeom prst="straightConnector1">
            <a:avLst/>
          </a:prstGeom>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38" name="Shape 628"/>
          <p:cNvSpPr/>
          <p:nvPr/>
        </p:nvSpPr>
        <p:spPr>
          <a:xfrm>
            <a:off x="732368" y="270032"/>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smtClean="0"/>
              <a:t>Social-economic-environment nexus</a:t>
            </a:r>
            <a:endParaRPr dirty="0"/>
          </a:p>
        </p:txBody>
      </p:sp>
      <p:sp>
        <p:nvSpPr>
          <p:cNvPr id="41" name="Shape 625"/>
          <p:cNvSpPr/>
          <p:nvPr/>
        </p:nvSpPr>
        <p:spPr>
          <a:xfrm>
            <a:off x="728121" y="914400"/>
            <a:ext cx="7679264" cy="0"/>
          </a:xfrm>
          <a:prstGeom prst="line">
            <a:avLst/>
          </a:prstGeom>
          <a:ln w="12700">
            <a:solidFill>
              <a:srgbClr val="00AEEF"/>
            </a:solidFill>
          </a:ln>
        </p:spPr>
        <p:txBody>
          <a:bodyPr lIns="45718" tIns="45718" rIns="45718" bIns="45718"/>
          <a:lstStyle/>
          <a:p>
            <a:endParaRPr dirty="0"/>
          </a:p>
        </p:txBody>
      </p:sp>
    </p:spTree>
    <p:extLst>
      <p:ext uri="{BB962C8B-B14F-4D97-AF65-F5344CB8AC3E}">
        <p14:creationId xmlns:p14="http://schemas.microsoft.com/office/powerpoint/2010/main" val="3332394266"/>
      </p:ext>
    </p:extLst>
  </p:cSld>
  <p:clrMapOvr>
    <a:masterClrMapping/>
  </p:clrMapOvr>
  <p:transition spd="slow" advClick="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500"/>
                                        <p:tgtEl>
                                          <p:spTgt spid="31"/>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par>
                                <p:cTn id="35" presetID="10"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8"/>
          <p:cNvPicPr>
            <a:picLocks noChangeAspect="1" noChangeArrowheads="1"/>
          </p:cNvPicPr>
          <p:nvPr/>
        </p:nvPicPr>
        <p:blipFill>
          <a:blip r:embed="rId3">
            <a:extLst>
              <a:ext uri="{28A0092B-C50C-407E-A947-70E740481C1C}">
                <a14:useLocalDpi xmlns:a14="http://schemas.microsoft.com/office/drawing/2010/main" val="0"/>
              </a:ext>
            </a:extLst>
          </a:blip>
          <a:srcRect l="47528" r="22141"/>
          <a:stretch>
            <a:fillRect/>
          </a:stretch>
        </p:blipFill>
        <p:spPr bwMode="auto">
          <a:xfrm>
            <a:off x="6819900" y="1265238"/>
            <a:ext cx="2278063" cy="478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845" y="1265238"/>
            <a:ext cx="6581775" cy="546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hape 628"/>
          <p:cNvSpPr/>
          <p:nvPr/>
        </p:nvSpPr>
        <p:spPr>
          <a:xfrm>
            <a:off x="724406" y="251877"/>
            <a:ext cx="8267193" cy="49244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fr-FR" dirty="0" err="1" smtClean="0"/>
              <a:t>Human</a:t>
            </a:r>
            <a:r>
              <a:rPr lang="fr-FR" dirty="0" smtClean="0"/>
              <a:t> </a:t>
            </a:r>
            <a:r>
              <a:rPr lang="fr-FR" dirty="0" err="1" smtClean="0"/>
              <a:t>well-being</a:t>
            </a:r>
            <a:r>
              <a:rPr lang="fr-FR" dirty="0" smtClean="0"/>
              <a:t> and </a:t>
            </a:r>
            <a:r>
              <a:rPr lang="fr-FR" dirty="0" err="1" smtClean="0"/>
              <a:t>healthy</a:t>
            </a:r>
            <a:r>
              <a:rPr lang="fr-FR" dirty="0" smtClean="0"/>
              <a:t> </a:t>
            </a:r>
            <a:r>
              <a:rPr lang="fr-FR" dirty="0" err="1" smtClean="0"/>
              <a:t>environment</a:t>
            </a:r>
            <a:endParaRPr dirty="0"/>
          </a:p>
        </p:txBody>
      </p:sp>
      <p:sp>
        <p:nvSpPr>
          <p:cNvPr id="7" name="Shape 625"/>
          <p:cNvSpPr/>
          <p:nvPr/>
        </p:nvSpPr>
        <p:spPr>
          <a:xfrm>
            <a:off x="728120" y="914400"/>
            <a:ext cx="7958679" cy="0"/>
          </a:xfrm>
          <a:prstGeom prst="line">
            <a:avLst/>
          </a:prstGeom>
          <a:ln w="12700">
            <a:solidFill>
              <a:srgbClr val="00AEEF"/>
            </a:solidFill>
          </a:ln>
        </p:spPr>
        <p:txBody>
          <a:bodyPr lIns="45718" tIns="45718" rIns="45718" bIns="45718"/>
          <a:lstStyle/>
          <a:p>
            <a:endParaRPr dirty="0"/>
          </a:p>
        </p:txBody>
      </p:sp>
    </p:spTree>
    <p:extLst>
      <p:ext uri="{BB962C8B-B14F-4D97-AF65-F5344CB8AC3E}">
        <p14:creationId xmlns:p14="http://schemas.microsoft.com/office/powerpoint/2010/main" val="318727541"/>
      </p:ext>
    </p:extLst>
  </p:cSld>
  <p:clrMapOvr>
    <a:masterClrMapping/>
  </p:clrMapOvr>
  <p:transition spd="slow" advClick="0">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Rectangle 51"/>
          <p:cNvSpPr>
            <a:spLocks noChangeArrowheads="1"/>
          </p:cNvSpPr>
          <p:nvPr/>
        </p:nvSpPr>
        <p:spPr bwMode="auto">
          <a:xfrm>
            <a:off x="38100" y="1350963"/>
            <a:ext cx="7069138" cy="535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endParaRPr lang="en-US" altLang="en-US"/>
          </a:p>
        </p:txBody>
      </p:sp>
      <p:sp>
        <p:nvSpPr>
          <p:cNvPr id="53" name="Oval 52"/>
          <p:cNvSpPr/>
          <p:nvPr/>
        </p:nvSpPr>
        <p:spPr bwMode="auto">
          <a:xfrm>
            <a:off x="3103563" y="3386138"/>
            <a:ext cx="889000" cy="979487"/>
          </a:xfrm>
          <a:prstGeom prst="ellipse">
            <a:avLst/>
          </a:prstGeom>
          <a:ln w="38100">
            <a:solidFill>
              <a:srgbClr val="956EA6"/>
            </a:solidFill>
          </a:ln>
        </p:spPr>
        <p:style>
          <a:lnRef idx="2">
            <a:schemeClr val="dk1"/>
          </a:lnRef>
          <a:fillRef idx="1">
            <a:schemeClr val="lt1"/>
          </a:fillRef>
          <a:effectRef idx="0">
            <a:schemeClr val="dk1"/>
          </a:effectRef>
          <a:fontRef idx="minor">
            <a:schemeClr val="dk1"/>
          </a:fontRef>
        </p:style>
        <p:txBody>
          <a:bodyPr lIns="0" tIns="0" rIns="0" bIns="0" anchor="ctr"/>
          <a:lstStyle/>
          <a:p>
            <a:pPr algn="ctr">
              <a:spcBef>
                <a:spcPts val="0"/>
              </a:spcBef>
              <a:spcAft>
                <a:spcPts val="0"/>
              </a:spcAft>
              <a:defRPr/>
            </a:pPr>
            <a:r>
              <a:rPr lang="en-US" sz="1200" b="1" dirty="0">
                <a:ea typeface="Calibri"/>
              </a:rPr>
              <a:t>Migration</a:t>
            </a:r>
            <a:endParaRPr lang="en-US" sz="1200" dirty="0">
              <a:latin typeface="Times New Roman"/>
              <a:ea typeface="Times New Roman"/>
            </a:endParaRPr>
          </a:p>
        </p:txBody>
      </p:sp>
      <p:sp>
        <p:nvSpPr>
          <p:cNvPr id="54" name="Oval 53"/>
          <p:cNvSpPr/>
          <p:nvPr/>
        </p:nvSpPr>
        <p:spPr bwMode="auto">
          <a:xfrm>
            <a:off x="5540375" y="1625600"/>
            <a:ext cx="1162050" cy="1225550"/>
          </a:xfrm>
          <a:prstGeom prst="ellipse">
            <a:avLst/>
          </a:prstGeom>
          <a:ln w="38100">
            <a:solidFill>
              <a:srgbClr val="956EA6"/>
            </a:solidFill>
          </a:ln>
        </p:spPr>
        <p:style>
          <a:lnRef idx="2">
            <a:schemeClr val="dk1"/>
          </a:lnRef>
          <a:fillRef idx="1">
            <a:schemeClr val="lt1"/>
          </a:fillRef>
          <a:effectRef idx="0">
            <a:schemeClr val="dk1"/>
          </a:effectRef>
          <a:fontRef idx="minor">
            <a:schemeClr val="dk1"/>
          </a:fontRef>
        </p:style>
        <p:txBody>
          <a:bodyPr lIns="0" tIns="0" rIns="0" bIns="0" anchor="ctr"/>
          <a:lstStyle/>
          <a:p>
            <a:pPr algn="ctr">
              <a:spcBef>
                <a:spcPts val="0"/>
              </a:spcBef>
              <a:spcAft>
                <a:spcPts val="0"/>
              </a:spcAft>
              <a:defRPr/>
            </a:pPr>
            <a:r>
              <a:rPr lang="en-US" sz="1200" b="1">
                <a:ea typeface="Calibri"/>
              </a:rPr>
              <a:t>Disasters</a:t>
            </a:r>
            <a:endParaRPr lang="en-US" sz="1200">
              <a:latin typeface="Times New Roman"/>
              <a:ea typeface="Times New Roman"/>
            </a:endParaRPr>
          </a:p>
        </p:txBody>
      </p:sp>
      <p:sp>
        <p:nvSpPr>
          <p:cNvPr id="55" name="Rectangle 54"/>
          <p:cNvSpPr/>
          <p:nvPr/>
        </p:nvSpPr>
        <p:spPr bwMode="auto">
          <a:xfrm>
            <a:off x="3935413" y="1397000"/>
            <a:ext cx="665162" cy="358775"/>
          </a:xfrm>
          <a:prstGeom prst="rect">
            <a:avLst/>
          </a:prstGeom>
        </p:spPr>
        <p:style>
          <a:lnRef idx="2">
            <a:schemeClr val="dk1"/>
          </a:lnRef>
          <a:fillRef idx="1">
            <a:schemeClr val="lt1"/>
          </a:fillRef>
          <a:effectRef idx="0">
            <a:schemeClr val="dk1"/>
          </a:effectRef>
          <a:fontRef idx="minor">
            <a:schemeClr val="dk1"/>
          </a:fontRef>
        </p:style>
        <p:txBody>
          <a:bodyPr lIns="0" tIns="0" rIns="0" bIns="0" anchor="ctr"/>
          <a:lstStyle/>
          <a:p>
            <a:pPr algn="ctr">
              <a:spcBef>
                <a:spcPts val="0"/>
              </a:spcBef>
              <a:spcAft>
                <a:spcPts val="0"/>
              </a:spcAft>
              <a:defRPr/>
            </a:pPr>
            <a:r>
              <a:rPr lang="en-US" sz="1000" b="1">
                <a:ea typeface="Calibri"/>
              </a:rPr>
              <a:t>Climate Change</a:t>
            </a:r>
            <a:endParaRPr lang="en-US" sz="1200">
              <a:latin typeface="Times New Roman"/>
              <a:ea typeface="Times New Roman"/>
            </a:endParaRPr>
          </a:p>
        </p:txBody>
      </p:sp>
      <p:sp>
        <p:nvSpPr>
          <p:cNvPr id="56" name="Oval 55"/>
          <p:cNvSpPr/>
          <p:nvPr/>
        </p:nvSpPr>
        <p:spPr bwMode="auto">
          <a:xfrm>
            <a:off x="3233738" y="2143124"/>
            <a:ext cx="917575" cy="971551"/>
          </a:xfrm>
          <a:prstGeom prst="ellipse">
            <a:avLst/>
          </a:prstGeom>
        </p:spPr>
        <p:style>
          <a:lnRef idx="2">
            <a:schemeClr val="dk1"/>
          </a:lnRef>
          <a:fillRef idx="1">
            <a:schemeClr val="lt1"/>
          </a:fillRef>
          <a:effectRef idx="0">
            <a:schemeClr val="dk1"/>
          </a:effectRef>
          <a:fontRef idx="minor">
            <a:schemeClr val="dk1"/>
          </a:fontRef>
        </p:style>
        <p:txBody>
          <a:bodyPr lIns="0" tIns="0" rIns="0" bIns="0" anchor="ctr"/>
          <a:lstStyle/>
          <a:p>
            <a:pPr algn="ctr">
              <a:spcBef>
                <a:spcPts val="0"/>
              </a:spcBef>
              <a:spcAft>
                <a:spcPts val="0"/>
              </a:spcAft>
              <a:defRPr/>
            </a:pPr>
            <a:r>
              <a:rPr lang="en-US" sz="1000" b="1" dirty="0">
                <a:ea typeface="Calibri"/>
              </a:rPr>
              <a:t>Declining agricultural productivity</a:t>
            </a:r>
            <a:endParaRPr lang="en-US" sz="1000" dirty="0">
              <a:latin typeface="Times New Roman"/>
              <a:ea typeface="Times New Roman"/>
            </a:endParaRPr>
          </a:p>
        </p:txBody>
      </p:sp>
      <p:sp>
        <p:nvSpPr>
          <p:cNvPr id="57" name="Oval 56"/>
          <p:cNvSpPr/>
          <p:nvPr/>
        </p:nvSpPr>
        <p:spPr bwMode="auto">
          <a:xfrm>
            <a:off x="885825" y="5095875"/>
            <a:ext cx="889000" cy="977900"/>
          </a:xfrm>
          <a:prstGeom prst="ellipse">
            <a:avLst/>
          </a:prstGeom>
          <a:ln w="38100">
            <a:solidFill>
              <a:srgbClr val="956EA6"/>
            </a:solidFill>
          </a:ln>
        </p:spPr>
        <p:style>
          <a:lnRef idx="2">
            <a:schemeClr val="dk1"/>
          </a:lnRef>
          <a:fillRef idx="1">
            <a:schemeClr val="lt1"/>
          </a:fillRef>
          <a:effectRef idx="0">
            <a:schemeClr val="dk1"/>
          </a:effectRef>
          <a:fontRef idx="minor">
            <a:schemeClr val="dk1"/>
          </a:fontRef>
        </p:style>
        <p:txBody>
          <a:bodyPr lIns="0" tIns="0" rIns="0" bIns="0" anchor="ctr"/>
          <a:lstStyle/>
          <a:p>
            <a:pPr algn="ctr">
              <a:spcBef>
                <a:spcPts val="0"/>
              </a:spcBef>
              <a:spcAft>
                <a:spcPts val="0"/>
              </a:spcAft>
              <a:defRPr/>
            </a:pPr>
            <a:r>
              <a:rPr lang="en-US" sz="1200" b="1">
                <a:ea typeface="Calibri"/>
              </a:rPr>
              <a:t>Conflict</a:t>
            </a:r>
            <a:endParaRPr lang="en-US" sz="1200">
              <a:latin typeface="Times New Roman"/>
              <a:ea typeface="Times New Roman"/>
            </a:endParaRPr>
          </a:p>
        </p:txBody>
      </p:sp>
      <p:cxnSp>
        <p:nvCxnSpPr>
          <p:cNvPr id="58" name="Straight Connector 57"/>
          <p:cNvCxnSpPr>
            <a:stCxn id="55" idx="3"/>
            <a:endCxn id="54" idx="0"/>
          </p:cNvCxnSpPr>
          <p:nvPr/>
        </p:nvCxnSpPr>
        <p:spPr bwMode="auto">
          <a:xfrm>
            <a:off x="4600575" y="1576388"/>
            <a:ext cx="1520825" cy="49212"/>
          </a:xfrm>
          <a:prstGeom prst="line">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59" name="Straight Connector 58"/>
          <p:cNvCxnSpPr>
            <a:stCxn id="56" idx="4"/>
            <a:endCxn id="53" idx="1"/>
          </p:cNvCxnSpPr>
          <p:nvPr/>
        </p:nvCxnSpPr>
        <p:spPr bwMode="auto">
          <a:xfrm flipH="1">
            <a:off x="3233738" y="3114675"/>
            <a:ext cx="458787" cy="415925"/>
          </a:xfrm>
          <a:prstGeom prst="line">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60" name="Straight Connector 59"/>
          <p:cNvCxnSpPr>
            <a:stCxn id="56" idx="0"/>
            <a:endCxn id="55" idx="1"/>
          </p:cNvCxnSpPr>
          <p:nvPr/>
        </p:nvCxnSpPr>
        <p:spPr bwMode="auto">
          <a:xfrm flipV="1">
            <a:off x="3692525" y="1576388"/>
            <a:ext cx="242888" cy="566737"/>
          </a:xfrm>
          <a:prstGeom prst="line">
            <a:avLst/>
          </a:prstGeom>
          <a:ln w="1905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61" name="Oval 60"/>
          <p:cNvSpPr/>
          <p:nvPr/>
        </p:nvSpPr>
        <p:spPr bwMode="auto">
          <a:xfrm>
            <a:off x="4418013" y="2981325"/>
            <a:ext cx="1122362" cy="1062038"/>
          </a:xfrm>
          <a:prstGeom prst="ellipse">
            <a:avLst/>
          </a:prstGeom>
        </p:spPr>
        <p:style>
          <a:lnRef idx="2">
            <a:schemeClr val="dk1"/>
          </a:lnRef>
          <a:fillRef idx="1">
            <a:schemeClr val="lt1"/>
          </a:fillRef>
          <a:effectRef idx="0">
            <a:schemeClr val="dk1"/>
          </a:effectRef>
          <a:fontRef idx="minor">
            <a:schemeClr val="dk1"/>
          </a:fontRef>
        </p:style>
        <p:txBody>
          <a:bodyPr lIns="0" tIns="0" rIns="0" bIns="0" anchor="ctr"/>
          <a:lstStyle/>
          <a:p>
            <a:pPr algn="ctr">
              <a:spcBef>
                <a:spcPts val="0"/>
              </a:spcBef>
              <a:spcAft>
                <a:spcPts val="0"/>
              </a:spcAft>
              <a:defRPr/>
            </a:pPr>
            <a:r>
              <a:rPr lang="en-US" sz="1000" b="1" dirty="0">
                <a:ea typeface="Calibri"/>
              </a:rPr>
              <a:t>Loss of assets and infrastructural damage</a:t>
            </a:r>
            <a:endParaRPr lang="en-US" sz="1200" dirty="0">
              <a:latin typeface="Times New Roman"/>
              <a:ea typeface="Times New Roman"/>
            </a:endParaRPr>
          </a:p>
        </p:txBody>
      </p:sp>
      <p:cxnSp>
        <p:nvCxnSpPr>
          <p:cNvPr id="62" name="Straight Arrow Connector 61"/>
          <p:cNvCxnSpPr>
            <a:stCxn id="61" idx="7"/>
            <a:endCxn id="54" idx="3"/>
          </p:cNvCxnSpPr>
          <p:nvPr/>
        </p:nvCxnSpPr>
        <p:spPr bwMode="auto">
          <a:xfrm flipV="1">
            <a:off x="5376863" y="2671763"/>
            <a:ext cx="333375" cy="465137"/>
          </a:xfrm>
          <a:prstGeom prst="straightConnector1">
            <a:avLst/>
          </a:prstGeom>
          <a:ln w="1905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63" name="Straight Connector 62"/>
          <p:cNvCxnSpPr>
            <a:stCxn id="61" idx="1"/>
            <a:endCxn id="53" idx="7"/>
          </p:cNvCxnSpPr>
          <p:nvPr/>
        </p:nvCxnSpPr>
        <p:spPr bwMode="auto">
          <a:xfrm flipH="1">
            <a:off x="3862388" y="3136900"/>
            <a:ext cx="720725" cy="393700"/>
          </a:xfrm>
          <a:prstGeom prst="line">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64" name="Oval 63"/>
          <p:cNvSpPr/>
          <p:nvPr/>
        </p:nvSpPr>
        <p:spPr bwMode="auto">
          <a:xfrm>
            <a:off x="6292850" y="4630738"/>
            <a:ext cx="612775" cy="719137"/>
          </a:xfrm>
          <a:prstGeom prst="ellipse">
            <a:avLst/>
          </a:prstGeom>
        </p:spPr>
        <p:style>
          <a:lnRef idx="2">
            <a:schemeClr val="dk1"/>
          </a:lnRef>
          <a:fillRef idx="1">
            <a:schemeClr val="lt1"/>
          </a:fillRef>
          <a:effectRef idx="0">
            <a:schemeClr val="dk1"/>
          </a:effectRef>
          <a:fontRef idx="minor">
            <a:schemeClr val="dk1"/>
          </a:fontRef>
        </p:style>
        <p:txBody>
          <a:bodyPr lIns="0" tIns="0" rIns="0" bIns="0" anchor="ctr"/>
          <a:lstStyle/>
          <a:p>
            <a:pPr algn="ctr">
              <a:spcBef>
                <a:spcPts val="0"/>
              </a:spcBef>
              <a:spcAft>
                <a:spcPts val="0"/>
              </a:spcAft>
              <a:defRPr/>
            </a:pPr>
            <a:r>
              <a:rPr lang="en-US" sz="1000" b="1">
                <a:ea typeface="Calibri"/>
              </a:rPr>
              <a:t>Illness and injury</a:t>
            </a:r>
            <a:endParaRPr lang="en-US" sz="1200">
              <a:latin typeface="Times New Roman"/>
              <a:ea typeface="Times New Roman"/>
            </a:endParaRPr>
          </a:p>
        </p:txBody>
      </p:sp>
      <p:cxnSp>
        <p:nvCxnSpPr>
          <p:cNvPr id="65" name="Straight Connector 64"/>
          <p:cNvCxnSpPr>
            <a:stCxn id="54" idx="6"/>
            <a:endCxn id="64" idx="0"/>
          </p:cNvCxnSpPr>
          <p:nvPr/>
        </p:nvCxnSpPr>
        <p:spPr bwMode="auto">
          <a:xfrm flipH="1">
            <a:off x="6599238" y="2238375"/>
            <a:ext cx="103187" cy="2392363"/>
          </a:xfrm>
          <a:prstGeom prst="line">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66" name="Straight Connector 65"/>
          <p:cNvCxnSpPr>
            <a:stCxn id="56" idx="2"/>
            <a:endCxn id="67" idx="3"/>
          </p:cNvCxnSpPr>
          <p:nvPr/>
        </p:nvCxnSpPr>
        <p:spPr bwMode="auto">
          <a:xfrm flipH="1">
            <a:off x="2254250" y="2628900"/>
            <a:ext cx="979488" cy="581025"/>
          </a:xfrm>
          <a:prstGeom prst="line">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67" name="Rectangle 66"/>
          <p:cNvSpPr/>
          <p:nvPr/>
        </p:nvSpPr>
        <p:spPr bwMode="auto">
          <a:xfrm>
            <a:off x="1439863" y="2981325"/>
            <a:ext cx="814387" cy="457200"/>
          </a:xfrm>
          <a:prstGeom prst="rect">
            <a:avLst/>
          </a:prstGeom>
        </p:spPr>
        <p:style>
          <a:lnRef idx="2">
            <a:schemeClr val="dk1"/>
          </a:lnRef>
          <a:fillRef idx="1">
            <a:schemeClr val="lt1"/>
          </a:fillRef>
          <a:effectRef idx="0">
            <a:schemeClr val="dk1"/>
          </a:effectRef>
          <a:fontRef idx="minor">
            <a:schemeClr val="dk1"/>
          </a:fontRef>
        </p:style>
        <p:txBody>
          <a:bodyPr lIns="0" tIns="0" rIns="0" bIns="0" anchor="ctr"/>
          <a:lstStyle/>
          <a:p>
            <a:pPr algn="ctr">
              <a:spcBef>
                <a:spcPts val="0"/>
              </a:spcBef>
              <a:spcAft>
                <a:spcPts val="0"/>
              </a:spcAft>
              <a:defRPr/>
            </a:pPr>
            <a:r>
              <a:rPr lang="en-US" sz="1000" b="1">
                <a:ea typeface="Calibri"/>
              </a:rPr>
              <a:t>Resource competition</a:t>
            </a:r>
            <a:endParaRPr lang="en-US" sz="1200">
              <a:latin typeface="Times New Roman"/>
              <a:ea typeface="Times New Roman"/>
            </a:endParaRPr>
          </a:p>
        </p:txBody>
      </p:sp>
      <p:cxnSp>
        <p:nvCxnSpPr>
          <p:cNvPr id="68" name="Straight Connector 67"/>
          <p:cNvCxnSpPr>
            <a:stCxn id="67" idx="2"/>
            <a:endCxn id="57" idx="0"/>
          </p:cNvCxnSpPr>
          <p:nvPr/>
        </p:nvCxnSpPr>
        <p:spPr bwMode="auto">
          <a:xfrm flipH="1">
            <a:off x="1330325" y="3438525"/>
            <a:ext cx="515938" cy="1657350"/>
          </a:xfrm>
          <a:prstGeom prst="line">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69" name="Straight Connector 68"/>
          <p:cNvCxnSpPr>
            <a:stCxn id="56" idx="6"/>
            <a:endCxn id="54" idx="2"/>
          </p:cNvCxnSpPr>
          <p:nvPr/>
        </p:nvCxnSpPr>
        <p:spPr bwMode="auto">
          <a:xfrm flipV="1">
            <a:off x="4151313" y="2238375"/>
            <a:ext cx="1389062" cy="390525"/>
          </a:xfrm>
          <a:prstGeom prst="line">
            <a:avLst/>
          </a:prstGeom>
          <a:ln w="19050">
            <a:solidFill>
              <a:schemeClr val="tx1"/>
            </a:solidFill>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70" name="Straight Connector 69"/>
          <p:cNvCxnSpPr>
            <a:stCxn id="61" idx="3"/>
            <a:endCxn id="57" idx="6"/>
          </p:cNvCxnSpPr>
          <p:nvPr/>
        </p:nvCxnSpPr>
        <p:spPr bwMode="auto">
          <a:xfrm flipH="1">
            <a:off x="1774825" y="3887788"/>
            <a:ext cx="2808288" cy="1697037"/>
          </a:xfrm>
          <a:prstGeom prst="line">
            <a:avLst/>
          </a:prstGeom>
          <a:ln w="19050">
            <a:solidFill>
              <a:schemeClr val="tx1"/>
            </a:solidFill>
            <a:headEnd type="triangle" w="med" len="med"/>
            <a:tailEnd type="triangle" w="med" len="med"/>
          </a:ln>
        </p:spPr>
        <p:style>
          <a:lnRef idx="1">
            <a:schemeClr val="dk1"/>
          </a:lnRef>
          <a:fillRef idx="0">
            <a:schemeClr val="dk1"/>
          </a:fillRef>
          <a:effectRef idx="0">
            <a:schemeClr val="dk1"/>
          </a:effectRef>
          <a:fontRef idx="minor">
            <a:schemeClr val="tx1"/>
          </a:fontRef>
        </p:style>
      </p:cxnSp>
      <p:sp>
        <p:nvSpPr>
          <p:cNvPr id="71" name="Rectangle 70"/>
          <p:cNvSpPr/>
          <p:nvPr/>
        </p:nvSpPr>
        <p:spPr bwMode="auto">
          <a:xfrm>
            <a:off x="4418013" y="4789488"/>
            <a:ext cx="877887" cy="560387"/>
          </a:xfrm>
          <a:prstGeom prst="rect">
            <a:avLst/>
          </a:prstGeom>
          <a:solidFill>
            <a:sysClr val="window" lastClr="FFFFFF"/>
          </a:solidFill>
          <a:ln w="25400" cap="flat" cmpd="sng" algn="ctr">
            <a:solidFill>
              <a:sysClr val="windowText" lastClr="000000"/>
            </a:solidFill>
            <a:prstDash val="solid"/>
          </a:ln>
          <a:effectLst/>
        </p:spPr>
        <p:style>
          <a:lnRef idx="2">
            <a:schemeClr val="dk1"/>
          </a:lnRef>
          <a:fillRef idx="1">
            <a:schemeClr val="lt1"/>
          </a:fillRef>
          <a:effectRef idx="0">
            <a:schemeClr val="dk1"/>
          </a:effectRef>
          <a:fontRef idx="minor">
            <a:schemeClr val="dk1"/>
          </a:fontRef>
        </p:style>
        <p:txBody>
          <a:bodyPr lIns="0" tIns="0" rIns="0" bIns="0" anchor="ctr"/>
          <a:lstStyle/>
          <a:p>
            <a:pPr algn="ctr">
              <a:spcBef>
                <a:spcPts val="0"/>
              </a:spcBef>
              <a:spcAft>
                <a:spcPts val="0"/>
              </a:spcAft>
              <a:defRPr/>
            </a:pPr>
            <a:r>
              <a:rPr lang="en-US" sz="1000" b="1" dirty="0">
                <a:ea typeface="Calibri"/>
              </a:rPr>
              <a:t>Expenditure on humanitarian aid and relief</a:t>
            </a:r>
            <a:endParaRPr lang="en-US" sz="1200" dirty="0">
              <a:latin typeface="Times New Roman"/>
              <a:ea typeface="Times New Roman"/>
            </a:endParaRPr>
          </a:p>
        </p:txBody>
      </p:sp>
      <p:cxnSp>
        <p:nvCxnSpPr>
          <p:cNvPr id="72" name="Straight Connector 71"/>
          <p:cNvCxnSpPr>
            <a:stCxn id="71" idx="3"/>
            <a:endCxn id="54" idx="4"/>
          </p:cNvCxnSpPr>
          <p:nvPr/>
        </p:nvCxnSpPr>
        <p:spPr bwMode="auto">
          <a:xfrm flipV="1">
            <a:off x="5295900" y="2851150"/>
            <a:ext cx="825500" cy="2217738"/>
          </a:xfrm>
          <a:prstGeom prst="line">
            <a:avLst/>
          </a:prstGeom>
          <a:ln w="19050">
            <a:prstDash val="solid"/>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73" name="Straight Connector 72"/>
          <p:cNvCxnSpPr>
            <a:stCxn id="57" idx="5"/>
            <a:endCxn id="71" idx="1"/>
          </p:cNvCxnSpPr>
          <p:nvPr/>
        </p:nvCxnSpPr>
        <p:spPr bwMode="auto">
          <a:xfrm flipV="1">
            <a:off x="1644650" y="5068888"/>
            <a:ext cx="2773363" cy="862012"/>
          </a:xfrm>
          <a:prstGeom prst="line">
            <a:avLst/>
          </a:prstGeom>
          <a:ln w="19050">
            <a:solidFill>
              <a:schemeClr val="tx1"/>
            </a:solidFill>
            <a:prstDash val="solid"/>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74" name="Straight Connector 73"/>
          <p:cNvCxnSpPr>
            <a:stCxn id="53" idx="5"/>
            <a:endCxn id="71" idx="0"/>
          </p:cNvCxnSpPr>
          <p:nvPr/>
        </p:nvCxnSpPr>
        <p:spPr bwMode="auto">
          <a:xfrm>
            <a:off x="3862388" y="4222750"/>
            <a:ext cx="993775" cy="566738"/>
          </a:xfrm>
          <a:prstGeom prst="line">
            <a:avLst/>
          </a:prstGeom>
          <a:ln w="19050">
            <a:solidFill>
              <a:schemeClr val="tx1"/>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5" name="Rectangle 74"/>
          <p:cNvSpPr/>
          <p:nvPr/>
        </p:nvSpPr>
        <p:spPr bwMode="auto">
          <a:xfrm>
            <a:off x="1954213" y="4043363"/>
            <a:ext cx="908050" cy="654050"/>
          </a:xfrm>
          <a:prstGeom prst="rect">
            <a:avLst/>
          </a:prstGeom>
        </p:spPr>
        <p:style>
          <a:lnRef idx="2">
            <a:schemeClr val="dk1"/>
          </a:lnRef>
          <a:fillRef idx="1">
            <a:schemeClr val="lt1"/>
          </a:fillRef>
          <a:effectRef idx="0">
            <a:schemeClr val="dk1"/>
          </a:effectRef>
          <a:fontRef idx="minor">
            <a:schemeClr val="dk1"/>
          </a:fontRef>
        </p:style>
        <p:txBody>
          <a:bodyPr lIns="0" tIns="0" rIns="0" bIns="0" anchor="ctr"/>
          <a:lstStyle/>
          <a:p>
            <a:pPr algn="ctr">
              <a:spcBef>
                <a:spcPts val="0"/>
              </a:spcBef>
              <a:spcAft>
                <a:spcPts val="0"/>
              </a:spcAft>
              <a:defRPr/>
            </a:pPr>
            <a:r>
              <a:rPr lang="en-US" sz="1000" b="1">
                <a:ea typeface="Calibri"/>
              </a:rPr>
              <a:t>Vulnerability to assault and theft</a:t>
            </a:r>
            <a:endParaRPr lang="en-US" sz="1200">
              <a:latin typeface="Times New Roman"/>
              <a:ea typeface="Times New Roman"/>
            </a:endParaRPr>
          </a:p>
        </p:txBody>
      </p:sp>
      <p:cxnSp>
        <p:nvCxnSpPr>
          <p:cNvPr id="76" name="Straight Connector 75"/>
          <p:cNvCxnSpPr>
            <a:stCxn id="53" idx="2"/>
            <a:endCxn id="75" idx="0"/>
          </p:cNvCxnSpPr>
          <p:nvPr/>
        </p:nvCxnSpPr>
        <p:spPr bwMode="auto">
          <a:xfrm flipH="1">
            <a:off x="2408238" y="3876675"/>
            <a:ext cx="695325" cy="166688"/>
          </a:xfrm>
          <a:prstGeom prst="line">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77" name="Straight Arrow Connector 76"/>
          <p:cNvCxnSpPr>
            <a:stCxn id="57" idx="7"/>
          </p:cNvCxnSpPr>
          <p:nvPr/>
        </p:nvCxnSpPr>
        <p:spPr bwMode="auto">
          <a:xfrm flipV="1">
            <a:off x="1644650" y="4697413"/>
            <a:ext cx="609600" cy="541337"/>
          </a:xfrm>
          <a:prstGeom prst="straightConnector1">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78" name="Oval 77"/>
          <p:cNvSpPr/>
          <p:nvPr/>
        </p:nvSpPr>
        <p:spPr bwMode="auto">
          <a:xfrm>
            <a:off x="5499100" y="5332413"/>
            <a:ext cx="930275" cy="1014412"/>
          </a:xfrm>
          <a:prstGeom prst="ellipse">
            <a:avLst/>
          </a:prstGeom>
          <a:solidFill>
            <a:sysClr val="window" lastClr="FFFFFF"/>
          </a:solidFill>
          <a:ln w="25400" cap="flat" cmpd="sng" algn="ctr">
            <a:solidFill>
              <a:sysClr val="windowText" lastClr="000000"/>
            </a:solidFill>
            <a:prstDash val="solid"/>
          </a:ln>
          <a:effectLst/>
        </p:spPr>
        <p:style>
          <a:lnRef idx="2">
            <a:schemeClr val="dk1"/>
          </a:lnRef>
          <a:fillRef idx="1">
            <a:schemeClr val="lt1"/>
          </a:fillRef>
          <a:effectRef idx="0">
            <a:schemeClr val="dk1"/>
          </a:effectRef>
          <a:fontRef idx="minor">
            <a:schemeClr val="dk1"/>
          </a:fontRef>
        </p:style>
        <p:txBody>
          <a:bodyPr lIns="0" tIns="0" rIns="0" bIns="0" anchor="ctr"/>
          <a:lstStyle/>
          <a:p>
            <a:pPr algn="ctr">
              <a:spcBef>
                <a:spcPts val="0"/>
              </a:spcBef>
              <a:spcAft>
                <a:spcPts val="0"/>
              </a:spcAft>
              <a:defRPr/>
            </a:pPr>
            <a:r>
              <a:rPr lang="en-US" sz="1000" b="1">
                <a:ea typeface="Calibri"/>
              </a:rPr>
              <a:t>Governance gaps</a:t>
            </a:r>
            <a:endParaRPr lang="en-US" sz="1200">
              <a:latin typeface="Times New Roman"/>
              <a:ea typeface="Times New Roman"/>
            </a:endParaRPr>
          </a:p>
        </p:txBody>
      </p:sp>
      <p:cxnSp>
        <p:nvCxnSpPr>
          <p:cNvPr id="79" name="Straight Arrow Connector 78"/>
          <p:cNvCxnSpPr>
            <a:stCxn id="54" idx="5"/>
            <a:endCxn id="78" idx="0"/>
          </p:cNvCxnSpPr>
          <p:nvPr/>
        </p:nvCxnSpPr>
        <p:spPr bwMode="auto">
          <a:xfrm flipH="1">
            <a:off x="5964238" y="2671763"/>
            <a:ext cx="568325" cy="2660650"/>
          </a:xfrm>
          <a:prstGeom prst="straightConnector1">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80" name="Straight Arrow Connector 79"/>
          <p:cNvCxnSpPr>
            <a:stCxn id="78" idx="3"/>
            <a:endCxn id="57" idx="4"/>
          </p:cNvCxnSpPr>
          <p:nvPr/>
        </p:nvCxnSpPr>
        <p:spPr bwMode="auto">
          <a:xfrm flipH="1" flipV="1">
            <a:off x="1330325" y="6073775"/>
            <a:ext cx="4305300" cy="125413"/>
          </a:xfrm>
          <a:prstGeom prst="straightConnector1">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81" name="Oval 80"/>
          <p:cNvSpPr/>
          <p:nvPr/>
        </p:nvSpPr>
        <p:spPr bwMode="auto">
          <a:xfrm>
            <a:off x="1314450" y="1498600"/>
            <a:ext cx="855663" cy="914400"/>
          </a:xfrm>
          <a:prstGeom prst="ellipse">
            <a:avLst/>
          </a:prstGeom>
        </p:spPr>
        <p:style>
          <a:lnRef idx="2">
            <a:schemeClr val="dk1"/>
          </a:lnRef>
          <a:fillRef idx="1">
            <a:schemeClr val="lt1"/>
          </a:fillRef>
          <a:effectRef idx="0">
            <a:schemeClr val="dk1"/>
          </a:effectRef>
          <a:fontRef idx="minor">
            <a:schemeClr val="dk1"/>
          </a:fontRef>
        </p:style>
        <p:txBody>
          <a:bodyPr lIns="0" tIns="0" rIns="0" bIns="0" anchor="ctr"/>
          <a:lstStyle/>
          <a:p>
            <a:pPr algn="ctr">
              <a:spcBef>
                <a:spcPts val="0"/>
              </a:spcBef>
              <a:spcAft>
                <a:spcPts val="0"/>
              </a:spcAft>
              <a:defRPr/>
            </a:pPr>
            <a:r>
              <a:rPr lang="en-US" sz="1000" b="1">
                <a:ea typeface="Calibri"/>
              </a:rPr>
              <a:t>Deterrence of investment</a:t>
            </a:r>
            <a:endParaRPr lang="en-US" sz="1200">
              <a:latin typeface="Times New Roman"/>
              <a:ea typeface="Times New Roman"/>
            </a:endParaRPr>
          </a:p>
        </p:txBody>
      </p:sp>
      <p:cxnSp>
        <p:nvCxnSpPr>
          <p:cNvPr id="82" name="Straight Connector 81"/>
          <p:cNvCxnSpPr>
            <a:stCxn id="81" idx="3"/>
            <a:endCxn id="57" idx="1"/>
          </p:cNvCxnSpPr>
          <p:nvPr/>
        </p:nvCxnSpPr>
        <p:spPr bwMode="auto">
          <a:xfrm flipH="1">
            <a:off x="1016000" y="2279650"/>
            <a:ext cx="423863" cy="2959100"/>
          </a:xfrm>
          <a:prstGeom prst="line">
            <a:avLst/>
          </a:prstGeom>
          <a:ln w="1905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83" name="Straight Arrow Connector 82"/>
          <p:cNvCxnSpPr>
            <a:stCxn id="54" idx="1"/>
            <a:endCxn id="81" idx="6"/>
          </p:cNvCxnSpPr>
          <p:nvPr/>
        </p:nvCxnSpPr>
        <p:spPr bwMode="auto">
          <a:xfrm flipH="1">
            <a:off x="2170113" y="1806575"/>
            <a:ext cx="3540125" cy="149225"/>
          </a:xfrm>
          <a:prstGeom prst="straightConnector1">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cxnSp>
      <p:pic>
        <p:nvPicPr>
          <p:cNvPr id="28675" name="Picture 5"/>
          <p:cNvPicPr>
            <a:picLocks noChangeAspect="1" noChangeArrowheads="1"/>
          </p:cNvPicPr>
          <p:nvPr/>
        </p:nvPicPr>
        <p:blipFill>
          <a:blip r:embed="rId3">
            <a:extLst>
              <a:ext uri="{28A0092B-C50C-407E-A947-70E740481C1C}">
                <a14:useLocalDpi xmlns:a14="http://schemas.microsoft.com/office/drawing/2010/main" val="0"/>
              </a:ext>
            </a:extLst>
          </a:blip>
          <a:srcRect l="14014" r="59415"/>
          <a:stretch>
            <a:fillRect/>
          </a:stretch>
        </p:blipFill>
        <p:spPr bwMode="auto">
          <a:xfrm>
            <a:off x="6769100" y="2143125"/>
            <a:ext cx="2344738" cy="366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Shape 628"/>
          <p:cNvSpPr/>
          <p:nvPr/>
        </p:nvSpPr>
        <p:spPr>
          <a:xfrm>
            <a:off x="228600" y="251877"/>
            <a:ext cx="8915400" cy="430887"/>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fr-FR" sz="2800" b="1" dirty="0" err="1" smtClean="0"/>
              <a:t>Climate</a:t>
            </a:r>
            <a:r>
              <a:rPr lang="fr-FR" sz="2800" b="1" dirty="0" smtClean="0"/>
              <a:t> Change, </a:t>
            </a:r>
            <a:r>
              <a:rPr lang="fr-FR" sz="2800" b="1" dirty="0" err="1" smtClean="0"/>
              <a:t>Disasters</a:t>
            </a:r>
            <a:r>
              <a:rPr lang="fr-FR" sz="2800" b="1" dirty="0" smtClean="0"/>
              <a:t>, Migration and </a:t>
            </a:r>
            <a:r>
              <a:rPr lang="fr-FR" sz="2800" b="1" dirty="0" err="1"/>
              <a:t>C</a:t>
            </a:r>
            <a:r>
              <a:rPr lang="fr-FR" sz="2800" b="1" dirty="0" err="1" smtClean="0"/>
              <a:t>onflict</a:t>
            </a:r>
            <a:endParaRPr sz="2800" b="1" dirty="0"/>
          </a:p>
        </p:txBody>
      </p:sp>
      <p:sp>
        <p:nvSpPr>
          <p:cNvPr id="38" name="Shape 625"/>
          <p:cNvSpPr/>
          <p:nvPr/>
        </p:nvSpPr>
        <p:spPr>
          <a:xfrm>
            <a:off x="228600" y="914400"/>
            <a:ext cx="8458199" cy="0"/>
          </a:xfrm>
          <a:prstGeom prst="line">
            <a:avLst/>
          </a:prstGeom>
          <a:ln w="12700">
            <a:solidFill>
              <a:srgbClr val="00AEEF"/>
            </a:solidFill>
          </a:ln>
        </p:spPr>
        <p:txBody>
          <a:bodyPr lIns="45718" tIns="45718" rIns="45718" bIns="45718"/>
          <a:lstStyle/>
          <a:p>
            <a:endParaRPr dirty="0"/>
          </a:p>
        </p:txBody>
      </p:sp>
    </p:spTree>
    <p:extLst>
      <p:ext uri="{BB962C8B-B14F-4D97-AF65-F5344CB8AC3E}">
        <p14:creationId xmlns:p14="http://schemas.microsoft.com/office/powerpoint/2010/main" val="2907842828"/>
      </p:ext>
    </p:extLst>
  </p:cSld>
  <p:clrMapOvr>
    <a:masterClrMapping/>
  </p:clrMapOvr>
  <p:transition spd="slow" advClick="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circle(in)">
                                      <p:cBhvr>
                                        <p:cTn id="7" dur="2000"/>
                                        <p:tgtEl>
                                          <p:spTgt spid="5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circle(in)">
                                      <p:cBhvr>
                                        <p:cTn id="10" dur="2000"/>
                                        <p:tgtEl>
                                          <p:spTgt spid="53"/>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circle(in)">
                                      <p:cBhvr>
                                        <p:cTn id="13" dur="2000"/>
                                        <p:tgtEl>
                                          <p:spTgt spid="57"/>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83"/>
                                        </p:tgtEl>
                                        <p:attrNameLst>
                                          <p:attrName>style.visibility</p:attrName>
                                        </p:attrNameLst>
                                      </p:cBhvr>
                                      <p:to>
                                        <p:strVal val="visible"/>
                                      </p:to>
                                    </p:set>
                                    <p:animEffect transition="in" filter="circle(in)">
                                      <p:cBhvr>
                                        <p:cTn id="18" dur="2000"/>
                                        <p:tgtEl>
                                          <p:spTgt spid="83"/>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81"/>
                                        </p:tgtEl>
                                        <p:attrNameLst>
                                          <p:attrName>style.visibility</p:attrName>
                                        </p:attrNameLst>
                                      </p:cBhvr>
                                      <p:to>
                                        <p:strVal val="visible"/>
                                      </p:to>
                                    </p:set>
                                    <p:animEffect transition="in" filter="circle(in)">
                                      <p:cBhvr>
                                        <p:cTn id="21" dur="2000"/>
                                        <p:tgtEl>
                                          <p:spTgt spid="81"/>
                                        </p:tgtEl>
                                      </p:cBhvr>
                                    </p:animEffect>
                                  </p:childTnLst>
                                </p:cTn>
                              </p:par>
                              <p:par>
                                <p:cTn id="22" presetID="6" presetClass="entr" presetSubtype="16" fill="hold" nodeType="withEffect">
                                  <p:stCondLst>
                                    <p:cond delay="0"/>
                                  </p:stCondLst>
                                  <p:childTnLst>
                                    <p:set>
                                      <p:cBhvr>
                                        <p:cTn id="23" dur="1" fill="hold">
                                          <p:stCondLst>
                                            <p:cond delay="0"/>
                                          </p:stCondLst>
                                        </p:cTn>
                                        <p:tgtEl>
                                          <p:spTgt spid="82"/>
                                        </p:tgtEl>
                                        <p:attrNameLst>
                                          <p:attrName>style.visibility</p:attrName>
                                        </p:attrNameLst>
                                      </p:cBhvr>
                                      <p:to>
                                        <p:strVal val="visible"/>
                                      </p:to>
                                    </p:set>
                                    <p:animEffect transition="in" filter="circle(in)">
                                      <p:cBhvr>
                                        <p:cTn id="24" dur="2000"/>
                                        <p:tgtEl>
                                          <p:spTgt spid="82"/>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69"/>
                                        </p:tgtEl>
                                        <p:attrNameLst>
                                          <p:attrName>style.visibility</p:attrName>
                                        </p:attrNameLst>
                                      </p:cBhvr>
                                      <p:to>
                                        <p:strVal val="visible"/>
                                      </p:to>
                                    </p:set>
                                    <p:animEffect transition="in" filter="circle(in)">
                                      <p:cBhvr>
                                        <p:cTn id="29" dur="2000"/>
                                        <p:tgtEl>
                                          <p:spTgt spid="69"/>
                                        </p:tgtEl>
                                      </p:cBhvr>
                                    </p:animEffect>
                                  </p:childTnLst>
                                </p:cTn>
                              </p:par>
                              <p:par>
                                <p:cTn id="30" presetID="6" presetClass="entr" presetSubtype="16" fill="hold" nodeType="withEffect">
                                  <p:stCondLst>
                                    <p:cond delay="0"/>
                                  </p:stCondLst>
                                  <p:childTnLst>
                                    <p:set>
                                      <p:cBhvr>
                                        <p:cTn id="31" dur="1" fill="hold">
                                          <p:stCondLst>
                                            <p:cond delay="0"/>
                                          </p:stCondLst>
                                        </p:cTn>
                                        <p:tgtEl>
                                          <p:spTgt spid="59"/>
                                        </p:tgtEl>
                                        <p:attrNameLst>
                                          <p:attrName>style.visibility</p:attrName>
                                        </p:attrNameLst>
                                      </p:cBhvr>
                                      <p:to>
                                        <p:strVal val="visible"/>
                                      </p:to>
                                    </p:set>
                                    <p:animEffect transition="in" filter="circle(in)">
                                      <p:cBhvr>
                                        <p:cTn id="32" dur="2000"/>
                                        <p:tgtEl>
                                          <p:spTgt spid="59"/>
                                        </p:tgtEl>
                                      </p:cBhvr>
                                    </p:animEffect>
                                  </p:childTnLst>
                                </p:cTn>
                              </p:par>
                              <p:par>
                                <p:cTn id="33" presetID="6" presetClass="entr" presetSubtype="16" fill="hold" grpId="0" nodeType="with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circle(in)">
                                      <p:cBhvr>
                                        <p:cTn id="35" dur="2000"/>
                                        <p:tgtEl>
                                          <p:spTgt spid="56"/>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nodeType="click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circle(in)">
                                      <p:cBhvr>
                                        <p:cTn id="40" dur="2000"/>
                                        <p:tgtEl>
                                          <p:spTgt spid="62"/>
                                        </p:tgtEl>
                                      </p:cBhvr>
                                    </p:animEffect>
                                  </p:childTnLst>
                                </p:cTn>
                              </p:par>
                              <p:par>
                                <p:cTn id="41" presetID="6" presetClass="entr" presetSubtype="16" fill="hold" nodeType="withEffect">
                                  <p:stCondLst>
                                    <p:cond delay="0"/>
                                  </p:stCondLst>
                                  <p:childTnLst>
                                    <p:set>
                                      <p:cBhvr>
                                        <p:cTn id="42" dur="1" fill="hold">
                                          <p:stCondLst>
                                            <p:cond delay="0"/>
                                          </p:stCondLst>
                                        </p:cTn>
                                        <p:tgtEl>
                                          <p:spTgt spid="63"/>
                                        </p:tgtEl>
                                        <p:attrNameLst>
                                          <p:attrName>style.visibility</p:attrName>
                                        </p:attrNameLst>
                                      </p:cBhvr>
                                      <p:to>
                                        <p:strVal val="visible"/>
                                      </p:to>
                                    </p:set>
                                    <p:animEffect transition="in" filter="circle(in)">
                                      <p:cBhvr>
                                        <p:cTn id="43" dur="2000"/>
                                        <p:tgtEl>
                                          <p:spTgt spid="63"/>
                                        </p:tgtEl>
                                      </p:cBhvr>
                                    </p:animEffect>
                                  </p:childTnLst>
                                </p:cTn>
                              </p:par>
                              <p:par>
                                <p:cTn id="44" presetID="6" presetClass="entr" presetSubtype="16" fill="hold" nodeType="withEffect">
                                  <p:stCondLst>
                                    <p:cond delay="0"/>
                                  </p:stCondLst>
                                  <p:childTnLst>
                                    <p:set>
                                      <p:cBhvr>
                                        <p:cTn id="45" dur="1" fill="hold">
                                          <p:stCondLst>
                                            <p:cond delay="0"/>
                                          </p:stCondLst>
                                        </p:cTn>
                                        <p:tgtEl>
                                          <p:spTgt spid="70"/>
                                        </p:tgtEl>
                                        <p:attrNameLst>
                                          <p:attrName>style.visibility</p:attrName>
                                        </p:attrNameLst>
                                      </p:cBhvr>
                                      <p:to>
                                        <p:strVal val="visible"/>
                                      </p:to>
                                    </p:set>
                                    <p:animEffect transition="in" filter="circle(in)">
                                      <p:cBhvr>
                                        <p:cTn id="46" dur="2000"/>
                                        <p:tgtEl>
                                          <p:spTgt spid="70"/>
                                        </p:tgtEl>
                                      </p:cBhvr>
                                    </p:animEffect>
                                  </p:childTnLst>
                                </p:cTn>
                              </p:par>
                              <p:par>
                                <p:cTn id="47" presetID="6" presetClass="entr" presetSubtype="16" fill="hold" grpId="0" nodeType="with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circle(in)">
                                      <p:cBhvr>
                                        <p:cTn id="49" dur="2000"/>
                                        <p:tgtEl>
                                          <p:spTgt spid="61"/>
                                        </p:tgtEl>
                                      </p:cBhvr>
                                    </p:animEffect>
                                  </p:childTnLst>
                                </p:cTn>
                              </p:par>
                            </p:childTnLst>
                          </p:cTn>
                        </p:par>
                      </p:childTnLst>
                    </p:cTn>
                  </p:par>
                  <p:par>
                    <p:cTn id="50" fill="hold">
                      <p:stCondLst>
                        <p:cond delay="indefinite"/>
                      </p:stCondLst>
                      <p:childTnLst>
                        <p:par>
                          <p:cTn id="51" fill="hold">
                            <p:stCondLst>
                              <p:cond delay="0"/>
                            </p:stCondLst>
                            <p:childTnLst>
                              <p:par>
                                <p:cTn id="52" presetID="6" presetClass="entr" presetSubtype="16" fill="hold" nodeType="clickEffect">
                                  <p:stCondLst>
                                    <p:cond delay="0"/>
                                  </p:stCondLst>
                                  <p:childTnLst>
                                    <p:set>
                                      <p:cBhvr>
                                        <p:cTn id="53" dur="1" fill="hold">
                                          <p:stCondLst>
                                            <p:cond delay="0"/>
                                          </p:stCondLst>
                                        </p:cTn>
                                        <p:tgtEl>
                                          <p:spTgt spid="79"/>
                                        </p:tgtEl>
                                        <p:attrNameLst>
                                          <p:attrName>style.visibility</p:attrName>
                                        </p:attrNameLst>
                                      </p:cBhvr>
                                      <p:to>
                                        <p:strVal val="visible"/>
                                      </p:to>
                                    </p:set>
                                    <p:animEffect transition="in" filter="circle(in)">
                                      <p:cBhvr>
                                        <p:cTn id="54" dur="2000"/>
                                        <p:tgtEl>
                                          <p:spTgt spid="79"/>
                                        </p:tgtEl>
                                      </p:cBhvr>
                                    </p:animEffect>
                                  </p:childTnLst>
                                </p:cTn>
                              </p:par>
                              <p:par>
                                <p:cTn id="55" presetID="6" presetClass="entr" presetSubtype="16" fill="hold" grpId="0" nodeType="withEffect">
                                  <p:stCondLst>
                                    <p:cond delay="0"/>
                                  </p:stCondLst>
                                  <p:childTnLst>
                                    <p:set>
                                      <p:cBhvr>
                                        <p:cTn id="56" dur="1" fill="hold">
                                          <p:stCondLst>
                                            <p:cond delay="0"/>
                                          </p:stCondLst>
                                        </p:cTn>
                                        <p:tgtEl>
                                          <p:spTgt spid="78"/>
                                        </p:tgtEl>
                                        <p:attrNameLst>
                                          <p:attrName>style.visibility</p:attrName>
                                        </p:attrNameLst>
                                      </p:cBhvr>
                                      <p:to>
                                        <p:strVal val="visible"/>
                                      </p:to>
                                    </p:set>
                                    <p:animEffect transition="in" filter="circle(in)">
                                      <p:cBhvr>
                                        <p:cTn id="57" dur="2000"/>
                                        <p:tgtEl>
                                          <p:spTgt spid="78"/>
                                        </p:tgtEl>
                                      </p:cBhvr>
                                    </p:animEffect>
                                  </p:childTnLst>
                                </p:cTn>
                              </p:par>
                              <p:par>
                                <p:cTn id="58" presetID="6" presetClass="entr" presetSubtype="16" fill="hold" nodeType="withEffect">
                                  <p:stCondLst>
                                    <p:cond delay="0"/>
                                  </p:stCondLst>
                                  <p:childTnLst>
                                    <p:set>
                                      <p:cBhvr>
                                        <p:cTn id="59" dur="1" fill="hold">
                                          <p:stCondLst>
                                            <p:cond delay="0"/>
                                          </p:stCondLst>
                                        </p:cTn>
                                        <p:tgtEl>
                                          <p:spTgt spid="80"/>
                                        </p:tgtEl>
                                        <p:attrNameLst>
                                          <p:attrName>style.visibility</p:attrName>
                                        </p:attrNameLst>
                                      </p:cBhvr>
                                      <p:to>
                                        <p:strVal val="visible"/>
                                      </p:to>
                                    </p:set>
                                    <p:animEffect transition="in" filter="circle(in)">
                                      <p:cBhvr>
                                        <p:cTn id="60" dur="2000"/>
                                        <p:tgtEl>
                                          <p:spTgt spid="80"/>
                                        </p:tgtEl>
                                      </p:cBhvr>
                                    </p:animEffect>
                                  </p:childTnLst>
                                </p:cTn>
                              </p:par>
                            </p:childTnLst>
                          </p:cTn>
                        </p:par>
                      </p:childTnLst>
                    </p:cTn>
                  </p:par>
                  <p:par>
                    <p:cTn id="61" fill="hold">
                      <p:stCondLst>
                        <p:cond delay="indefinite"/>
                      </p:stCondLst>
                      <p:childTnLst>
                        <p:par>
                          <p:cTn id="62" fill="hold">
                            <p:stCondLst>
                              <p:cond delay="0"/>
                            </p:stCondLst>
                            <p:childTnLst>
                              <p:par>
                                <p:cTn id="63" presetID="6" presetClass="entr" presetSubtype="16" fill="hold" nodeType="clickEffect">
                                  <p:stCondLst>
                                    <p:cond delay="0"/>
                                  </p:stCondLst>
                                  <p:childTnLst>
                                    <p:set>
                                      <p:cBhvr>
                                        <p:cTn id="64" dur="1" fill="hold">
                                          <p:stCondLst>
                                            <p:cond delay="0"/>
                                          </p:stCondLst>
                                        </p:cTn>
                                        <p:tgtEl>
                                          <p:spTgt spid="65"/>
                                        </p:tgtEl>
                                        <p:attrNameLst>
                                          <p:attrName>style.visibility</p:attrName>
                                        </p:attrNameLst>
                                      </p:cBhvr>
                                      <p:to>
                                        <p:strVal val="visible"/>
                                      </p:to>
                                    </p:set>
                                    <p:animEffect transition="in" filter="circle(in)">
                                      <p:cBhvr>
                                        <p:cTn id="65" dur="2000"/>
                                        <p:tgtEl>
                                          <p:spTgt spid="65"/>
                                        </p:tgtEl>
                                      </p:cBhvr>
                                    </p:animEffect>
                                  </p:childTnLst>
                                </p:cTn>
                              </p:par>
                              <p:par>
                                <p:cTn id="66" presetID="6" presetClass="entr" presetSubtype="16" fill="hold" grpId="0" nodeType="withEffect">
                                  <p:stCondLst>
                                    <p:cond delay="0"/>
                                  </p:stCondLst>
                                  <p:childTnLst>
                                    <p:set>
                                      <p:cBhvr>
                                        <p:cTn id="67" dur="1" fill="hold">
                                          <p:stCondLst>
                                            <p:cond delay="0"/>
                                          </p:stCondLst>
                                        </p:cTn>
                                        <p:tgtEl>
                                          <p:spTgt spid="64"/>
                                        </p:tgtEl>
                                        <p:attrNameLst>
                                          <p:attrName>style.visibility</p:attrName>
                                        </p:attrNameLst>
                                      </p:cBhvr>
                                      <p:to>
                                        <p:strVal val="visible"/>
                                      </p:to>
                                    </p:set>
                                    <p:animEffect transition="in" filter="circle(in)">
                                      <p:cBhvr>
                                        <p:cTn id="68" dur="2000"/>
                                        <p:tgtEl>
                                          <p:spTgt spid="64"/>
                                        </p:tgtEl>
                                      </p:cBhvr>
                                    </p:animEffect>
                                  </p:childTnLst>
                                </p:cTn>
                              </p:par>
                            </p:childTnLst>
                          </p:cTn>
                        </p:par>
                      </p:childTnLst>
                    </p:cTn>
                  </p:par>
                  <p:par>
                    <p:cTn id="69" fill="hold">
                      <p:stCondLst>
                        <p:cond delay="indefinite"/>
                      </p:stCondLst>
                      <p:childTnLst>
                        <p:par>
                          <p:cTn id="70" fill="hold">
                            <p:stCondLst>
                              <p:cond delay="0"/>
                            </p:stCondLst>
                            <p:childTnLst>
                              <p:par>
                                <p:cTn id="71" presetID="6" presetClass="entr" presetSubtype="16" fill="hold" nodeType="clickEffect">
                                  <p:stCondLst>
                                    <p:cond delay="0"/>
                                  </p:stCondLst>
                                  <p:childTnLst>
                                    <p:set>
                                      <p:cBhvr>
                                        <p:cTn id="72" dur="1" fill="hold">
                                          <p:stCondLst>
                                            <p:cond delay="0"/>
                                          </p:stCondLst>
                                        </p:cTn>
                                        <p:tgtEl>
                                          <p:spTgt spid="72"/>
                                        </p:tgtEl>
                                        <p:attrNameLst>
                                          <p:attrName>style.visibility</p:attrName>
                                        </p:attrNameLst>
                                      </p:cBhvr>
                                      <p:to>
                                        <p:strVal val="visible"/>
                                      </p:to>
                                    </p:set>
                                    <p:animEffect transition="in" filter="circle(in)">
                                      <p:cBhvr>
                                        <p:cTn id="73" dur="2000"/>
                                        <p:tgtEl>
                                          <p:spTgt spid="72"/>
                                        </p:tgtEl>
                                      </p:cBhvr>
                                    </p:animEffect>
                                  </p:childTnLst>
                                </p:cTn>
                              </p:par>
                              <p:par>
                                <p:cTn id="74" presetID="6" presetClass="entr" presetSubtype="16" fill="hold" grpId="0" nodeType="withEffect">
                                  <p:stCondLst>
                                    <p:cond delay="0"/>
                                  </p:stCondLst>
                                  <p:childTnLst>
                                    <p:set>
                                      <p:cBhvr>
                                        <p:cTn id="75" dur="1" fill="hold">
                                          <p:stCondLst>
                                            <p:cond delay="0"/>
                                          </p:stCondLst>
                                        </p:cTn>
                                        <p:tgtEl>
                                          <p:spTgt spid="71"/>
                                        </p:tgtEl>
                                        <p:attrNameLst>
                                          <p:attrName>style.visibility</p:attrName>
                                        </p:attrNameLst>
                                      </p:cBhvr>
                                      <p:to>
                                        <p:strVal val="visible"/>
                                      </p:to>
                                    </p:set>
                                    <p:animEffect transition="in" filter="circle(in)">
                                      <p:cBhvr>
                                        <p:cTn id="76" dur="2000"/>
                                        <p:tgtEl>
                                          <p:spTgt spid="71"/>
                                        </p:tgtEl>
                                      </p:cBhvr>
                                    </p:animEffect>
                                  </p:childTnLst>
                                </p:cTn>
                              </p:par>
                              <p:par>
                                <p:cTn id="77" presetID="6" presetClass="entr" presetSubtype="16" fill="hold" nodeType="with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circle(in)">
                                      <p:cBhvr>
                                        <p:cTn id="79" dur="2000"/>
                                        <p:tgtEl>
                                          <p:spTgt spid="74"/>
                                        </p:tgtEl>
                                      </p:cBhvr>
                                    </p:animEffect>
                                  </p:childTnLst>
                                </p:cTn>
                              </p:par>
                              <p:par>
                                <p:cTn id="80" presetID="6" presetClass="entr" presetSubtype="16" fill="hold" nodeType="withEffect">
                                  <p:stCondLst>
                                    <p:cond delay="0"/>
                                  </p:stCondLst>
                                  <p:childTnLst>
                                    <p:set>
                                      <p:cBhvr>
                                        <p:cTn id="81" dur="1" fill="hold">
                                          <p:stCondLst>
                                            <p:cond delay="0"/>
                                          </p:stCondLst>
                                        </p:cTn>
                                        <p:tgtEl>
                                          <p:spTgt spid="73"/>
                                        </p:tgtEl>
                                        <p:attrNameLst>
                                          <p:attrName>style.visibility</p:attrName>
                                        </p:attrNameLst>
                                      </p:cBhvr>
                                      <p:to>
                                        <p:strVal val="visible"/>
                                      </p:to>
                                    </p:set>
                                    <p:animEffect transition="in" filter="circle(in)">
                                      <p:cBhvr>
                                        <p:cTn id="82" dur="2000"/>
                                        <p:tgtEl>
                                          <p:spTgt spid="73"/>
                                        </p:tgtEl>
                                      </p:cBhvr>
                                    </p:animEffect>
                                  </p:childTnLst>
                                </p:cTn>
                              </p:par>
                            </p:childTnLst>
                          </p:cTn>
                        </p:par>
                      </p:childTnLst>
                    </p:cTn>
                  </p:par>
                  <p:par>
                    <p:cTn id="83" fill="hold">
                      <p:stCondLst>
                        <p:cond delay="indefinite"/>
                      </p:stCondLst>
                      <p:childTnLst>
                        <p:par>
                          <p:cTn id="84" fill="hold">
                            <p:stCondLst>
                              <p:cond delay="0"/>
                            </p:stCondLst>
                            <p:childTnLst>
                              <p:par>
                                <p:cTn id="85" presetID="6" presetClass="entr" presetSubtype="16" fill="hold" nodeType="click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circle(in)">
                                      <p:cBhvr>
                                        <p:cTn id="87" dur="2000"/>
                                        <p:tgtEl>
                                          <p:spTgt spid="58"/>
                                        </p:tgtEl>
                                      </p:cBhvr>
                                    </p:animEffect>
                                  </p:childTnLst>
                                </p:cTn>
                              </p:par>
                              <p:par>
                                <p:cTn id="88" presetID="6" presetClass="entr" presetSubtype="16" fill="hold" grpId="0" nodeType="withEffect">
                                  <p:stCondLst>
                                    <p:cond delay="0"/>
                                  </p:stCondLst>
                                  <p:childTnLst>
                                    <p:set>
                                      <p:cBhvr>
                                        <p:cTn id="89" dur="1" fill="hold">
                                          <p:stCondLst>
                                            <p:cond delay="0"/>
                                          </p:stCondLst>
                                        </p:cTn>
                                        <p:tgtEl>
                                          <p:spTgt spid="55"/>
                                        </p:tgtEl>
                                        <p:attrNameLst>
                                          <p:attrName>style.visibility</p:attrName>
                                        </p:attrNameLst>
                                      </p:cBhvr>
                                      <p:to>
                                        <p:strVal val="visible"/>
                                      </p:to>
                                    </p:set>
                                    <p:animEffect transition="in" filter="circle(in)">
                                      <p:cBhvr>
                                        <p:cTn id="90" dur="2000"/>
                                        <p:tgtEl>
                                          <p:spTgt spid="55"/>
                                        </p:tgtEl>
                                      </p:cBhvr>
                                    </p:animEffect>
                                  </p:childTnLst>
                                </p:cTn>
                              </p:par>
                              <p:par>
                                <p:cTn id="91" presetID="6" presetClass="entr" presetSubtype="16" fill="hold" nodeType="withEffect">
                                  <p:stCondLst>
                                    <p:cond delay="0"/>
                                  </p:stCondLst>
                                  <p:childTnLst>
                                    <p:set>
                                      <p:cBhvr>
                                        <p:cTn id="92" dur="1" fill="hold">
                                          <p:stCondLst>
                                            <p:cond delay="0"/>
                                          </p:stCondLst>
                                        </p:cTn>
                                        <p:tgtEl>
                                          <p:spTgt spid="60"/>
                                        </p:tgtEl>
                                        <p:attrNameLst>
                                          <p:attrName>style.visibility</p:attrName>
                                        </p:attrNameLst>
                                      </p:cBhvr>
                                      <p:to>
                                        <p:strVal val="visible"/>
                                      </p:to>
                                    </p:set>
                                    <p:animEffect transition="in" filter="circle(in)">
                                      <p:cBhvr>
                                        <p:cTn id="93" dur="2000"/>
                                        <p:tgtEl>
                                          <p:spTgt spid="60"/>
                                        </p:tgtEl>
                                      </p:cBhvr>
                                    </p:animEffect>
                                  </p:childTnLst>
                                </p:cTn>
                              </p:par>
                            </p:childTnLst>
                          </p:cTn>
                        </p:par>
                      </p:childTnLst>
                    </p:cTn>
                  </p:par>
                  <p:par>
                    <p:cTn id="94" fill="hold">
                      <p:stCondLst>
                        <p:cond delay="indefinite"/>
                      </p:stCondLst>
                      <p:childTnLst>
                        <p:par>
                          <p:cTn id="95" fill="hold">
                            <p:stCondLst>
                              <p:cond delay="0"/>
                            </p:stCondLst>
                            <p:childTnLst>
                              <p:par>
                                <p:cTn id="96" presetID="6" presetClass="entr" presetSubtype="16" fill="hold" nodeType="clickEffect">
                                  <p:stCondLst>
                                    <p:cond delay="0"/>
                                  </p:stCondLst>
                                  <p:childTnLst>
                                    <p:set>
                                      <p:cBhvr>
                                        <p:cTn id="97" dur="1" fill="hold">
                                          <p:stCondLst>
                                            <p:cond delay="0"/>
                                          </p:stCondLst>
                                        </p:cTn>
                                        <p:tgtEl>
                                          <p:spTgt spid="66"/>
                                        </p:tgtEl>
                                        <p:attrNameLst>
                                          <p:attrName>style.visibility</p:attrName>
                                        </p:attrNameLst>
                                      </p:cBhvr>
                                      <p:to>
                                        <p:strVal val="visible"/>
                                      </p:to>
                                    </p:set>
                                    <p:animEffect transition="in" filter="circle(in)">
                                      <p:cBhvr>
                                        <p:cTn id="98" dur="2000"/>
                                        <p:tgtEl>
                                          <p:spTgt spid="66"/>
                                        </p:tgtEl>
                                      </p:cBhvr>
                                    </p:animEffect>
                                  </p:childTnLst>
                                </p:cTn>
                              </p:par>
                              <p:par>
                                <p:cTn id="99" presetID="6" presetClass="entr" presetSubtype="16" fill="hold" grpId="0" nodeType="withEffect">
                                  <p:stCondLst>
                                    <p:cond delay="0"/>
                                  </p:stCondLst>
                                  <p:childTnLst>
                                    <p:set>
                                      <p:cBhvr>
                                        <p:cTn id="100" dur="1" fill="hold">
                                          <p:stCondLst>
                                            <p:cond delay="0"/>
                                          </p:stCondLst>
                                        </p:cTn>
                                        <p:tgtEl>
                                          <p:spTgt spid="67"/>
                                        </p:tgtEl>
                                        <p:attrNameLst>
                                          <p:attrName>style.visibility</p:attrName>
                                        </p:attrNameLst>
                                      </p:cBhvr>
                                      <p:to>
                                        <p:strVal val="visible"/>
                                      </p:to>
                                    </p:set>
                                    <p:animEffect transition="in" filter="circle(in)">
                                      <p:cBhvr>
                                        <p:cTn id="101" dur="2000"/>
                                        <p:tgtEl>
                                          <p:spTgt spid="67"/>
                                        </p:tgtEl>
                                      </p:cBhvr>
                                    </p:animEffect>
                                  </p:childTnLst>
                                </p:cTn>
                              </p:par>
                              <p:par>
                                <p:cTn id="102" presetID="6" presetClass="entr" presetSubtype="16" fill="hold" nodeType="withEffect">
                                  <p:stCondLst>
                                    <p:cond delay="0"/>
                                  </p:stCondLst>
                                  <p:childTnLst>
                                    <p:set>
                                      <p:cBhvr>
                                        <p:cTn id="103" dur="1" fill="hold">
                                          <p:stCondLst>
                                            <p:cond delay="0"/>
                                          </p:stCondLst>
                                        </p:cTn>
                                        <p:tgtEl>
                                          <p:spTgt spid="68"/>
                                        </p:tgtEl>
                                        <p:attrNameLst>
                                          <p:attrName>style.visibility</p:attrName>
                                        </p:attrNameLst>
                                      </p:cBhvr>
                                      <p:to>
                                        <p:strVal val="visible"/>
                                      </p:to>
                                    </p:set>
                                    <p:animEffect transition="in" filter="circle(in)">
                                      <p:cBhvr>
                                        <p:cTn id="104" dur="2000"/>
                                        <p:tgtEl>
                                          <p:spTgt spid="68"/>
                                        </p:tgtEl>
                                      </p:cBhvr>
                                    </p:animEffect>
                                  </p:childTnLst>
                                </p:cTn>
                              </p:par>
                            </p:childTnLst>
                          </p:cTn>
                        </p:par>
                      </p:childTnLst>
                    </p:cTn>
                  </p:par>
                  <p:par>
                    <p:cTn id="105" fill="hold">
                      <p:stCondLst>
                        <p:cond delay="indefinite"/>
                      </p:stCondLst>
                      <p:childTnLst>
                        <p:par>
                          <p:cTn id="106" fill="hold">
                            <p:stCondLst>
                              <p:cond delay="0"/>
                            </p:stCondLst>
                            <p:childTnLst>
                              <p:par>
                                <p:cTn id="107" presetID="6" presetClass="entr" presetSubtype="16" fill="hold" nodeType="clickEffect">
                                  <p:stCondLst>
                                    <p:cond delay="0"/>
                                  </p:stCondLst>
                                  <p:childTnLst>
                                    <p:set>
                                      <p:cBhvr>
                                        <p:cTn id="108" dur="1" fill="hold">
                                          <p:stCondLst>
                                            <p:cond delay="0"/>
                                          </p:stCondLst>
                                        </p:cTn>
                                        <p:tgtEl>
                                          <p:spTgt spid="76"/>
                                        </p:tgtEl>
                                        <p:attrNameLst>
                                          <p:attrName>style.visibility</p:attrName>
                                        </p:attrNameLst>
                                      </p:cBhvr>
                                      <p:to>
                                        <p:strVal val="visible"/>
                                      </p:to>
                                    </p:set>
                                    <p:animEffect transition="in" filter="circle(in)">
                                      <p:cBhvr>
                                        <p:cTn id="109" dur="2000"/>
                                        <p:tgtEl>
                                          <p:spTgt spid="76"/>
                                        </p:tgtEl>
                                      </p:cBhvr>
                                    </p:animEffect>
                                  </p:childTnLst>
                                </p:cTn>
                              </p:par>
                              <p:par>
                                <p:cTn id="110" presetID="6" presetClass="entr" presetSubtype="16" fill="hold" grpId="0" nodeType="withEffect">
                                  <p:stCondLst>
                                    <p:cond delay="0"/>
                                  </p:stCondLst>
                                  <p:childTnLst>
                                    <p:set>
                                      <p:cBhvr>
                                        <p:cTn id="111" dur="1" fill="hold">
                                          <p:stCondLst>
                                            <p:cond delay="0"/>
                                          </p:stCondLst>
                                        </p:cTn>
                                        <p:tgtEl>
                                          <p:spTgt spid="75"/>
                                        </p:tgtEl>
                                        <p:attrNameLst>
                                          <p:attrName>style.visibility</p:attrName>
                                        </p:attrNameLst>
                                      </p:cBhvr>
                                      <p:to>
                                        <p:strVal val="visible"/>
                                      </p:to>
                                    </p:set>
                                    <p:animEffect transition="in" filter="circle(in)">
                                      <p:cBhvr>
                                        <p:cTn id="112" dur="2000"/>
                                        <p:tgtEl>
                                          <p:spTgt spid="75"/>
                                        </p:tgtEl>
                                      </p:cBhvr>
                                    </p:animEffect>
                                  </p:childTnLst>
                                </p:cTn>
                              </p:par>
                              <p:par>
                                <p:cTn id="113" presetID="6" presetClass="entr" presetSubtype="16" fill="hold" nodeType="withEffect">
                                  <p:stCondLst>
                                    <p:cond delay="0"/>
                                  </p:stCondLst>
                                  <p:childTnLst>
                                    <p:set>
                                      <p:cBhvr>
                                        <p:cTn id="114" dur="1" fill="hold">
                                          <p:stCondLst>
                                            <p:cond delay="0"/>
                                          </p:stCondLst>
                                        </p:cTn>
                                        <p:tgtEl>
                                          <p:spTgt spid="77"/>
                                        </p:tgtEl>
                                        <p:attrNameLst>
                                          <p:attrName>style.visibility</p:attrName>
                                        </p:attrNameLst>
                                      </p:cBhvr>
                                      <p:to>
                                        <p:strVal val="visible"/>
                                      </p:to>
                                    </p:set>
                                    <p:animEffect transition="in" filter="circle(in)">
                                      <p:cBhvr>
                                        <p:cTn id="115" dur="2000"/>
                                        <p:tgtEl>
                                          <p:spTgt spid="77"/>
                                        </p:tgtEl>
                                      </p:cBhvr>
                                    </p:animEffect>
                                  </p:childTnLst>
                                </p:cTn>
                              </p:par>
                            </p:childTnLst>
                          </p:cTn>
                        </p:par>
                      </p:childTnLst>
                    </p:cTn>
                  </p:par>
                  <p:par>
                    <p:cTn id="116" fill="hold">
                      <p:stCondLst>
                        <p:cond delay="indefinite"/>
                      </p:stCondLst>
                      <p:childTnLst>
                        <p:par>
                          <p:cTn id="117" fill="hold">
                            <p:stCondLst>
                              <p:cond delay="0"/>
                            </p:stCondLst>
                            <p:childTnLst>
                              <p:par>
                                <p:cTn id="118" presetID="1" presetClass="entr" presetSubtype="0" fill="hold" nodeType="clickEffect">
                                  <p:stCondLst>
                                    <p:cond delay="0"/>
                                  </p:stCondLst>
                                  <p:childTnLst>
                                    <p:set>
                                      <p:cBhvr>
                                        <p:cTn id="119" dur="1" fill="hold">
                                          <p:stCondLst>
                                            <p:cond delay="0"/>
                                          </p:stCondLst>
                                        </p:cTn>
                                        <p:tgtEl>
                                          <p:spTgt spid="286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animBg="1"/>
      <p:bldP spid="61" grpId="0" animBg="1"/>
      <p:bldP spid="64" grpId="0" animBg="1"/>
      <p:bldP spid="67" grpId="0" animBg="1"/>
      <p:bldP spid="71" grpId="0" animBg="1"/>
      <p:bldP spid="75" grpId="0" animBg="1"/>
      <p:bldP spid="78" grpId="0" animBg="1"/>
      <p:bldP spid="8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Picture 2"/>
          <p:cNvPicPr preferRelativeResize="0">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52400" y="796925"/>
            <a:ext cx="3419708" cy="5126038"/>
          </a:xfrm>
          <a:prstGeom prst="rect">
            <a:avLst/>
          </a:prstGeom>
          <a:noFill/>
          <a:ln w="9525">
            <a:solidFill>
              <a:srgbClr val="4F81BD"/>
            </a:solidFill>
            <a:miter lim="800000"/>
            <a:headEnd/>
            <a:tailEnd/>
          </a:ln>
          <a:extLst>
            <a:ext uri="{909E8E84-426E-40DD-AFC4-6F175D3DCCD1}">
              <a14:hiddenFill xmlns:a14="http://schemas.microsoft.com/office/drawing/2010/main">
                <a:solidFill>
                  <a:srgbClr val="FFFFFF"/>
                </a:solidFill>
              </a14:hiddenFill>
            </a:ext>
          </a:extLst>
        </p:spPr>
      </p:pic>
      <p:pic>
        <p:nvPicPr>
          <p:cNvPr id="189443" name="Picture 3"/>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0" y="825500"/>
            <a:ext cx="2255837"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444" name="TextBox 5"/>
          <p:cNvSpPr txBox="1">
            <a:spLocks noChangeArrowheads="1"/>
          </p:cNvSpPr>
          <p:nvPr/>
        </p:nvSpPr>
        <p:spPr bwMode="auto">
          <a:xfrm>
            <a:off x="278606" y="304800"/>
            <a:ext cx="31672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800" b="1" dirty="0" smtClean="0">
                <a:solidFill>
                  <a:srgbClr val="0F3277"/>
                </a:solidFill>
              </a:rPr>
              <a:t>Map of Aral Sea</a:t>
            </a:r>
            <a:endParaRPr lang="en-US" altLang="x-none" sz="1800" b="1" dirty="0">
              <a:solidFill>
                <a:srgbClr val="0F3277"/>
              </a:solidFill>
            </a:endParaRPr>
          </a:p>
        </p:txBody>
      </p:sp>
      <p:pic>
        <p:nvPicPr>
          <p:cNvPr id="3" name="Picture 2"/>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5029200" y="1616075"/>
            <a:ext cx="3969143" cy="2851150"/>
          </a:xfrm>
          <a:prstGeom prst="rect">
            <a:avLst/>
          </a:prstGeom>
          <a:noFill/>
          <a:ln w="9525">
            <a:solidFill>
              <a:srgbClr val="37ACDE"/>
            </a:solidFill>
            <a:miter lim="800000"/>
            <a:headEnd/>
            <a:tailEnd/>
          </a:ln>
          <a:effectLst>
            <a:outerShdw blurRad="50800" dist="63500" dir="8100000" algn="tr" rotWithShape="0">
              <a:srgbClr val="000000">
                <a:alpha val="39999"/>
              </a:srgbClr>
            </a:outerShdw>
          </a:effectLst>
          <a:extLst>
            <a:ext uri="{909E8E84-426E-40DD-AFC4-6F175D3DCCD1}">
              <a14:hiddenFill xmlns:a14="http://schemas.microsoft.com/office/drawing/2010/main">
                <a:solidFill>
                  <a:srgbClr val="FFFFFF"/>
                </a:solidFill>
              </a14:hiddenFill>
            </a:ext>
          </a:extLst>
        </p:spPr>
      </p:pic>
      <p:sp>
        <p:nvSpPr>
          <p:cNvPr id="2" name="Right Arrow 1"/>
          <p:cNvSpPr/>
          <p:nvPr/>
        </p:nvSpPr>
        <p:spPr>
          <a:xfrm>
            <a:off x="3600683" y="2908300"/>
            <a:ext cx="1076092" cy="304800"/>
          </a:xfrm>
          <a:prstGeom prst="rightArrow">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457136"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Calibri"/>
            </a:endParaRPr>
          </a:p>
        </p:txBody>
      </p:sp>
      <p:sp>
        <p:nvSpPr>
          <p:cNvPr id="7" name="TextBox 5"/>
          <p:cNvSpPr txBox="1">
            <a:spLocks noChangeArrowheads="1"/>
          </p:cNvSpPr>
          <p:nvPr/>
        </p:nvSpPr>
        <p:spPr bwMode="auto">
          <a:xfrm>
            <a:off x="3572108" y="2258109"/>
            <a:ext cx="14570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800" b="1" dirty="0" smtClean="0">
                <a:solidFill>
                  <a:srgbClr val="0F3277"/>
                </a:solidFill>
              </a:rPr>
              <a:t>Tabulation of area </a:t>
            </a:r>
            <a:endParaRPr lang="en-US" altLang="x-none" sz="1800" b="1" dirty="0">
              <a:solidFill>
                <a:srgbClr val="0F3277"/>
              </a:solidFill>
            </a:endParaRPr>
          </a:p>
        </p:txBody>
      </p:sp>
      <p:sp>
        <p:nvSpPr>
          <p:cNvPr id="8" name="TextBox 5"/>
          <p:cNvSpPr txBox="1">
            <a:spLocks noChangeArrowheads="1"/>
          </p:cNvSpPr>
          <p:nvPr/>
        </p:nvSpPr>
        <p:spPr bwMode="auto">
          <a:xfrm>
            <a:off x="6285225" y="826184"/>
            <a:ext cx="14570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n-US" altLang="x-none" sz="1800" b="1" dirty="0" smtClean="0">
                <a:solidFill>
                  <a:srgbClr val="0F3277"/>
                </a:solidFill>
              </a:rPr>
              <a:t>Generated statistics</a:t>
            </a:r>
            <a:endParaRPr lang="en-US" altLang="x-none" sz="1800" b="1" dirty="0">
              <a:solidFill>
                <a:srgbClr val="0F3277"/>
              </a:solidFill>
            </a:endParaRPr>
          </a:p>
        </p:txBody>
      </p:sp>
    </p:spTree>
    <p:extLst>
      <p:ext uri="{BB962C8B-B14F-4D97-AF65-F5344CB8AC3E}">
        <p14:creationId xmlns:p14="http://schemas.microsoft.com/office/powerpoint/2010/main" val="22998640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rPr dirty="0"/>
              <a:t>Photo credit to be given </a:t>
            </a:r>
            <a:endParaRPr sz="4400" dirty="0"/>
          </a:p>
          <a:p>
            <a:pPr algn="r" defTabSz="457200">
              <a:defRPr sz="900">
                <a:solidFill>
                  <a:srgbClr val="FFFFFF"/>
                </a:solidFill>
                <a:latin typeface="Roboto Regular"/>
                <a:ea typeface="Roboto Regular"/>
                <a:cs typeface="Roboto Regular"/>
                <a:sym typeface="Roboto Regular"/>
              </a:defRPr>
            </a:pPr>
            <a:r>
              <a:rPr dirty="0"/>
              <a:t>as shown alongside </a:t>
            </a:r>
          </a:p>
          <a:p>
            <a:pPr algn="r" defTabSz="457200">
              <a:defRPr sz="900">
                <a:solidFill>
                  <a:srgbClr val="FFFFFF"/>
                </a:solidFill>
                <a:latin typeface="Roboto Regular"/>
                <a:ea typeface="Roboto Regular"/>
                <a:cs typeface="Roboto Regular"/>
                <a:sym typeface="Roboto Regular"/>
              </a:defRPr>
            </a:pPr>
            <a:r>
              <a:rPr dirty="0"/>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6</a:t>
            </a:fld>
            <a:endParaRPr dirty="0"/>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dirty="0"/>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dirty="0"/>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rPr dirty="0"/>
              <a:t>© </a:t>
            </a:r>
            <a:r>
              <a:rPr b="1" dirty="0"/>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smtClean="0"/>
              <a:t>Social-environment nexus</a:t>
            </a:r>
            <a:endParaRPr dirty="0"/>
          </a:p>
        </p:txBody>
      </p:sp>
      <p:sp>
        <p:nvSpPr>
          <p:cNvPr id="629" name="Shape 629"/>
          <p:cNvSpPr/>
          <p:nvPr/>
        </p:nvSpPr>
        <p:spPr>
          <a:xfrm>
            <a:off x="641841" y="1447800"/>
            <a:ext cx="8007368" cy="3416316"/>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240631" indent="-240631">
              <a:buSzPct val="100000"/>
              <a:buChar char="•"/>
              <a:defRPr sz="2400">
                <a:latin typeface="Roboto Regular"/>
                <a:ea typeface="Roboto Regular"/>
                <a:cs typeface="Roboto Regular"/>
                <a:sym typeface="Roboto Regular"/>
              </a:defRPr>
            </a:pPr>
            <a:r>
              <a:rPr lang="en-US" dirty="0" smtClean="0"/>
              <a:t>People </a:t>
            </a:r>
            <a:r>
              <a:rPr lang="en-US" dirty="0"/>
              <a:t>affect the </a:t>
            </a:r>
            <a:r>
              <a:rPr lang="en-US" dirty="0" smtClean="0"/>
              <a:t>environment and the environment affects people. An understanding of both is necessary.</a:t>
            </a:r>
          </a:p>
          <a:p>
            <a:pPr marL="240631" indent="-240631">
              <a:buSzPct val="100000"/>
              <a:buChar char="•"/>
              <a:defRPr sz="2400">
                <a:latin typeface="Roboto Regular"/>
                <a:ea typeface="Roboto Regular"/>
                <a:cs typeface="Roboto Regular"/>
                <a:sym typeface="Roboto Regular"/>
              </a:defRPr>
            </a:pPr>
            <a:endParaRPr lang="en-US" dirty="0" smtClean="0"/>
          </a:p>
          <a:p>
            <a:pPr marL="240631" indent="-240631">
              <a:buSzPct val="100000"/>
              <a:buChar char="•"/>
              <a:defRPr sz="2400">
                <a:latin typeface="Roboto Regular"/>
                <a:ea typeface="Roboto Regular"/>
                <a:cs typeface="Roboto Regular"/>
                <a:sym typeface="Roboto Regular"/>
              </a:defRPr>
            </a:pPr>
            <a:r>
              <a:rPr lang="en-US" dirty="0" smtClean="0"/>
              <a:t>But not all people are affected equally and often the most vulnerable populations are the most affected by environmental degradation. </a:t>
            </a:r>
          </a:p>
          <a:p>
            <a:pPr marL="240631" indent="-240631">
              <a:buSzPct val="100000"/>
              <a:buChar char="•"/>
              <a:defRPr sz="2400">
                <a:latin typeface="Roboto Regular"/>
                <a:ea typeface="Roboto Regular"/>
                <a:cs typeface="Roboto Regular"/>
                <a:sym typeface="Roboto Regular"/>
              </a:defRPr>
            </a:pPr>
            <a:endParaRPr lang="en-US" dirty="0" smtClean="0"/>
          </a:p>
          <a:p>
            <a:pPr marL="240631" indent="-240631">
              <a:buSzPct val="100000"/>
              <a:buChar char="•"/>
              <a:defRPr sz="2400">
                <a:latin typeface="Roboto Regular"/>
                <a:ea typeface="Roboto Regular"/>
                <a:cs typeface="Roboto Regular"/>
                <a:sym typeface="Roboto Regular"/>
              </a:defRPr>
            </a:pPr>
            <a:r>
              <a:rPr lang="fr-FR" dirty="0" smtClean="0"/>
              <a:t>Importance of </a:t>
            </a:r>
            <a:r>
              <a:rPr lang="fr-FR" dirty="0" err="1" smtClean="0"/>
              <a:t>considering</a:t>
            </a:r>
            <a:r>
              <a:rPr lang="fr-FR" dirty="0" smtClean="0"/>
              <a:t> </a:t>
            </a:r>
            <a:r>
              <a:rPr lang="fr-FR" dirty="0" err="1" smtClean="0"/>
              <a:t>these</a:t>
            </a:r>
            <a:r>
              <a:rPr lang="fr-FR" dirty="0" smtClean="0"/>
              <a:t> linkages </a:t>
            </a:r>
            <a:r>
              <a:rPr lang="fr-FR" dirty="0" err="1" smtClean="0"/>
              <a:t>when</a:t>
            </a:r>
            <a:r>
              <a:rPr lang="fr-FR" dirty="0" smtClean="0"/>
              <a:t> </a:t>
            </a:r>
            <a:r>
              <a:rPr lang="fr-FR" dirty="0" err="1" smtClean="0"/>
              <a:t>working</a:t>
            </a:r>
            <a:r>
              <a:rPr lang="fr-FR" dirty="0" smtClean="0"/>
              <a:t> </a:t>
            </a:r>
            <a:r>
              <a:rPr lang="fr-FR" dirty="0" err="1" smtClean="0"/>
              <a:t>towards</a:t>
            </a:r>
            <a:r>
              <a:rPr lang="fr-FR" dirty="0" smtClean="0"/>
              <a:t> and </a:t>
            </a:r>
            <a:r>
              <a:rPr lang="fr-FR" dirty="0" err="1" smtClean="0"/>
              <a:t>measuring</a:t>
            </a:r>
            <a:r>
              <a:rPr lang="fr-FR" dirty="0" smtClean="0"/>
              <a:t> </a:t>
            </a:r>
            <a:r>
              <a:rPr lang="fr-FR" dirty="0" err="1" smtClean="0"/>
              <a:t>progress</a:t>
            </a:r>
            <a:r>
              <a:rPr lang="fr-FR" dirty="0" smtClean="0"/>
              <a:t> </a:t>
            </a:r>
            <a:r>
              <a:rPr lang="fr-FR" dirty="0" err="1" smtClean="0"/>
              <a:t>towards</a:t>
            </a:r>
            <a:r>
              <a:rPr lang="fr-FR" dirty="0" smtClean="0"/>
              <a:t> the </a:t>
            </a:r>
            <a:r>
              <a:rPr lang="fr-FR" dirty="0" err="1" smtClean="0"/>
              <a:t>SDGs</a:t>
            </a:r>
            <a:endParaRPr lang="en-US" dirty="0" smtClean="0"/>
          </a:p>
        </p:txBody>
      </p:sp>
    </p:spTree>
    <p:extLst>
      <p:ext uri="{BB962C8B-B14F-4D97-AF65-F5344CB8AC3E}">
        <p14:creationId xmlns:p14="http://schemas.microsoft.com/office/powerpoint/2010/main" val="1794852798"/>
      </p:ext>
    </p:extLst>
  </p:cSld>
  <p:clrMapOvr>
    <a:masterClrMapping/>
  </p:clrMapOvr>
  <p:transition spd="slow">
    <p:pu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9" name="Group 3"/>
          <p:cNvGrpSpPr>
            <a:grpSpLocks/>
          </p:cNvGrpSpPr>
          <p:nvPr/>
        </p:nvGrpSpPr>
        <p:grpSpPr bwMode="auto">
          <a:xfrm>
            <a:off x="3002781" y="1704714"/>
            <a:ext cx="3370262" cy="3340100"/>
            <a:chOff x="2429815" y="967640"/>
            <a:chExt cx="3369969" cy="3339452"/>
          </a:xfrm>
        </p:grpSpPr>
        <p:sp>
          <p:nvSpPr>
            <p:cNvPr id="23" name="Oval 22"/>
            <p:cNvSpPr/>
            <p:nvPr/>
          </p:nvSpPr>
          <p:spPr>
            <a:xfrm>
              <a:off x="2429815" y="967640"/>
              <a:ext cx="3369969" cy="3339452"/>
            </a:xfrm>
            <a:prstGeom prst="ellipse">
              <a:avLst/>
            </a:prstGeom>
          </p:spPr>
          <p:style>
            <a:lnRef idx="2">
              <a:schemeClr val="lt1">
                <a:hueOff val="0"/>
                <a:satOff val="0"/>
                <a:lumOff val="0"/>
                <a:alphaOff val="0"/>
              </a:schemeClr>
            </a:lnRef>
            <a:fillRef idx="1">
              <a:schemeClr val="accent3">
                <a:alpha val="50000"/>
                <a:hueOff val="0"/>
                <a:satOff val="0"/>
                <a:lumOff val="0"/>
                <a:alphaOff val="0"/>
              </a:schemeClr>
            </a:fillRef>
            <a:effectRef idx="0">
              <a:schemeClr val="accent3">
                <a:alpha val="50000"/>
                <a:hueOff val="0"/>
                <a:satOff val="0"/>
                <a:lumOff val="0"/>
                <a:alphaOff val="0"/>
              </a:schemeClr>
            </a:effectRef>
            <a:fontRef idx="minor">
              <a:schemeClr val="tx1"/>
            </a:fontRef>
          </p:style>
        </p:sp>
        <p:sp>
          <p:nvSpPr>
            <p:cNvPr id="24" name="Oval 4"/>
            <p:cNvSpPr/>
            <p:nvPr/>
          </p:nvSpPr>
          <p:spPr>
            <a:xfrm>
              <a:off x="2923484" y="1456495"/>
              <a:ext cx="2382631" cy="2361742"/>
            </a:xfrm>
            <a:prstGeom prst="rect">
              <a:avLst/>
            </a:prstGeom>
          </p:spPr>
          <p:style>
            <a:lnRef idx="0">
              <a:scrgbClr r="0" g="0" b="0"/>
            </a:lnRef>
            <a:fillRef idx="0">
              <a:scrgbClr r="0" g="0" b="0"/>
            </a:fillRef>
            <a:effectRef idx="0">
              <a:scrgbClr r="0" g="0" b="0"/>
            </a:effectRef>
            <a:fontRef idx="minor">
              <a:schemeClr val="tx1"/>
            </a:fontRef>
          </p:style>
          <p:txBody>
            <a:bodyPr lIns="35560" tIns="35560" rIns="35560" bIns="35560" spcCol="1270" anchor="ctr"/>
            <a:lstStyle/>
            <a:p>
              <a:pPr algn="ctr" defTabSz="1244600" fontAlgn="auto">
                <a:lnSpc>
                  <a:spcPct val="90000"/>
                </a:lnSpc>
                <a:spcAft>
                  <a:spcPct val="35000"/>
                </a:spcAft>
                <a:defRPr/>
              </a:pPr>
              <a:r>
                <a:rPr lang="fr-FR" sz="2800" b="1" dirty="0" err="1" smtClean="0">
                  <a:solidFill>
                    <a:srgbClr val="C00000"/>
                  </a:solidFill>
                </a:rPr>
                <a:t>Human</a:t>
              </a:r>
              <a:r>
                <a:rPr lang="fr-FR" sz="2800" b="1" dirty="0" smtClean="0">
                  <a:solidFill>
                    <a:srgbClr val="C00000"/>
                  </a:solidFill>
                </a:rPr>
                <a:t> </a:t>
              </a:r>
              <a:r>
                <a:rPr lang="fr-FR" sz="2800" b="1" dirty="0" err="1" smtClean="0">
                  <a:solidFill>
                    <a:srgbClr val="C00000"/>
                  </a:solidFill>
                </a:rPr>
                <a:t>Health</a:t>
              </a:r>
              <a:endParaRPr lang="en-US" sz="2800" b="1" dirty="0">
                <a:solidFill>
                  <a:srgbClr val="C00000"/>
                </a:solidFill>
              </a:endParaRPr>
            </a:p>
          </p:txBody>
        </p:sp>
      </p:grpSp>
      <p:grpSp>
        <p:nvGrpSpPr>
          <p:cNvPr id="14340" name="Group 4"/>
          <p:cNvGrpSpPr>
            <a:grpSpLocks/>
          </p:cNvGrpSpPr>
          <p:nvPr/>
        </p:nvGrpSpPr>
        <p:grpSpPr bwMode="auto">
          <a:xfrm>
            <a:off x="3931468" y="737926"/>
            <a:ext cx="1512888" cy="1463675"/>
            <a:chOff x="3358444" y="522"/>
            <a:chExt cx="1512711" cy="1462914"/>
          </a:xfrm>
        </p:grpSpPr>
        <p:sp>
          <p:nvSpPr>
            <p:cNvPr id="21" name="Oval 20"/>
            <p:cNvSpPr/>
            <p:nvPr/>
          </p:nvSpPr>
          <p:spPr>
            <a:xfrm>
              <a:off x="3358444" y="522"/>
              <a:ext cx="1512711" cy="1462914"/>
            </a:xfrm>
            <a:prstGeom prst="ellipse">
              <a:avLst/>
            </a:prstGeom>
          </p:spPr>
          <p:style>
            <a:lnRef idx="2">
              <a:schemeClr val="lt1">
                <a:hueOff val="0"/>
                <a:satOff val="0"/>
                <a:lumOff val="0"/>
                <a:alphaOff val="0"/>
              </a:schemeClr>
            </a:lnRef>
            <a:fillRef idx="1">
              <a:schemeClr val="accent3">
                <a:alpha val="50000"/>
                <a:hueOff val="1875044"/>
                <a:satOff val="-2813"/>
                <a:lumOff val="-458"/>
                <a:alphaOff val="0"/>
              </a:schemeClr>
            </a:fillRef>
            <a:effectRef idx="0">
              <a:schemeClr val="accent3">
                <a:alpha val="50000"/>
                <a:hueOff val="1875044"/>
                <a:satOff val="-2813"/>
                <a:lumOff val="-458"/>
                <a:alphaOff val="0"/>
              </a:schemeClr>
            </a:effectRef>
            <a:fontRef idx="minor">
              <a:schemeClr val="tx1"/>
            </a:fontRef>
          </p:style>
        </p:sp>
        <p:sp>
          <p:nvSpPr>
            <p:cNvPr id="22" name="Oval 6"/>
            <p:cNvSpPr/>
            <p:nvPr/>
          </p:nvSpPr>
          <p:spPr>
            <a:xfrm>
              <a:off x="3580668" y="214724"/>
              <a:ext cx="1068263" cy="1034512"/>
            </a:xfrm>
            <a:prstGeom prst="rect">
              <a:avLst/>
            </a:prstGeom>
          </p:spPr>
          <p:style>
            <a:lnRef idx="0">
              <a:scrgbClr r="0" g="0" b="0"/>
            </a:lnRef>
            <a:fillRef idx="0">
              <a:scrgbClr r="0" g="0" b="0"/>
            </a:fillRef>
            <a:effectRef idx="0">
              <a:scrgbClr r="0" g="0" b="0"/>
            </a:effectRef>
            <a:fontRef idx="minor">
              <a:schemeClr val="tx1"/>
            </a:fontRef>
          </p:style>
          <p:txBody>
            <a:bodyPr lIns="17780" tIns="17780" rIns="17780" bIns="17780" spcCol="1270" anchor="ctr"/>
            <a:lstStyle/>
            <a:p>
              <a:pPr algn="ctr" defTabSz="622300" fontAlgn="auto">
                <a:lnSpc>
                  <a:spcPct val="90000"/>
                </a:lnSpc>
                <a:spcAft>
                  <a:spcPct val="35000"/>
                </a:spcAft>
                <a:defRPr/>
              </a:pPr>
              <a:r>
                <a:rPr lang="fr-FR" sz="1400" dirty="0" err="1" smtClean="0"/>
                <a:t>Climate</a:t>
              </a:r>
              <a:r>
                <a:rPr lang="fr-FR" sz="1400" dirty="0" smtClean="0"/>
                <a:t> Change (</a:t>
              </a:r>
              <a:r>
                <a:rPr lang="fr-FR" sz="1400" dirty="0" err="1" smtClean="0"/>
                <a:t>disasters</a:t>
              </a:r>
              <a:r>
                <a:rPr lang="fr-FR" sz="1400" dirty="0" smtClean="0"/>
                <a:t>, water </a:t>
              </a:r>
              <a:r>
                <a:rPr lang="fr-FR" sz="1400" dirty="0" err="1" smtClean="0"/>
                <a:t>availability</a:t>
              </a:r>
              <a:r>
                <a:rPr lang="fr-FR" sz="1400" dirty="0" smtClean="0"/>
                <a:t>, </a:t>
              </a:r>
              <a:r>
                <a:rPr lang="fr-FR" sz="1400" dirty="0" err="1" smtClean="0"/>
                <a:t>food</a:t>
              </a:r>
              <a:r>
                <a:rPr lang="fr-FR" sz="1400" dirty="0" smtClean="0"/>
                <a:t> </a:t>
              </a:r>
              <a:r>
                <a:rPr lang="fr-FR" sz="1400" dirty="0" err="1" smtClean="0"/>
                <a:t>security</a:t>
              </a:r>
              <a:r>
                <a:rPr lang="fr-FR" sz="1400" dirty="0" smtClean="0"/>
                <a:t>)</a:t>
              </a:r>
              <a:endParaRPr lang="en-US" sz="1400" dirty="0"/>
            </a:p>
          </p:txBody>
        </p:sp>
      </p:grpSp>
      <p:grpSp>
        <p:nvGrpSpPr>
          <p:cNvPr id="14341" name="Group 5"/>
          <p:cNvGrpSpPr>
            <a:grpSpLocks/>
          </p:cNvGrpSpPr>
          <p:nvPr/>
        </p:nvGrpSpPr>
        <p:grpSpPr bwMode="auto">
          <a:xfrm>
            <a:off x="5718993" y="1690426"/>
            <a:ext cx="1463675" cy="1463675"/>
            <a:chOff x="5146349" y="953211"/>
            <a:chExt cx="1462914" cy="1462914"/>
          </a:xfrm>
        </p:grpSpPr>
        <p:sp>
          <p:nvSpPr>
            <p:cNvPr id="19" name="Oval 18"/>
            <p:cNvSpPr/>
            <p:nvPr/>
          </p:nvSpPr>
          <p:spPr>
            <a:xfrm>
              <a:off x="5146349" y="953211"/>
              <a:ext cx="1462914" cy="1462914"/>
            </a:xfrm>
            <a:prstGeom prst="ellipse">
              <a:avLst/>
            </a:prstGeom>
          </p:spPr>
          <p:style>
            <a:lnRef idx="2">
              <a:schemeClr val="lt1">
                <a:hueOff val="0"/>
                <a:satOff val="0"/>
                <a:lumOff val="0"/>
                <a:alphaOff val="0"/>
              </a:schemeClr>
            </a:lnRef>
            <a:fillRef idx="1">
              <a:schemeClr val="accent3">
                <a:alpha val="50000"/>
                <a:hueOff val="3750088"/>
                <a:satOff val="-5627"/>
                <a:lumOff val="-915"/>
                <a:alphaOff val="0"/>
              </a:schemeClr>
            </a:fillRef>
            <a:effectRef idx="0">
              <a:schemeClr val="accent3">
                <a:alpha val="50000"/>
                <a:hueOff val="3750088"/>
                <a:satOff val="-5627"/>
                <a:lumOff val="-915"/>
                <a:alphaOff val="0"/>
              </a:schemeClr>
            </a:effectRef>
            <a:fontRef idx="minor">
              <a:schemeClr val="tx1"/>
            </a:fontRef>
          </p:style>
        </p:sp>
        <p:sp>
          <p:nvSpPr>
            <p:cNvPr id="20" name="Oval 8"/>
            <p:cNvSpPr/>
            <p:nvPr/>
          </p:nvSpPr>
          <p:spPr>
            <a:xfrm>
              <a:off x="5360551" y="1167413"/>
              <a:ext cx="1034512" cy="1034512"/>
            </a:xfrm>
            <a:prstGeom prst="rect">
              <a:avLst/>
            </a:prstGeom>
          </p:spPr>
          <p:style>
            <a:lnRef idx="0">
              <a:scrgbClr r="0" g="0" b="0"/>
            </a:lnRef>
            <a:fillRef idx="0">
              <a:scrgbClr r="0" g="0" b="0"/>
            </a:fillRef>
            <a:effectRef idx="0">
              <a:scrgbClr r="0" g="0" b="0"/>
            </a:effectRef>
            <a:fontRef idx="minor">
              <a:schemeClr val="tx1"/>
            </a:fontRef>
          </p:style>
          <p:txBody>
            <a:bodyPr lIns="17780" tIns="17780" rIns="17780" bIns="17780" spcCol="1270" anchor="ctr"/>
            <a:lstStyle/>
            <a:p>
              <a:pPr algn="ctr" defTabSz="622300" fontAlgn="auto">
                <a:lnSpc>
                  <a:spcPct val="90000"/>
                </a:lnSpc>
                <a:spcAft>
                  <a:spcPct val="35000"/>
                </a:spcAft>
                <a:defRPr/>
              </a:pPr>
              <a:r>
                <a:rPr lang="fr-FR" sz="1400" dirty="0" smtClean="0"/>
                <a:t>Pollution (</a:t>
              </a:r>
              <a:r>
                <a:rPr lang="fr-FR" sz="1400" dirty="0" err="1" smtClean="0"/>
                <a:t>chemicals</a:t>
              </a:r>
              <a:r>
                <a:rPr lang="fr-FR" sz="1400" dirty="0" smtClean="0"/>
                <a:t> and </a:t>
              </a:r>
              <a:r>
                <a:rPr lang="fr-FR" sz="1400" dirty="0" err="1" smtClean="0"/>
                <a:t>hazardous</a:t>
              </a:r>
              <a:r>
                <a:rPr lang="fr-FR" sz="1400" dirty="0" smtClean="0"/>
                <a:t> substances, air </a:t>
              </a:r>
              <a:r>
                <a:rPr lang="fr-FR" sz="1400" dirty="0" err="1" smtClean="0"/>
                <a:t>quality</a:t>
              </a:r>
              <a:r>
                <a:rPr lang="fr-FR" sz="1400" dirty="0" smtClean="0"/>
                <a:t>, water </a:t>
              </a:r>
              <a:r>
                <a:rPr lang="fr-FR" sz="1400" dirty="0" err="1" smtClean="0"/>
                <a:t>quality</a:t>
              </a:r>
              <a:r>
                <a:rPr lang="fr-FR" sz="1400" dirty="0" smtClean="0"/>
                <a:t>) </a:t>
              </a:r>
              <a:endParaRPr lang="en-US" sz="1400" dirty="0"/>
            </a:p>
          </p:txBody>
        </p:sp>
      </p:grpSp>
      <p:grpSp>
        <p:nvGrpSpPr>
          <p:cNvPr id="14342" name="Group 6"/>
          <p:cNvGrpSpPr>
            <a:grpSpLocks/>
          </p:cNvGrpSpPr>
          <p:nvPr/>
        </p:nvGrpSpPr>
        <p:grpSpPr bwMode="auto">
          <a:xfrm>
            <a:off x="5647284" y="3628859"/>
            <a:ext cx="1462087" cy="1462087"/>
            <a:chOff x="5033456" y="2858602"/>
            <a:chExt cx="1462914" cy="1462914"/>
          </a:xfrm>
        </p:grpSpPr>
        <p:sp>
          <p:nvSpPr>
            <p:cNvPr id="17" name="Oval 16"/>
            <p:cNvSpPr/>
            <p:nvPr/>
          </p:nvSpPr>
          <p:spPr>
            <a:xfrm>
              <a:off x="5033456" y="2858602"/>
              <a:ext cx="1462914" cy="1462914"/>
            </a:xfrm>
            <a:prstGeom prst="ellipse">
              <a:avLst/>
            </a:prstGeom>
          </p:spPr>
          <p:style>
            <a:lnRef idx="2">
              <a:schemeClr val="lt1">
                <a:hueOff val="0"/>
                <a:satOff val="0"/>
                <a:lumOff val="0"/>
                <a:alphaOff val="0"/>
              </a:schemeClr>
            </a:lnRef>
            <a:fillRef idx="1">
              <a:schemeClr val="accent3">
                <a:alpha val="50000"/>
                <a:hueOff val="5625132"/>
                <a:satOff val="-8440"/>
                <a:lumOff val="-1373"/>
                <a:alphaOff val="0"/>
              </a:schemeClr>
            </a:fillRef>
            <a:effectRef idx="0">
              <a:schemeClr val="accent3">
                <a:alpha val="50000"/>
                <a:hueOff val="5625132"/>
                <a:satOff val="-8440"/>
                <a:lumOff val="-1373"/>
                <a:alphaOff val="0"/>
              </a:schemeClr>
            </a:effectRef>
            <a:fontRef idx="minor">
              <a:schemeClr val="tx1"/>
            </a:fontRef>
          </p:style>
        </p:sp>
        <p:sp>
          <p:nvSpPr>
            <p:cNvPr id="18" name="Oval 10"/>
            <p:cNvSpPr/>
            <p:nvPr/>
          </p:nvSpPr>
          <p:spPr>
            <a:xfrm>
              <a:off x="5247889" y="3073035"/>
              <a:ext cx="1034048" cy="1034048"/>
            </a:xfrm>
            <a:prstGeom prst="rect">
              <a:avLst/>
            </a:prstGeom>
          </p:spPr>
          <p:style>
            <a:lnRef idx="0">
              <a:scrgbClr r="0" g="0" b="0"/>
            </a:lnRef>
            <a:fillRef idx="0">
              <a:scrgbClr r="0" g="0" b="0"/>
            </a:fillRef>
            <a:effectRef idx="0">
              <a:scrgbClr r="0" g="0" b="0"/>
            </a:effectRef>
            <a:fontRef idx="minor">
              <a:schemeClr val="tx1"/>
            </a:fontRef>
          </p:style>
          <p:txBody>
            <a:bodyPr lIns="17780" tIns="17780" rIns="17780" bIns="17780" spcCol="1270" anchor="ctr"/>
            <a:lstStyle/>
            <a:p>
              <a:pPr algn="ctr" defTabSz="622300" fontAlgn="auto">
                <a:lnSpc>
                  <a:spcPct val="90000"/>
                </a:lnSpc>
                <a:spcAft>
                  <a:spcPct val="35000"/>
                </a:spcAft>
                <a:defRPr/>
              </a:pPr>
              <a:r>
                <a:rPr lang="en-US" sz="1400" dirty="0" smtClean="0"/>
                <a:t>Water (availability, quality, pollution, diseases)</a:t>
              </a:r>
              <a:endParaRPr lang="en-US" sz="1400" dirty="0"/>
            </a:p>
          </p:txBody>
        </p:sp>
      </p:grpSp>
      <p:grpSp>
        <p:nvGrpSpPr>
          <p:cNvPr id="14343" name="Group 7"/>
          <p:cNvGrpSpPr>
            <a:grpSpLocks/>
          </p:cNvGrpSpPr>
          <p:nvPr/>
        </p:nvGrpSpPr>
        <p:grpSpPr bwMode="auto">
          <a:xfrm>
            <a:off x="3956868" y="4549514"/>
            <a:ext cx="1462088" cy="1463675"/>
            <a:chOff x="3383342" y="3811818"/>
            <a:chExt cx="1462914" cy="1462914"/>
          </a:xfrm>
        </p:grpSpPr>
        <p:sp>
          <p:nvSpPr>
            <p:cNvPr id="15" name="Oval 14"/>
            <p:cNvSpPr/>
            <p:nvPr/>
          </p:nvSpPr>
          <p:spPr>
            <a:xfrm>
              <a:off x="3383342" y="3811818"/>
              <a:ext cx="1462914" cy="1462914"/>
            </a:xfrm>
            <a:prstGeom prst="ellipse">
              <a:avLst/>
            </a:prstGeom>
          </p:spPr>
          <p:style>
            <a:lnRef idx="2">
              <a:schemeClr val="lt1">
                <a:hueOff val="0"/>
                <a:satOff val="0"/>
                <a:lumOff val="0"/>
                <a:alphaOff val="0"/>
              </a:schemeClr>
            </a:lnRef>
            <a:fillRef idx="1">
              <a:schemeClr val="accent3">
                <a:alpha val="50000"/>
                <a:hueOff val="7500176"/>
                <a:satOff val="-11253"/>
                <a:lumOff val="-1830"/>
                <a:alphaOff val="0"/>
              </a:schemeClr>
            </a:fillRef>
            <a:effectRef idx="0">
              <a:schemeClr val="accent3">
                <a:alpha val="50000"/>
                <a:hueOff val="7500176"/>
                <a:satOff val="-11253"/>
                <a:lumOff val="-1830"/>
                <a:alphaOff val="0"/>
              </a:schemeClr>
            </a:effectRef>
            <a:fontRef idx="minor">
              <a:schemeClr val="tx1"/>
            </a:fontRef>
          </p:style>
        </p:sp>
        <p:sp>
          <p:nvSpPr>
            <p:cNvPr id="16" name="Oval 12"/>
            <p:cNvSpPr/>
            <p:nvPr/>
          </p:nvSpPr>
          <p:spPr>
            <a:xfrm>
              <a:off x="3485819" y="4026019"/>
              <a:ext cx="1163476" cy="1034512"/>
            </a:xfrm>
            <a:prstGeom prst="rect">
              <a:avLst/>
            </a:prstGeom>
          </p:spPr>
          <p:style>
            <a:lnRef idx="0">
              <a:scrgbClr r="0" g="0" b="0"/>
            </a:lnRef>
            <a:fillRef idx="0">
              <a:scrgbClr r="0" g="0" b="0"/>
            </a:fillRef>
            <a:effectRef idx="0">
              <a:scrgbClr r="0" g="0" b="0"/>
            </a:effectRef>
            <a:fontRef idx="minor">
              <a:schemeClr val="tx1"/>
            </a:fontRef>
          </p:style>
          <p:txBody>
            <a:bodyPr lIns="17780" tIns="17780" rIns="17780" bIns="17780" spcCol="1270" anchor="ctr"/>
            <a:lstStyle/>
            <a:p>
              <a:pPr algn="ctr" defTabSz="622300" fontAlgn="auto">
                <a:lnSpc>
                  <a:spcPct val="90000"/>
                </a:lnSpc>
                <a:spcAft>
                  <a:spcPct val="35000"/>
                </a:spcAft>
                <a:defRPr/>
              </a:pPr>
              <a:r>
                <a:rPr lang="en-US" sz="1400" dirty="0"/>
                <a:t>Nutrient </a:t>
              </a:r>
              <a:r>
                <a:rPr lang="en-US" sz="1400" dirty="0" smtClean="0"/>
                <a:t>management (food </a:t>
              </a:r>
              <a:r>
                <a:rPr lang="en-US" sz="1400" dirty="0" err="1" smtClean="0"/>
                <a:t>security,water</a:t>
              </a:r>
              <a:r>
                <a:rPr lang="en-US" sz="1400" dirty="0" smtClean="0"/>
                <a:t> pollution)</a:t>
              </a:r>
              <a:endParaRPr lang="en-US" sz="1400" dirty="0"/>
            </a:p>
          </p:txBody>
        </p:sp>
      </p:grpSp>
      <p:grpSp>
        <p:nvGrpSpPr>
          <p:cNvPr id="14344" name="Group 8"/>
          <p:cNvGrpSpPr>
            <a:grpSpLocks/>
          </p:cNvGrpSpPr>
          <p:nvPr/>
        </p:nvGrpSpPr>
        <p:grpSpPr bwMode="auto">
          <a:xfrm>
            <a:off x="2156100" y="3426749"/>
            <a:ext cx="1463675" cy="1462087"/>
            <a:chOff x="1733229" y="2858602"/>
            <a:chExt cx="1462914" cy="1462914"/>
          </a:xfrm>
        </p:grpSpPr>
        <p:sp>
          <p:nvSpPr>
            <p:cNvPr id="13" name="Oval 12"/>
            <p:cNvSpPr/>
            <p:nvPr/>
          </p:nvSpPr>
          <p:spPr>
            <a:xfrm>
              <a:off x="1733229" y="2858602"/>
              <a:ext cx="1462914" cy="1462914"/>
            </a:xfrm>
            <a:prstGeom prst="ellipse">
              <a:avLst/>
            </a:prstGeom>
          </p:spPr>
          <p:style>
            <a:lnRef idx="2">
              <a:schemeClr val="lt1">
                <a:hueOff val="0"/>
                <a:satOff val="0"/>
                <a:lumOff val="0"/>
                <a:alphaOff val="0"/>
              </a:schemeClr>
            </a:lnRef>
            <a:fillRef idx="1">
              <a:schemeClr val="accent3">
                <a:alpha val="50000"/>
                <a:hueOff val="9375220"/>
                <a:satOff val="-14067"/>
                <a:lumOff val="-2288"/>
                <a:alphaOff val="0"/>
              </a:schemeClr>
            </a:fillRef>
            <a:effectRef idx="0">
              <a:schemeClr val="accent3">
                <a:alpha val="50000"/>
                <a:hueOff val="9375220"/>
                <a:satOff val="-14067"/>
                <a:lumOff val="-2288"/>
                <a:alphaOff val="0"/>
              </a:schemeClr>
            </a:effectRef>
            <a:fontRef idx="minor">
              <a:schemeClr val="tx1"/>
            </a:fontRef>
          </p:style>
        </p:sp>
        <p:sp>
          <p:nvSpPr>
            <p:cNvPr id="14" name="Oval 14"/>
            <p:cNvSpPr/>
            <p:nvPr/>
          </p:nvSpPr>
          <p:spPr>
            <a:xfrm>
              <a:off x="1947431" y="3073035"/>
              <a:ext cx="1034512" cy="1034048"/>
            </a:xfrm>
            <a:prstGeom prst="rect">
              <a:avLst/>
            </a:prstGeom>
          </p:spPr>
          <p:style>
            <a:lnRef idx="0">
              <a:scrgbClr r="0" g="0" b="0"/>
            </a:lnRef>
            <a:fillRef idx="0">
              <a:scrgbClr r="0" g="0" b="0"/>
            </a:fillRef>
            <a:effectRef idx="0">
              <a:scrgbClr r="0" g="0" b="0"/>
            </a:effectRef>
            <a:fontRef idx="minor">
              <a:schemeClr val="tx1"/>
            </a:fontRef>
          </p:style>
          <p:txBody>
            <a:bodyPr lIns="17780" tIns="17780" rIns="17780" bIns="17780" spcCol="1270" anchor="ctr"/>
            <a:lstStyle/>
            <a:p>
              <a:pPr algn="ctr" defTabSz="622300" fontAlgn="auto">
                <a:lnSpc>
                  <a:spcPct val="90000"/>
                </a:lnSpc>
                <a:spcAft>
                  <a:spcPct val="35000"/>
                </a:spcAft>
                <a:defRPr/>
              </a:pPr>
              <a:r>
                <a:rPr lang="en-US" sz="1400" dirty="0" smtClean="0"/>
                <a:t>Waste (hazardous substances, pollution, waster quality)</a:t>
              </a:r>
              <a:endParaRPr lang="en-US" sz="1400" dirty="0"/>
            </a:p>
          </p:txBody>
        </p:sp>
      </p:grpSp>
      <p:grpSp>
        <p:nvGrpSpPr>
          <p:cNvPr id="14345" name="Group 9"/>
          <p:cNvGrpSpPr>
            <a:grpSpLocks/>
          </p:cNvGrpSpPr>
          <p:nvPr/>
        </p:nvGrpSpPr>
        <p:grpSpPr bwMode="auto">
          <a:xfrm>
            <a:off x="2468825" y="1461826"/>
            <a:ext cx="1462088" cy="1463675"/>
            <a:chOff x="1609035" y="953217"/>
            <a:chExt cx="1462914" cy="1462914"/>
          </a:xfrm>
        </p:grpSpPr>
        <p:sp>
          <p:nvSpPr>
            <p:cNvPr id="11" name="Oval 10"/>
            <p:cNvSpPr/>
            <p:nvPr/>
          </p:nvSpPr>
          <p:spPr>
            <a:xfrm>
              <a:off x="1609035" y="953217"/>
              <a:ext cx="1462914" cy="1462914"/>
            </a:xfrm>
            <a:prstGeom prst="ellipse">
              <a:avLst/>
            </a:prstGeom>
          </p:spPr>
          <p:style>
            <a:lnRef idx="2">
              <a:schemeClr val="lt1">
                <a:hueOff val="0"/>
                <a:satOff val="0"/>
                <a:lumOff val="0"/>
                <a:alphaOff val="0"/>
              </a:schemeClr>
            </a:lnRef>
            <a:fillRef idx="1">
              <a:schemeClr val="accent3">
                <a:alpha val="50000"/>
                <a:hueOff val="11250264"/>
                <a:satOff val="-16880"/>
                <a:lumOff val="-2745"/>
                <a:alphaOff val="0"/>
              </a:schemeClr>
            </a:fillRef>
            <a:effectRef idx="0">
              <a:schemeClr val="accent3">
                <a:alpha val="50000"/>
                <a:hueOff val="11250264"/>
                <a:satOff val="-16880"/>
                <a:lumOff val="-2745"/>
                <a:alphaOff val="0"/>
              </a:schemeClr>
            </a:effectRef>
            <a:fontRef idx="minor">
              <a:schemeClr val="tx1"/>
            </a:fontRef>
          </p:style>
        </p:sp>
        <p:sp>
          <p:nvSpPr>
            <p:cNvPr id="12" name="Oval 16"/>
            <p:cNvSpPr/>
            <p:nvPr/>
          </p:nvSpPr>
          <p:spPr>
            <a:xfrm>
              <a:off x="1823469" y="1167419"/>
              <a:ext cx="1034046" cy="1034512"/>
            </a:xfrm>
            <a:prstGeom prst="rect">
              <a:avLst/>
            </a:prstGeom>
          </p:spPr>
          <p:style>
            <a:lnRef idx="0">
              <a:scrgbClr r="0" g="0" b="0"/>
            </a:lnRef>
            <a:fillRef idx="0">
              <a:scrgbClr r="0" g="0" b="0"/>
            </a:fillRef>
            <a:effectRef idx="0">
              <a:scrgbClr r="0" g="0" b="0"/>
            </a:effectRef>
            <a:fontRef idx="minor">
              <a:schemeClr val="tx1"/>
            </a:fontRef>
          </p:style>
          <p:txBody>
            <a:bodyPr lIns="17780" tIns="17780" rIns="17780" bIns="17780" spcCol="1270" anchor="ctr"/>
            <a:lstStyle/>
            <a:p>
              <a:pPr algn="ctr" defTabSz="622300" fontAlgn="auto">
                <a:lnSpc>
                  <a:spcPct val="90000"/>
                </a:lnSpc>
                <a:spcAft>
                  <a:spcPct val="35000"/>
                </a:spcAft>
                <a:defRPr/>
              </a:pPr>
              <a:r>
                <a:rPr lang="en-US" sz="1400" dirty="0" smtClean="0"/>
                <a:t>Energy (air quality, indoor pollution)</a:t>
              </a:r>
              <a:endParaRPr lang="en-US" sz="1400" dirty="0"/>
            </a:p>
          </p:txBody>
        </p:sp>
      </p:grpSp>
    </p:spTree>
    <p:extLst>
      <p:ext uri="{BB962C8B-B14F-4D97-AF65-F5344CB8AC3E}">
        <p14:creationId xmlns:p14="http://schemas.microsoft.com/office/powerpoint/2010/main" val="2367782976"/>
      </p:ext>
    </p:extLst>
  </p:cSld>
  <p:clrMapOvr>
    <a:masterClrMapping/>
  </p:clrMapOvr>
  <p:transition spd="slow" advClick="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4340"/>
                                        </p:tgtEl>
                                        <p:attrNameLst>
                                          <p:attrName>style.visibility</p:attrName>
                                        </p:attrNameLst>
                                      </p:cBhvr>
                                      <p:to>
                                        <p:strVal val="visible"/>
                                      </p:to>
                                    </p:set>
                                    <p:anim calcmode="lin" valueType="num">
                                      <p:cBhvr>
                                        <p:cTn id="7" dur="1000" fill="hold"/>
                                        <p:tgtEl>
                                          <p:spTgt spid="14340"/>
                                        </p:tgtEl>
                                        <p:attrNameLst>
                                          <p:attrName>ppt_w</p:attrName>
                                        </p:attrNameLst>
                                      </p:cBhvr>
                                      <p:tavLst>
                                        <p:tav tm="0">
                                          <p:val>
                                            <p:fltVal val="0"/>
                                          </p:val>
                                        </p:tav>
                                        <p:tav tm="100000">
                                          <p:val>
                                            <p:strVal val="#ppt_w"/>
                                          </p:val>
                                        </p:tav>
                                      </p:tavLst>
                                    </p:anim>
                                    <p:anim calcmode="lin" valueType="num">
                                      <p:cBhvr>
                                        <p:cTn id="8" dur="1000" fill="hold"/>
                                        <p:tgtEl>
                                          <p:spTgt spid="14340"/>
                                        </p:tgtEl>
                                        <p:attrNameLst>
                                          <p:attrName>ppt_h</p:attrName>
                                        </p:attrNameLst>
                                      </p:cBhvr>
                                      <p:tavLst>
                                        <p:tav tm="0">
                                          <p:val>
                                            <p:fltVal val="0"/>
                                          </p:val>
                                        </p:tav>
                                        <p:tav tm="100000">
                                          <p:val>
                                            <p:strVal val="#ppt_h"/>
                                          </p:val>
                                        </p:tav>
                                      </p:tavLst>
                                    </p:anim>
                                    <p:anim calcmode="lin" valueType="num">
                                      <p:cBhvr>
                                        <p:cTn id="9" dur="1000" fill="hold"/>
                                        <p:tgtEl>
                                          <p:spTgt spid="14340"/>
                                        </p:tgtEl>
                                        <p:attrNameLst>
                                          <p:attrName>style.rotation</p:attrName>
                                        </p:attrNameLst>
                                      </p:cBhvr>
                                      <p:tavLst>
                                        <p:tav tm="0">
                                          <p:val>
                                            <p:fltVal val="90"/>
                                          </p:val>
                                        </p:tav>
                                        <p:tav tm="100000">
                                          <p:val>
                                            <p:fltVal val="0"/>
                                          </p:val>
                                        </p:tav>
                                      </p:tavLst>
                                    </p:anim>
                                    <p:animEffect transition="in" filter="fade">
                                      <p:cBhvr>
                                        <p:cTn id="10" dur="1000"/>
                                        <p:tgtEl>
                                          <p:spTgt spid="14340"/>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14341"/>
                                        </p:tgtEl>
                                        <p:attrNameLst>
                                          <p:attrName>style.visibility</p:attrName>
                                        </p:attrNameLst>
                                      </p:cBhvr>
                                      <p:to>
                                        <p:strVal val="visible"/>
                                      </p:to>
                                    </p:set>
                                    <p:anim calcmode="lin" valueType="num">
                                      <p:cBhvr>
                                        <p:cTn id="14" dur="1000" fill="hold"/>
                                        <p:tgtEl>
                                          <p:spTgt spid="14341"/>
                                        </p:tgtEl>
                                        <p:attrNameLst>
                                          <p:attrName>ppt_w</p:attrName>
                                        </p:attrNameLst>
                                      </p:cBhvr>
                                      <p:tavLst>
                                        <p:tav tm="0">
                                          <p:val>
                                            <p:fltVal val="0"/>
                                          </p:val>
                                        </p:tav>
                                        <p:tav tm="100000">
                                          <p:val>
                                            <p:strVal val="#ppt_w"/>
                                          </p:val>
                                        </p:tav>
                                      </p:tavLst>
                                    </p:anim>
                                    <p:anim calcmode="lin" valueType="num">
                                      <p:cBhvr>
                                        <p:cTn id="15" dur="1000" fill="hold"/>
                                        <p:tgtEl>
                                          <p:spTgt spid="14341"/>
                                        </p:tgtEl>
                                        <p:attrNameLst>
                                          <p:attrName>ppt_h</p:attrName>
                                        </p:attrNameLst>
                                      </p:cBhvr>
                                      <p:tavLst>
                                        <p:tav tm="0">
                                          <p:val>
                                            <p:fltVal val="0"/>
                                          </p:val>
                                        </p:tav>
                                        <p:tav tm="100000">
                                          <p:val>
                                            <p:strVal val="#ppt_h"/>
                                          </p:val>
                                        </p:tav>
                                      </p:tavLst>
                                    </p:anim>
                                    <p:anim calcmode="lin" valueType="num">
                                      <p:cBhvr>
                                        <p:cTn id="16" dur="1000" fill="hold"/>
                                        <p:tgtEl>
                                          <p:spTgt spid="14341"/>
                                        </p:tgtEl>
                                        <p:attrNameLst>
                                          <p:attrName>style.rotation</p:attrName>
                                        </p:attrNameLst>
                                      </p:cBhvr>
                                      <p:tavLst>
                                        <p:tav tm="0">
                                          <p:val>
                                            <p:fltVal val="90"/>
                                          </p:val>
                                        </p:tav>
                                        <p:tav tm="100000">
                                          <p:val>
                                            <p:fltVal val="0"/>
                                          </p:val>
                                        </p:tav>
                                      </p:tavLst>
                                    </p:anim>
                                    <p:animEffect transition="in" filter="fade">
                                      <p:cBhvr>
                                        <p:cTn id="17" dur="1000"/>
                                        <p:tgtEl>
                                          <p:spTgt spid="14341"/>
                                        </p:tgtEl>
                                      </p:cBhvr>
                                    </p:animEffect>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14342"/>
                                        </p:tgtEl>
                                        <p:attrNameLst>
                                          <p:attrName>style.visibility</p:attrName>
                                        </p:attrNameLst>
                                      </p:cBhvr>
                                      <p:to>
                                        <p:strVal val="visible"/>
                                      </p:to>
                                    </p:set>
                                    <p:anim calcmode="lin" valueType="num">
                                      <p:cBhvr>
                                        <p:cTn id="21" dur="1000" fill="hold"/>
                                        <p:tgtEl>
                                          <p:spTgt spid="14342"/>
                                        </p:tgtEl>
                                        <p:attrNameLst>
                                          <p:attrName>ppt_w</p:attrName>
                                        </p:attrNameLst>
                                      </p:cBhvr>
                                      <p:tavLst>
                                        <p:tav tm="0">
                                          <p:val>
                                            <p:fltVal val="0"/>
                                          </p:val>
                                        </p:tav>
                                        <p:tav tm="100000">
                                          <p:val>
                                            <p:strVal val="#ppt_w"/>
                                          </p:val>
                                        </p:tav>
                                      </p:tavLst>
                                    </p:anim>
                                    <p:anim calcmode="lin" valueType="num">
                                      <p:cBhvr>
                                        <p:cTn id="22" dur="1000" fill="hold"/>
                                        <p:tgtEl>
                                          <p:spTgt spid="14342"/>
                                        </p:tgtEl>
                                        <p:attrNameLst>
                                          <p:attrName>ppt_h</p:attrName>
                                        </p:attrNameLst>
                                      </p:cBhvr>
                                      <p:tavLst>
                                        <p:tav tm="0">
                                          <p:val>
                                            <p:fltVal val="0"/>
                                          </p:val>
                                        </p:tav>
                                        <p:tav tm="100000">
                                          <p:val>
                                            <p:strVal val="#ppt_h"/>
                                          </p:val>
                                        </p:tav>
                                      </p:tavLst>
                                    </p:anim>
                                    <p:anim calcmode="lin" valueType="num">
                                      <p:cBhvr>
                                        <p:cTn id="23" dur="1000" fill="hold"/>
                                        <p:tgtEl>
                                          <p:spTgt spid="14342"/>
                                        </p:tgtEl>
                                        <p:attrNameLst>
                                          <p:attrName>style.rotation</p:attrName>
                                        </p:attrNameLst>
                                      </p:cBhvr>
                                      <p:tavLst>
                                        <p:tav tm="0">
                                          <p:val>
                                            <p:fltVal val="90"/>
                                          </p:val>
                                        </p:tav>
                                        <p:tav tm="100000">
                                          <p:val>
                                            <p:fltVal val="0"/>
                                          </p:val>
                                        </p:tav>
                                      </p:tavLst>
                                    </p:anim>
                                    <p:animEffect transition="in" filter="fade">
                                      <p:cBhvr>
                                        <p:cTn id="24" dur="1000"/>
                                        <p:tgtEl>
                                          <p:spTgt spid="14342"/>
                                        </p:tgtEl>
                                      </p:cBhvr>
                                    </p:animEffect>
                                  </p:childTnLst>
                                </p:cTn>
                              </p:par>
                            </p:childTnLst>
                          </p:cTn>
                        </p:par>
                        <p:par>
                          <p:cTn id="25" fill="hold">
                            <p:stCondLst>
                              <p:cond delay="3000"/>
                            </p:stCondLst>
                            <p:childTnLst>
                              <p:par>
                                <p:cTn id="26" presetID="31" presetClass="entr" presetSubtype="0" fill="hold" nodeType="afterEffect">
                                  <p:stCondLst>
                                    <p:cond delay="0"/>
                                  </p:stCondLst>
                                  <p:childTnLst>
                                    <p:set>
                                      <p:cBhvr>
                                        <p:cTn id="27" dur="1" fill="hold">
                                          <p:stCondLst>
                                            <p:cond delay="0"/>
                                          </p:stCondLst>
                                        </p:cTn>
                                        <p:tgtEl>
                                          <p:spTgt spid="14343"/>
                                        </p:tgtEl>
                                        <p:attrNameLst>
                                          <p:attrName>style.visibility</p:attrName>
                                        </p:attrNameLst>
                                      </p:cBhvr>
                                      <p:to>
                                        <p:strVal val="visible"/>
                                      </p:to>
                                    </p:set>
                                    <p:anim calcmode="lin" valueType="num">
                                      <p:cBhvr>
                                        <p:cTn id="28" dur="1000" fill="hold"/>
                                        <p:tgtEl>
                                          <p:spTgt spid="14343"/>
                                        </p:tgtEl>
                                        <p:attrNameLst>
                                          <p:attrName>ppt_w</p:attrName>
                                        </p:attrNameLst>
                                      </p:cBhvr>
                                      <p:tavLst>
                                        <p:tav tm="0">
                                          <p:val>
                                            <p:fltVal val="0"/>
                                          </p:val>
                                        </p:tav>
                                        <p:tav tm="100000">
                                          <p:val>
                                            <p:strVal val="#ppt_w"/>
                                          </p:val>
                                        </p:tav>
                                      </p:tavLst>
                                    </p:anim>
                                    <p:anim calcmode="lin" valueType="num">
                                      <p:cBhvr>
                                        <p:cTn id="29" dur="1000" fill="hold"/>
                                        <p:tgtEl>
                                          <p:spTgt spid="14343"/>
                                        </p:tgtEl>
                                        <p:attrNameLst>
                                          <p:attrName>ppt_h</p:attrName>
                                        </p:attrNameLst>
                                      </p:cBhvr>
                                      <p:tavLst>
                                        <p:tav tm="0">
                                          <p:val>
                                            <p:fltVal val="0"/>
                                          </p:val>
                                        </p:tav>
                                        <p:tav tm="100000">
                                          <p:val>
                                            <p:strVal val="#ppt_h"/>
                                          </p:val>
                                        </p:tav>
                                      </p:tavLst>
                                    </p:anim>
                                    <p:anim calcmode="lin" valueType="num">
                                      <p:cBhvr>
                                        <p:cTn id="30" dur="1000" fill="hold"/>
                                        <p:tgtEl>
                                          <p:spTgt spid="14343"/>
                                        </p:tgtEl>
                                        <p:attrNameLst>
                                          <p:attrName>style.rotation</p:attrName>
                                        </p:attrNameLst>
                                      </p:cBhvr>
                                      <p:tavLst>
                                        <p:tav tm="0">
                                          <p:val>
                                            <p:fltVal val="90"/>
                                          </p:val>
                                        </p:tav>
                                        <p:tav tm="100000">
                                          <p:val>
                                            <p:fltVal val="0"/>
                                          </p:val>
                                        </p:tav>
                                      </p:tavLst>
                                    </p:anim>
                                    <p:animEffect transition="in" filter="fade">
                                      <p:cBhvr>
                                        <p:cTn id="31" dur="1000"/>
                                        <p:tgtEl>
                                          <p:spTgt spid="14343"/>
                                        </p:tgtEl>
                                      </p:cBhvr>
                                    </p:animEffect>
                                  </p:childTnLst>
                                </p:cTn>
                              </p:par>
                            </p:childTnLst>
                          </p:cTn>
                        </p:par>
                        <p:par>
                          <p:cTn id="32" fill="hold">
                            <p:stCondLst>
                              <p:cond delay="4000"/>
                            </p:stCondLst>
                            <p:childTnLst>
                              <p:par>
                                <p:cTn id="33" presetID="31" presetClass="entr" presetSubtype="0" fill="hold" nodeType="afterEffect">
                                  <p:stCondLst>
                                    <p:cond delay="0"/>
                                  </p:stCondLst>
                                  <p:childTnLst>
                                    <p:set>
                                      <p:cBhvr>
                                        <p:cTn id="34" dur="1" fill="hold">
                                          <p:stCondLst>
                                            <p:cond delay="0"/>
                                          </p:stCondLst>
                                        </p:cTn>
                                        <p:tgtEl>
                                          <p:spTgt spid="14344"/>
                                        </p:tgtEl>
                                        <p:attrNameLst>
                                          <p:attrName>style.visibility</p:attrName>
                                        </p:attrNameLst>
                                      </p:cBhvr>
                                      <p:to>
                                        <p:strVal val="visible"/>
                                      </p:to>
                                    </p:set>
                                    <p:anim calcmode="lin" valueType="num">
                                      <p:cBhvr>
                                        <p:cTn id="35" dur="1000" fill="hold"/>
                                        <p:tgtEl>
                                          <p:spTgt spid="14344"/>
                                        </p:tgtEl>
                                        <p:attrNameLst>
                                          <p:attrName>ppt_w</p:attrName>
                                        </p:attrNameLst>
                                      </p:cBhvr>
                                      <p:tavLst>
                                        <p:tav tm="0">
                                          <p:val>
                                            <p:fltVal val="0"/>
                                          </p:val>
                                        </p:tav>
                                        <p:tav tm="100000">
                                          <p:val>
                                            <p:strVal val="#ppt_w"/>
                                          </p:val>
                                        </p:tav>
                                      </p:tavLst>
                                    </p:anim>
                                    <p:anim calcmode="lin" valueType="num">
                                      <p:cBhvr>
                                        <p:cTn id="36" dur="1000" fill="hold"/>
                                        <p:tgtEl>
                                          <p:spTgt spid="14344"/>
                                        </p:tgtEl>
                                        <p:attrNameLst>
                                          <p:attrName>ppt_h</p:attrName>
                                        </p:attrNameLst>
                                      </p:cBhvr>
                                      <p:tavLst>
                                        <p:tav tm="0">
                                          <p:val>
                                            <p:fltVal val="0"/>
                                          </p:val>
                                        </p:tav>
                                        <p:tav tm="100000">
                                          <p:val>
                                            <p:strVal val="#ppt_h"/>
                                          </p:val>
                                        </p:tav>
                                      </p:tavLst>
                                    </p:anim>
                                    <p:anim calcmode="lin" valueType="num">
                                      <p:cBhvr>
                                        <p:cTn id="37" dur="1000" fill="hold"/>
                                        <p:tgtEl>
                                          <p:spTgt spid="14344"/>
                                        </p:tgtEl>
                                        <p:attrNameLst>
                                          <p:attrName>style.rotation</p:attrName>
                                        </p:attrNameLst>
                                      </p:cBhvr>
                                      <p:tavLst>
                                        <p:tav tm="0">
                                          <p:val>
                                            <p:fltVal val="90"/>
                                          </p:val>
                                        </p:tav>
                                        <p:tav tm="100000">
                                          <p:val>
                                            <p:fltVal val="0"/>
                                          </p:val>
                                        </p:tav>
                                      </p:tavLst>
                                    </p:anim>
                                    <p:animEffect transition="in" filter="fade">
                                      <p:cBhvr>
                                        <p:cTn id="38" dur="1000"/>
                                        <p:tgtEl>
                                          <p:spTgt spid="14344"/>
                                        </p:tgtEl>
                                      </p:cBhvr>
                                    </p:animEffect>
                                  </p:childTnLst>
                                </p:cTn>
                              </p:par>
                            </p:childTnLst>
                          </p:cTn>
                        </p:par>
                        <p:par>
                          <p:cTn id="39" fill="hold">
                            <p:stCondLst>
                              <p:cond delay="5000"/>
                            </p:stCondLst>
                            <p:childTnLst>
                              <p:par>
                                <p:cTn id="40" presetID="31" presetClass="entr" presetSubtype="0" fill="hold" nodeType="afterEffect">
                                  <p:stCondLst>
                                    <p:cond delay="0"/>
                                  </p:stCondLst>
                                  <p:childTnLst>
                                    <p:set>
                                      <p:cBhvr>
                                        <p:cTn id="41" dur="1" fill="hold">
                                          <p:stCondLst>
                                            <p:cond delay="0"/>
                                          </p:stCondLst>
                                        </p:cTn>
                                        <p:tgtEl>
                                          <p:spTgt spid="14345"/>
                                        </p:tgtEl>
                                        <p:attrNameLst>
                                          <p:attrName>style.visibility</p:attrName>
                                        </p:attrNameLst>
                                      </p:cBhvr>
                                      <p:to>
                                        <p:strVal val="visible"/>
                                      </p:to>
                                    </p:set>
                                    <p:anim calcmode="lin" valueType="num">
                                      <p:cBhvr>
                                        <p:cTn id="42" dur="1000" fill="hold"/>
                                        <p:tgtEl>
                                          <p:spTgt spid="14345"/>
                                        </p:tgtEl>
                                        <p:attrNameLst>
                                          <p:attrName>ppt_w</p:attrName>
                                        </p:attrNameLst>
                                      </p:cBhvr>
                                      <p:tavLst>
                                        <p:tav tm="0">
                                          <p:val>
                                            <p:fltVal val="0"/>
                                          </p:val>
                                        </p:tav>
                                        <p:tav tm="100000">
                                          <p:val>
                                            <p:strVal val="#ppt_w"/>
                                          </p:val>
                                        </p:tav>
                                      </p:tavLst>
                                    </p:anim>
                                    <p:anim calcmode="lin" valueType="num">
                                      <p:cBhvr>
                                        <p:cTn id="43" dur="1000" fill="hold"/>
                                        <p:tgtEl>
                                          <p:spTgt spid="14345"/>
                                        </p:tgtEl>
                                        <p:attrNameLst>
                                          <p:attrName>ppt_h</p:attrName>
                                        </p:attrNameLst>
                                      </p:cBhvr>
                                      <p:tavLst>
                                        <p:tav tm="0">
                                          <p:val>
                                            <p:fltVal val="0"/>
                                          </p:val>
                                        </p:tav>
                                        <p:tav tm="100000">
                                          <p:val>
                                            <p:strVal val="#ppt_h"/>
                                          </p:val>
                                        </p:tav>
                                      </p:tavLst>
                                    </p:anim>
                                    <p:anim calcmode="lin" valueType="num">
                                      <p:cBhvr>
                                        <p:cTn id="44" dur="1000" fill="hold"/>
                                        <p:tgtEl>
                                          <p:spTgt spid="14345"/>
                                        </p:tgtEl>
                                        <p:attrNameLst>
                                          <p:attrName>style.rotation</p:attrName>
                                        </p:attrNameLst>
                                      </p:cBhvr>
                                      <p:tavLst>
                                        <p:tav tm="0">
                                          <p:val>
                                            <p:fltVal val="90"/>
                                          </p:val>
                                        </p:tav>
                                        <p:tav tm="100000">
                                          <p:val>
                                            <p:fltVal val="0"/>
                                          </p:val>
                                        </p:tav>
                                      </p:tavLst>
                                    </p:anim>
                                    <p:animEffect transition="in" filter="fade">
                                      <p:cBhvr>
                                        <p:cTn id="45" dur="1000"/>
                                        <p:tgtEl>
                                          <p:spTgt spid="143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52400" y="3657600"/>
            <a:ext cx="8915400" cy="1200329"/>
          </a:xfrm>
          <a:prstGeom prst="rect">
            <a:avLst/>
          </a:prstGeom>
          <a:noFill/>
        </p:spPr>
        <p:txBody>
          <a:bodyPr wrap="square" rtlCol="0">
            <a:spAutoFit/>
          </a:bodyPr>
          <a:lstStyle/>
          <a:p>
            <a:r>
              <a:rPr lang="en-US" i="1" dirty="0">
                <a:solidFill>
                  <a:srgbClr val="002060"/>
                </a:solidFill>
              </a:rPr>
              <a:t>Aquatic ecosystems services are deteriorating faster than </a:t>
            </a:r>
            <a:r>
              <a:rPr lang="en-US" i="1" dirty="0" smtClean="0">
                <a:solidFill>
                  <a:srgbClr val="002060"/>
                </a:solidFill>
              </a:rPr>
              <a:t>many </a:t>
            </a:r>
            <a:r>
              <a:rPr lang="en-US" i="1" dirty="0">
                <a:solidFill>
                  <a:srgbClr val="002060"/>
                </a:solidFill>
              </a:rPr>
              <a:t>other natural systems. Increasing water pollution in developing countries poses a risk to public health, food security, and </a:t>
            </a:r>
            <a:r>
              <a:rPr lang="en-US" i="1" dirty="0" smtClean="0">
                <a:solidFill>
                  <a:srgbClr val="002060"/>
                </a:solidFill>
              </a:rPr>
              <a:t>the economy</a:t>
            </a:r>
            <a:r>
              <a:rPr lang="en-US" i="1" dirty="0">
                <a:solidFill>
                  <a:srgbClr val="002060"/>
                </a:solidFill>
              </a:rPr>
              <a:t>.</a:t>
            </a:r>
          </a:p>
          <a:p>
            <a:endParaRPr lang="en-US" i="1" dirty="0">
              <a:solidFill>
                <a:srgbClr val="002060"/>
              </a:solidFill>
              <a:latin typeface="+mj-lt"/>
              <a:ea typeface="+mj-ea"/>
              <a:cs typeface="+mj-cs"/>
            </a:endParaRPr>
          </a:p>
        </p:txBody>
      </p:sp>
      <p:sp>
        <p:nvSpPr>
          <p:cNvPr id="10" name="TextBox 9"/>
          <p:cNvSpPr txBox="1"/>
          <p:nvPr/>
        </p:nvSpPr>
        <p:spPr>
          <a:xfrm>
            <a:off x="304800" y="381000"/>
            <a:ext cx="4038600" cy="523220"/>
          </a:xfrm>
          <a:prstGeom prst="rect">
            <a:avLst/>
          </a:prstGeom>
          <a:noFill/>
        </p:spPr>
        <p:txBody>
          <a:bodyPr wrap="square" rtlCol="0">
            <a:spAutoFit/>
          </a:bodyPr>
          <a:lstStyle/>
          <a:p>
            <a:r>
              <a:rPr lang="en-US" sz="2800" dirty="0" smtClean="0"/>
              <a:t>Water </a:t>
            </a:r>
            <a:endParaRPr lang="en-US" sz="2800" dirty="0"/>
          </a:p>
        </p:txBody>
      </p:sp>
      <p:sp>
        <p:nvSpPr>
          <p:cNvPr id="11" name="TextBox 10"/>
          <p:cNvSpPr txBox="1"/>
          <p:nvPr/>
        </p:nvSpPr>
        <p:spPr>
          <a:xfrm>
            <a:off x="876300" y="5302638"/>
            <a:ext cx="4953000" cy="923330"/>
          </a:xfrm>
          <a:prstGeom prst="rect">
            <a:avLst/>
          </a:prstGeom>
          <a:noFill/>
        </p:spPr>
        <p:txBody>
          <a:bodyPr wrap="square" rtlCol="0">
            <a:spAutoFit/>
          </a:bodyPr>
          <a:lstStyle/>
          <a:p>
            <a:pPr algn="r"/>
            <a:r>
              <a:rPr lang="en-US" i="1" dirty="0">
                <a:solidFill>
                  <a:srgbClr val="002060"/>
                </a:solidFill>
              </a:rPr>
              <a:t>Each year </a:t>
            </a:r>
            <a:r>
              <a:rPr lang="en-US" i="1" dirty="0" err="1">
                <a:solidFill>
                  <a:srgbClr val="002060"/>
                </a:solidFill>
              </a:rPr>
              <a:t>diarrhoea</a:t>
            </a:r>
            <a:r>
              <a:rPr lang="en-US" i="1" dirty="0">
                <a:solidFill>
                  <a:srgbClr val="002060"/>
                </a:solidFill>
              </a:rPr>
              <a:t> kills around 760 000 children under </a:t>
            </a:r>
            <a:r>
              <a:rPr lang="en-US" i="1" dirty="0" smtClean="0">
                <a:solidFill>
                  <a:srgbClr val="002060"/>
                </a:solidFill>
              </a:rPr>
              <a:t>five (</a:t>
            </a:r>
            <a:r>
              <a:rPr lang="en-US" dirty="0" smtClean="0">
                <a:solidFill>
                  <a:srgbClr val="002060"/>
                </a:solidFill>
              </a:rPr>
              <a:t>WHO)</a:t>
            </a:r>
          </a:p>
          <a:p>
            <a:pPr algn="r"/>
            <a:endParaRPr lang="en-US" dirty="0">
              <a:solidFill>
                <a:schemeClr val="tx2">
                  <a:lumMod val="75000"/>
                </a:schemeClr>
              </a:solidFill>
            </a:endParaRPr>
          </a:p>
        </p:txBody>
      </p:sp>
      <p:pic>
        <p:nvPicPr>
          <p:cNvPr id="12" name="Picture 2" descr="Image result for polluted water river unep"/>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704" r="-3213"/>
          <a:stretch/>
        </p:blipFill>
        <p:spPr bwMode="auto">
          <a:xfrm>
            <a:off x="0" y="1103120"/>
            <a:ext cx="3352800" cy="233413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Image result for polluted river"/>
          <p:cNvPicPr>
            <a:picLocks noChangeAspect="1" noChangeArrowheads="1"/>
          </p:cNvPicPr>
          <p:nvPr/>
        </p:nvPicPr>
        <p:blipFill rotWithShape="1">
          <a:blip r:embed="rId4">
            <a:extLst>
              <a:ext uri="{28A0092B-C50C-407E-A947-70E740481C1C}">
                <a14:useLocalDpi xmlns:a14="http://schemas.microsoft.com/office/drawing/2010/main" val="0"/>
              </a:ext>
            </a:extLst>
          </a:blip>
          <a:srcRect r="2105"/>
          <a:stretch/>
        </p:blipFill>
        <p:spPr bwMode="auto">
          <a:xfrm>
            <a:off x="3103880" y="1085302"/>
            <a:ext cx="2992120" cy="23544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Image result for polluted river usa"/>
          <p:cNvPicPr>
            <a:picLocks noChangeAspect="1" noChangeArrowheads="1"/>
          </p:cNvPicPr>
          <p:nvPr/>
        </p:nvPicPr>
        <p:blipFill rotWithShape="1">
          <a:blip r:embed="rId5">
            <a:extLst>
              <a:ext uri="{28A0092B-C50C-407E-A947-70E740481C1C}">
                <a14:useLocalDpi xmlns:a14="http://schemas.microsoft.com/office/drawing/2010/main" val="0"/>
              </a:ext>
            </a:extLst>
          </a:blip>
          <a:srcRect l="1024" r="1024"/>
          <a:stretch/>
        </p:blipFill>
        <p:spPr bwMode="auto">
          <a:xfrm>
            <a:off x="6096000" y="1095973"/>
            <a:ext cx="3056263" cy="234127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Related image"/>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3887" r="11804"/>
          <a:stretch/>
        </p:blipFill>
        <p:spPr bwMode="auto">
          <a:xfrm>
            <a:off x="5951863" y="4670607"/>
            <a:ext cx="3200400" cy="2187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7049833"/>
      </p:ext>
    </p:extLst>
  </p:cSld>
  <p:clrMapOvr>
    <a:masterClrMapping/>
  </p:clrMapOvr>
  <p:transition spd="slow" advClick="0">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81001" y="304800"/>
            <a:ext cx="2021978" cy="457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800" dirty="0" smtClean="0"/>
              <a:t>Air quality</a:t>
            </a:r>
            <a:endParaRPr lang="en-US" sz="2400" dirty="0"/>
          </a:p>
        </p:txBody>
      </p:sp>
      <p:pic>
        <p:nvPicPr>
          <p:cNvPr id="1026" name="Picture 2" descr="study found that China's export industry is responsible for pollution ..."/>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2614"/>
          <a:stretch/>
        </p:blipFill>
        <p:spPr bwMode="auto">
          <a:xfrm>
            <a:off x="558543" y="1050525"/>
            <a:ext cx="3820716" cy="160033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5603" y="934337"/>
            <a:ext cx="4110037" cy="2732371"/>
          </a:xfrm>
          <a:prstGeom prst="rect">
            <a:avLst/>
          </a:prstGeom>
        </p:spPr>
      </p:pic>
      <p:sp>
        <p:nvSpPr>
          <p:cNvPr id="12" name="Title 1"/>
          <p:cNvSpPr txBox="1">
            <a:spLocks/>
          </p:cNvSpPr>
          <p:nvPr/>
        </p:nvSpPr>
        <p:spPr>
          <a:xfrm>
            <a:off x="469305" y="5985694"/>
            <a:ext cx="7988895" cy="7810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i="1" dirty="0" smtClean="0">
                <a:solidFill>
                  <a:schemeClr val="tx2">
                    <a:lumMod val="75000"/>
                  </a:schemeClr>
                </a:solidFill>
              </a:rPr>
              <a:t>Unsustainable consumption and production and accelerated urbanization has created air quality problems around the globe</a:t>
            </a:r>
            <a:endParaRPr lang="en-US" sz="1800" i="1" dirty="0">
              <a:solidFill>
                <a:schemeClr val="tx2">
                  <a:lumMod val="75000"/>
                </a:schemeClr>
              </a:solidFill>
            </a:endParaRPr>
          </a:p>
        </p:txBody>
      </p:sp>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1207" y="3753920"/>
            <a:ext cx="3363545" cy="2240555"/>
          </a:xfrm>
          <a:prstGeom prst="rect">
            <a:avLst/>
          </a:prstGeom>
        </p:spPr>
      </p:pic>
      <p:pic>
        <p:nvPicPr>
          <p:cNvPr id="6" name="Picture 5"/>
          <p:cNvPicPr>
            <a:picLocks noChangeAspect="1"/>
          </p:cNvPicPr>
          <p:nvPr/>
        </p:nvPicPr>
        <p:blipFill rotWithShape="1">
          <a:blip r:embed="rId6" cstate="print">
            <a:extLst>
              <a:ext uri="{28A0092B-C50C-407E-A947-70E740481C1C}">
                <a14:useLocalDpi xmlns:a14="http://schemas.microsoft.com/office/drawing/2010/main" val="0"/>
              </a:ext>
            </a:extLst>
          </a:blip>
          <a:srcRect l="-890" t="21078" r="890" b="-1172"/>
          <a:stretch/>
        </p:blipFill>
        <p:spPr>
          <a:xfrm>
            <a:off x="151497" y="2590800"/>
            <a:ext cx="2317404" cy="1237416"/>
          </a:xfrm>
          <a:prstGeom prst="rect">
            <a:avLst/>
          </a:prstGeom>
        </p:spPr>
      </p:pic>
      <p:sp>
        <p:nvSpPr>
          <p:cNvPr id="18" name="Title 1"/>
          <p:cNvSpPr txBox="1">
            <a:spLocks/>
          </p:cNvSpPr>
          <p:nvPr/>
        </p:nvSpPr>
        <p:spPr>
          <a:xfrm>
            <a:off x="5343564" y="3753920"/>
            <a:ext cx="3343235" cy="51328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200" i="1" dirty="0">
                <a:solidFill>
                  <a:schemeClr val="tx2">
                    <a:lumMod val="75000"/>
                  </a:schemeClr>
                </a:solidFill>
              </a:rPr>
              <a:t>G</a:t>
            </a:r>
            <a:r>
              <a:rPr lang="en-US" sz="1200" i="1" dirty="0" smtClean="0">
                <a:solidFill>
                  <a:schemeClr val="tx2">
                    <a:lumMod val="75000"/>
                  </a:schemeClr>
                </a:solidFill>
              </a:rPr>
              <a:t>lobal </a:t>
            </a:r>
            <a:r>
              <a:rPr lang="en-US" sz="1200" i="1" dirty="0">
                <a:solidFill>
                  <a:schemeClr val="tx2">
                    <a:lumMod val="75000"/>
                  </a:schemeClr>
                </a:solidFill>
              </a:rPr>
              <a:t>air pollution </a:t>
            </a:r>
            <a:r>
              <a:rPr lang="en-US" sz="1200" i="1" dirty="0" smtClean="0">
                <a:solidFill>
                  <a:schemeClr val="tx2">
                    <a:lumMod val="75000"/>
                  </a:schemeClr>
                </a:solidFill>
              </a:rPr>
              <a:t>contributes </a:t>
            </a:r>
            <a:r>
              <a:rPr lang="en-US" sz="1200" i="1" dirty="0">
                <a:solidFill>
                  <a:schemeClr val="tx2">
                    <a:lumMod val="75000"/>
                  </a:schemeClr>
                </a:solidFill>
              </a:rPr>
              <a:t>to </a:t>
            </a:r>
            <a:r>
              <a:rPr lang="en-US" sz="1200" i="1" dirty="0" smtClean="0">
                <a:solidFill>
                  <a:schemeClr val="tx2">
                    <a:lumMod val="75000"/>
                  </a:schemeClr>
                </a:solidFill>
              </a:rPr>
              <a:t>an estimated 600,000 </a:t>
            </a:r>
            <a:r>
              <a:rPr lang="en-US" sz="1200" i="1" dirty="0">
                <a:solidFill>
                  <a:schemeClr val="tx2">
                    <a:lumMod val="75000"/>
                  </a:schemeClr>
                </a:solidFill>
              </a:rPr>
              <a:t>child deaths a year</a:t>
            </a:r>
          </a:p>
        </p:txBody>
      </p:sp>
      <p:sp>
        <p:nvSpPr>
          <p:cNvPr id="16" name="TextBox 15"/>
          <p:cNvSpPr txBox="1"/>
          <p:nvPr/>
        </p:nvSpPr>
        <p:spPr>
          <a:xfrm>
            <a:off x="2468902" y="2697184"/>
            <a:ext cx="1910358" cy="830997"/>
          </a:xfrm>
          <a:prstGeom prst="rect">
            <a:avLst/>
          </a:prstGeom>
          <a:noFill/>
        </p:spPr>
        <p:txBody>
          <a:bodyPr wrap="square" rtlCol="0">
            <a:spAutoFit/>
          </a:bodyPr>
          <a:lstStyle/>
          <a:p>
            <a:r>
              <a:rPr lang="en-US" sz="1200" i="1" dirty="0">
                <a:solidFill>
                  <a:schemeClr val="tx2">
                    <a:lumMod val="75000"/>
                  </a:schemeClr>
                </a:solidFill>
                <a:latin typeface="+mj-lt"/>
                <a:ea typeface="+mj-ea"/>
                <a:cs typeface="+mj-cs"/>
              </a:rPr>
              <a:t>the World Bank estimates that the welfare losses from air pollution are more than $5tn a year.</a:t>
            </a:r>
          </a:p>
        </p:txBody>
      </p:sp>
    </p:spTree>
    <p:extLst>
      <p:ext uri="{BB962C8B-B14F-4D97-AF65-F5344CB8AC3E}">
        <p14:creationId xmlns:p14="http://schemas.microsoft.com/office/powerpoint/2010/main" val="1014268837"/>
      </p:ext>
    </p:extLst>
  </p:cSld>
  <p:clrMapOvr>
    <a:masterClrMapping/>
  </p:clrMapOvr>
  <p:transition spd="slow" advClick="0">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4927805" y="376451"/>
            <a:ext cx="4049313" cy="4764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1600" i="1" dirty="0" smtClean="0">
                <a:solidFill>
                  <a:schemeClr val="tx2">
                    <a:lumMod val="75000"/>
                  </a:schemeClr>
                </a:solidFill>
              </a:rPr>
              <a:t>New challenges are arising from wastes and hazardous waste, including e-wastes</a:t>
            </a:r>
            <a:endParaRPr lang="en-US" sz="1600" i="1" dirty="0">
              <a:solidFill>
                <a:schemeClr val="tx2">
                  <a:lumMod val="75000"/>
                </a:schemeClr>
              </a:solidFill>
            </a:endParaRPr>
          </a:p>
        </p:txBody>
      </p:sp>
      <p:pic>
        <p:nvPicPr>
          <p:cNvPr id="3074" name="Picture 2" descr="Image result for unep hazardous was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990600"/>
            <a:ext cx="5334000" cy="235323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unep wast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3619500"/>
            <a:ext cx="6496050" cy="226712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04800" y="381000"/>
            <a:ext cx="4038600" cy="523220"/>
          </a:xfrm>
          <a:prstGeom prst="rect">
            <a:avLst/>
          </a:prstGeom>
          <a:noFill/>
        </p:spPr>
        <p:txBody>
          <a:bodyPr wrap="square" rtlCol="0">
            <a:spAutoFit/>
          </a:bodyPr>
          <a:lstStyle/>
          <a:p>
            <a:r>
              <a:rPr lang="en-US" sz="2800" dirty="0" smtClean="0"/>
              <a:t>Waste</a:t>
            </a:r>
            <a:endParaRPr lang="en-US" sz="2800" dirty="0"/>
          </a:p>
        </p:txBody>
      </p:sp>
    </p:spTree>
    <p:extLst>
      <p:ext uri="{BB962C8B-B14F-4D97-AF65-F5344CB8AC3E}">
        <p14:creationId xmlns:p14="http://schemas.microsoft.com/office/powerpoint/2010/main" val="2272519985"/>
      </p:ext>
    </p:extLst>
  </p:cSld>
  <p:clrMapOvr>
    <a:masterClrMapping/>
  </p:clrMapOvr>
  <p:transition spd="slow" advClick="0">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0" y="1219199"/>
            <a:ext cx="9144000" cy="2238375"/>
            <a:chOff x="0" y="2688056"/>
            <a:chExt cx="9144000" cy="2238375"/>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5200" y="2688057"/>
              <a:ext cx="2921264" cy="219075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688056"/>
              <a:ext cx="3581400" cy="2238375"/>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r="17302"/>
            <a:stretch/>
          </p:blipFill>
          <p:spPr>
            <a:xfrm>
              <a:off x="6426463" y="2688057"/>
              <a:ext cx="2717537" cy="2190750"/>
            </a:xfrm>
            <a:prstGeom prst="rect">
              <a:avLst/>
            </a:prstGeom>
          </p:spPr>
        </p:pic>
      </p:grpSp>
      <p:sp>
        <p:nvSpPr>
          <p:cNvPr id="9" name="TextBox 8"/>
          <p:cNvSpPr txBox="1"/>
          <p:nvPr/>
        </p:nvSpPr>
        <p:spPr>
          <a:xfrm>
            <a:off x="152400" y="3657600"/>
            <a:ext cx="8737600" cy="646331"/>
          </a:xfrm>
          <a:prstGeom prst="rect">
            <a:avLst/>
          </a:prstGeom>
          <a:noFill/>
        </p:spPr>
        <p:txBody>
          <a:bodyPr wrap="square" rtlCol="0">
            <a:spAutoFit/>
          </a:bodyPr>
          <a:lstStyle/>
          <a:p>
            <a:r>
              <a:rPr lang="en-US" i="1" dirty="0">
                <a:solidFill>
                  <a:srgbClr val="002060"/>
                </a:solidFill>
                <a:latin typeface="+mj-lt"/>
                <a:ea typeface="+mj-ea"/>
                <a:cs typeface="+mj-cs"/>
              </a:rPr>
              <a:t>Oceans are </a:t>
            </a:r>
            <a:r>
              <a:rPr lang="en-US" i="1" dirty="0" smtClean="0">
                <a:solidFill>
                  <a:srgbClr val="002060"/>
                </a:solidFill>
                <a:latin typeface="+mj-lt"/>
                <a:ea typeface="+mj-ea"/>
                <a:cs typeface="+mj-cs"/>
              </a:rPr>
              <a:t>some of the most </a:t>
            </a:r>
            <a:r>
              <a:rPr lang="en-US" i="1" dirty="0">
                <a:solidFill>
                  <a:srgbClr val="002060"/>
                </a:solidFill>
                <a:latin typeface="+mj-lt"/>
                <a:ea typeface="+mj-ea"/>
                <a:cs typeface="+mj-cs"/>
              </a:rPr>
              <a:t>diverse ecosystems on the </a:t>
            </a:r>
            <a:r>
              <a:rPr lang="en-US" i="1" dirty="0" smtClean="0">
                <a:solidFill>
                  <a:srgbClr val="002060"/>
                </a:solidFill>
                <a:latin typeface="+mj-lt"/>
                <a:ea typeface="+mj-ea"/>
                <a:cs typeface="+mj-cs"/>
              </a:rPr>
              <a:t>planet</a:t>
            </a:r>
            <a:r>
              <a:rPr lang="en-US" i="1" dirty="0">
                <a:solidFill>
                  <a:srgbClr val="002060"/>
                </a:solidFill>
              </a:rPr>
              <a:t> </a:t>
            </a:r>
            <a:r>
              <a:rPr lang="en-US" i="1" dirty="0" smtClean="0">
                <a:solidFill>
                  <a:srgbClr val="002060"/>
                </a:solidFill>
              </a:rPr>
              <a:t>and provide food, medicines and various other products that contribute to human well-being.</a:t>
            </a:r>
            <a:endParaRPr lang="en-US" i="1" dirty="0">
              <a:solidFill>
                <a:srgbClr val="002060"/>
              </a:solidFill>
              <a:latin typeface="+mj-lt"/>
              <a:ea typeface="+mj-ea"/>
              <a:cs typeface="+mj-cs"/>
            </a:endParaRPr>
          </a:p>
        </p:txBody>
      </p:sp>
      <p:sp>
        <p:nvSpPr>
          <p:cNvPr id="10" name="TextBox 9"/>
          <p:cNvSpPr txBox="1"/>
          <p:nvPr/>
        </p:nvSpPr>
        <p:spPr>
          <a:xfrm>
            <a:off x="304800" y="381000"/>
            <a:ext cx="4038600" cy="523220"/>
          </a:xfrm>
          <a:prstGeom prst="rect">
            <a:avLst/>
          </a:prstGeom>
          <a:noFill/>
        </p:spPr>
        <p:txBody>
          <a:bodyPr wrap="square" rtlCol="0">
            <a:spAutoFit/>
          </a:bodyPr>
          <a:lstStyle/>
          <a:p>
            <a:r>
              <a:rPr lang="en-US" sz="2800" dirty="0" smtClean="0"/>
              <a:t>Oceans</a:t>
            </a:r>
            <a:endParaRPr lang="en-US" sz="2800" dirty="0"/>
          </a:p>
        </p:txBody>
      </p:sp>
      <p:sp>
        <p:nvSpPr>
          <p:cNvPr id="12" name="TextBox 11"/>
          <p:cNvSpPr txBox="1"/>
          <p:nvPr/>
        </p:nvSpPr>
        <p:spPr>
          <a:xfrm>
            <a:off x="381000" y="4858941"/>
            <a:ext cx="8610600" cy="1846659"/>
          </a:xfrm>
          <a:prstGeom prst="rect">
            <a:avLst/>
          </a:prstGeom>
          <a:noFill/>
        </p:spPr>
        <p:txBody>
          <a:bodyPr wrap="square" rtlCol="0">
            <a:spAutoFit/>
          </a:bodyPr>
          <a:lstStyle/>
          <a:p>
            <a:pPr algn="r"/>
            <a:r>
              <a:rPr lang="en-US" sz="1600" i="1" dirty="0">
                <a:solidFill>
                  <a:srgbClr val="002060"/>
                </a:solidFill>
                <a:latin typeface="+mj-lt"/>
                <a:ea typeface="+mj-ea"/>
                <a:cs typeface="+mj-cs"/>
              </a:rPr>
              <a:t>Marine debris impacts biodiversity through entanglement or ingestion of debris items by </a:t>
            </a:r>
            <a:r>
              <a:rPr lang="en-US" sz="1600" i="1" dirty="0" smtClean="0">
                <a:solidFill>
                  <a:srgbClr val="002060"/>
                </a:solidFill>
                <a:latin typeface="+mj-lt"/>
                <a:ea typeface="+mj-ea"/>
                <a:cs typeface="+mj-cs"/>
              </a:rPr>
              <a:t>organisms.</a:t>
            </a:r>
            <a:endParaRPr lang="en-US" sz="1600" i="1" dirty="0">
              <a:solidFill>
                <a:srgbClr val="002060"/>
              </a:solidFill>
              <a:latin typeface="+mj-lt"/>
              <a:ea typeface="+mj-ea"/>
              <a:cs typeface="+mj-cs"/>
            </a:endParaRPr>
          </a:p>
          <a:p>
            <a:pPr algn="r"/>
            <a:endParaRPr lang="en-US" sz="1600" i="1" dirty="0">
              <a:solidFill>
                <a:srgbClr val="002060"/>
              </a:solidFill>
              <a:latin typeface="+mj-lt"/>
              <a:ea typeface="+mj-ea"/>
              <a:cs typeface="+mj-cs"/>
            </a:endParaRPr>
          </a:p>
          <a:p>
            <a:pPr algn="r"/>
            <a:r>
              <a:rPr lang="en-US" sz="1600" i="1" dirty="0">
                <a:solidFill>
                  <a:srgbClr val="002060"/>
                </a:solidFill>
                <a:latin typeface="+mj-lt"/>
                <a:ea typeface="+mj-ea"/>
                <a:cs typeface="+mj-cs"/>
              </a:rPr>
              <a:t>About 20 per cent of </a:t>
            </a:r>
            <a:r>
              <a:rPr lang="en-US" sz="1600" i="1" dirty="0" smtClean="0">
                <a:solidFill>
                  <a:srgbClr val="002060"/>
                </a:solidFill>
                <a:latin typeface="+mj-lt"/>
                <a:ea typeface="+mj-ea"/>
                <a:cs typeface="+mj-cs"/>
              </a:rPr>
              <a:t>coral reefs </a:t>
            </a:r>
            <a:r>
              <a:rPr lang="en-US" sz="1600" i="1" dirty="0">
                <a:solidFill>
                  <a:srgbClr val="002060"/>
                </a:solidFill>
                <a:latin typeface="+mj-lt"/>
                <a:ea typeface="+mj-ea"/>
                <a:cs typeface="+mj-cs"/>
              </a:rPr>
              <a:t>have been effectively destroyed and show no prospects for </a:t>
            </a:r>
            <a:r>
              <a:rPr lang="en-US" sz="1600" i="1" dirty="0" smtClean="0">
                <a:solidFill>
                  <a:srgbClr val="002060"/>
                </a:solidFill>
                <a:latin typeface="+mj-lt"/>
                <a:ea typeface="+mj-ea"/>
                <a:cs typeface="+mj-cs"/>
              </a:rPr>
              <a:t>recovery.</a:t>
            </a:r>
            <a:endParaRPr lang="en-US" sz="1600" i="1" dirty="0">
              <a:solidFill>
                <a:srgbClr val="002060"/>
              </a:solidFill>
              <a:latin typeface="+mj-lt"/>
              <a:ea typeface="+mj-ea"/>
              <a:cs typeface="+mj-cs"/>
            </a:endParaRPr>
          </a:p>
          <a:p>
            <a:pPr algn="r"/>
            <a:endParaRPr lang="en-US" sz="1600" i="1" dirty="0">
              <a:solidFill>
                <a:srgbClr val="002060"/>
              </a:solidFill>
              <a:latin typeface="+mj-lt"/>
              <a:ea typeface="+mj-ea"/>
              <a:cs typeface="+mj-cs"/>
            </a:endParaRPr>
          </a:p>
          <a:p>
            <a:pPr algn="r"/>
            <a:r>
              <a:rPr lang="en-US" sz="1600" i="1" dirty="0">
                <a:solidFill>
                  <a:srgbClr val="002060"/>
                </a:solidFill>
                <a:latin typeface="+mj-lt"/>
                <a:ea typeface="+mj-ea"/>
                <a:cs typeface="+mj-cs"/>
              </a:rPr>
              <a:t>UN Environment estimates the cumulative economic impact of poor ocean management practices is at least US$200 billion per year. </a:t>
            </a:r>
          </a:p>
          <a:p>
            <a:endParaRPr lang="en-US" dirty="0"/>
          </a:p>
        </p:txBody>
      </p:sp>
      <p:grpSp>
        <p:nvGrpSpPr>
          <p:cNvPr id="13" name="Group 12"/>
          <p:cNvGrpSpPr/>
          <p:nvPr/>
        </p:nvGrpSpPr>
        <p:grpSpPr>
          <a:xfrm>
            <a:off x="3205420" y="1222533"/>
            <a:ext cx="5938580" cy="2233513"/>
            <a:chOff x="3149303" y="1166187"/>
            <a:chExt cx="5938580" cy="2233513"/>
          </a:xfrm>
        </p:grpSpPr>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49303" y="1166187"/>
              <a:ext cx="2961759" cy="2221319"/>
            </a:xfrm>
            <a:prstGeom prst="rect">
              <a:avLst/>
            </a:prstGeom>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15727" y="1166187"/>
              <a:ext cx="2972156" cy="2233513"/>
            </a:xfrm>
            <a:prstGeom prst="rect">
              <a:avLst/>
            </a:prstGeom>
          </p:spPr>
        </p:pic>
      </p:grpSp>
    </p:spTree>
    <p:extLst>
      <p:ext uri="{BB962C8B-B14F-4D97-AF65-F5344CB8AC3E}">
        <p14:creationId xmlns:p14="http://schemas.microsoft.com/office/powerpoint/2010/main" val="958728254"/>
      </p:ext>
    </p:extLst>
  </p:cSld>
  <p:clrMapOvr>
    <a:masterClrMapping/>
  </p:clrMapOvr>
  <p:transition spd="slow" advClick="0">
    <p:randomBar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rPr dirty="0"/>
              <a:t>Photo credit to be given </a:t>
            </a:r>
            <a:endParaRPr sz="4400" dirty="0"/>
          </a:p>
          <a:p>
            <a:pPr algn="r" defTabSz="457200">
              <a:defRPr sz="900">
                <a:solidFill>
                  <a:srgbClr val="FFFFFF"/>
                </a:solidFill>
                <a:latin typeface="Roboto Regular"/>
                <a:ea typeface="Roboto Regular"/>
                <a:cs typeface="Roboto Regular"/>
                <a:sym typeface="Roboto Regular"/>
              </a:defRPr>
            </a:pPr>
            <a:r>
              <a:rPr dirty="0"/>
              <a:t>as shown alongside </a:t>
            </a:r>
          </a:p>
          <a:p>
            <a:pPr algn="r" defTabSz="457200">
              <a:defRPr sz="900">
                <a:solidFill>
                  <a:srgbClr val="FFFFFF"/>
                </a:solidFill>
                <a:latin typeface="Roboto Regular"/>
                <a:ea typeface="Roboto Regular"/>
                <a:cs typeface="Roboto Regular"/>
                <a:sym typeface="Roboto Regular"/>
              </a:defRPr>
            </a:pPr>
            <a:r>
              <a:rPr dirty="0"/>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12</a:t>
            </a:fld>
            <a:endParaRPr dirty="0"/>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dirty="0"/>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dirty="0"/>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rPr dirty="0"/>
              <a:t>© </a:t>
            </a:r>
            <a:r>
              <a:rPr b="1" dirty="0"/>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smtClean="0"/>
              <a:t>Gender linkage</a:t>
            </a:r>
            <a:endParaRPr dirty="0"/>
          </a:p>
        </p:txBody>
      </p:sp>
      <p:sp>
        <p:nvSpPr>
          <p:cNvPr id="629" name="Shape 629"/>
          <p:cNvSpPr/>
          <p:nvPr/>
        </p:nvSpPr>
        <p:spPr>
          <a:xfrm>
            <a:off x="641841" y="1605278"/>
            <a:ext cx="8007368" cy="4893643"/>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buSzPct val="100000"/>
              <a:defRPr sz="2400">
                <a:latin typeface="Roboto Regular"/>
                <a:ea typeface="Roboto Regular"/>
                <a:cs typeface="Roboto Regular"/>
                <a:sym typeface="Roboto Regular"/>
              </a:defRPr>
            </a:pPr>
            <a:r>
              <a:rPr lang="fr-FR" dirty="0" err="1" smtClean="0"/>
              <a:t>Need</a:t>
            </a:r>
            <a:r>
              <a:rPr lang="fr-FR" dirty="0" smtClean="0"/>
              <a:t> </a:t>
            </a:r>
            <a:r>
              <a:rPr lang="fr-FR" dirty="0" err="1" smtClean="0"/>
              <a:t>greater</a:t>
            </a:r>
            <a:r>
              <a:rPr lang="fr-FR" dirty="0" smtClean="0"/>
              <a:t> </a:t>
            </a:r>
            <a:r>
              <a:rPr lang="fr-FR" dirty="0" err="1" smtClean="0"/>
              <a:t>understanding</a:t>
            </a:r>
            <a:r>
              <a:rPr lang="fr-FR" dirty="0" smtClean="0"/>
              <a:t> of </a:t>
            </a:r>
            <a:r>
              <a:rPr lang="fr-FR" dirty="0" err="1" smtClean="0"/>
              <a:t>gender</a:t>
            </a:r>
            <a:r>
              <a:rPr lang="fr-FR" dirty="0" smtClean="0"/>
              <a:t> </a:t>
            </a:r>
            <a:r>
              <a:rPr lang="fr-FR" dirty="0" err="1" smtClean="0"/>
              <a:t>dynamics</a:t>
            </a:r>
            <a:r>
              <a:rPr lang="fr-FR" dirty="0" smtClean="0"/>
              <a:t> and how </a:t>
            </a:r>
            <a:r>
              <a:rPr lang="fr-FR" dirty="0" err="1" smtClean="0"/>
              <a:t>environmental</a:t>
            </a:r>
            <a:r>
              <a:rPr lang="fr-FR" dirty="0" smtClean="0"/>
              <a:t> conditions </a:t>
            </a:r>
            <a:r>
              <a:rPr lang="fr-FR" dirty="0" err="1" smtClean="0"/>
              <a:t>shape</a:t>
            </a:r>
            <a:r>
              <a:rPr lang="fr-FR" dirty="0" smtClean="0"/>
              <a:t> the </a:t>
            </a:r>
            <a:r>
              <a:rPr lang="fr-FR" dirty="0" err="1" smtClean="0"/>
              <a:t>lives</a:t>
            </a:r>
            <a:r>
              <a:rPr lang="fr-FR" dirty="0" smtClean="0"/>
              <a:t> of </a:t>
            </a:r>
            <a:r>
              <a:rPr lang="fr-FR" dirty="0" err="1" smtClean="0"/>
              <a:t>women</a:t>
            </a:r>
            <a:r>
              <a:rPr lang="fr-FR" dirty="0" smtClean="0"/>
              <a:t> and men in </a:t>
            </a:r>
            <a:r>
              <a:rPr lang="fr-FR" dirty="0" err="1" smtClean="0"/>
              <a:t>different</a:t>
            </a:r>
            <a:r>
              <a:rPr lang="fr-FR" dirty="0" smtClean="0"/>
              <a:t> </a:t>
            </a:r>
            <a:r>
              <a:rPr lang="fr-FR" dirty="0" err="1" smtClean="0"/>
              <a:t>ways</a:t>
            </a:r>
            <a:r>
              <a:rPr lang="fr-FR" dirty="0"/>
              <a:t> </a:t>
            </a:r>
            <a:r>
              <a:rPr lang="fr-FR" dirty="0" smtClean="0"/>
              <a:t>(</a:t>
            </a:r>
            <a:r>
              <a:rPr lang="fr-FR" dirty="0" err="1" smtClean="0"/>
              <a:t>women</a:t>
            </a:r>
            <a:r>
              <a:rPr lang="fr-FR" dirty="0" smtClean="0"/>
              <a:t> and girls </a:t>
            </a:r>
            <a:r>
              <a:rPr lang="fr-FR" dirty="0" err="1" smtClean="0"/>
              <a:t>often</a:t>
            </a:r>
            <a:r>
              <a:rPr lang="fr-FR" dirty="0" smtClean="0"/>
              <a:t> </a:t>
            </a:r>
            <a:r>
              <a:rPr lang="fr-FR" dirty="0" err="1" smtClean="0"/>
              <a:t>disproportionaly</a:t>
            </a:r>
            <a:r>
              <a:rPr lang="fr-FR" dirty="0" smtClean="0"/>
              <a:t> </a:t>
            </a:r>
            <a:r>
              <a:rPr lang="fr-FR" dirty="0" err="1" smtClean="0"/>
              <a:t>affected</a:t>
            </a:r>
            <a:r>
              <a:rPr lang="fr-FR" dirty="0" smtClean="0"/>
              <a:t>).</a:t>
            </a:r>
            <a:endParaRPr lang="en-US" dirty="0" smtClean="0"/>
          </a:p>
          <a:p>
            <a:pPr>
              <a:buSzPct val="100000"/>
              <a:defRPr sz="2400">
                <a:latin typeface="Roboto Regular"/>
                <a:ea typeface="Roboto Regular"/>
                <a:cs typeface="Roboto Regular"/>
                <a:sym typeface="Roboto Regular"/>
              </a:defRPr>
            </a:pPr>
            <a:endParaRPr lang="en-US" dirty="0"/>
          </a:p>
          <a:p>
            <a:pPr>
              <a:buSzPct val="100000"/>
              <a:defRPr sz="2400">
                <a:latin typeface="Roboto Regular"/>
                <a:ea typeface="Roboto Regular"/>
                <a:cs typeface="Roboto Regular"/>
                <a:sym typeface="Roboto Regular"/>
              </a:defRPr>
            </a:pPr>
            <a:r>
              <a:rPr lang="en-US" dirty="0" smtClean="0"/>
              <a:t>The </a:t>
            </a:r>
            <a:r>
              <a:rPr lang="en-US" dirty="0"/>
              <a:t>Global Gender and Environment Outlook (GGEO) </a:t>
            </a:r>
            <a:r>
              <a:rPr lang="en-US" dirty="0" smtClean="0"/>
              <a:t>2016 found three key gender-environment related issues:</a:t>
            </a:r>
            <a:endParaRPr lang="en-US" dirty="0"/>
          </a:p>
          <a:p>
            <a:pPr marL="240631" indent="-240631">
              <a:buSzPct val="100000"/>
              <a:buChar char="•"/>
              <a:defRPr sz="2400">
                <a:latin typeface="Roboto Regular"/>
                <a:ea typeface="Roboto Regular"/>
                <a:cs typeface="Roboto Regular"/>
                <a:sym typeface="Roboto Regular"/>
              </a:defRPr>
            </a:pPr>
            <a:r>
              <a:rPr lang="en-US" dirty="0" smtClean="0"/>
              <a:t>Priority </a:t>
            </a:r>
            <a:r>
              <a:rPr lang="en-US" dirty="0"/>
              <a:t>issue 1: </a:t>
            </a:r>
            <a:r>
              <a:rPr lang="en-US" dirty="0" smtClean="0"/>
              <a:t>Rights/access </a:t>
            </a:r>
            <a:r>
              <a:rPr lang="en-US" dirty="0"/>
              <a:t>to </a:t>
            </a:r>
            <a:r>
              <a:rPr lang="en-US" dirty="0" smtClean="0"/>
              <a:t>land and </a:t>
            </a:r>
            <a:r>
              <a:rPr lang="en-US" dirty="0"/>
              <a:t>natural </a:t>
            </a:r>
            <a:r>
              <a:rPr lang="en-US" dirty="0" smtClean="0"/>
              <a:t>resources</a:t>
            </a:r>
          </a:p>
          <a:p>
            <a:pPr marL="240631" indent="-240631">
              <a:buSzPct val="100000"/>
              <a:buChar char="•"/>
              <a:defRPr sz="2400">
                <a:latin typeface="Roboto Regular"/>
                <a:ea typeface="Roboto Regular"/>
                <a:cs typeface="Roboto Regular"/>
                <a:sym typeface="Roboto Regular"/>
              </a:defRPr>
            </a:pPr>
            <a:r>
              <a:rPr lang="en-US" dirty="0" smtClean="0"/>
              <a:t>Priority </a:t>
            </a:r>
            <a:r>
              <a:rPr lang="en-US" dirty="0"/>
              <a:t>issue 2: Access to food, </a:t>
            </a:r>
            <a:r>
              <a:rPr lang="en-US" dirty="0" smtClean="0"/>
              <a:t>energy, </a:t>
            </a:r>
            <a:r>
              <a:rPr lang="en-US" dirty="0"/>
              <a:t>water and sanitation </a:t>
            </a:r>
            <a:endParaRPr lang="en-US" dirty="0" smtClean="0"/>
          </a:p>
          <a:p>
            <a:pPr marL="240631" indent="-240631">
              <a:buSzPct val="100000"/>
              <a:buChar char="•"/>
              <a:defRPr sz="2400">
                <a:latin typeface="Roboto Regular"/>
                <a:ea typeface="Roboto Regular"/>
                <a:cs typeface="Roboto Regular"/>
                <a:sym typeface="Roboto Regular"/>
              </a:defRPr>
            </a:pPr>
            <a:r>
              <a:rPr lang="en-US" dirty="0" smtClean="0"/>
              <a:t>Priority </a:t>
            </a:r>
            <a:r>
              <a:rPr lang="en-US" dirty="0"/>
              <a:t>issue 3: </a:t>
            </a:r>
            <a:r>
              <a:rPr lang="en-US" dirty="0" smtClean="0"/>
              <a:t>well-being, climate </a:t>
            </a:r>
            <a:r>
              <a:rPr lang="en-US" dirty="0"/>
              <a:t>change, sustainable consumption and production, and </a:t>
            </a:r>
            <a:r>
              <a:rPr lang="en-US" dirty="0" smtClean="0"/>
              <a:t>health</a:t>
            </a:r>
            <a:endParaRPr lang="en-US" dirty="0"/>
          </a:p>
        </p:txBody>
      </p:sp>
    </p:spTree>
    <p:extLst>
      <p:ext uri="{BB962C8B-B14F-4D97-AF65-F5344CB8AC3E}">
        <p14:creationId xmlns:p14="http://schemas.microsoft.com/office/powerpoint/2010/main" val="56392644"/>
      </p:ext>
    </p:extLst>
  </p:cSld>
  <p:clrMapOvr>
    <a:masterClrMapping/>
  </p:clrMapOvr>
  <p:transition spd="slow">
    <p:pu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Shape 623"/>
          <p:cNvSpPr/>
          <p:nvPr/>
        </p:nvSpPr>
        <p:spPr>
          <a:xfrm>
            <a:off x="9256879" y="5975236"/>
            <a:ext cx="1707457" cy="5105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171425" indent="-171425" algn="r" defTabSz="457200">
              <a:buSzPct val="100000"/>
              <a:buFont typeface="Wingdings"/>
              <a:buChar char="ß"/>
              <a:defRPr sz="900">
                <a:solidFill>
                  <a:srgbClr val="FFFFFF"/>
                </a:solidFill>
                <a:latin typeface="Roboto Regular"/>
                <a:ea typeface="Roboto Regular"/>
                <a:cs typeface="Roboto Regular"/>
                <a:sym typeface="Roboto Regular"/>
              </a:defRPr>
            </a:pPr>
            <a:r>
              <a:rPr dirty="0"/>
              <a:t>Photo credit to be given </a:t>
            </a:r>
            <a:endParaRPr sz="4400" dirty="0"/>
          </a:p>
          <a:p>
            <a:pPr algn="r" defTabSz="457200">
              <a:defRPr sz="900">
                <a:solidFill>
                  <a:srgbClr val="FFFFFF"/>
                </a:solidFill>
                <a:latin typeface="Roboto Regular"/>
                <a:ea typeface="Roboto Regular"/>
                <a:cs typeface="Roboto Regular"/>
                <a:sym typeface="Roboto Regular"/>
              </a:defRPr>
            </a:pPr>
            <a:r>
              <a:rPr dirty="0"/>
              <a:t>as shown alongside </a:t>
            </a:r>
          </a:p>
          <a:p>
            <a:pPr algn="r" defTabSz="457200">
              <a:defRPr sz="900">
                <a:solidFill>
                  <a:srgbClr val="FFFFFF"/>
                </a:solidFill>
                <a:latin typeface="Roboto Regular"/>
                <a:ea typeface="Roboto Regular"/>
                <a:cs typeface="Roboto Regular"/>
                <a:sym typeface="Roboto Regular"/>
              </a:defRPr>
            </a:pPr>
            <a:r>
              <a:rPr dirty="0"/>
              <a:t>(in black or in white)</a:t>
            </a:r>
          </a:p>
        </p:txBody>
      </p:sp>
      <p:sp>
        <p:nvSpPr>
          <p:cNvPr id="624" name="Shape 624"/>
          <p:cNvSpPr>
            <a:spLocks noGrp="1"/>
          </p:cNvSpPr>
          <p:nvPr>
            <p:ph type="sldNum" sz="quarter" idx="4294967295"/>
          </p:nvPr>
        </p:nvSpPr>
        <p:spPr>
          <a:xfrm>
            <a:off x="728121" y="6534151"/>
            <a:ext cx="127001" cy="139701"/>
          </a:xfrm>
          <a:prstGeom prst="rect">
            <a:avLst/>
          </a:prstGeom>
          <a:extLst>
            <a:ext uri="{C572A759-6A51-4108-AA02-DFA0A04FC94B}">
              <ma14:wrappingTextBoxFlag xmlns:ma14="http://schemas.microsoft.com/office/mac/drawingml/2011/main" xmlns="" val="1"/>
            </a:ext>
          </a:extLst>
        </p:spPr>
        <p:txBody>
          <a:bodyPr lIns="0" tIns="0" rIns="0" bIns="0">
            <a:normAutofit/>
          </a:bodyPr>
          <a:lstStyle>
            <a:lvl1pPr defTabSz="457200">
              <a:spcBef>
                <a:spcPts val="200"/>
              </a:spcBef>
              <a:defRPr sz="900">
                <a:solidFill>
                  <a:srgbClr val="A6A6A6"/>
                </a:solidFill>
              </a:defRPr>
            </a:lvl1pPr>
          </a:lstStyle>
          <a:p>
            <a:fld id="{86CB4B4D-7CA3-9044-876B-883B54F8677D}" type="slidenum">
              <a:t>13</a:t>
            </a:fld>
            <a:endParaRPr dirty="0"/>
          </a:p>
        </p:txBody>
      </p:sp>
      <p:sp>
        <p:nvSpPr>
          <p:cNvPr id="625" name="Shape 625"/>
          <p:cNvSpPr/>
          <p:nvPr/>
        </p:nvSpPr>
        <p:spPr>
          <a:xfrm>
            <a:off x="728121" y="1193800"/>
            <a:ext cx="7679264" cy="0"/>
          </a:xfrm>
          <a:prstGeom prst="line">
            <a:avLst/>
          </a:prstGeom>
          <a:ln w="12700">
            <a:solidFill>
              <a:srgbClr val="00AEEF"/>
            </a:solidFill>
          </a:ln>
        </p:spPr>
        <p:txBody>
          <a:bodyPr lIns="45718" tIns="45718" rIns="45718" bIns="45718"/>
          <a:lstStyle/>
          <a:p>
            <a:endParaRPr dirty="0"/>
          </a:p>
        </p:txBody>
      </p:sp>
      <p:sp>
        <p:nvSpPr>
          <p:cNvPr id="626" name="Shape 626"/>
          <p:cNvSpPr/>
          <p:nvPr/>
        </p:nvSpPr>
        <p:spPr>
          <a:xfrm>
            <a:off x="728121" y="6350001"/>
            <a:ext cx="7679264" cy="1"/>
          </a:xfrm>
          <a:prstGeom prst="line">
            <a:avLst/>
          </a:prstGeom>
          <a:ln w="12700">
            <a:solidFill>
              <a:srgbClr val="00AEEF"/>
            </a:solidFill>
          </a:ln>
        </p:spPr>
        <p:txBody>
          <a:bodyPr lIns="45718" tIns="45718" rIns="45718" bIns="45718"/>
          <a:lstStyle/>
          <a:p>
            <a:endParaRPr dirty="0"/>
          </a:p>
        </p:txBody>
      </p:sp>
      <p:sp>
        <p:nvSpPr>
          <p:cNvPr id="627" name="Shape 627"/>
          <p:cNvSpPr/>
          <p:nvPr/>
        </p:nvSpPr>
        <p:spPr>
          <a:xfrm>
            <a:off x="6036700" y="6089093"/>
            <a:ext cx="2370685" cy="231139"/>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algn="r" defTabSz="457200">
              <a:defRPr sz="900">
                <a:solidFill>
                  <a:srgbClr val="FFFFFF"/>
                </a:solidFill>
                <a:latin typeface="Roboto Regular"/>
                <a:ea typeface="Roboto Regular"/>
                <a:cs typeface="Roboto Regular"/>
                <a:sym typeface="Roboto Regular"/>
              </a:defRPr>
            </a:pPr>
            <a:r>
              <a:rPr dirty="0"/>
              <a:t>© </a:t>
            </a:r>
            <a:r>
              <a:rPr b="1" dirty="0"/>
              <a:t>NABU/Holger Schulz</a:t>
            </a:r>
          </a:p>
        </p:txBody>
      </p:sp>
      <p:sp>
        <p:nvSpPr>
          <p:cNvPr id="628" name="Shape 628"/>
          <p:cNvSpPr/>
          <p:nvPr/>
        </p:nvSpPr>
        <p:spPr>
          <a:xfrm>
            <a:off x="732368" y="541766"/>
            <a:ext cx="7679264" cy="4924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457200">
              <a:defRPr sz="3200">
                <a:solidFill>
                  <a:srgbClr val="00AEEF"/>
                </a:solidFill>
                <a:latin typeface="Roboto Regular"/>
                <a:ea typeface="Roboto Regular"/>
                <a:cs typeface="Roboto Regular"/>
                <a:sym typeface="Roboto Regular"/>
              </a:defRPr>
            </a:lvl1pPr>
          </a:lstStyle>
          <a:p>
            <a:r>
              <a:rPr lang="en-US" dirty="0" smtClean="0"/>
              <a:t>UN Environment’s role</a:t>
            </a:r>
            <a:endParaRPr dirty="0"/>
          </a:p>
        </p:txBody>
      </p:sp>
      <p:sp>
        <p:nvSpPr>
          <p:cNvPr id="629" name="Shape 629"/>
          <p:cNvSpPr/>
          <p:nvPr/>
        </p:nvSpPr>
        <p:spPr>
          <a:xfrm>
            <a:off x="632316" y="1447800"/>
            <a:ext cx="8007368" cy="2677652"/>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p>
            <a:pPr marL="240631" indent="-240631">
              <a:buSzPct val="100000"/>
              <a:buChar char="•"/>
              <a:defRPr sz="2400">
                <a:latin typeface="Roboto Regular"/>
                <a:ea typeface="Roboto Regular"/>
                <a:cs typeface="Roboto Regular"/>
                <a:sym typeface="Roboto Regular"/>
              </a:defRPr>
            </a:pPr>
            <a:r>
              <a:rPr lang="en-US" dirty="0" smtClean="0"/>
              <a:t>UN Environment is working on guidance on measuring the nexus between gender and the environment</a:t>
            </a:r>
          </a:p>
          <a:p>
            <a:pPr marL="240631" indent="-240631">
              <a:buSzPct val="100000"/>
              <a:buChar char="•"/>
              <a:defRPr sz="2400">
                <a:latin typeface="Roboto Regular"/>
                <a:ea typeface="Roboto Regular"/>
                <a:cs typeface="Roboto Regular"/>
                <a:sym typeface="Roboto Regular"/>
              </a:defRPr>
            </a:pPr>
            <a:endParaRPr lang="en-US" dirty="0" smtClean="0"/>
          </a:p>
          <a:p>
            <a:pPr marL="240631" indent="-240631">
              <a:buSzPct val="100000"/>
              <a:buChar char="•"/>
              <a:defRPr sz="2400">
                <a:latin typeface="Roboto Regular"/>
                <a:ea typeface="Roboto Regular"/>
                <a:cs typeface="Roboto Regular"/>
                <a:sym typeface="Roboto Regular"/>
              </a:defRPr>
            </a:pPr>
            <a:r>
              <a:rPr lang="en-US" dirty="0" smtClean="0"/>
              <a:t>UN Environment provides poverty-environment, and gender-poverty-environment, policy analysis, support and planning through the Poverty Environment Initiative </a:t>
            </a:r>
            <a:r>
              <a:rPr dirty="0"/>
              <a:t/>
            </a:r>
            <a:br>
              <a:rPr dirty="0"/>
            </a:br>
            <a:endParaRPr dirty="0"/>
          </a:p>
        </p:txBody>
      </p:sp>
      <p:sp>
        <p:nvSpPr>
          <p:cNvPr id="2" name="AutoShape 2" descr="Image result for photo of satellite nas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 name="AutoShape 4" descr="Image result for photo of satellite nas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 name="AutoShape 6" descr="Image result for photo of satellite nas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56392644"/>
      </p:ext>
    </p:extLst>
  </p:cSld>
  <p:clrMapOvr>
    <a:masterClrMapping/>
  </p:clrMapOvr>
  <p:transition spd="slow">
    <p:pu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AEEF"/>
        </a:solidFill>
        <a:effectLst/>
      </p:bgPr>
    </p:bg>
    <p:spTree>
      <p:nvGrpSpPr>
        <p:cNvPr id="1" name=""/>
        <p:cNvGrpSpPr/>
        <p:nvPr/>
      </p:nvGrpSpPr>
      <p:grpSpPr>
        <a:xfrm>
          <a:off x="0" y="0"/>
          <a:ext cx="0" cy="0"/>
          <a:chOff x="0" y="0"/>
          <a:chExt cx="0" cy="0"/>
        </a:xfrm>
      </p:grpSpPr>
      <p:sp>
        <p:nvSpPr>
          <p:cNvPr id="752" name="Shape 752"/>
          <p:cNvSpPr>
            <a:spLocks noGrp="1"/>
          </p:cNvSpPr>
          <p:nvPr>
            <p:ph type="ctrTitle"/>
          </p:nvPr>
        </p:nvSpPr>
        <p:spPr>
          <a:xfrm>
            <a:off x="728121" y="3649131"/>
            <a:ext cx="4995350" cy="844552"/>
          </a:xfrm>
          <a:prstGeom prst="rect">
            <a:avLst/>
          </a:prstGeom>
        </p:spPr>
        <p:txBody>
          <a:bodyPr lIns="0" tIns="0" rIns="0" bIns="0" anchor="b"/>
          <a:lstStyle>
            <a:lvl1pPr>
              <a:defRPr sz="3600">
                <a:solidFill>
                  <a:srgbClr val="FFFFFF"/>
                </a:solidFill>
              </a:defRPr>
            </a:lvl1pPr>
          </a:lstStyle>
          <a:p>
            <a:r>
              <a:rPr dirty="0"/>
              <a:t>Thank you</a:t>
            </a:r>
          </a:p>
        </p:txBody>
      </p:sp>
      <p:sp>
        <p:nvSpPr>
          <p:cNvPr id="753" name="Shape 753"/>
          <p:cNvSpPr/>
          <p:nvPr/>
        </p:nvSpPr>
        <p:spPr>
          <a:xfrm>
            <a:off x="728121" y="4493683"/>
            <a:ext cx="7679264" cy="1"/>
          </a:xfrm>
          <a:prstGeom prst="line">
            <a:avLst/>
          </a:prstGeom>
          <a:ln w="12700">
            <a:solidFill>
              <a:srgbClr val="FFFFFF"/>
            </a:solidFill>
          </a:ln>
        </p:spPr>
        <p:txBody>
          <a:bodyPr lIns="45719" rIns="45719"/>
          <a:lstStyle/>
          <a:p>
            <a:endParaRPr dirty="0"/>
          </a:p>
        </p:txBody>
      </p:sp>
      <p:pic>
        <p:nvPicPr>
          <p:cNvPr id="754" name="image1.png" descr="UNEnvironment_Logo_English_Short_white.png"/>
          <p:cNvPicPr>
            <a:picLocks noChangeAspect="1"/>
          </p:cNvPicPr>
          <p:nvPr/>
        </p:nvPicPr>
        <p:blipFill>
          <a:blip r:embed="rId3">
            <a:extLst/>
          </a:blip>
          <a:stretch>
            <a:fillRect/>
          </a:stretch>
        </p:blipFill>
        <p:spPr>
          <a:xfrm>
            <a:off x="6225054" y="2874028"/>
            <a:ext cx="2495616" cy="1619657"/>
          </a:xfrm>
          <a:prstGeom prst="rect">
            <a:avLst/>
          </a:prstGeom>
          <a:ln w="12700">
            <a:miter lim="400000"/>
          </a:ln>
        </p:spPr>
      </p:pic>
      <p:sp>
        <p:nvSpPr>
          <p:cNvPr id="755" name="Shape 755"/>
          <p:cNvSpPr>
            <a:spLocks noGrp="1"/>
          </p:cNvSpPr>
          <p:nvPr>
            <p:ph type="subTitle" sz="quarter" idx="1"/>
          </p:nvPr>
        </p:nvSpPr>
        <p:spPr>
          <a:xfrm>
            <a:off x="5156201" y="4493683"/>
            <a:ext cx="3251185" cy="1296557"/>
          </a:xfrm>
          <a:prstGeom prst="rect">
            <a:avLst/>
          </a:prstGeom>
        </p:spPr>
        <p:txBody>
          <a:bodyPr lIns="0" tIns="0" rIns="0" bIns="0"/>
          <a:lstStyle/>
          <a:p>
            <a:pPr algn="r">
              <a:spcBef>
                <a:spcPts val="200"/>
              </a:spcBef>
              <a:defRPr sz="900">
                <a:solidFill>
                  <a:srgbClr val="FFFFFF"/>
                </a:solidFill>
              </a:defRPr>
            </a:pPr>
            <a:endParaRPr lang="fr-FR" dirty="0" smtClean="0"/>
          </a:p>
          <a:p>
            <a:pPr algn="r">
              <a:spcBef>
                <a:spcPts val="200"/>
              </a:spcBef>
              <a:defRPr sz="900">
                <a:solidFill>
                  <a:srgbClr val="FFFFFF"/>
                </a:solidFill>
              </a:defRPr>
            </a:pPr>
            <a:r>
              <a:rPr lang="fr-FR" dirty="0" err="1" smtClean="0"/>
              <a:t>Lowri</a:t>
            </a:r>
            <a:r>
              <a:rPr lang="fr-FR" dirty="0" smtClean="0"/>
              <a:t> </a:t>
            </a:r>
            <a:r>
              <a:rPr lang="fr-FR" dirty="0" err="1" smtClean="0"/>
              <a:t>Angharad</a:t>
            </a:r>
            <a:r>
              <a:rPr lang="fr-FR" dirty="0" smtClean="0"/>
              <a:t> Rees</a:t>
            </a:r>
            <a:r>
              <a:rPr dirty="0" smtClean="0"/>
              <a:t>/</a:t>
            </a:r>
            <a:endParaRPr lang="fr-FR" dirty="0" smtClean="0"/>
          </a:p>
          <a:p>
            <a:pPr algn="r">
              <a:spcBef>
                <a:spcPts val="200"/>
              </a:spcBef>
              <a:defRPr sz="900">
                <a:solidFill>
                  <a:srgbClr val="FFFFFF"/>
                </a:solidFill>
              </a:defRPr>
            </a:pPr>
            <a:r>
              <a:rPr lang="fr-FR" dirty="0" err="1" smtClean="0"/>
              <a:t>Africa</a:t>
            </a:r>
            <a:r>
              <a:rPr lang="fr-FR" dirty="0" smtClean="0"/>
              <a:t> Office</a:t>
            </a:r>
            <a:r>
              <a:rPr dirty="0" smtClean="0"/>
              <a:t> </a:t>
            </a:r>
            <a:r>
              <a:rPr dirty="0"/>
              <a:t>/ </a:t>
            </a:r>
            <a:r>
              <a:rPr lang="fr-FR" dirty="0" smtClean="0"/>
              <a:t>Resource </a:t>
            </a:r>
            <a:r>
              <a:rPr lang="fr-FR" dirty="0" err="1"/>
              <a:t>E</a:t>
            </a:r>
            <a:r>
              <a:rPr lang="fr-FR" dirty="0" err="1" smtClean="0"/>
              <a:t>fficiency</a:t>
            </a:r>
            <a:r>
              <a:rPr lang="fr-FR" dirty="0" smtClean="0"/>
              <a:t> Unit</a:t>
            </a:r>
          </a:p>
          <a:p>
            <a:pPr algn="r">
              <a:spcBef>
                <a:spcPts val="200"/>
              </a:spcBef>
              <a:defRPr sz="900">
                <a:solidFill>
                  <a:srgbClr val="FFFFFF"/>
                </a:solidFill>
              </a:defRPr>
            </a:pPr>
            <a:r>
              <a:rPr lang="fr-FR" dirty="0" smtClean="0"/>
              <a:t>UN </a:t>
            </a:r>
            <a:r>
              <a:rPr lang="fr-FR" dirty="0" err="1" smtClean="0"/>
              <a:t>Environment</a:t>
            </a:r>
            <a:endParaRPr lang="fr-FR" dirty="0" smtClean="0"/>
          </a:p>
          <a:p>
            <a:pPr algn="r">
              <a:spcBef>
                <a:spcPts val="200"/>
              </a:spcBef>
              <a:defRPr sz="900">
                <a:solidFill>
                  <a:srgbClr val="FFFFFF"/>
                </a:solidFill>
              </a:defRPr>
            </a:pPr>
            <a:r>
              <a:rPr lang="fr-FR" dirty="0" smtClean="0"/>
              <a:t>United Nations Office in Nairobi, Kenya</a:t>
            </a:r>
          </a:p>
          <a:p>
            <a:pPr algn="r">
              <a:spcBef>
                <a:spcPts val="200"/>
              </a:spcBef>
              <a:defRPr sz="900">
                <a:solidFill>
                  <a:srgbClr val="FFFFFF"/>
                </a:solidFill>
              </a:defRPr>
            </a:pPr>
            <a:r>
              <a:rPr lang="fr-FR" dirty="0" smtClean="0">
                <a:solidFill>
                  <a:schemeClr val="bg1"/>
                </a:solidFill>
                <a:hlinkClick r:id="rId4"/>
              </a:rPr>
              <a:t>Lowri.rees@unep.org</a:t>
            </a:r>
            <a:endParaRPr lang="fr-FR" dirty="0" smtClean="0">
              <a:solidFill>
                <a:schemeClr val="bg1"/>
              </a:solidFill>
            </a:endParaRPr>
          </a:p>
        </p:txBody>
      </p:sp>
      <p:sp>
        <p:nvSpPr>
          <p:cNvPr id="756" name="Shape 756"/>
          <p:cNvSpPr/>
          <p:nvPr/>
        </p:nvSpPr>
        <p:spPr>
          <a:xfrm>
            <a:off x="728121" y="5790239"/>
            <a:ext cx="7679264" cy="1"/>
          </a:xfrm>
          <a:prstGeom prst="line">
            <a:avLst/>
          </a:prstGeom>
          <a:ln w="12700">
            <a:solidFill>
              <a:srgbClr val="FFFFFF"/>
            </a:solidFill>
          </a:ln>
        </p:spPr>
        <p:txBody>
          <a:bodyPr lIns="45719" rIns="45719"/>
          <a:lstStyle/>
          <a:p>
            <a:endParaRPr/>
          </a:p>
        </p:txBody>
      </p:sp>
      <p:sp>
        <p:nvSpPr>
          <p:cNvPr id="757" name="Shape 757"/>
          <p:cNvSpPr/>
          <p:nvPr/>
        </p:nvSpPr>
        <p:spPr>
          <a:xfrm>
            <a:off x="5156201" y="5790239"/>
            <a:ext cx="3251185" cy="2413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lnSpcReduction="10000"/>
          </a:bodyPr>
          <a:lstStyle>
            <a:lvl1pPr algn="r" defTabSz="457200">
              <a:spcBef>
                <a:spcPts val="300"/>
              </a:spcBef>
              <a:defRPr sz="1600">
                <a:solidFill>
                  <a:srgbClr val="FFFFFF"/>
                </a:solidFill>
                <a:latin typeface="Roboto Regular"/>
                <a:ea typeface="Roboto Regular"/>
                <a:cs typeface="Roboto Regular"/>
                <a:sym typeface="Roboto Regular"/>
              </a:defRPr>
            </a:lvl1pPr>
          </a:lstStyle>
          <a:p>
            <a:r>
              <a:t>www.unep.org</a:t>
            </a:r>
          </a:p>
        </p:txBody>
      </p:sp>
    </p:spTree>
  </p:cSld>
  <p:clrMapOvr>
    <a:masterClrMapping/>
  </p:clrMapOvr>
  <p:transition spd="slow" advClick="0">
    <p:randomBar dir="vert"/>
  </p:transition>
  <p:timing>
    <p:tnLst>
      <p:par>
        <p:cTn id="1" dur="indefinite" restart="never" nodeType="tmRoot"/>
      </p:par>
    </p:tnLst>
  </p:timing>
</p:sld>
</file>

<file path=ppt/theme/theme1.xml><?xml version="1.0" encoding="utf-8"?>
<a:theme xmlns:a="http://schemas.openxmlformats.org/drawingml/2006/main" name="UNEnvironment_PPT_English_ver2">
  <a:themeElements>
    <a:clrScheme name="UNEnvironment_PPT_English_ver2">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UNEnvironment_PPT_English_ver2">
      <a:majorFont>
        <a:latin typeface="Calibri"/>
        <a:ea typeface="Calibri"/>
        <a:cs typeface="Calibri"/>
      </a:majorFont>
      <a:minorFont>
        <a:latin typeface="Helvetica"/>
        <a:ea typeface="Helvetica"/>
        <a:cs typeface="Helvetica"/>
      </a:minorFont>
    </a:fontScheme>
    <a:fmtScheme name="UNEnvironment_PPT_English_ver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UNEnvironment_PPT_English_ver2">
  <a:themeElements>
    <a:clrScheme name="UNEnvironment_PPT_English_ver2">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UNEnvironment_PPT_English_ver2">
      <a:majorFont>
        <a:latin typeface="Calibri"/>
        <a:ea typeface="Calibri"/>
        <a:cs typeface="Calibri"/>
      </a:majorFont>
      <a:minorFont>
        <a:latin typeface="Helvetica"/>
        <a:ea typeface="Helvetica"/>
        <a:cs typeface="Helvetica"/>
      </a:minorFont>
    </a:fontScheme>
    <a:fmtScheme name="UNEnvironment_PPT_English_ver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136"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2456</TotalTime>
  <Words>1574</Words>
  <Application>Microsoft Office PowerPoint</Application>
  <PresentationFormat>On-screen Show (4:3)</PresentationFormat>
  <Paragraphs>170</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UNEnvironment_PPT_English_ver2</vt:lpstr>
      <vt:lpstr>The importance of measuring the nexus between the environment and the social dimension of development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will the 2030 Agenda  be monitored?</dc:title>
  <dc:creator>Jillian Campbell</dc:creator>
  <cp:lastModifiedBy>Lowri Rees</cp:lastModifiedBy>
  <cp:revision>64</cp:revision>
  <cp:lastPrinted>2017-09-25T13:13:28Z</cp:lastPrinted>
  <dcterms:modified xsi:type="dcterms:W3CDTF">2017-09-28T06:12:47Z</dcterms:modified>
</cp:coreProperties>
</file>