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61" r:id="rId3"/>
    <p:sldId id="320" r:id="rId4"/>
    <p:sldId id="387" r:id="rId5"/>
    <p:sldId id="388" r:id="rId6"/>
    <p:sldId id="374" r:id="rId7"/>
    <p:sldId id="389" r:id="rId8"/>
    <p:sldId id="369" r:id="rId9"/>
    <p:sldId id="380" r:id="rId10"/>
    <p:sldId id="381" r:id="rId11"/>
    <p:sldId id="384" r:id="rId12"/>
    <p:sldId id="370" r:id="rId13"/>
    <p:sldId id="391" r:id="rId14"/>
    <p:sldId id="390" r:id="rId15"/>
    <p:sldId id="278" r:id="rId16"/>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97D"/>
    <a:srgbClr val="F7C96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838" autoAdjust="0"/>
    <p:restoredTop sz="94618"/>
  </p:normalViewPr>
  <p:slideViewPr>
    <p:cSldViewPr snapToGrid="0" snapToObjects="1">
      <p:cViewPr varScale="1">
        <p:scale>
          <a:sx n="65" d="100"/>
          <a:sy n="65" d="100"/>
        </p:scale>
        <p:origin x="79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47FFA7-6D0E-F74C-9190-2EFC36BA2A2B}" type="datetimeFigureOut">
              <a:rPr lang="it-IT" smtClean="0"/>
              <a:t>28/09/2017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2092EC-F2A9-B048-A5A4-12EBF8F4F188}" type="slidenum">
              <a:rPr lang="it-IT" smtClean="0"/>
              <a:t>‹#›</a:t>
            </a:fld>
            <a:endParaRPr lang="it-IT"/>
          </a:p>
        </p:txBody>
      </p:sp>
    </p:spTree>
    <p:extLst>
      <p:ext uri="{BB962C8B-B14F-4D97-AF65-F5344CB8AC3E}">
        <p14:creationId xmlns:p14="http://schemas.microsoft.com/office/powerpoint/2010/main" val="19042183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a:t>Administrative data on land is in most cases not complete or fully reliable and coverage is often quite limited in terms of geographical areas, proportion of total land parcels, different forms of tenure and their associated social groups, and women’s land rights. However the World Bank estimated that 60-70% of all countries have nearly complete records and maps, and 40% of these have all the information digitalized – but not necessarily disaggregated by gender (GLTN 2014). The available data can be improved over time, and in most cases would require critical expert and stakeholder interpretation and analysis. </a:t>
            </a:r>
          </a:p>
          <a:p>
            <a:r>
              <a:rPr lang="en-US" dirty="0"/>
              <a:t>Expert assessments are another robust source of information for answering the land indicators pertaining to Legal recognition of land tenure, land administration services and land dispute and conflict resolution. Like national household surveys, there are many on-going data initiatives which provide already established platforms for partners</a:t>
            </a:r>
            <a:r>
              <a:rPr lang="en-US" baseline="0" dirty="0"/>
              <a:t> working on land indicator</a:t>
            </a:r>
            <a:r>
              <a:rPr lang="en-US" dirty="0"/>
              <a:t> to work towards harmonizing data requirements, standards and assessment processes. </a:t>
            </a:r>
          </a:p>
        </p:txBody>
      </p:sp>
      <p:sp>
        <p:nvSpPr>
          <p:cNvPr id="4" name="Slide Number Placeholder 3"/>
          <p:cNvSpPr>
            <a:spLocks noGrp="1"/>
          </p:cNvSpPr>
          <p:nvPr>
            <p:ph type="sldNum" sz="quarter" idx="10"/>
          </p:nvPr>
        </p:nvSpPr>
        <p:spPr/>
        <p:txBody>
          <a:bodyPr/>
          <a:lstStyle/>
          <a:p>
            <a:fld id="{C76B61DE-2DC4-4030-985D-64171C458A10}" type="slidenum">
              <a:rPr lang="en-US" smtClean="0"/>
              <a:pPr/>
              <a:t>4</a:t>
            </a:fld>
            <a:endParaRPr lang="en-US"/>
          </a:p>
        </p:txBody>
      </p:sp>
    </p:spTree>
    <p:extLst>
      <p:ext uri="{BB962C8B-B14F-4D97-AF65-F5344CB8AC3E}">
        <p14:creationId xmlns:p14="http://schemas.microsoft.com/office/powerpoint/2010/main" val="4106429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a:t>Administrative data on land is in most cases not complete or fully reliable and coverage is often quite limited in terms of geographical areas, proportion of total land parcels, different forms of tenure and their associated social groups, and women’s land rights. However the World Bank estimated that 60-70% of all countries have nearly complete records and maps, and 40% of these have all the information digitalized – but not necessarily disaggregated by gender (GLTN 2014). The available data can be improved over time, and in most cases would require critical expert and stakeholder interpretation and analysis. </a:t>
            </a:r>
          </a:p>
          <a:p>
            <a:r>
              <a:rPr lang="en-US" dirty="0"/>
              <a:t>Expert assessments are another robust source of information for answering the land indicators pertaining to Legal recognition of land tenure, land administration services and land dispute and conflict resolution. Like national household surveys, there are many on-going data initiatives which provide already established platforms for partners</a:t>
            </a:r>
            <a:r>
              <a:rPr lang="en-US" baseline="0" dirty="0"/>
              <a:t> working on land indicator</a:t>
            </a:r>
            <a:r>
              <a:rPr lang="en-US" dirty="0"/>
              <a:t> to work towards harmonizing data requirements, standards and assessment processes. </a:t>
            </a:r>
          </a:p>
        </p:txBody>
      </p:sp>
      <p:sp>
        <p:nvSpPr>
          <p:cNvPr id="4" name="Slide Number Placeholder 3"/>
          <p:cNvSpPr>
            <a:spLocks noGrp="1"/>
          </p:cNvSpPr>
          <p:nvPr>
            <p:ph type="sldNum" sz="quarter" idx="10"/>
          </p:nvPr>
        </p:nvSpPr>
        <p:spPr/>
        <p:txBody>
          <a:bodyPr/>
          <a:lstStyle/>
          <a:p>
            <a:fld id="{C76B61DE-2DC4-4030-985D-64171C458A10}" type="slidenum">
              <a:rPr lang="en-US" smtClean="0"/>
              <a:pPr/>
              <a:t>5</a:t>
            </a:fld>
            <a:endParaRPr lang="en-US"/>
          </a:p>
        </p:txBody>
      </p:sp>
    </p:spTree>
    <p:extLst>
      <p:ext uri="{BB962C8B-B14F-4D97-AF65-F5344CB8AC3E}">
        <p14:creationId xmlns:p14="http://schemas.microsoft.com/office/powerpoint/2010/main" val="1162799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887CD5E1-73FA-6944-8F63-175334F0C26A}" type="datetimeFigureOut">
              <a:rPr lang="it-IT" smtClean="0"/>
              <a:t>28/09/2017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2629625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87CD5E1-73FA-6944-8F63-175334F0C26A}" type="datetimeFigureOut">
              <a:rPr lang="it-IT" smtClean="0"/>
              <a:t>28/09/2017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3970356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887CD5E1-73FA-6944-8F63-175334F0C26A}" type="datetimeFigureOut">
              <a:rPr lang="it-IT" smtClean="0"/>
              <a:t>28/09/2017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2428217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887CD5E1-73FA-6944-8F63-175334F0C26A}" type="datetimeFigureOut">
              <a:rPr lang="it-IT" smtClean="0"/>
              <a:t>28/09/2017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892298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887CD5E1-73FA-6944-8F63-175334F0C26A}" type="datetimeFigureOut">
              <a:rPr lang="it-IT" smtClean="0"/>
              <a:t>28/09/2017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169553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887CD5E1-73FA-6944-8F63-175334F0C26A}" type="datetimeFigureOut">
              <a:rPr lang="it-IT" smtClean="0"/>
              <a:t>28/09/2017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1929063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87CD5E1-73FA-6944-8F63-175334F0C26A}" type="datetimeFigureOut">
              <a:rPr lang="it-IT" smtClean="0"/>
              <a:t>28/09/2017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1869440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87CD5E1-73FA-6944-8F63-175334F0C26A}" type="datetimeFigureOut">
              <a:rPr lang="it-IT" smtClean="0"/>
              <a:t>28/09/2017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3625741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87CD5E1-73FA-6944-8F63-175334F0C26A}" type="datetimeFigureOut">
              <a:rPr lang="it-IT" smtClean="0"/>
              <a:t>28/09/2017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773079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87CD5E1-73FA-6944-8F63-175334F0C26A}" type="datetimeFigureOut">
              <a:rPr lang="it-IT" smtClean="0"/>
              <a:t>28/09/2017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3454589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87CD5E1-73FA-6944-8F63-175334F0C26A}" type="datetimeFigureOut">
              <a:rPr lang="it-IT" smtClean="0"/>
              <a:t>28/09/2017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1410604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7CD5E1-73FA-6944-8F63-175334F0C26A}" type="datetimeFigureOut">
              <a:rPr lang="it-IT" smtClean="0"/>
              <a:t>28/09/2017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F8E4E-CEFE-1041-8D66-D86EC9268CD7}" type="slidenum">
              <a:rPr lang="it-IT" smtClean="0"/>
              <a:t>‹#›</a:t>
            </a:fld>
            <a:endParaRPr lang="it-IT"/>
          </a:p>
        </p:txBody>
      </p:sp>
    </p:spTree>
    <p:extLst>
      <p:ext uri="{BB962C8B-B14F-4D97-AF65-F5344CB8AC3E}">
        <p14:creationId xmlns:p14="http://schemas.microsoft.com/office/powerpoint/2010/main" val="3960006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p:cNvSpPr>
          <p:nvPr/>
        </p:nvSpPr>
        <p:spPr bwMode="auto">
          <a:xfrm>
            <a:off x="516193" y="1838633"/>
            <a:ext cx="7964129" cy="2202426"/>
          </a:xfrm>
          <a:prstGeom prst="rect">
            <a:avLst/>
          </a:prstGeom>
          <a:noFill/>
          <a:ln w="12700">
            <a:noFill/>
            <a:miter lim="800000"/>
            <a:headEnd/>
            <a:tailEnd/>
          </a:ln>
        </p:spPr>
        <p:txBody>
          <a:bodyPr lIns="0" tIns="0" rIns="40639" bIns="0" anchor="ctr">
            <a:prstTxWarp prst="textNoShape">
              <a:avLst/>
            </a:prstTxWarp>
          </a:bodyPr>
          <a:lstStyle/>
          <a:p>
            <a:pPr marL="742950" lvl="1" indent="-285750" algn="ctr">
              <a:spcBef>
                <a:spcPct val="20000"/>
              </a:spcBef>
              <a:defRPr/>
            </a:pPr>
            <a:r>
              <a:rPr lang="en-US" sz="4000" b="1" dirty="0">
                <a:solidFill>
                  <a:srgbClr val="1E497D"/>
                </a:solidFill>
                <a:latin typeface="Helvetica"/>
                <a:cs typeface="Helvetica"/>
              </a:rPr>
              <a:t>Integration of Various Sources for Producing Land and Urban-related Indicators</a:t>
            </a:r>
          </a:p>
          <a:p>
            <a:pPr marL="742950" lvl="1" indent="-285750" algn="ctr">
              <a:spcBef>
                <a:spcPct val="20000"/>
              </a:spcBef>
              <a:defRPr/>
            </a:pPr>
            <a:endParaRPr lang="en-US" sz="2000" b="1" i="1" dirty="0">
              <a:solidFill>
                <a:srgbClr val="1E497D"/>
              </a:solidFill>
              <a:latin typeface="Helvetica"/>
              <a:cs typeface="Helvetica"/>
            </a:endParaRPr>
          </a:p>
          <a:p>
            <a:pPr marL="742950" lvl="1" indent="-285750" algn="ctr">
              <a:spcBef>
                <a:spcPct val="20000"/>
              </a:spcBef>
              <a:defRPr/>
            </a:pPr>
            <a:r>
              <a:rPr lang="en-US" sz="2000" b="1" i="1" dirty="0">
                <a:solidFill>
                  <a:srgbClr val="1E497D"/>
                </a:solidFill>
                <a:latin typeface="Helvetica"/>
                <a:cs typeface="Helvetica"/>
              </a:rPr>
              <a:t>Sub-regional workshop on Data disaggregation</a:t>
            </a:r>
          </a:p>
          <a:p>
            <a:pPr marL="742950" lvl="1" indent="-285750" algn="ctr">
              <a:spcBef>
                <a:spcPct val="20000"/>
              </a:spcBef>
              <a:defRPr/>
            </a:pPr>
            <a:r>
              <a:rPr lang="en-US" sz="2000" b="1" i="1" dirty="0">
                <a:solidFill>
                  <a:srgbClr val="1E497D"/>
                </a:solidFill>
                <a:latin typeface="Helvetica"/>
                <a:cs typeface="Helvetica"/>
              </a:rPr>
              <a:t>Lilongwe, Malawi</a:t>
            </a:r>
          </a:p>
          <a:p>
            <a:pPr marL="742950" lvl="1" indent="-285750" algn="ctr">
              <a:spcBef>
                <a:spcPct val="20000"/>
              </a:spcBef>
              <a:defRPr/>
            </a:pPr>
            <a:r>
              <a:rPr lang="en-US" sz="2000" b="1" i="1" dirty="0">
                <a:solidFill>
                  <a:srgbClr val="1E497D"/>
                </a:solidFill>
                <a:latin typeface="Helvetica"/>
                <a:cs typeface="Helvetica"/>
              </a:rPr>
              <a:t>27-29 September 2017</a:t>
            </a:r>
          </a:p>
        </p:txBody>
      </p:sp>
      <p:pic>
        <p:nvPicPr>
          <p:cNvPr id="8"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1033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9"/>
          <p:cNvSpPr>
            <a:spLocks noChangeArrowheads="1"/>
          </p:cNvSpPr>
          <p:nvPr/>
        </p:nvSpPr>
        <p:spPr bwMode="auto">
          <a:xfrm>
            <a:off x="921774" y="243721"/>
            <a:ext cx="379771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3600" b="1" dirty="0">
                <a:latin typeface="+mn-lt"/>
              </a:rPr>
              <a:t>Indicator 1.4.2 </a:t>
            </a:r>
            <a:endParaRPr lang="en-US" altLang="en-US" sz="3600" dirty="0">
              <a:latin typeface="+mn-lt"/>
            </a:endParaRPr>
          </a:p>
        </p:txBody>
      </p:sp>
      <p:sp>
        <p:nvSpPr>
          <p:cNvPr id="4" name="Rectangle 3">
            <a:extLst>
              <a:ext uri="{FF2B5EF4-FFF2-40B4-BE49-F238E27FC236}">
                <a16:creationId xmlns:a16="http://schemas.microsoft.com/office/drawing/2014/main" id="{8EE02838-2E40-494B-9EEB-63BD863A1CC6}"/>
              </a:ext>
            </a:extLst>
          </p:cNvPr>
          <p:cNvSpPr/>
          <p:nvPr/>
        </p:nvSpPr>
        <p:spPr>
          <a:xfrm>
            <a:off x="155652" y="761362"/>
            <a:ext cx="8855613" cy="5668218"/>
          </a:xfrm>
          <a:prstGeom prst="rect">
            <a:avLst/>
          </a:prstGeom>
        </p:spPr>
        <p:txBody>
          <a:bodyPr wrap="square">
            <a:spAutoFit/>
          </a:bodyPr>
          <a:lstStyle/>
          <a:p>
            <a:pPr>
              <a:lnSpc>
                <a:spcPct val="115000"/>
              </a:lnSpc>
              <a:spcAft>
                <a:spcPts val="1000"/>
              </a:spcAft>
            </a:pPr>
            <a:r>
              <a:rPr lang="en-US" sz="2400" b="1" dirty="0"/>
              <a:t>Target </a:t>
            </a:r>
            <a:r>
              <a:rPr lang="en-US" sz="2400" b="1" dirty="0">
                <a:ea typeface="Calibri"/>
                <a:cs typeface="Times New Roman"/>
              </a:rPr>
              <a:t>1.4: </a:t>
            </a:r>
            <a:r>
              <a:rPr lang="en-US" sz="2400" dirty="0">
                <a:solidFill>
                  <a:prstClr val="black"/>
                </a:solidFill>
                <a:ea typeface="Calibri"/>
                <a:cs typeface="Times New Roman"/>
              </a:rPr>
              <a:t>By 2030, ensure that all men and women, in particular the poor and the vulnerable, have equal rights to economic resources, as well as access to basic services, ownership and control over land and other forms of property, inheritance, natural resources, appropriate new technology and financial services, including microfinance.</a:t>
            </a:r>
            <a:r>
              <a:rPr lang="en-US" sz="2400" dirty="0"/>
              <a:t> </a:t>
            </a:r>
          </a:p>
          <a:p>
            <a:pPr lvl="0"/>
            <a:r>
              <a:rPr lang="en-US" sz="2400" b="1" dirty="0"/>
              <a:t>Indicator 1.4.2: </a:t>
            </a:r>
            <a:r>
              <a:rPr lang="en-US" sz="2400" dirty="0">
                <a:solidFill>
                  <a:prstClr val="black"/>
                </a:solidFill>
              </a:rPr>
              <a:t>Proportion of total </a:t>
            </a:r>
            <a:r>
              <a:rPr lang="en-US" sz="2400" b="1" dirty="0">
                <a:solidFill>
                  <a:prstClr val="black"/>
                </a:solidFill>
              </a:rPr>
              <a:t>adult population </a:t>
            </a:r>
            <a:r>
              <a:rPr lang="en-US" sz="2400" dirty="0">
                <a:solidFill>
                  <a:prstClr val="black"/>
                </a:solidFill>
              </a:rPr>
              <a:t>with </a:t>
            </a:r>
            <a:r>
              <a:rPr lang="en-US" sz="2400" b="1" dirty="0">
                <a:solidFill>
                  <a:prstClr val="black"/>
                </a:solidFill>
              </a:rPr>
              <a:t>secure tenure </a:t>
            </a:r>
            <a:r>
              <a:rPr lang="en-US" sz="2400" dirty="0">
                <a:solidFill>
                  <a:prstClr val="black"/>
                </a:solidFill>
              </a:rPr>
              <a:t>rights to land, with </a:t>
            </a:r>
            <a:r>
              <a:rPr lang="en-US" sz="2400" b="1" dirty="0">
                <a:solidFill>
                  <a:prstClr val="black"/>
                </a:solidFill>
              </a:rPr>
              <a:t>legally recognized documentation</a:t>
            </a:r>
            <a:r>
              <a:rPr lang="en-US" sz="2400" dirty="0">
                <a:solidFill>
                  <a:prstClr val="black"/>
                </a:solidFill>
              </a:rPr>
              <a:t> and </a:t>
            </a:r>
            <a:r>
              <a:rPr lang="en-US" sz="2400" b="1" dirty="0">
                <a:solidFill>
                  <a:prstClr val="black"/>
                </a:solidFill>
              </a:rPr>
              <a:t>who </a:t>
            </a:r>
            <a:r>
              <a:rPr lang="en-US" sz="2400" dirty="0">
                <a:solidFill>
                  <a:prstClr val="black"/>
                </a:solidFill>
              </a:rPr>
              <a:t>perceive</a:t>
            </a:r>
            <a:r>
              <a:rPr lang="en-US" sz="2400" b="1" dirty="0">
                <a:solidFill>
                  <a:prstClr val="black"/>
                </a:solidFill>
              </a:rPr>
              <a:t> their rights to land as secure</a:t>
            </a:r>
            <a:r>
              <a:rPr lang="en-US" sz="2400" dirty="0">
                <a:solidFill>
                  <a:prstClr val="black"/>
                </a:solidFill>
              </a:rPr>
              <a:t>, by sex and by type of tenure.</a:t>
            </a:r>
          </a:p>
          <a:p>
            <a:pPr marL="342900" lvl="0" indent="-342900">
              <a:buFont typeface="Arial" panose="020B0604020202020204" pitchFamily="34" charset="0"/>
              <a:buChar char="•"/>
            </a:pPr>
            <a:r>
              <a:rPr lang="en-US" sz="2400" i="1" dirty="0">
                <a:solidFill>
                  <a:prstClr val="black"/>
                </a:solidFill>
              </a:rPr>
              <a:t>Custodian Agencies : UN-Habitat and World Bank</a:t>
            </a:r>
          </a:p>
          <a:p>
            <a:pPr marL="342900" lvl="0" indent="-342900">
              <a:buFont typeface="Arial" panose="020B0604020202020204" pitchFamily="34" charset="0"/>
              <a:buChar char="•"/>
            </a:pPr>
            <a:r>
              <a:rPr lang="en-US" sz="2400" i="1" dirty="0">
                <a:solidFill>
                  <a:prstClr val="black"/>
                </a:solidFill>
              </a:rPr>
              <a:t>Classified as Tier III</a:t>
            </a:r>
          </a:p>
          <a:p>
            <a:pPr marL="285750" lvl="0" indent="-285750">
              <a:buFont typeface="Arial" panose="020B0604020202020204" pitchFamily="34" charset="0"/>
              <a:buChar char="•"/>
            </a:pPr>
            <a:r>
              <a:rPr lang="en-US" sz="2400" i="1" dirty="0"/>
              <a:t>Product of extensive debate and policy dialogue coordinated by the Global Donor Working Group on Land (GDWGL) and the Global Land Tool Network – Global Land Indicators Initiative (GLTN/GLII)</a:t>
            </a:r>
            <a:endParaRPr lang="en-US" sz="3200" i="1" dirty="0">
              <a:solidFill>
                <a:prstClr val="black"/>
              </a:solidFill>
            </a:endParaRPr>
          </a:p>
        </p:txBody>
      </p:sp>
    </p:spTree>
    <p:extLst>
      <p:ext uri="{BB962C8B-B14F-4D97-AF65-F5344CB8AC3E}">
        <p14:creationId xmlns:p14="http://schemas.microsoft.com/office/powerpoint/2010/main" val="1664149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8" descr="DSC0369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1632" y="3844372"/>
            <a:ext cx="3258382" cy="2172254"/>
          </a:xfrm>
          <a:prstGeom prst="rect">
            <a:avLst/>
          </a:prstGeom>
        </p:spPr>
      </p:pic>
      <p:sp>
        <p:nvSpPr>
          <p:cNvPr id="11" name="Subtitle 2">
            <a:extLst>
              <a:ext uri="{FF2B5EF4-FFF2-40B4-BE49-F238E27FC236}">
                <a16:creationId xmlns:a16="http://schemas.microsoft.com/office/drawing/2014/main" id="{47AF2832-3B7C-49B4-8C82-21572E0BD0A0}"/>
              </a:ext>
            </a:extLst>
          </p:cNvPr>
          <p:cNvSpPr txBox="1">
            <a:spLocks/>
          </p:cNvSpPr>
          <p:nvPr/>
        </p:nvSpPr>
        <p:spPr>
          <a:xfrm>
            <a:off x="-117987" y="896677"/>
            <a:ext cx="9144000" cy="5244068"/>
          </a:xfrm>
          <a:prstGeom prst="rect">
            <a:avLst/>
          </a:prstGeom>
        </p:spPr>
        <p:txBody>
          <a:bodyPr>
            <a:normAutofit fontScale="92500" lnSpcReduction="1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Related to:</a:t>
            </a:r>
          </a:p>
          <a:p>
            <a:pPr lvl="1"/>
            <a:r>
              <a:rPr lang="en-US" dirty="0"/>
              <a:t> Targets 5.a.1 (agricultural people/land) and 5.a.2 (legal framework) </a:t>
            </a:r>
          </a:p>
          <a:p>
            <a:pPr lvl="1"/>
            <a:r>
              <a:rPr lang="en-US" dirty="0"/>
              <a:t>Targets 11.1 (access to affordable housing/upgrading slums) and  target 11. 3 (sustainable urbanization/settlement planning). </a:t>
            </a:r>
          </a:p>
          <a:p>
            <a:r>
              <a:rPr lang="en-US" dirty="0"/>
              <a:t>Goal 15 on sustainable use of land and natural resources. </a:t>
            </a:r>
          </a:p>
          <a:p>
            <a:pPr lvl="1"/>
            <a:r>
              <a:rPr lang="en-US" dirty="0"/>
              <a:t>Land tenure also influences land use</a:t>
            </a:r>
          </a:p>
          <a:p>
            <a:r>
              <a:rPr lang="en-US" dirty="0"/>
              <a:t> Goal 16 for promoting peace and inclusive societies and institutions</a:t>
            </a:r>
          </a:p>
          <a:p>
            <a:pPr lvl="1"/>
            <a:r>
              <a:rPr lang="en-US" dirty="0"/>
              <a:t>Land is a significant source of conflict</a:t>
            </a:r>
            <a:endParaRPr lang="en-US" sz="2000" dirty="0"/>
          </a:p>
        </p:txBody>
      </p:sp>
      <p:sp>
        <p:nvSpPr>
          <p:cNvPr id="12" name="Rectangle 9">
            <a:extLst>
              <a:ext uri="{FF2B5EF4-FFF2-40B4-BE49-F238E27FC236}">
                <a16:creationId xmlns:a16="http://schemas.microsoft.com/office/drawing/2014/main" id="{251591B4-8A1F-4D15-BD64-5858921E61AE}"/>
              </a:ext>
            </a:extLst>
          </p:cNvPr>
          <p:cNvSpPr>
            <a:spLocks noChangeArrowheads="1"/>
          </p:cNvSpPr>
          <p:nvPr/>
        </p:nvSpPr>
        <p:spPr bwMode="auto">
          <a:xfrm>
            <a:off x="1143000" y="289257"/>
            <a:ext cx="379771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3600" b="1" dirty="0">
                <a:latin typeface="+mn-lt"/>
              </a:rPr>
              <a:t>Indicator 1.4.2 </a:t>
            </a:r>
            <a:endParaRPr lang="en-US" altLang="en-US" sz="3600" dirty="0">
              <a:latin typeface="+mn-lt"/>
            </a:endParaRPr>
          </a:p>
        </p:txBody>
      </p:sp>
    </p:spTree>
    <p:extLst>
      <p:ext uri="{BB962C8B-B14F-4D97-AF65-F5344CB8AC3E}">
        <p14:creationId xmlns:p14="http://schemas.microsoft.com/office/powerpoint/2010/main" val="3091532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73380"/>
            <a:ext cx="8229600" cy="1143000"/>
          </a:xfrm>
        </p:spPr>
        <p:txBody>
          <a:bodyPr>
            <a:normAutofit/>
          </a:bodyPr>
          <a:lstStyle/>
          <a:p>
            <a:r>
              <a:rPr lang="en-US" sz="3200" b="1" dirty="0">
                <a:solidFill>
                  <a:schemeClr val="bg1"/>
                </a:solidFill>
              </a:rPr>
              <a:t>Relevance</a:t>
            </a:r>
          </a:p>
        </p:txBody>
      </p:sp>
      <p:sp>
        <p:nvSpPr>
          <p:cNvPr id="3" name="Content Placeholder 2"/>
          <p:cNvSpPr>
            <a:spLocks noGrp="1"/>
          </p:cNvSpPr>
          <p:nvPr>
            <p:ph sz="quarter" idx="1"/>
          </p:nvPr>
        </p:nvSpPr>
        <p:spPr>
          <a:xfrm>
            <a:off x="267493" y="854950"/>
            <a:ext cx="8670029" cy="5020491"/>
          </a:xfrm>
        </p:spPr>
        <p:txBody>
          <a:bodyPr>
            <a:normAutofit fontScale="85000" lnSpcReduction="20000"/>
          </a:bodyPr>
          <a:lstStyle/>
          <a:p>
            <a:r>
              <a:rPr lang="en-US" dirty="0"/>
              <a:t>Land is a key asset that is essential for poverty reduction and equality of opportunity including by gender</a:t>
            </a:r>
          </a:p>
          <a:p>
            <a:r>
              <a:rPr lang="en-US" dirty="0"/>
              <a:t>Regular reporting help in : </a:t>
            </a:r>
          </a:p>
          <a:p>
            <a:pPr lvl="1"/>
            <a:r>
              <a:rPr lang="en-US" dirty="0"/>
              <a:t>Informing governments and non-state actors to what extent countries’ legal and institutional frameworks recognize and support different land tenure categories, and implementation capacity to protect such rights in practice, as well as progress made </a:t>
            </a:r>
          </a:p>
          <a:p>
            <a:pPr lvl="2"/>
            <a:r>
              <a:rPr lang="en-US" dirty="0"/>
              <a:t>Enable targeted actions at the country level as well as at a subnational level </a:t>
            </a:r>
          </a:p>
          <a:p>
            <a:pPr lvl="1"/>
            <a:r>
              <a:rPr lang="en-US" dirty="0"/>
              <a:t>Providing incentives for governments to improve land governance performance </a:t>
            </a:r>
          </a:p>
          <a:p>
            <a:pPr lvl="1"/>
            <a:r>
              <a:rPr lang="en-US" dirty="0"/>
              <a:t>Achieving better understanding of the strengths and weaknesses of existing land governance policies and practices. </a:t>
            </a:r>
          </a:p>
          <a:p>
            <a:endParaRPr lang="en-US" dirty="0"/>
          </a:p>
        </p:txBody>
      </p:sp>
      <p:pic>
        <p:nvPicPr>
          <p:cNvPr id="5" name="Picture 7" descr="footer">
            <a:extLst>
              <a:ext uri="{FF2B5EF4-FFF2-40B4-BE49-F238E27FC236}">
                <a16:creationId xmlns:a16="http://schemas.microsoft.com/office/drawing/2014/main" id="{576DADBF-DC8C-497B-A020-09DBFC731B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0AE028A6-35EF-44F5-81CF-7CD06DD6EE16}"/>
              </a:ext>
            </a:extLst>
          </p:cNvPr>
          <p:cNvSpPr txBox="1"/>
          <p:nvPr/>
        </p:nvSpPr>
        <p:spPr>
          <a:xfrm>
            <a:off x="619432" y="208619"/>
            <a:ext cx="7551174" cy="646331"/>
          </a:xfrm>
          <a:prstGeom prst="rect">
            <a:avLst/>
          </a:prstGeom>
          <a:noFill/>
        </p:spPr>
        <p:txBody>
          <a:bodyPr wrap="square" rtlCol="0">
            <a:spAutoFit/>
          </a:bodyPr>
          <a:lstStyle/>
          <a:p>
            <a:r>
              <a:rPr lang="en-US" sz="3600" b="1" dirty="0"/>
              <a:t>Indicator 1.4.2…relevance</a:t>
            </a:r>
          </a:p>
        </p:txBody>
      </p:sp>
    </p:spTree>
    <p:extLst>
      <p:ext uri="{BB962C8B-B14F-4D97-AF65-F5344CB8AC3E}">
        <p14:creationId xmlns:p14="http://schemas.microsoft.com/office/powerpoint/2010/main" val="33910897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7" descr="footer">
            <a:extLst>
              <a:ext uri="{FF2B5EF4-FFF2-40B4-BE49-F238E27FC236}">
                <a16:creationId xmlns:a16="http://schemas.microsoft.com/office/drawing/2014/main" id="{576DADBF-DC8C-497B-A020-09DBFC731B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a:extLst>
              <a:ext uri="{FF2B5EF4-FFF2-40B4-BE49-F238E27FC236}">
                <a16:creationId xmlns:a16="http://schemas.microsoft.com/office/drawing/2014/main" id="{1D7EEF5D-798E-4861-84D8-0F5F767FFAFA}"/>
              </a:ext>
            </a:extLst>
          </p:cNvPr>
          <p:cNvSpPr txBox="1">
            <a:spLocks/>
          </p:cNvSpPr>
          <p:nvPr/>
        </p:nvSpPr>
        <p:spPr>
          <a:xfrm>
            <a:off x="0" y="957402"/>
            <a:ext cx="9144000" cy="573774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b="1" i="1" dirty="0">
                <a:ea typeface="Calibri"/>
                <a:cs typeface="Times New Roman"/>
              </a:rPr>
              <a:t>Tenure:</a:t>
            </a:r>
            <a:r>
              <a:rPr lang="en-US" sz="2000" dirty="0">
                <a:ea typeface="Calibri"/>
                <a:cs typeface="Times New Roman"/>
              </a:rPr>
              <a:t> </a:t>
            </a:r>
            <a:r>
              <a:rPr lang="en-US" sz="2000" dirty="0"/>
              <a:t>Tenure systems determine who can use which resources, for how long, and under what conditions and may be based on formal policies and laws, as well as customs and practices. A tenure typology refers to categories of tenure rights, like for example customary, leasehold, public, freehold, and is county specific.</a:t>
            </a:r>
          </a:p>
          <a:p>
            <a:r>
              <a:rPr lang="en-US" sz="2000" b="1" i="1" dirty="0">
                <a:ea typeface="Calibri"/>
                <a:cs typeface="Times New Roman"/>
              </a:rPr>
              <a:t>Legally recognized documentation:</a:t>
            </a:r>
            <a:r>
              <a:rPr lang="en-US" sz="2000" dirty="0">
                <a:ea typeface="Calibri"/>
                <a:cs typeface="Times New Roman"/>
              </a:rPr>
              <a:t> refers to the recording and publication of information on the nature and location of land, rights and right holders in a form that is recognized by government, and therefore legal. </a:t>
            </a:r>
          </a:p>
          <a:p>
            <a:r>
              <a:rPr lang="en-US" sz="2000" b="1" i="1" dirty="0">
                <a:ea typeface="Calibri"/>
                <a:cs typeface="Times New Roman"/>
              </a:rPr>
              <a:t>Perception of tenure security</a:t>
            </a:r>
            <a:r>
              <a:rPr lang="en-US" sz="2000" i="1" dirty="0">
                <a:ea typeface="Calibri"/>
                <a:cs typeface="Times New Roman"/>
              </a:rPr>
              <a:t>: </a:t>
            </a:r>
            <a:r>
              <a:rPr lang="en-US" sz="2000" dirty="0">
                <a:ea typeface="Calibri"/>
                <a:cs typeface="Times New Roman"/>
              </a:rPr>
              <a:t>Tenure is perceived to be secure if individuals or households do not feel a threat of being deprived of legitimately acquired use or ownership rights to land or of these rights being disputed by others (either the Government of individuals). </a:t>
            </a:r>
          </a:p>
          <a:p>
            <a:pPr lvl="1"/>
            <a:r>
              <a:rPr lang="en-US" sz="1800" dirty="0"/>
              <a:t>Important in settings where formal documentation does not exist or where, largely due to gaps in institutional quality or the transparency with which land records are administered, formal documents may not increase tenure security.</a:t>
            </a:r>
            <a:endParaRPr lang="en-US" sz="1100" b="1" i="1" dirty="0">
              <a:ea typeface="Calibri"/>
              <a:cs typeface="Times New Roman"/>
            </a:endParaRPr>
          </a:p>
        </p:txBody>
      </p:sp>
      <p:sp>
        <p:nvSpPr>
          <p:cNvPr id="8" name="Rectangle 9">
            <a:extLst>
              <a:ext uri="{FF2B5EF4-FFF2-40B4-BE49-F238E27FC236}">
                <a16:creationId xmlns:a16="http://schemas.microsoft.com/office/drawing/2014/main" id="{D0220888-D243-4A7A-A6EC-517BD008BE1C}"/>
              </a:ext>
            </a:extLst>
          </p:cNvPr>
          <p:cNvSpPr>
            <a:spLocks noChangeArrowheads="1"/>
          </p:cNvSpPr>
          <p:nvPr/>
        </p:nvSpPr>
        <p:spPr bwMode="auto">
          <a:xfrm>
            <a:off x="995516" y="89185"/>
            <a:ext cx="639342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3200" b="1" dirty="0"/>
              <a:t>Indicator 1.4.2 …Concepts</a:t>
            </a:r>
            <a:endParaRPr lang="en-US" altLang="en-US" sz="3200" dirty="0"/>
          </a:p>
        </p:txBody>
      </p:sp>
    </p:spTree>
    <p:extLst>
      <p:ext uri="{BB962C8B-B14F-4D97-AF65-F5344CB8AC3E}">
        <p14:creationId xmlns:p14="http://schemas.microsoft.com/office/powerpoint/2010/main" val="37516974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8" descr="DSC0369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1632" y="3844372"/>
            <a:ext cx="3258382" cy="2172254"/>
          </a:xfrm>
          <a:prstGeom prst="rect">
            <a:avLst/>
          </a:prstGeom>
        </p:spPr>
      </p:pic>
      <p:sp>
        <p:nvSpPr>
          <p:cNvPr id="6" name="Subtitle 2">
            <a:extLst>
              <a:ext uri="{FF2B5EF4-FFF2-40B4-BE49-F238E27FC236}">
                <a16:creationId xmlns:a16="http://schemas.microsoft.com/office/drawing/2014/main" id="{02816D84-73DA-4CDA-B28C-A0308E14DDB3}"/>
              </a:ext>
            </a:extLst>
          </p:cNvPr>
          <p:cNvSpPr txBox="1">
            <a:spLocks/>
          </p:cNvSpPr>
          <p:nvPr/>
        </p:nvSpPr>
        <p:spPr>
          <a:xfrm>
            <a:off x="339213" y="783625"/>
            <a:ext cx="8349176" cy="4702776"/>
          </a:xfrm>
          <a:prstGeom prst="rect">
            <a:avLst/>
          </a:prstGeom>
        </p:spPr>
        <p:txBody>
          <a:bodyPr>
            <a:normAutofit fontScale="70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b="1" i="1" dirty="0"/>
              <a:t>Expert Group Meeting on Land Tenure Security to develop a set of (household) survey questions for monitoring SDG Indicator 1.4.2</a:t>
            </a:r>
            <a:endParaRPr lang="en-US" b="1" dirty="0"/>
          </a:p>
          <a:p>
            <a:pPr lvl="1"/>
            <a:r>
              <a:rPr lang="en-GB" dirty="0"/>
              <a:t>Define the essential questions required for household survey programs for monitoring indicator 1.4.2, data collection mechanisms, harmonization with other SDG indicator (in particular 5.1.a), complementary with other data collection efforts in particular by NGOs and capacity building requirements. </a:t>
            </a:r>
          </a:p>
          <a:p>
            <a:endParaRPr lang="en-GB" dirty="0"/>
          </a:p>
          <a:p>
            <a:r>
              <a:rPr lang="en-US" b="1" i="1" dirty="0"/>
              <a:t>Expert Group Meeting: Using Administrative Data to Monitor SDG land Indicator</a:t>
            </a:r>
            <a:endParaRPr lang="en-US" b="1" dirty="0"/>
          </a:p>
          <a:p>
            <a:pPr lvl="1"/>
            <a:r>
              <a:rPr lang="en-GB" dirty="0"/>
              <a:t>Agree on a methodology to monitor the part of SDG indicator 1.4.2 pertaining to legally documented rights using administrative data; </a:t>
            </a:r>
          </a:p>
          <a:p>
            <a:pPr lvl="1"/>
            <a:r>
              <a:rPr lang="en-GB" dirty="0"/>
              <a:t>Assess availability of existing data and explore ways of institutionalizing reporting at country and regional level; and </a:t>
            </a:r>
          </a:p>
          <a:p>
            <a:pPr lvl="1"/>
            <a:r>
              <a:rPr lang="en-GB" dirty="0"/>
              <a:t>Explore options for building on administrative data to advocate for and measure progress with sustainability of land policy reform. </a:t>
            </a:r>
          </a:p>
          <a:p>
            <a:pPr>
              <a:buFontTx/>
              <a:buChar char="-"/>
            </a:pPr>
            <a:endParaRPr lang="en-US" sz="2400" dirty="0"/>
          </a:p>
          <a:p>
            <a:pPr>
              <a:buFontTx/>
              <a:buChar char="-"/>
            </a:pPr>
            <a:endParaRPr lang="en-US" sz="2400" dirty="0"/>
          </a:p>
          <a:p>
            <a:pPr>
              <a:buFontTx/>
              <a:buChar char="-"/>
            </a:pPr>
            <a:endParaRPr lang="en-US" sz="2400" dirty="0"/>
          </a:p>
          <a:p>
            <a:pPr>
              <a:buFontTx/>
              <a:buChar char="-"/>
            </a:pPr>
            <a:endParaRPr lang="en-US" sz="2400" dirty="0"/>
          </a:p>
          <a:p>
            <a:pPr>
              <a:buFontTx/>
              <a:buChar char="-"/>
            </a:pPr>
            <a:endParaRPr lang="en-US" sz="2400" b="1" dirty="0"/>
          </a:p>
          <a:p>
            <a:endParaRPr lang="en-US" sz="2400" b="1" dirty="0"/>
          </a:p>
        </p:txBody>
      </p:sp>
      <p:sp>
        <p:nvSpPr>
          <p:cNvPr id="2" name="TextBox 1">
            <a:extLst>
              <a:ext uri="{FF2B5EF4-FFF2-40B4-BE49-F238E27FC236}">
                <a16:creationId xmlns:a16="http://schemas.microsoft.com/office/drawing/2014/main" id="{2104E16E-F2B6-4D3E-8AB0-7EE84CB381B2}"/>
              </a:ext>
            </a:extLst>
          </p:cNvPr>
          <p:cNvSpPr txBox="1"/>
          <p:nvPr/>
        </p:nvSpPr>
        <p:spPr>
          <a:xfrm>
            <a:off x="796413" y="36678"/>
            <a:ext cx="4763729" cy="584775"/>
          </a:xfrm>
          <a:prstGeom prst="rect">
            <a:avLst/>
          </a:prstGeom>
          <a:noFill/>
        </p:spPr>
        <p:txBody>
          <a:bodyPr wrap="square" rtlCol="0">
            <a:spAutoFit/>
          </a:bodyPr>
          <a:lstStyle/>
          <a:p>
            <a:r>
              <a:rPr lang="en-US" sz="3200" b="1" dirty="0"/>
              <a:t>Ongoing Work</a:t>
            </a:r>
          </a:p>
        </p:txBody>
      </p:sp>
    </p:spTree>
    <p:extLst>
      <p:ext uri="{BB962C8B-B14F-4D97-AF65-F5344CB8AC3E}">
        <p14:creationId xmlns:p14="http://schemas.microsoft.com/office/powerpoint/2010/main" val="22278820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8" descr="DSC0369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1632" y="3844372"/>
            <a:ext cx="3258382" cy="2172254"/>
          </a:xfrm>
          <a:prstGeom prst="rect">
            <a:avLst/>
          </a:prstGeom>
        </p:spPr>
      </p:pic>
      <p:sp>
        <p:nvSpPr>
          <p:cNvPr id="6" name="Subtitle 2">
            <a:extLst>
              <a:ext uri="{FF2B5EF4-FFF2-40B4-BE49-F238E27FC236}">
                <a16:creationId xmlns:a16="http://schemas.microsoft.com/office/drawing/2014/main" id="{02816D84-73DA-4CDA-B28C-A0308E14DDB3}"/>
              </a:ext>
            </a:extLst>
          </p:cNvPr>
          <p:cNvSpPr txBox="1">
            <a:spLocks/>
          </p:cNvSpPr>
          <p:nvPr/>
        </p:nvSpPr>
        <p:spPr>
          <a:xfrm>
            <a:off x="339213" y="783625"/>
            <a:ext cx="8349176" cy="4702776"/>
          </a:xfrm>
          <a:prstGeom prst="rect">
            <a:avLst/>
          </a:prstGeom>
        </p:spPr>
        <p:txBody>
          <a:bodyPr>
            <a:normAutofit fontScale="7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dirty="0"/>
              <a:t>EGMs agreed on four key elements needed to construct the indicator:  </a:t>
            </a:r>
          </a:p>
          <a:p>
            <a:pPr lvl="1"/>
            <a:r>
              <a:rPr lang="en-US" dirty="0"/>
              <a:t>Land access including lease, ownership and group rights; </a:t>
            </a:r>
          </a:p>
          <a:p>
            <a:pPr lvl="1"/>
            <a:r>
              <a:rPr lang="en-US" dirty="0"/>
              <a:t>Existence of valid, legally recognized documentation of land tenure rights, registered in public agencies or legally recognized institutions.  </a:t>
            </a:r>
          </a:p>
          <a:p>
            <a:pPr lvl="1"/>
            <a:r>
              <a:rPr lang="en-US" dirty="0"/>
              <a:t>Perceived security by the ability to transfer rights by bequest.</a:t>
            </a:r>
          </a:p>
          <a:p>
            <a:pPr lvl="1"/>
            <a:r>
              <a:rPr lang="en-US" dirty="0"/>
              <a:t>Perceived security, i.e. the fact that land is protected against involuntary loss of rights</a:t>
            </a:r>
          </a:p>
          <a:p>
            <a:pPr>
              <a:buFontTx/>
              <a:buChar char="-"/>
            </a:pPr>
            <a:endParaRPr lang="en-US" sz="2400" dirty="0"/>
          </a:p>
          <a:p>
            <a:pPr>
              <a:buFontTx/>
              <a:buChar char="-"/>
            </a:pPr>
            <a:r>
              <a:rPr lang="en-US" dirty="0"/>
              <a:t>Consultations with various stakeholders</a:t>
            </a:r>
          </a:p>
          <a:p>
            <a:pPr>
              <a:buFontTx/>
              <a:buChar char="-"/>
            </a:pPr>
            <a:r>
              <a:rPr lang="en-US" dirty="0"/>
              <a:t>Piloting of the essential questions for this indicator done</a:t>
            </a:r>
            <a:endParaRPr lang="en-US" sz="2400" dirty="0"/>
          </a:p>
          <a:p>
            <a:pPr>
              <a:buFontTx/>
              <a:buChar char="-"/>
            </a:pPr>
            <a:endParaRPr lang="en-US" sz="2400" dirty="0"/>
          </a:p>
          <a:p>
            <a:pPr>
              <a:buFontTx/>
              <a:buChar char="-"/>
            </a:pPr>
            <a:endParaRPr lang="en-US" sz="2400" dirty="0"/>
          </a:p>
          <a:p>
            <a:pPr>
              <a:buFontTx/>
              <a:buChar char="-"/>
            </a:pPr>
            <a:endParaRPr lang="en-US" sz="2400" b="1" dirty="0"/>
          </a:p>
          <a:p>
            <a:endParaRPr lang="en-US" sz="2400" b="1" dirty="0"/>
          </a:p>
        </p:txBody>
      </p:sp>
      <p:sp>
        <p:nvSpPr>
          <p:cNvPr id="2" name="TextBox 1">
            <a:extLst>
              <a:ext uri="{FF2B5EF4-FFF2-40B4-BE49-F238E27FC236}">
                <a16:creationId xmlns:a16="http://schemas.microsoft.com/office/drawing/2014/main" id="{2104E16E-F2B6-4D3E-8AB0-7EE84CB381B2}"/>
              </a:ext>
            </a:extLst>
          </p:cNvPr>
          <p:cNvSpPr txBox="1"/>
          <p:nvPr/>
        </p:nvSpPr>
        <p:spPr>
          <a:xfrm>
            <a:off x="796413" y="36678"/>
            <a:ext cx="4763729" cy="584775"/>
          </a:xfrm>
          <a:prstGeom prst="rect">
            <a:avLst/>
          </a:prstGeom>
          <a:noFill/>
        </p:spPr>
        <p:txBody>
          <a:bodyPr wrap="square" rtlCol="0">
            <a:spAutoFit/>
          </a:bodyPr>
          <a:lstStyle/>
          <a:p>
            <a:r>
              <a:rPr lang="en-US" sz="3200" b="1" dirty="0"/>
              <a:t>Ongoing Work</a:t>
            </a:r>
          </a:p>
        </p:txBody>
      </p:sp>
    </p:spTree>
    <p:extLst>
      <p:ext uri="{BB962C8B-B14F-4D97-AF65-F5344CB8AC3E}">
        <p14:creationId xmlns:p14="http://schemas.microsoft.com/office/powerpoint/2010/main" val="1718481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0" y="214786"/>
            <a:ext cx="9144000" cy="670117"/>
          </a:xfrm>
        </p:spPr>
        <p:txBody>
          <a:bodyPr>
            <a:noAutofit/>
          </a:bodyPr>
          <a:lstStyle/>
          <a:p>
            <a:pPr algn="l"/>
            <a:r>
              <a:rPr lang="en-US" sz="2800" b="1" spc="-100" dirty="0">
                <a:latin typeface="+mn-lt"/>
              </a:rPr>
              <a:t>Data Sources</a:t>
            </a:r>
            <a:endParaRPr lang="en-US" sz="3200" b="1" dirty="0">
              <a:latin typeface="+mn-lt"/>
              <a:cs typeface="Times New Roman" pitchFamily="18" charset="0"/>
            </a:endParaRPr>
          </a:p>
        </p:txBody>
      </p:sp>
      <p:sp>
        <p:nvSpPr>
          <p:cNvPr id="3" name="Subtitle 2"/>
          <p:cNvSpPr>
            <a:spLocks noGrp="1"/>
          </p:cNvSpPr>
          <p:nvPr>
            <p:ph type="subTitle" idx="1"/>
          </p:nvPr>
        </p:nvSpPr>
        <p:spPr>
          <a:xfrm>
            <a:off x="0" y="1121808"/>
            <a:ext cx="9144000" cy="5164692"/>
          </a:xfrm>
        </p:spPr>
        <p:txBody>
          <a:bodyPr>
            <a:normAutofit fontScale="85000" lnSpcReduction="20000"/>
          </a:bodyPr>
          <a:lstStyle/>
          <a:p>
            <a:pPr algn="l"/>
            <a:r>
              <a:rPr lang="en-US" dirty="0">
                <a:solidFill>
                  <a:schemeClr val="tx1"/>
                </a:solidFill>
              </a:rPr>
              <a:t>In many countries:</a:t>
            </a:r>
          </a:p>
          <a:p>
            <a:pPr marL="457200" indent="-457200" algn="l">
              <a:buFont typeface="Arial" panose="020B0604020202020204" pitchFamily="34" charset="0"/>
              <a:buChar char="•"/>
            </a:pPr>
            <a:r>
              <a:rPr lang="en-US" dirty="0">
                <a:solidFill>
                  <a:schemeClr val="tx1"/>
                </a:solidFill>
              </a:rPr>
              <a:t>Limited capacities for land management, data collection and monitoring, and inadequate existing land information systems, poorly kept land registries, and limited data on large or densely populated geographical areas. </a:t>
            </a:r>
          </a:p>
          <a:p>
            <a:pPr algn="l"/>
            <a:r>
              <a:rPr lang="en-US" dirty="0">
                <a:solidFill>
                  <a:schemeClr val="tx1"/>
                </a:solidFill>
                <a:sym typeface="Wingdings" panose="05000000000000000000" pitchFamily="2" charset="2"/>
              </a:rPr>
              <a:t></a:t>
            </a:r>
            <a:r>
              <a:rPr lang="en-US" dirty="0">
                <a:solidFill>
                  <a:schemeClr val="tx1"/>
                </a:solidFill>
              </a:rPr>
              <a:t> Complementarity in data reporting combining administrative and survey data. </a:t>
            </a:r>
            <a:endParaRPr lang="en-US" sz="2800" dirty="0">
              <a:solidFill>
                <a:schemeClr val="tx1"/>
              </a:solidFill>
            </a:endParaRPr>
          </a:p>
          <a:p>
            <a:pPr marL="457200" indent="-457200" algn="l">
              <a:buFont typeface="Arial" panose="020B0604020202020204" pitchFamily="34" charset="0"/>
              <a:buChar char="•"/>
            </a:pPr>
            <a:r>
              <a:rPr lang="en-US" sz="2800" dirty="0">
                <a:solidFill>
                  <a:schemeClr val="tx1"/>
                </a:solidFill>
              </a:rPr>
              <a:t>The main sources of data, therefore, are:</a:t>
            </a:r>
          </a:p>
          <a:p>
            <a:pPr marL="914400" lvl="1" indent="-457200" algn="l">
              <a:buFont typeface="Arial" panose="020B0604020202020204" pitchFamily="34" charset="0"/>
              <a:buChar char="•"/>
            </a:pPr>
            <a:r>
              <a:rPr lang="en-US" sz="2400" dirty="0">
                <a:solidFill>
                  <a:schemeClr val="tx1"/>
                </a:solidFill>
              </a:rPr>
              <a:t> Administrative records reported by national land institutions (in most cases land registries), </a:t>
            </a:r>
          </a:p>
          <a:p>
            <a:pPr marL="914400" lvl="1" indent="-457200" algn="l">
              <a:buFont typeface="Arial" panose="020B0604020202020204" pitchFamily="34" charset="0"/>
              <a:buChar char="•"/>
            </a:pPr>
            <a:r>
              <a:rPr lang="en-US" sz="2400" dirty="0">
                <a:solidFill>
                  <a:schemeClr val="tx1"/>
                </a:solidFill>
              </a:rPr>
              <a:t>Census and multi-topic household surveys conducted by National Statistical Agencies. </a:t>
            </a:r>
          </a:p>
          <a:p>
            <a:pPr algn="l"/>
            <a:r>
              <a:rPr lang="en-US" sz="2400" dirty="0">
                <a:solidFill>
                  <a:schemeClr val="tx1"/>
                </a:solidFill>
              </a:rPr>
              <a:t>Important to include questions about land holding or tenure security within large scale surveys, periodic national censuses and agricultural censuses </a:t>
            </a:r>
          </a:p>
          <a:p>
            <a:pPr marL="457200" indent="-457200" algn="l">
              <a:buFont typeface="Arial" panose="020B0604020202020204" pitchFamily="34" charset="0"/>
              <a:buChar char="•"/>
            </a:pPr>
            <a:r>
              <a:rPr lang="en-US" sz="2400" dirty="0">
                <a:solidFill>
                  <a:schemeClr val="tx1"/>
                </a:solidFill>
              </a:rPr>
              <a:t>Create comparable data sources and enable global-scale monitoring of indicator 1.4.2. </a:t>
            </a:r>
          </a:p>
          <a:p>
            <a:pPr algn="l"/>
            <a:endParaRPr lang="en-US" sz="2400" dirty="0">
              <a:solidFill>
                <a:schemeClr val="tx1"/>
              </a:solidFill>
            </a:endParaRPr>
          </a:p>
        </p:txBody>
      </p:sp>
      <p:pic>
        <p:nvPicPr>
          <p:cNvPr id="7" name="Picture 7" descr="footer">
            <a:extLst>
              <a:ext uri="{FF2B5EF4-FFF2-40B4-BE49-F238E27FC236}">
                <a16:creationId xmlns:a16="http://schemas.microsoft.com/office/drawing/2014/main" id="{5D12175C-211B-4540-BEBF-A12D652B4C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256521"/>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60439" y="142265"/>
            <a:ext cx="5722374" cy="665517"/>
          </a:xfrm>
        </p:spPr>
        <p:txBody>
          <a:bodyPr>
            <a:noAutofit/>
          </a:bodyPr>
          <a:lstStyle/>
          <a:p>
            <a:pPr algn="l"/>
            <a:r>
              <a:rPr lang="en-US" sz="3600" b="1" spc="-100" dirty="0">
                <a:latin typeface="+mn-lt"/>
              </a:rPr>
              <a:t>Data Sources</a:t>
            </a:r>
            <a:endParaRPr lang="en-US" sz="4000" b="1" dirty="0">
              <a:latin typeface="+mn-lt"/>
              <a:cs typeface="Times New Roman" pitchFamily="18" charset="0"/>
            </a:endParaRPr>
          </a:p>
        </p:txBody>
      </p:sp>
      <p:sp>
        <p:nvSpPr>
          <p:cNvPr id="3" name="Subtitle 2"/>
          <p:cNvSpPr>
            <a:spLocks noGrp="1"/>
          </p:cNvSpPr>
          <p:nvPr>
            <p:ph type="subTitle" idx="1"/>
          </p:nvPr>
        </p:nvSpPr>
        <p:spPr>
          <a:xfrm>
            <a:off x="169606" y="985693"/>
            <a:ext cx="8804787" cy="5164692"/>
          </a:xfrm>
        </p:spPr>
        <p:txBody>
          <a:bodyPr>
            <a:normAutofit/>
          </a:bodyPr>
          <a:lstStyle/>
          <a:p>
            <a:pPr lvl="0" algn="l">
              <a:spcBef>
                <a:spcPts val="600"/>
              </a:spcBef>
              <a:tabLst>
                <a:tab pos="8402638" algn="r"/>
              </a:tabLst>
              <a:defRPr/>
            </a:pPr>
            <a:r>
              <a:rPr lang="en-US" sz="2800" b="1" i="1" spc="-100" dirty="0">
                <a:solidFill>
                  <a:schemeClr val="tx1"/>
                </a:solidFill>
              </a:rPr>
              <a:t>Administrative records</a:t>
            </a:r>
            <a:endParaRPr lang="en-US" sz="2800" b="1" i="1" dirty="0">
              <a:solidFill>
                <a:schemeClr val="tx1"/>
              </a:solidFill>
            </a:endParaRPr>
          </a:p>
          <a:p>
            <a:pPr marL="742950" lvl="1" indent="-285750" algn="l">
              <a:buFont typeface="Arial"/>
              <a:buChar char="–"/>
              <a:defRPr/>
            </a:pPr>
            <a:r>
              <a:rPr lang="en-US" sz="2000" dirty="0">
                <a:solidFill>
                  <a:prstClr val="black"/>
                </a:solidFill>
              </a:rPr>
              <a:t>Provide data on number and area of registered parcels by tenure type</a:t>
            </a:r>
          </a:p>
          <a:p>
            <a:pPr marL="742950" lvl="1" indent="-285750" algn="l">
              <a:buFont typeface="Arial"/>
              <a:buChar char="–"/>
              <a:defRPr/>
            </a:pPr>
            <a:r>
              <a:rPr lang="en-US" sz="2000" dirty="0">
                <a:solidFill>
                  <a:prstClr val="black"/>
                </a:solidFill>
              </a:rPr>
              <a:t>Core function of public registries, timely, possible to disaggregate</a:t>
            </a:r>
          </a:p>
          <a:p>
            <a:pPr marL="742950" lvl="1" indent="-285750" algn="l">
              <a:buFont typeface="Arial"/>
              <a:buChar char="–"/>
              <a:defRPr/>
            </a:pPr>
            <a:r>
              <a:rPr lang="en-US" sz="2000" dirty="0">
                <a:solidFill>
                  <a:prstClr val="black"/>
                </a:solidFill>
              </a:rPr>
              <a:t>Good coverage, including communal land and large farms</a:t>
            </a:r>
          </a:p>
          <a:p>
            <a:pPr algn="l"/>
            <a:endParaRPr lang="en-US" sz="1600" dirty="0">
              <a:solidFill>
                <a:schemeClr val="tx1"/>
              </a:solidFill>
            </a:endParaRPr>
          </a:p>
          <a:p>
            <a:pPr algn="l"/>
            <a:r>
              <a:rPr lang="en-US" sz="1900" dirty="0">
                <a:solidFill>
                  <a:schemeClr val="tx1"/>
                </a:solidFill>
              </a:rPr>
              <a:t>Production of land records and maps is a core function of public registries and reporting on the number of registered parcels or the number and area of parcels mapped is not difficult in principle </a:t>
            </a:r>
          </a:p>
          <a:p>
            <a:pPr marL="742950" lvl="1" indent="-285750" algn="l">
              <a:buFont typeface="Arial"/>
              <a:buChar char="–"/>
              <a:defRPr/>
            </a:pPr>
            <a:r>
              <a:rPr lang="en-US" sz="1900" dirty="0">
                <a:solidFill>
                  <a:prstClr val="black"/>
                </a:solidFill>
              </a:rPr>
              <a:t>Number of parcels formally registered</a:t>
            </a:r>
          </a:p>
          <a:p>
            <a:pPr marL="742950" lvl="1" indent="-285750" algn="l">
              <a:buFont typeface="Arial"/>
              <a:buChar char="–"/>
              <a:defRPr/>
            </a:pPr>
            <a:r>
              <a:rPr lang="en-US" sz="1900" dirty="0">
                <a:solidFill>
                  <a:prstClr val="black"/>
                </a:solidFill>
              </a:rPr>
              <a:t>Number of parcels formally mapped</a:t>
            </a:r>
          </a:p>
          <a:p>
            <a:pPr marL="742950" lvl="1" indent="-285750" algn="l">
              <a:buFont typeface="Arial"/>
              <a:buChar char="–"/>
              <a:defRPr/>
            </a:pPr>
            <a:r>
              <a:rPr lang="en-US" sz="1900" dirty="0">
                <a:solidFill>
                  <a:prstClr val="black"/>
                </a:solidFill>
              </a:rPr>
              <a:t>Population covered in the areas where formally registered land is available.</a:t>
            </a:r>
          </a:p>
          <a:p>
            <a:pPr marL="914400" lvl="1" indent="-457200" algn="l">
              <a:buFont typeface="Arial" panose="020B0604020202020204" pitchFamily="34" charset="0"/>
              <a:buChar char="•"/>
            </a:pPr>
            <a:endParaRPr lang="en-US" sz="1400" dirty="0">
              <a:solidFill>
                <a:schemeClr val="tx1"/>
              </a:solidFill>
            </a:endParaRPr>
          </a:p>
          <a:p>
            <a:pPr algn="l"/>
            <a:endParaRPr lang="en-US" sz="1600" dirty="0">
              <a:solidFill>
                <a:schemeClr val="tx1"/>
              </a:solidFill>
            </a:endParaRPr>
          </a:p>
          <a:p>
            <a:pPr algn="l"/>
            <a:r>
              <a:rPr lang="en-US" sz="2000" dirty="0">
                <a:solidFill>
                  <a:schemeClr val="tx1"/>
                </a:solidFill>
              </a:rPr>
              <a:t>Land registry records provide data on the number of individually registered parcels</a:t>
            </a:r>
          </a:p>
          <a:p>
            <a:pPr algn="l"/>
            <a:endParaRPr lang="en-US" sz="1600" dirty="0">
              <a:solidFill>
                <a:schemeClr val="tx1"/>
              </a:solidFill>
            </a:endParaRPr>
          </a:p>
          <a:p>
            <a:pPr algn="l"/>
            <a:endParaRPr lang="en-US" sz="1400" dirty="0">
              <a:solidFill>
                <a:schemeClr val="tx1"/>
              </a:solidFill>
            </a:endParaRPr>
          </a:p>
        </p:txBody>
      </p:sp>
      <p:pic>
        <p:nvPicPr>
          <p:cNvPr id="7" name="Picture 7" descr="footer">
            <a:extLst>
              <a:ext uri="{FF2B5EF4-FFF2-40B4-BE49-F238E27FC236}">
                <a16:creationId xmlns:a16="http://schemas.microsoft.com/office/drawing/2014/main" id="{5D12175C-211B-4540-BEBF-A12D652B4C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03271573"/>
      </p:ext>
    </p:extLst>
  </p:cSld>
  <p:clrMapOvr>
    <a:overrideClrMapping bg1="lt1" tx1="dk1" bg2="lt2" tx2="dk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0" y="76677"/>
            <a:ext cx="9144000" cy="585311"/>
          </a:xfrm>
        </p:spPr>
        <p:txBody>
          <a:bodyPr>
            <a:noAutofit/>
          </a:bodyPr>
          <a:lstStyle/>
          <a:p>
            <a:pPr algn="l"/>
            <a:r>
              <a:rPr lang="en-US" sz="3200" b="1" dirty="0">
                <a:latin typeface="+mn-lt"/>
                <a:cs typeface="Times New Roman" pitchFamily="18" charset="0"/>
              </a:rPr>
              <a:t>Data Sources</a:t>
            </a:r>
          </a:p>
        </p:txBody>
      </p:sp>
      <p:sp>
        <p:nvSpPr>
          <p:cNvPr id="3" name="Subtitle 2"/>
          <p:cNvSpPr>
            <a:spLocks noGrp="1"/>
          </p:cNvSpPr>
          <p:nvPr>
            <p:ph type="subTitle" idx="1"/>
          </p:nvPr>
        </p:nvSpPr>
        <p:spPr>
          <a:xfrm>
            <a:off x="0" y="840658"/>
            <a:ext cx="8642555" cy="5648010"/>
          </a:xfrm>
        </p:spPr>
        <p:txBody>
          <a:bodyPr>
            <a:normAutofit fontScale="77500" lnSpcReduction="20000"/>
          </a:bodyPr>
          <a:lstStyle/>
          <a:p>
            <a:pPr algn="l">
              <a:defRPr/>
            </a:pPr>
            <a:r>
              <a:rPr lang="en-US" sz="3400" b="1" i="1" dirty="0">
                <a:solidFill>
                  <a:schemeClr val="tx1"/>
                </a:solidFill>
              </a:rPr>
              <a:t>Nationally representative household surveys</a:t>
            </a:r>
            <a:endParaRPr lang="en-US" sz="4000" b="1" i="1" dirty="0">
              <a:solidFill>
                <a:schemeClr val="tx1"/>
              </a:solidFill>
              <a:latin typeface="Times New Roman" pitchFamily="18" charset="0"/>
              <a:cs typeface="Times New Roman" pitchFamily="18" charset="0"/>
            </a:endParaRPr>
          </a:p>
          <a:p>
            <a:pPr algn="l">
              <a:defRPr/>
            </a:pPr>
            <a:endParaRPr lang="en-US" sz="3100" b="1" dirty="0">
              <a:solidFill>
                <a:prstClr val="black"/>
              </a:solidFill>
            </a:endParaRPr>
          </a:p>
          <a:p>
            <a:pPr marL="971550" lvl="1" indent="-514350" algn="l">
              <a:buFont typeface="Arial" panose="020B0604020202020204" pitchFamily="34" charset="0"/>
              <a:buChar char="•"/>
              <a:defRPr/>
            </a:pPr>
            <a:r>
              <a:rPr lang="en-US" sz="2700" dirty="0">
                <a:solidFill>
                  <a:prstClr val="black"/>
                </a:solidFill>
              </a:rPr>
              <a:t>Provide data for areas/populations not covered by formal systems, on informality, gender barriers to land access, perceived value of titles</a:t>
            </a:r>
          </a:p>
          <a:p>
            <a:pPr marL="971550" lvl="1" indent="-514350" algn="l">
              <a:buFont typeface="Arial" panose="020B0604020202020204" pitchFamily="34" charset="0"/>
              <a:buChar char="•"/>
              <a:defRPr/>
            </a:pPr>
            <a:r>
              <a:rPr lang="en-US" sz="2700" dirty="0">
                <a:solidFill>
                  <a:prstClr val="black"/>
                </a:solidFill>
              </a:rPr>
              <a:t>Administrative records may be outdated</a:t>
            </a:r>
          </a:p>
          <a:p>
            <a:pPr algn="l"/>
            <a:endParaRPr lang="en-US" sz="3100" b="1" dirty="0">
              <a:solidFill>
                <a:schemeClr val="tx1"/>
              </a:solidFill>
            </a:endParaRPr>
          </a:p>
          <a:p>
            <a:pPr algn="l"/>
            <a:r>
              <a:rPr lang="en-US" sz="3100" b="1" dirty="0">
                <a:solidFill>
                  <a:schemeClr val="tx1"/>
                </a:solidFill>
              </a:rPr>
              <a:t>Type of information: </a:t>
            </a:r>
            <a:endParaRPr lang="en-US" sz="3100" dirty="0">
              <a:solidFill>
                <a:schemeClr val="tx1"/>
              </a:solidFill>
            </a:endParaRPr>
          </a:p>
          <a:p>
            <a:pPr marL="971550" lvl="1" indent="-514350" algn="l">
              <a:buFont typeface="Arial" panose="020B0604020202020204" pitchFamily="34" charset="0"/>
              <a:buChar char="•"/>
            </a:pPr>
            <a:r>
              <a:rPr lang="en-US" sz="2700" dirty="0">
                <a:solidFill>
                  <a:schemeClr val="tx1"/>
                </a:solidFill>
              </a:rPr>
              <a:t>Land access and tenure type</a:t>
            </a:r>
          </a:p>
          <a:p>
            <a:pPr marL="971550" lvl="1" indent="-514350" algn="l">
              <a:buFont typeface="Arial" panose="020B0604020202020204" pitchFamily="34" charset="0"/>
              <a:buChar char="•"/>
            </a:pPr>
            <a:r>
              <a:rPr lang="en-US" sz="2700" dirty="0">
                <a:solidFill>
                  <a:schemeClr val="tx1"/>
                </a:solidFill>
              </a:rPr>
              <a:t>Perception of tenure security </a:t>
            </a:r>
          </a:p>
          <a:p>
            <a:pPr marL="971550" lvl="1" indent="-514350" algn="l">
              <a:buFont typeface="Arial" panose="020B0604020202020204" pitchFamily="34" charset="0"/>
              <a:buChar char="•"/>
            </a:pPr>
            <a:r>
              <a:rPr lang="en-US" sz="2700" dirty="0">
                <a:solidFill>
                  <a:schemeClr val="tx1"/>
                </a:solidFill>
              </a:rPr>
              <a:t>Availability legally recognized documentation of tenure rights to land </a:t>
            </a:r>
          </a:p>
          <a:p>
            <a:pPr lvl="1" algn="l"/>
            <a:endParaRPr lang="en-US" sz="2700" dirty="0">
              <a:solidFill>
                <a:schemeClr val="tx1"/>
              </a:solidFill>
            </a:endParaRPr>
          </a:p>
          <a:p>
            <a:pPr algn="l"/>
            <a:r>
              <a:rPr lang="en-US" sz="3100" dirty="0">
                <a:solidFill>
                  <a:schemeClr val="tx1"/>
                </a:solidFill>
              </a:rPr>
              <a:t> </a:t>
            </a:r>
            <a:r>
              <a:rPr lang="en-US" sz="3100" b="1" dirty="0">
                <a:solidFill>
                  <a:schemeClr val="tx1"/>
                </a:solidFill>
              </a:rPr>
              <a:t>Surveys</a:t>
            </a:r>
          </a:p>
          <a:p>
            <a:pPr marL="971550" lvl="1" indent="-514350" algn="l">
              <a:buFont typeface="Arial" panose="020B0604020202020204" pitchFamily="34" charset="0"/>
              <a:buChar char="•"/>
            </a:pPr>
            <a:r>
              <a:rPr lang="en-US" sz="2700" dirty="0">
                <a:solidFill>
                  <a:schemeClr val="tx1"/>
                </a:solidFill>
              </a:rPr>
              <a:t>Urban Inequities Surveys, LSMS, censuses, MICS and DHS - publicly available, mostly for developing countries at multiple points in time. </a:t>
            </a:r>
          </a:p>
          <a:p>
            <a:pPr algn="l"/>
            <a:endParaRPr lang="en-US" dirty="0">
              <a:solidFill>
                <a:schemeClr val="tx1"/>
              </a:solidFill>
            </a:endParaRPr>
          </a:p>
          <a:p>
            <a:pPr algn="l"/>
            <a:endParaRPr lang="en-US" sz="2800" dirty="0">
              <a:solidFill>
                <a:schemeClr val="tx1"/>
              </a:solidFill>
            </a:endParaRPr>
          </a:p>
        </p:txBody>
      </p:sp>
      <p:pic>
        <p:nvPicPr>
          <p:cNvPr id="7" name="Picture 7" descr="footer">
            <a:extLst>
              <a:ext uri="{FF2B5EF4-FFF2-40B4-BE49-F238E27FC236}">
                <a16:creationId xmlns:a16="http://schemas.microsoft.com/office/drawing/2014/main" id="{5D12175C-211B-4540-BEBF-A12D652B4C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0965699"/>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5470" y="618817"/>
            <a:ext cx="8200103" cy="5250418"/>
          </a:xfrm>
        </p:spPr>
        <p:txBody>
          <a:bodyPr>
            <a:normAutofit/>
          </a:bodyPr>
          <a:lstStyle/>
          <a:p>
            <a:pPr lvl="0" algn="l">
              <a:buClr>
                <a:srgbClr val="A9A57C"/>
              </a:buClr>
            </a:pPr>
            <a:r>
              <a:rPr lang="en-US" b="1" i="1" dirty="0">
                <a:solidFill>
                  <a:schemeClr val="tx1"/>
                </a:solidFill>
              </a:rPr>
              <a:t>Possible disaggregation dimensions</a:t>
            </a:r>
          </a:p>
          <a:p>
            <a:pPr marL="640080" lvl="1" indent="-228600" algn="l">
              <a:buClr>
                <a:srgbClr val="9CBEBD"/>
              </a:buClr>
              <a:buFont typeface="Arial" pitchFamily="34" charset="0"/>
              <a:buChar char="•"/>
            </a:pPr>
            <a:r>
              <a:rPr lang="en-US" sz="2400" dirty="0">
                <a:solidFill>
                  <a:srgbClr val="2F2B20"/>
                </a:solidFill>
              </a:rPr>
              <a:t>Urban/rural, Regions, administrative units</a:t>
            </a:r>
          </a:p>
          <a:p>
            <a:pPr marL="640080" lvl="1" indent="-228600" algn="l">
              <a:buClr>
                <a:srgbClr val="9CBEBD"/>
              </a:buClr>
              <a:buFont typeface="Arial" pitchFamily="34" charset="0"/>
              <a:buChar char="•"/>
            </a:pPr>
            <a:r>
              <a:rPr lang="en-US" sz="2400" dirty="0">
                <a:solidFill>
                  <a:srgbClr val="2F2B20"/>
                </a:solidFill>
              </a:rPr>
              <a:t>Age</a:t>
            </a:r>
          </a:p>
          <a:p>
            <a:pPr marL="640080" lvl="1" indent="-228600" algn="l">
              <a:buClr>
                <a:srgbClr val="9CBEBD"/>
              </a:buClr>
              <a:buFont typeface="Arial" pitchFamily="34" charset="0"/>
              <a:buChar char="•"/>
            </a:pPr>
            <a:r>
              <a:rPr lang="en-US" sz="2400" dirty="0">
                <a:solidFill>
                  <a:srgbClr val="2F2B20"/>
                </a:solidFill>
              </a:rPr>
              <a:t>Sex </a:t>
            </a:r>
          </a:p>
          <a:p>
            <a:pPr marL="640080" lvl="1" indent="-228600" algn="l">
              <a:buClr>
                <a:srgbClr val="9CBEBD"/>
              </a:buClr>
              <a:buFont typeface="Arial" pitchFamily="34" charset="0"/>
              <a:buChar char="•"/>
            </a:pPr>
            <a:r>
              <a:rPr lang="en-US" sz="2400" dirty="0">
                <a:solidFill>
                  <a:srgbClr val="2F2B20"/>
                </a:solidFill>
              </a:rPr>
              <a:t>Tenure type</a:t>
            </a:r>
          </a:p>
          <a:p>
            <a:pPr marL="640080" lvl="1" indent="-228600" algn="l">
              <a:buClr>
                <a:srgbClr val="9CBEBD"/>
              </a:buClr>
              <a:buFont typeface="Arial" pitchFamily="34" charset="0"/>
              <a:buChar char="•"/>
            </a:pPr>
            <a:r>
              <a:rPr lang="en-US" sz="2400" dirty="0">
                <a:solidFill>
                  <a:srgbClr val="2F2B20"/>
                </a:solidFill>
              </a:rPr>
              <a:t>Poverty status</a:t>
            </a:r>
          </a:p>
          <a:p>
            <a:pPr marL="640080" lvl="1" indent="-228600" algn="l">
              <a:buClr>
                <a:srgbClr val="9CBEBD"/>
              </a:buClr>
              <a:buFont typeface="Arial" pitchFamily="34" charset="0"/>
              <a:buChar char="•"/>
            </a:pPr>
            <a:r>
              <a:rPr lang="en-US" sz="2400" dirty="0">
                <a:solidFill>
                  <a:srgbClr val="2F2B20"/>
                </a:solidFill>
              </a:rPr>
              <a:t>Wealth/income category</a:t>
            </a:r>
          </a:p>
          <a:p>
            <a:pPr marL="640080" lvl="1" indent="-228600" algn="l">
              <a:buClr>
                <a:srgbClr val="9CBEBD"/>
              </a:buClr>
              <a:buFont typeface="Arial" pitchFamily="34" charset="0"/>
              <a:buChar char="•"/>
            </a:pPr>
            <a:r>
              <a:rPr lang="en-US" sz="2400" dirty="0">
                <a:solidFill>
                  <a:srgbClr val="2F2B20"/>
                </a:solidFill>
              </a:rPr>
              <a:t>Migration status</a:t>
            </a:r>
          </a:p>
          <a:p>
            <a:pPr marL="640080" lvl="1" indent="-228600" algn="l">
              <a:buClr>
                <a:srgbClr val="9CBEBD"/>
              </a:buClr>
              <a:buFont typeface="Arial" pitchFamily="34" charset="0"/>
              <a:buChar char="•"/>
            </a:pPr>
            <a:r>
              <a:rPr lang="en-US" sz="2400" dirty="0">
                <a:solidFill>
                  <a:srgbClr val="2F2B20"/>
                </a:solidFill>
              </a:rPr>
              <a:t>Education of HH head</a:t>
            </a:r>
          </a:p>
          <a:p>
            <a:pPr marL="640080" lvl="1" indent="-228600" algn="l">
              <a:buClr>
                <a:srgbClr val="9CBEBD"/>
              </a:buClr>
              <a:buFont typeface="Arial" pitchFamily="34" charset="0"/>
              <a:buChar char="•"/>
            </a:pPr>
            <a:r>
              <a:rPr lang="en-US" sz="2400" dirty="0">
                <a:solidFill>
                  <a:srgbClr val="2F2B20"/>
                </a:solidFill>
              </a:rPr>
              <a:t>Ethnicity/religion/language</a:t>
            </a:r>
          </a:p>
          <a:p>
            <a:pPr marL="640080" lvl="1" indent="-228600" algn="l">
              <a:buClr>
                <a:srgbClr val="9CBEBD"/>
              </a:buClr>
              <a:buFont typeface="Arial" pitchFamily="34" charset="0"/>
              <a:buChar char="•"/>
            </a:pPr>
            <a:r>
              <a:rPr lang="en-US" sz="2400" dirty="0">
                <a:solidFill>
                  <a:srgbClr val="2F2B20"/>
                </a:solidFill>
              </a:rPr>
              <a:t>Disability status</a:t>
            </a:r>
          </a:p>
          <a:p>
            <a:pPr algn="l"/>
            <a:endParaRPr lang="en-US" dirty="0"/>
          </a:p>
        </p:txBody>
      </p:sp>
      <p:pic>
        <p:nvPicPr>
          <p:cNvPr id="7" name="Picture 7" descr="footer">
            <a:extLst>
              <a:ext uri="{FF2B5EF4-FFF2-40B4-BE49-F238E27FC236}">
                <a16:creationId xmlns:a16="http://schemas.microsoft.com/office/drawing/2014/main" id="{656FBC10-1EE0-4547-9E17-81243BF404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742A83B2-D90D-4A4C-A880-02F36A75987D}"/>
              </a:ext>
            </a:extLst>
          </p:cNvPr>
          <p:cNvSpPr>
            <a:spLocks noGrp="1"/>
          </p:cNvSpPr>
          <p:nvPr>
            <p:ph type="ctrTitle"/>
          </p:nvPr>
        </p:nvSpPr>
        <p:spPr>
          <a:xfrm>
            <a:off x="0" y="76677"/>
            <a:ext cx="9144000" cy="585311"/>
          </a:xfrm>
        </p:spPr>
        <p:txBody>
          <a:bodyPr>
            <a:noAutofit/>
          </a:bodyPr>
          <a:lstStyle/>
          <a:p>
            <a:pPr algn="l"/>
            <a:r>
              <a:rPr lang="en-US" sz="3200" b="1" dirty="0">
                <a:latin typeface="+mn-lt"/>
                <a:cs typeface="Times New Roman" pitchFamily="18" charset="0"/>
              </a:rPr>
              <a:t>Data Sources</a:t>
            </a:r>
          </a:p>
        </p:txBody>
      </p:sp>
    </p:spTree>
    <p:extLst>
      <p:ext uri="{BB962C8B-B14F-4D97-AF65-F5344CB8AC3E}">
        <p14:creationId xmlns:p14="http://schemas.microsoft.com/office/powerpoint/2010/main" val="2116914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226" y="752476"/>
            <a:ext cx="8377084" cy="714375"/>
          </a:xfrm>
        </p:spPr>
        <p:txBody>
          <a:bodyPr>
            <a:noAutofit/>
          </a:bodyPr>
          <a:lstStyle/>
          <a:p>
            <a:pPr algn="l"/>
            <a:r>
              <a:rPr lang="en-US" sz="4000" b="1" spc="-100" dirty="0">
                <a:latin typeface="+mn-lt"/>
              </a:rPr>
              <a:t>In conclusion</a:t>
            </a:r>
            <a:endParaRPr lang="en-US" b="1" dirty="0">
              <a:latin typeface="+mn-lt"/>
              <a:cs typeface="Times New Roman" pitchFamily="18" charset="0"/>
            </a:endParaRPr>
          </a:p>
        </p:txBody>
      </p:sp>
      <p:sp>
        <p:nvSpPr>
          <p:cNvPr id="3" name="Subtitle 2"/>
          <p:cNvSpPr>
            <a:spLocks noGrp="1"/>
          </p:cNvSpPr>
          <p:nvPr>
            <p:ph type="subTitle" idx="1"/>
          </p:nvPr>
        </p:nvSpPr>
        <p:spPr>
          <a:xfrm>
            <a:off x="0" y="1603375"/>
            <a:ext cx="9144000" cy="4885293"/>
          </a:xfrm>
        </p:spPr>
        <p:txBody>
          <a:bodyPr>
            <a:normAutofit/>
          </a:bodyPr>
          <a:lstStyle/>
          <a:p>
            <a:pPr marL="342900" lvl="0" indent="-228600" algn="l">
              <a:buClr>
                <a:srgbClr val="A9A57C"/>
              </a:buClr>
              <a:buFont typeface="Arial" pitchFamily="34" charset="0"/>
              <a:buChar char="•"/>
            </a:pPr>
            <a:r>
              <a:rPr lang="en-US" dirty="0">
                <a:solidFill>
                  <a:schemeClr val="tx1"/>
                </a:solidFill>
              </a:rPr>
              <a:t>Regular reporting on indicator 1.4.2 will help:</a:t>
            </a:r>
          </a:p>
          <a:p>
            <a:pPr marL="800100" lvl="1" indent="-228600" algn="l">
              <a:buClr>
                <a:srgbClr val="A9A57C"/>
              </a:buClr>
              <a:buFont typeface="Arial" pitchFamily="34" charset="0"/>
              <a:buChar char="•"/>
            </a:pPr>
            <a:r>
              <a:rPr lang="en-US" dirty="0">
                <a:solidFill>
                  <a:schemeClr val="tx1"/>
                </a:solidFill>
              </a:rPr>
              <a:t>Improve the availability of data on land tenure form surveys </a:t>
            </a:r>
          </a:p>
          <a:p>
            <a:pPr marL="800100" lvl="1" indent="-228600" algn="l">
              <a:buClr>
                <a:srgbClr val="A9A57C"/>
              </a:buClr>
              <a:buFont typeface="Arial" pitchFamily="34" charset="0"/>
              <a:buChar char="•"/>
            </a:pPr>
            <a:r>
              <a:rPr lang="en-US" dirty="0">
                <a:solidFill>
                  <a:schemeClr val="tx1"/>
                </a:solidFill>
              </a:rPr>
              <a:t>Improve the regularity of reporting by registries and other line agencies holding administrative data</a:t>
            </a:r>
          </a:p>
          <a:p>
            <a:pPr marL="800100" lvl="1" indent="-228600" algn="l">
              <a:buClr>
                <a:srgbClr val="A9A57C"/>
              </a:buClr>
              <a:buFont typeface="Arial" pitchFamily="34" charset="0"/>
              <a:buChar char="•"/>
            </a:pPr>
            <a:r>
              <a:rPr lang="en-US" dirty="0">
                <a:solidFill>
                  <a:schemeClr val="tx1"/>
                </a:solidFill>
              </a:rPr>
              <a:t>Increase in-country accountability. </a:t>
            </a:r>
          </a:p>
          <a:p>
            <a:pPr marL="342900" lvl="0" indent="-228600" algn="l">
              <a:buClr>
                <a:srgbClr val="A9A57C"/>
              </a:buClr>
              <a:buFont typeface="Arial" pitchFamily="34" charset="0"/>
              <a:buChar char="•"/>
            </a:pPr>
            <a:r>
              <a:rPr lang="en-US" dirty="0">
                <a:solidFill>
                  <a:schemeClr val="tx1"/>
                </a:solidFill>
              </a:rPr>
              <a:t>The expansion of digitization will facilitate the ease of reporting.</a:t>
            </a:r>
          </a:p>
          <a:p>
            <a:pPr marL="342900" lvl="0" indent="-228600" algn="l">
              <a:buClr>
                <a:srgbClr val="A9A57C"/>
              </a:buClr>
              <a:buFont typeface="Arial" pitchFamily="34" charset="0"/>
              <a:buChar char="•"/>
            </a:pPr>
            <a:endParaRPr lang="en-US" dirty="0">
              <a:solidFill>
                <a:schemeClr val="tx1"/>
              </a:solidFill>
            </a:endParaRPr>
          </a:p>
        </p:txBody>
      </p:sp>
      <p:pic>
        <p:nvPicPr>
          <p:cNvPr id="7" name="Picture 7" descr="footer">
            <a:extLst>
              <a:ext uri="{FF2B5EF4-FFF2-40B4-BE49-F238E27FC236}">
                <a16:creationId xmlns:a16="http://schemas.microsoft.com/office/drawing/2014/main" id="{5D07DDD0-0EC1-4511-AB26-CA1B4F3D72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15078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03375"/>
            <a:ext cx="8598310" cy="4885293"/>
          </a:xfrm>
        </p:spPr>
        <p:txBody>
          <a:bodyPr>
            <a:normAutofit fontScale="85000" lnSpcReduction="10000"/>
          </a:bodyPr>
          <a:lstStyle/>
          <a:p>
            <a:pPr marL="457200" indent="-457200" algn="l">
              <a:buFont typeface="Arial" panose="020B0604020202020204" pitchFamily="34" charset="0"/>
              <a:buChar char="•"/>
            </a:pPr>
            <a:r>
              <a:rPr lang="en-US" dirty="0">
                <a:solidFill>
                  <a:schemeClr val="tx1"/>
                </a:solidFill>
              </a:rPr>
              <a:t>However:</a:t>
            </a:r>
          </a:p>
          <a:p>
            <a:pPr marL="914400" lvl="1" indent="-457200" algn="l">
              <a:buFont typeface="Arial" panose="020B0604020202020204" pitchFamily="34" charset="0"/>
              <a:buChar char="•"/>
            </a:pPr>
            <a:r>
              <a:rPr lang="en-US" dirty="0">
                <a:solidFill>
                  <a:schemeClr val="tx1"/>
                </a:solidFill>
              </a:rPr>
              <a:t>Coverage of administrative data may be geographically skewed e.g. towards urban or specific rural regions where cadastral coverage is concentrated, and therefore sub-national dimensions should be properly considered</a:t>
            </a:r>
          </a:p>
          <a:p>
            <a:pPr marL="914400" lvl="1" indent="-457200" algn="l">
              <a:buFont typeface="Arial" panose="020B0604020202020204" pitchFamily="34" charset="0"/>
              <a:buChar char="•"/>
            </a:pPr>
            <a:r>
              <a:rPr lang="en-US" dirty="0">
                <a:solidFill>
                  <a:schemeClr val="tx1"/>
                </a:solidFill>
              </a:rPr>
              <a:t>Interviewing women is key to obtaining perception of tenure data on women, which can be cross tabulated against other factors of difference. </a:t>
            </a:r>
          </a:p>
          <a:p>
            <a:pPr marL="914400" lvl="1" indent="-457200" algn="l">
              <a:buFont typeface="Arial" panose="020B0604020202020204" pitchFamily="34" charset="0"/>
              <a:buChar char="•"/>
            </a:pPr>
            <a:r>
              <a:rPr lang="en-US" dirty="0">
                <a:solidFill>
                  <a:schemeClr val="tx1"/>
                </a:solidFill>
              </a:rPr>
              <a:t>Sample design is also important, where  different members of the household and  types of households are included, as the realization of women’s land rights is complicated by the interplay of intra-household and community level inequalities, along with different tenure regimes. </a:t>
            </a:r>
          </a:p>
          <a:p>
            <a:pPr marL="457200" indent="-457200" algn="l">
              <a:buFont typeface="Arial" panose="020B0604020202020204" pitchFamily="34" charset="0"/>
              <a:buChar char="•"/>
            </a:pPr>
            <a:endParaRPr lang="en-US" dirty="0">
              <a:solidFill>
                <a:schemeClr val="tx1"/>
              </a:solidFill>
            </a:endParaRPr>
          </a:p>
        </p:txBody>
      </p:sp>
      <p:pic>
        <p:nvPicPr>
          <p:cNvPr id="7" name="Picture 7" descr="footer">
            <a:extLst>
              <a:ext uri="{FF2B5EF4-FFF2-40B4-BE49-F238E27FC236}">
                <a16:creationId xmlns:a16="http://schemas.microsoft.com/office/drawing/2014/main" id="{5D07DDD0-0EC1-4511-AB26-CA1B4F3D72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BD004AA7-8804-432C-B8E3-51F2597A969E}"/>
              </a:ext>
            </a:extLst>
          </p:cNvPr>
          <p:cNvSpPr txBox="1">
            <a:spLocks/>
          </p:cNvSpPr>
          <p:nvPr/>
        </p:nvSpPr>
        <p:spPr>
          <a:xfrm>
            <a:off x="221226" y="752476"/>
            <a:ext cx="8377084" cy="71437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b="1" spc="-100">
                <a:latin typeface="+mn-lt"/>
              </a:rPr>
              <a:t>In conclusion</a:t>
            </a:r>
            <a:endParaRPr lang="en-US" b="1" dirty="0">
              <a:latin typeface="+mn-lt"/>
              <a:cs typeface="Times New Roman" pitchFamily="18" charset="0"/>
            </a:endParaRPr>
          </a:p>
        </p:txBody>
      </p:sp>
    </p:spTree>
    <p:extLst>
      <p:ext uri="{BB962C8B-B14F-4D97-AF65-F5344CB8AC3E}">
        <p14:creationId xmlns:p14="http://schemas.microsoft.com/office/powerpoint/2010/main" val="1249259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226" y="395288"/>
            <a:ext cx="8377084" cy="714375"/>
          </a:xfrm>
        </p:spPr>
        <p:txBody>
          <a:bodyPr>
            <a:noAutofit/>
          </a:bodyPr>
          <a:lstStyle/>
          <a:p>
            <a:pPr algn="l"/>
            <a:r>
              <a:rPr lang="en-US" sz="4000" b="1" spc="-100" dirty="0">
                <a:latin typeface="+mn-lt"/>
              </a:rPr>
              <a:t>Way forward</a:t>
            </a:r>
            <a:endParaRPr lang="en-US" b="1" dirty="0">
              <a:latin typeface="+mn-lt"/>
              <a:cs typeface="Times New Roman" pitchFamily="18" charset="0"/>
            </a:endParaRPr>
          </a:p>
        </p:txBody>
      </p:sp>
      <p:sp>
        <p:nvSpPr>
          <p:cNvPr id="3" name="Subtitle 2"/>
          <p:cNvSpPr>
            <a:spLocks noGrp="1"/>
          </p:cNvSpPr>
          <p:nvPr>
            <p:ph type="subTitle" idx="1"/>
          </p:nvPr>
        </p:nvSpPr>
        <p:spPr>
          <a:xfrm>
            <a:off x="0" y="1603375"/>
            <a:ext cx="9144000" cy="4885293"/>
          </a:xfrm>
        </p:spPr>
        <p:txBody>
          <a:bodyPr>
            <a:normAutofit/>
          </a:bodyPr>
          <a:lstStyle/>
          <a:p>
            <a:pPr marL="342900" lvl="0" indent="-228600" algn="l">
              <a:buClr>
                <a:srgbClr val="A9A57C"/>
              </a:buClr>
              <a:buFont typeface="Arial" pitchFamily="34" charset="0"/>
              <a:buChar char="•"/>
            </a:pPr>
            <a:r>
              <a:rPr lang="en-US" dirty="0">
                <a:solidFill>
                  <a:schemeClr val="tx1"/>
                </a:solidFill>
              </a:rPr>
              <a:t>Metadata revised</a:t>
            </a:r>
          </a:p>
          <a:p>
            <a:pPr marL="342900" indent="-228600" algn="l">
              <a:buClr>
                <a:srgbClr val="A9A57C"/>
              </a:buClr>
              <a:buFont typeface="Arial" pitchFamily="34" charset="0"/>
              <a:buChar char="•"/>
            </a:pPr>
            <a:r>
              <a:rPr lang="en-US" dirty="0">
                <a:solidFill>
                  <a:schemeClr val="tx1"/>
                </a:solidFill>
              </a:rPr>
              <a:t>Agreed and approved land questions on access to land, legally recognized documentation and perceptions of tenure security will be added to upcoming national surveys (or censuses)</a:t>
            </a:r>
          </a:p>
          <a:p>
            <a:pPr marL="342900" lvl="0" indent="-228600" algn="l">
              <a:buClr>
                <a:srgbClr val="A9A57C"/>
              </a:buClr>
              <a:buFont typeface="Arial" pitchFamily="34" charset="0"/>
              <a:buChar char="•"/>
            </a:pPr>
            <a:r>
              <a:rPr lang="en-US" dirty="0">
                <a:solidFill>
                  <a:schemeClr val="tx1"/>
                </a:solidFill>
              </a:rPr>
              <a:t>Capacity building materials </a:t>
            </a:r>
          </a:p>
          <a:p>
            <a:pPr marL="342900" lvl="0" indent="-228600" algn="l">
              <a:buClr>
                <a:srgbClr val="A9A57C"/>
              </a:buClr>
              <a:buFont typeface="Arial" pitchFamily="34" charset="0"/>
              <a:buChar char="•"/>
            </a:pPr>
            <a:r>
              <a:rPr lang="en-US" dirty="0">
                <a:solidFill>
                  <a:schemeClr val="tx1"/>
                </a:solidFill>
              </a:rPr>
              <a:t>Request for reclassification to Tier II to be submitted to IAEG-SDGs</a:t>
            </a:r>
          </a:p>
          <a:p>
            <a:pPr marL="342900" lvl="0" indent="-228600" algn="l">
              <a:buClr>
                <a:srgbClr val="A9A57C"/>
              </a:buClr>
              <a:buFont typeface="Arial" pitchFamily="34" charset="0"/>
              <a:buChar char="•"/>
            </a:pPr>
            <a:endParaRPr lang="en-US" dirty="0">
              <a:solidFill>
                <a:schemeClr val="tx1"/>
              </a:solidFill>
            </a:endParaRPr>
          </a:p>
        </p:txBody>
      </p:sp>
      <p:pic>
        <p:nvPicPr>
          <p:cNvPr id="7" name="Picture 7" descr="footer">
            <a:extLst>
              <a:ext uri="{FF2B5EF4-FFF2-40B4-BE49-F238E27FC236}">
                <a16:creationId xmlns:a16="http://schemas.microsoft.com/office/drawing/2014/main" id="{5D07DDD0-0EC1-4511-AB26-CA1B4F3D72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170576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1"/>
          <p:cNvPicPr>
            <a:picLocks noChangeArrowheads="1"/>
          </p:cNvPicPr>
          <p:nvPr/>
        </p:nvPicPr>
        <p:blipFill>
          <a:blip r:embed="rId2"/>
          <a:srcRect t="89993"/>
          <a:stretch>
            <a:fillRect/>
          </a:stretch>
        </p:blipFill>
        <p:spPr bwMode="auto">
          <a:xfrm>
            <a:off x="0" y="6172200"/>
            <a:ext cx="9144000" cy="685800"/>
          </a:xfrm>
          <a:prstGeom prst="rect">
            <a:avLst/>
          </a:prstGeom>
          <a:noFill/>
          <a:ln w="9525">
            <a:noFill/>
            <a:miter lim="800000"/>
            <a:headEnd/>
            <a:tailEnd/>
          </a:ln>
        </p:spPr>
      </p:pic>
      <p:sp>
        <p:nvSpPr>
          <p:cNvPr id="83971" name="Line 2"/>
          <p:cNvSpPr>
            <a:spLocks noChangeShapeType="1"/>
          </p:cNvSpPr>
          <p:nvPr/>
        </p:nvSpPr>
        <p:spPr bwMode="auto">
          <a:xfrm>
            <a:off x="0" y="914400"/>
            <a:ext cx="9144000" cy="1588"/>
          </a:xfrm>
          <a:prstGeom prst="line">
            <a:avLst/>
          </a:prstGeom>
          <a:noFill/>
          <a:ln w="6350">
            <a:solidFill>
              <a:srgbClr val="0098DB"/>
            </a:solidFill>
            <a:round/>
            <a:headEnd/>
            <a:tailEnd/>
          </a:ln>
        </p:spPr>
        <p:txBody>
          <a:bodyPr lIns="0" tIns="0" rIns="0" bIns="0">
            <a:prstTxWarp prst="textNoShape">
              <a:avLst/>
            </a:prstTxWarp>
          </a:bodyPr>
          <a:lstStyle/>
          <a:p>
            <a:endParaRPr lang="en-US"/>
          </a:p>
        </p:txBody>
      </p:sp>
      <p:pic>
        <p:nvPicPr>
          <p:cNvPr id="83972" name="Picture 3"/>
          <p:cNvPicPr>
            <a:picLocks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622352567"/>
      </p:ext>
    </p:extLst>
  </p:cSld>
  <p:clrMapOvr>
    <a:masterClrMapping/>
  </p:clrMapOvr>
  <p:transition/>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9082</TotalTime>
  <Words>1596</Words>
  <Application>Microsoft Office PowerPoint</Application>
  <PresentationFormat>On-screen Show (4:3)</PresentationFormat>
  <Paragraphs>124</Paragraphs>
  <Slides>15</Slides>
  <Notes>2</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Helvetica</vt:lpstr>
      <vt:lpstr>Times New Roman</vt:lpstr>
      <vt:lpstr>Wingdings</vt:lpstr>
      <vt:lpstr>Tema di Office</vt:lpstr>
      <vt:lpstr>PowerPoint Presentation</vt:lpstr>
      <vt:lpstr>PowerPoint Presentation</vt:lpstr>
      <vt:lpstr>PowerPoint Presentation</vt:lpstr>
      <vt:lpstr>Relevance</vt:lpstr>
      <vt:lpstr>PowerPoint Presentation</vt:lpstr>
      <vt:lpstr>PowerPoint Presentation</vt:lpstr>
      <vt:lpstr>PowerPoint Presentation</vt:lpstr>
      <vt:lpstr>Data Sources</vt:lpstr>
      <vt:lpstr>Data Sources</vt:lpstr>
      <vt:lpstr>Data Sources</vt:lpstr>
      <vt:lpstr>Data Sources</vt:lpstr>
      <vt:lpstr>In conclusion</vt:lpstr>
      <vt:lpstr>PowerPoint Presentation</vt:lpstr>
      <vt:lpstr>Way forward</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Office</dc:creator>
  <cp:lastModifiedBy>Author</cp:lastModifiedBy>
  <cp:revision>180</cp:revision>
  <dcterms:created xsi:type="dcterms:W3CDTF">2015-11-05T11:29:32Z</dcterms:created>
  <dcterms:modified xsi:type="dcterms:W3CDTF">2017-09-28T08:59:49Z</dcterms:modified>
</cp:coreProperties>
</file>