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70" r:id="rId4"/>
    <p:sldId id="278" r:id="rId5"/>
    <p:sldId id="268" r:id="rId6"/>
    <p:sldId id="274" r:id="rId7"/>
    <p:sldId id="271" r:id="rId8"/>
    <p:sldId id="265" r:id="rId9"/>
    <p:sldId id="275" r:id="rId10"/>
    <p:sldId id="273" r:id="rId11"/>
    <p:sldId id="266"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56" autoAdjust="0"/>
    <p:restoredTop sz="94660"/>
  </p:normalViewPr>
  <p:slideViewPr>
    <p:cSldViewPr>
      <p:cViewPr>
        <p:scale>
          <a:sx n="100" d="100"/>
          <a:sy n="100" d="100"/>
        </p:scale>
        <p:origin x="-946" y="-5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B31AC520-83AB-411F-B0D2-73A79583AB1A}" type="datetimeFigureOut">
              <a:rPr lang="en-GB" smtClean="0"/>
              <a:pPr/>
              <a:t>28/09/2017</a:t>
            </a:fld>
            <a:endParaRPr lang="en-GB"/>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GB"/>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CDBF552B-2D64-499D-96E6-D0D0C0D3BCC5}"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31AC520-83AB-411F-B0D2-73A79583AB1A}" type="datetimeFigureOut">
              <a:rPr lang="en-GB" smtClean="0"/>
              <a:pPr/>
              <a:t>28/09/2017</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CDBF552B-2D64-499D-96E6-D0D0C0D3BCC5}" type="slidenum">
              <a:rPr lang="en-GB" smtClean="0"/>
              <a:pPr/>
              <a:t>‹#›</a:t>
            </a:fld>
            <a:endParaRPr lang="en-GB"/>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B31AC520-83AB-411F-B0D2-73A79583AB1A}" type="datetimeFigureOut">
              <a:rPr lang="en-GB" smtClean="0"/>
              <a:pPr/>
              <a:t>28/09/2017</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CDBF552B-2D64-499D-96E6-D0D0C0D3BCC5}" type="slidenum">
              <a:rPr lang="en-GB" smtClean="0"/>
              <a:pPr/>
              <a:t>‹#›</a:t>
            </a:fld>
            <a:endParaRPr lang="en-GB"/>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B31AC520-83AB-411F-B0D2-73A79583AB1A}" type="datetimeFigureOut">
              <a:rPr lang="en-GB" smtClean="0"/>
              <a:pPr/>
              <a:t>28/09/2017</a:t>
            </a:fld>
            <a:endParaRPr lang="en-GB"/>
          </a:p>
        </p:txBody>
      </p:sp>
      <p:sp>
        <p:nvSpPr>
          <p:cNvPr id="6" name="Footer Placeholder 5"/>
          <p:cNvSpPr>
            <a:spLocks noGrp="1"/>
          </p:cNvSpPr>
          <p:nvPr>
            <p:ph type="ftr" sz="quarter" idx="11"/>
          </p:nvPr>
        </p:nvSpPr>
        <p:spPr/>
        <p:txBody>
          <a:bodyPr/>
          <a:lstStyle>
            <a:extLst/>
          </a:lstStyle>
          <a:p>
            <a:endParaRPr lang="en-GB"/>
          </a:p>
        </p:txBody>
      </p:sp>
      <p:sp>
        <p:nvSpPr>
          <p:cNvPr id="7" name="Slide Number Placeholder 6"/>
          <p:cNvSpPr>
            <a:spLocks noGrp="1"/>
          </p:cNvSpPr>
          <p:nvPr>
            <p:ph type="sldNum" sz="quarter" idx="12"/>
          </p:nvPr>
        </p:nvSpPr>
        <p:spPr/>
        <p:txBody>
          <a:bodyPr/>
          <a:lstStyle>
            <a:extLst/>
          </a:lstStyle>
          <a:p>
            <a:fld id="{CDBF552B-2D64-499D-96E6-D0D0C0D3BCC5}" type="slidenum">
              <a:rPr lang="en-GB" smtClean="0"/>
              <a:pPr/>
              <a:t>‹#›</a:t>
            </a:fld>
            <a:endParaRPr lang="en-GB"/>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B31AC520-83AB-411F-B0D2-73A79583AB1A}" type="datetimeFigureOut">
              <a:rPr lang="en-GB" smtClean="0"/>
              <a:pPr/>
              <a:t>28/09/2017</a:t>
            </a:fld>
            <a:endParaRPr lang="en-GB"/>
          </a:p>
        </p:txBody>
      </p:sp>
      <p:sp>
        <p:nvSpPr>
          <p:cNvPr id="8" name="Footer Placeholder 7"/>
          <p:cNvSpPr>
            <a:spLocks noGrp="1"/>
          </p:cNvSpPr>
          <p:nvPr>
            <p:ph type="ftr" sz="quarter" idx="11"/>
          </p:nvPr>
        </p:nvSpPr>
        <p:spPr/>
        <p:txBody>
          <a:bodyPr/>
          <a:lstStyle>
            <a:extLst/>
          </a:lstStyle>
          <a:p>
            <a:endParaRPr lang="en-GB"/>
          </a:p>
        </p:txBody>
      </p:sp>
      <p:sp>
        <p:nvSpPr>
          <p:cNvPr id="9" name="Slide Number Placeholder 8"/>
          <p:cNvSpPr>
            <a:spLocks noGrp="1"/>
          </p:cNvSpPr>
          <p:nvPr>
            <p:ph type="sldNum" sz="quarter" idx="12"/>
          </p:nvPr>
        </p:nvSpPr>
        <p:spPr/>
        <p:txBody>
          <a:bodyPr/>
          <a:lstStyle>
            <a:extLst/>
          </a:lstStyle>
          <a:p>
            <a:fld id="{CDBF552B-2D64-499D-96E6-D0D0C0D3BCC5}" type="slidenum">
              <a:rPr lang="en-GB" smtClean="0"/>
              <a:pPr/>
              <a:t>‹#›</a:t>
            </a:fld>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B31AC520-83AB-411F-B0D2-73A79583AB1A}" type="datetimeFigureOut">
              <a:rPr lang="en-GB" smtClean="0"/>
              <a:pPr/>
              <a:t>28/09/2017</a:t>
            </a:fld>
            <a:endParaRPr lang="en-GB"/>
          </a:p>
        </p:txBody>
      </p:sp>
      <p:sp>
        <p:nvSpPr>
          <p:cNvPr id="4" name="Footer Placeholder 3"/>
          <p:cNvSpPr>
            <a:spLocks noGrp="1"/>
          </p:cNvSpPr>
          <p:nvPr>
            <p:ph type="ftr" sz="quarter" idx="11"/>
          </p:nvPr>
        </p:nvSpPr>
        <p:spPr/>
        <p:txBody>
          <a:bodyPr/>
          <a:lstStyle>
            <a:extLst/>
          </a:lstStyle>
          <a:p>
            <a:endParaRPr lang="en-GB"/>
          </a:p>
        </p:txBody>
      </p:sp>
      <p:sp>
        <p:nvSpPr>
          <p:cNvPr id="5" name="Slide Number Placeholder 4"/>
          <p:cNvSpPr>
            <a:spLocks noGrp="1"/>
          </p:cNvSpPr>
          <p:nvPr>
            <p:ph type="sldNum" sz="quarter" idx="12"/>
          </p:nvPr>
        </p:nvSpPr>
        <p:spPr/>
        <p:txBody>
          <a:bodyPr/>
          <a:lstStyle>
            <a:extLst/>
          </a:lstStyle>
          <a:p>
            <a:fld id="{CDBF552B-2D64-499D-96E6-D0D0C0D3BCC5}" type="slidenum">
              <a:rPr lang="en-GB" smtClean="0"/>
              <a:pPr/>
              <a:t>‹#›</a:t>
            </a:fld>
            <a:endParaRPr lang="en-GB"/>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B31AC520-83AB-411F-B0D2-73A79583AB1A}" type="datetimeFigureOut">
              <a:rPr lang="en-GB" smtClean="0"/>
              <a:pPr/>
              <a:t>28/09/2017</a:t>
            </a:fld>
            <a:endParaRPr lang="en-GB"/>
          </a:p>
        </p:txBody>
      </p:sp>
      <p:sp>
        <p:nvSpPr>
          <p:cNvPr id="3" name="Footer Placeholder 2"/>
          <p:cNvSpPr>
            <a:spLocks noGrp="1"/>
          </p:cNvSpPr>
          <p:nvPr>
            <p:ph type="ftr" sz="quarter" idx="11"/>
          </p:nvPr>
        </p:nvSpPr>
        <p:spPr/>
        <p:txBody>
          <a:bodyPr/>
          <a:lstStyle>
            <a:extLst/>
          </a:lstStyle>
          <a:p>
            <a:endParaRPr lang="en-GB"/>
          </a:p>
        </p:txBody>
      </p:sp>
      <p:sp>
        <p:nvSpPr>
          <p:cNvPr id="4" name="Slide Number Placeholder 3"/>
          <p:cNvSpPr>
            <a:spLocks noGrp="1"/>
          </p:cNvSpPr>
          <p:nvPr>
            <p:ph type="sldNum" sz="quarter" idx="12"/>
          </p:nvPr>
        </p:nvSpPr>
        <p:spPr/>
        <p:txBody>
          <a:bodyPr/>
          <a:lstStyle>
            <a:extLst/>
          </a:lstStyle>
          <a:p>
            <a:fld id="{CDBF552B-2D64-499D-96E6-D0D0C0D3BCC5}"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B31AC520-83AB-411F-B0D2-73A79583AB1A}" type="datetimeFigureOut">
              <a:rPr lang="en-GB" smtClean="0"/>
              <a:pPr/>
              <a:t>28/09/2017</a:t>
            </a:fld>
            <a:endParaRPr lang="en-GB"/>
          </a:p>
        </p:txBody>
      </p:sp>
      <p:sp>
        <p:nvSpPr>
          <p:cNvPr id="6" name="Footer Placeholder 5"/>
          <p:cNvSpPr>
            <a:spLocks noGrp="1"/>
          </p:cNvSpPr>
          <p:nvPr>
            <p:ph type="ftr" sz="quarter" idx="11"/>
          </p:nvPr>
        </p:nvSpPr>
        <p:spPr/>
        <p:txBody>
          <a:bodyPr/>
          <a:lstStyle>
            <a:extLst/>
          </a:lstStyle>
          <a:p>
            <a:endParaRPr lang="en-GB"/>
          </a:p>
        </p:txBody>
      </p:sp>
      <p:sp>
        <p:nvSpPr>
          <p:cNvPr id="7" name="Slide Number Placeholder 6"/>
          <p:cNvSpPr>
            <a:spLocks noGrp="1"/>
          </p:cNvSpPr>
          <p:nvPr>
            <p:ph type="sldNum" sz="quarter" idx="12"/>
          </p:nvPr>
        </p:nvSpPr>
        <p:spPr/>
        <p:txBody>
          <a:bodyPr/>
          <a:lstStyle>
            <a:extLst/>
          </a:lstStyle>
          <a:p>
            <a:fld id="{CDBF552B-2D64-499D-96E6-D0D0C0D3BCC5}" type="slidenum">
              <a:rPr lang="en-GB" smtClean="0"/>
              <a:pPr/>
              <a:t>‹#›</a:t>
            </a:fld>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B31AC520-83AB-411F-B0D2-73A79583AB1A}" type="datetimeFigureOut">
              <a:rPr lang="en-GB" smtClean="0"/>
              <a:pPr/>
              <a:t>28/09/2017</a:t>
            </a:fld>
            <a:endParaRPr lang="en-GB"/>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GB"/>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CDBF552B-2D64-499D-96E6-D0D0C0D3BCC5}" type="slidenum">
              <a:rPr lang="en-GB" smtClean="0"/>
              <a:pPr/>
              <a:t>‹#›</a:t>
            </a:fld>
            <a:endParaRPr lang="en-GB"/>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31AC520-83AB-411F-B0D2-73A79583AB1A}" type="datetimeFigureOut">
              <a:rPr lang="en-GB" smtClean="0"/>
              <a:pPr/>
              <a:t>28/09/2017</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CDBF552B-2D64-499D-96E6-D0D0C0D3BCC5}"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31AC520-83AB-411F-B0D2-73A79583AB1A}" type="datetimeFigureOut">
              <a:rPr lang="en-GB" smtClean="0"/>
              <a:pPr/>
              <a:t>28/09/2017</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CDBF552B-2D64-499D-96E6-D0D0C0D3BCC5}"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B31AC520-83AB-411F-B0D2-73A79583AB1A}" type="datetimeFigureOut">
              <a:rPr lang="en-GB" smtClean="0"/>
              <a:pPr/>
              <a:t>28/09/2017</a:t>
            </a:fld>
            <a:endParaRPr lang="en-GB"/>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GB"/>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CDBF552B-2D64-499D-96E6-D0D0C0D3BCC5}"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1"/>
            <a:ext cx="8077200" cy="1524000"/>
          </a:xfrm>
        </p:spPr>
        <p:txBody>
          <a:bodyPr>
            <a:normAutofit fontScale="90000"/>
          </a:bodyPr>
          <a:lstStyle/>
          <a:p>
            <a:pPr algn="ctr"/>
            <a:r>
              <a:rPr lang="en-GB" dirty="0" smtClean="0"/>
              <a:t>INTEGRATING DATA FROM OTHER SOURCES</a:t>
            </a:r>
            <a:endParaRPr lang="en-GB" dirty="0"/>
          </a:p>
        </p:txBody>
      </p:sp>
      <p:sp>
        <p:nvSpPr>
          <p:cNvPr id="3" name="Subtitle 2"/>
          <p:cNvSpPr>
            <a:spLocks noGrp="1"/>
          </p:cNvSpPr>
          <p:nvPr>
            <p:ph type="subTitle" idx="1"/>
          </p:nvPr>
        </p:nvSpPr>
        <p:spPr>
          <a:xfrm>
            <a:off x="3810000" y="5181600"/>
            <a:ext cx="5257800" cy="1676400"/>
          </a:xfrm>
        </p:spPr>
        <p:txBody>
          <a:bodyPr>
            <a:normAutofit fontScale="92500" lnSpcReduction="10000"/>
          </a:bodyPr>
          <a:lstStyle/>
          <a:p>
            <a:pPr algn="l"/>
            <a:r>
              <a:rPr lang="en-GB" dirty="0" smtClean="0"/>
              <a:t>   </a:t>
            </a:r>
            <a:endParaRPr lang="en-GB" dirty="0" smtClean="0"/>
          </a:p>
          <a:p>
            <a:pPr algn="l"/>
            <a:endParaRPr lang="en-GB" dirty="0"/>
          </a:p>
          <a:p>
            <a:pPr algn="l"/>
            <a:endParaRPr lang="en-GB" dirty="0"/>
          </a:p>
          <a:p>
            <a:pPr algn="l"/>
            <a:r>
              <a:rPr lang="en-GB" dirty="0" smtClean="0"/>
              <a:t>ALIMATU VANDI</a:t>
            </a:r>
            <a:endParaRPr lang="en-GB" dirty="0"/>
          </a:p>
        </p:txBody>
      </p:sp>
    </p:spTree>
    <p:extLst>
      <p:ext uri="{BB962C8B-B14F-4D97-AF65-F5344CB8AC3E}">
        <p14:creationId xmlns:p14="http://schemas.microsoft.com/office/powerpoint/2010/main" val="1434787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GB" sz="3200" dirty="0" smtClean="0">
                <a:latin typeface="Calibri" panose="020F0502020204030204" pitchFamily="34" charset="0"/>
                <a:cs typeface="Calibri" panose="020F0502020204030204" pitchFamily="34" charset="0"/>
              </a:rPr>
              <a:t>Background of the adoption of  SDGs( country specific)</a:t>
            </a:r>
          </a:p>
          <a:p>
            <a:r>
              <a:rPr lang="en-GB" sz="3200" dirty="0" smtClean="0">
                <a:latin typeface="Calibri" panose="020F0502020204030204" pitchFamily="34" charset="0"/>
                <a:cs typeface="Calibri" panose="020F0502020204030204" pitchFamily="34" charset="0"/>
              </a:rPr>
              <a:t>Proposed data </a:t>
            </a:r>
            <a:r>
              <a:rPr lang="en-GB" sz="3200" dirty="0" smtClean="0">
                <a:latin typeface="Calibri" panose="020F0502020204030204" pitchFamily="34" charset="0"/>
                <a:cs typeface="Calibri" panose="020F0502020204030204" pitchFamily="34" charset="0"/>
              </a:rPr>
              <a:t>sources ( traditional surveys &amp; census)(possible new data sources)</a:t>
            </a:r>
          </a:p>
          <a:p>
            <a:pPr marL="109728" indent="0">
              <a:buNone/>
            </a:pPr>
            <a:endParaRPr lang="en-GB" sz="3200" dirty="0" smtClean="0">
              <a:latin typeface="Calibri" panose="020F0502020204030204" pitchFamily="34" charset="0"/>
              <a:cs typeface="Calibri" panose="020F0502020204030204" pitchFamily="34" charset="0"/>
            </a:endParaRPr>
          </a:p>
          <a:p>
            <a:endParaRPr lang="en-GB" sz="3200" dirty="0" smtClean="0">
              <a:latin typeface="Calibri" panose="020F0502020204030204" pitchFamily="34" charset="0"/>
              <a:cs typeface="Calibri" panose="020F0502020204030204" pitchFamily="34" charset="0"/>
            </a:endParaRPr>
          </a:p>
          <a:p>
            <a:endParaRPr lang="en-GB" dirty="0" smtClean="0"/>
          </a:p>
          <a:p>
            <a:endParaRPr lang="en-GB" dirty="0" smtClean="0"/>
          </a:p>
          <a:p>
            <a:pPr>
              <a:buFont typeface="Wingdings" panose="05000000000000000000" pitchFamily="2" charset="2"/>
              <a:buChar char="q"/>
            </a:pPr>
            <a:endParaRPr lang="en-GB" dirty="0" smtClean="0"/>
          </a:p>
          <a:p>
            <a:pPr marL="0" indent="0">
              <a:buNone/>
            </a:pPr>
            <a:endParaRPr lang="en-GB" dirty="0"/>
          </a:p>
        </p:txBody>
      </p:sp>
      <p:sp>
        <p:nvSpPr>
          <p:cNvPr id="2" name="Title 1"/>
          <p:cNvSpPr>
            <a:spLocks noGrp="1"/>
          </p:cNvSpPr>
          <p:nvPr>
            <p:ph type="title"/>
          </p:nvPr>
        </p:nvSpPr>
        <p:spPr/>
        <p:txBody>
          <a:bodyPr/>
          <a:lstStyle/>
          <a:p>
            <a:r>
              <a:rPr lang="en-GB" dirty="0" smtClean="0"/>
              <a:t>PRESENTATION OUTLINE </a:t>
            </a:r>
            <a:endParaRPr lang="en-GB" dirty="0"/>
          </a:p>
        </p:txBody>
      </p:sp>
    </p:spTree>
    <p:extLst>
      <p:ext uri="{BB962C8B-B14F-4D97-AF65-F5344CB8AC3E}">
        <p14:creationId xmlns:p14="http://schemas.microsoft.com/office/powerpoint/2010/main" val="22076891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458200" cy="4483291"/>
          </a:xfrm>
        </p:spPr>
        <p:txBody>
          <a:bodyPr/>
          <a:lstStyle/>
          <a:p>
            <a:pPr marL="109728" indent="0" algn="just">
              <a:buNone/>
            </a:pPr>
            <a:endParaRPr lang="en-GB" sz="3200" dirty="0">
              <a:latin typeface="Calibri" panose="020F0502020204030204" pitchFamily="34" charset="0"/>
              <a:cs typeface="Calibri" panose="020F0502020204030204" pitchFamily="34" charset="0"/>
            </a:endParaRPr>
          </a:p>
          <a:p>
            <a:pPr marL="109728" indent="0" algn="just">
              <a:buNone/>
            </a:pPr>
            <a:r>
              <a:rPr lang="en-GB" sz="3200" dirty="0" smtClean="0">
                <a:latin typeface="Calibri" panose="020F0502020204030204" pitchFamily="34" charset="0"/>
                <a:cs typeface="Calibri" panose="020F0502020204030204" pitchFamily="34" charset="0"/>
              </a:rPr>
              <a:t>The </a:t>
            </a:r>
            <a:r>
              <a:rPr lang="en-GB" sz="3200" dirty="0">
                <a:latin typeface="Calibri" panose="020F0502020204030204" pitchFamily="34" charset="0"/>
                <a:cs typeface="Calibri" panose="020F0502020204030204" pitchFamily="34" charset="0"/>
              </a:rPr>
              <a:t>Government of Sierra Leone (</a:t>
            </a:r>
            <a:r>
              <a:rPr lang="en-GB" sz="3200" dirty="0" err="1">
                <a:latin typeface="Calibri" panose="020F0502020204030204" pitchFamily="34" charset="0"/>
                <a:cs typeface="Calibri" panose="020F0502020204030204" pitchFamily="34" charset="0"/>
              </a:rPr>
              <a:t>GoSL</a:t>
            </a:r>
            <a:r>
              <a:rPr lang="en-GB" sz="3200" dirty="0">
                <a:latin typeface="Calibri" panose="020F0502020204030204" pitchFamily="34" charset="0"/>
                <a:cs typeface="Calibri" panose="020F0502020204030204" pitchFamily="34" charset="0"/>
              </a:rPr>
              <a:t>) welcomes the launch of the United Nations Sustainable Development Goals (the UN SDGs) to succeed the Millennium Development Goals (MDGs) which shows the demonstrated commitment by the UN to guide and support global development. </a:t>
            </a:r>
          </a:p>
          <a:p>
            <a:endParaRPr lang="en-GB" dirty="0"/>
          </a:p>
        </p:txBody>
      </p:sp>
      <p:sp>
        <p:nvSpPr>
          <p:cNvPr id="3" name="Title 2"/>
          <p:cNvSpPr>
            <a:spLocks noGrp="1"/>
          </p:cNvSpPr>
          <p:nvPr>
            <p:ph type="title"/>
          </p:nvPr>
        </p:nvSpPr>
        <p:spPr>
          <a:xfrm>
            <a:off x="457200" y="274638"/>
            <a:ext cx="8229600" cy="1554162"/>
          </a:xfrm>
        </p:spPr>
        <p:txBody>
          <a:bodyPr>
            <a:normAutofit fontScale="90000"/>
          </a:bodyPr>
          <a:lstStyle/>
          <a:p>
            <a:r>
              <a:rPr lang="en-GB" dirty="0" smtClean="0"/>
              <a:t>BACKGROUND OF THE ADOPTION OF SDGs in Sierra Leone</a:t>
            </a:r>
            <a:endParaRPr lang="en-GB" dirty="0"/>
          </a:p>
        </p:txBody>
      </p:sp>
    </p:spTree>
    <p:extLst>
      <p:ext uri="{BB962C8B-B14F-4D97-AF65-F5344CB8AC3E}">
        <p14:creationId xmlns:p14="http://schemas.microsoft.com/office/powerpoint/2010/main" val="30125482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685800"/>
            <a:ext cx="8534400" cy="5321491"/>
          </a:xfrm>
        </p:spPr>
        <p:txBody>
          <a:bodyPr/>
          <a:lstStyle/>
          <a:p>
            <a:pPr marL="109728" indent="0" algn="just">
              <a:buNone/>
            </a:pPr>
            <a:r>
              <a:rPr lang="en-GB" sz="3200" dirty="0" smtClean="0">
                <a:latin typeface="Calibri" panose="020F0502020204030204" pitchFamily="34" charset="0"/>
                <a:cs typeface="Calibri" panose="020F0502020204030204" pitchFamily="34" charset="0"/>
              </a:rPr>
              <a:t>As a country we know the importance ;</a:t>
            </a:r>
          </a:p>
          <a:p>
            <a:pPr algn="just"/>
            <a:r>
              <a:rPr lang="en-GB" sz="3200" dirty="0" smtClean="0">
                <a:latin typeface="Calibri" panose="020F0502020204030204" pitchFamily="34" charset="0"/>
                <a:cs typeface="Calibri" panose="020F0502020204030204" pitchFamily="34" charset="0"/>
              </a:rPr>
              <a:t>Set-up </a:t>
            </a:r>
            <a:r>
              <a:rPr lang="en-GB" sz="3200" dirty="0">
                <a:latin typeface="Calibri" panose="020F0502020204030204" pitchFamily="34" charset="0"/>
                <a:cs typeface="Calibri" panose="020F0502020204030204" pitchFamily="34" charset="0"/>
              </a:rPr>
              <a:t>and implement effective national monitoring and evaluation systems to effectively track and report on development progress. </a:t>
            </a:r>
            <a:endParaRPr lang="en-GB" sz="3200" dirty="0" smtClean="0">
              <a:latin typeface="Calibri" panose="020F0502020204030204" pitchFamily="34" charset="0"/>
              <a:cs typeface="Calibri" panose="020F0502020204030204" pitchFamily="34" charset="0"/>
            </a:endParaRPr>
          </a:p>
          <a:p>
            <a:pPr algn="just"/>
            <a:r>
              <a:rPr lang="en-GB" sz="3200" dirty="0">
                <a:latin typeface="Calibri" panose="020F0502020204030204" pitchFamily="34" charset="0"/>
                <a:cs typeface="Calibri" panose="020F0502020204030204" pitchFamily="34" charset="0"/>
              </a:rPr>
              <a:t>Clearly map all relevant MDAs and other stakeholder in relation to their roles and responsibilities in following up and reporting on SDGs progress</a:t>
            </a:r>
          </a:p>
        </p:txBody>
      </p:sp>
    </p:spTree>
    <p:extLst>
      <p:ext uri="{BB962C8B-B14F-4D97-AF65-F5344CB8AC3E}">
        <p14:creationId xmlns:p14="http://schemas.microsoft.com/office/powerpoint/2010/main" val="36138880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11560" y="908720"/>
            <a:ext cx="8380040" cy="4832092"/>
          </a:xfrm>
          <a:prstGeom prst="rect">
            <a:avLst/>
          </a:prstGeom>
        </p:spPr>
        <p:txBody>
          <a:bodyPr wrap="square">
            <a:spAutoFit/>
          </a:bodyPr>
          <a:lstStyle/>
          <a:p>
            <a:pPr algn="just"/>
            <a:r>
              <a:rPr lang="en-GB" sz="2800" dirty="0" smtClean="0">
                <a:latin typeface="Calibri" panose="020F0502020204030204" pitchFamily="34" charset="0"/>
                <a:cs typeface="Calibri" panose="020F0502020204030204" pitchFamily="34" charset="0"/>
              </a:rPr>
              <a:t>A  </a:t>
            </a:r>
            <a:r>
              <a:rPr lang="en-GB" sz="2800" dirty="0">
                <a:latin typeface="Calibri" panose="020F0502020204030204" pitchFamily="34" charset="0"/>
                <a:cs typeface="Calibri" panose="020F0502020204030204" pitchFamily="34" charset="0"/>
              </a:rPr>
              <a:t>technical workshop was organized </a:t>
            </a:r>
            <a:r>
              <a:rPr lang="en-GB" sz="2800" dirty="0" smtClean="0">
                <a:latin typeface="Calibri" panose="020F0502020204030204" pitchFamily="34" charset="0"/>
                <a:cs typeface="Calibri" panose="020F0502020204030204" pitchFamily="34" charset="0"/>
              </a:rPr>
              <a:t>for two days in December 2015 to </a:t>
            </a:r>
            <a:r>
              <a:rPr lang="en-GB" sz="2800" dirty="0">
                <a:latin typeface="Calibri" panose="020F0502020204030204" pitchFamily="34" charset="0"/>
                <a:cs typeface="Calibri" panose="020F0502020204030204" pitchFamily="34" charset="0"/>
              </a:rPr>
              <a:t>draft a local monitoring and evaluation framework for the </a:t>
            </a:r>
            <a:r>
              <a:rPr lang="en-GB" sz="2800" dirty="0" smtClean="0">
                <a:latin typeface="Calibri" panose="020F0502020204030204" pitchFamily="34" charset="0"/>
                <a:cs typeface="Calibri" panose="020F0502020204030204" pitchFamily="34" charset="0"/>
              </a:rPr>
              <a:t>SDGs by the Ministry of Finance and Economic Development (</a:t>
            </a:r>
            <a:r>
              <a:rPr lang="en-GB" sz="2800" dirty="0" err="1" smtClean="0">
                <a:latin typeface="Calibri" panose="020F0502020204030204" pitchFamily="34" charset="0"/>
                <a:cs typeface="Calibri" panose="020F0502020204030204" pitchFamily="34" charset="0"/>
              </a:rPr>
              <a:t>MoFED</a:t>
            </a:r>
            <a:r>
              <a:rPr lang="en-GB" sz="2800" dirty="0" smtClean="0">
                <a:latin typeface="Calibri" panose="020F0502020204030204" pitchFamily="34" charset="0"/>
                <a:cs typeface="Calibri" panose="020F0502020204030204" pitchFamily="34" charset="0"/>
              </a:rPr>
              <a:t>) in collaboration with United Nations Development Programme (UNDP).</a:t>
            </a:r>
          </a:p>
          <a:p>
            <a:pPr algn="just"/>
            <a:r>
              <a:rPr lang="en-GB" sz="2800" dirty="0">
                <a:latin typeface="Calibri" panose="020F0502020204030204" pitchFamily="34" charset="0"/>
                <a:cs typeface="Calibri" panose="020F0502020204030204" pitchFamily="34" charset="0"/>
              </a:rPr>
              <a:t> </a:t>
            </a:r>
            <a:r>
              <a:rPr lang="en-GB" sz="2800" dirty="0" smtClean="0">
                <a:latin typeface="Calibri" panose="020F0502020204030204" pitchFamily="34" charset="0"/>
                <a:cs typeface="Calibri" panose="020F0502020204030204" pitchFamily="34" charset="0"/>
              </a:rPr>
              <a:t>Participants for this workshop were from government institutions, civil society organizations and representatives of donor agencies.</a:t>
            </a:r>
          </a:p>
          <a:p>
            <a:pPr algn="just"/>
            <a:endParaRPr lang="en-GB" sz="2800" dirty="0">
              <a:latin typeface="Calibri" panose="020F0502020204030204" pitchFamily="34" charset="0"/>
              <a:cs typeface="Calibri" panose="020F0502020204030204" pitchFamily="34" charset="0"/>
            </a:endParaRPr>
          </a:p>
          <a:p>
            <a:pPr algn="just"/>
            <a:endParaRPr lang="en-GB" sz="2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787636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8"/>
            <a:ext cx="8305800" cy="4843272"/>
          </a:xfrm>
        </p:spPr>
        <p:txBody>
          <a:bodyPr>
            <a:normAutofit/>
          </a:bodyPr>
          <a:lstStyle/>
          <a:p>
            <a:pPr marL="109728" indent="0">
              <a:buNone/>
            </a:pPr>
            <a:r>
              <a:rPr lang="en-GB" sz="3600" dirty="0" smtClean="0">
                <a:latin typeface="Calibri" panose="020F0502020204030204" pitchFamily="34" charset="0"/>
                <a:cs typeface="Calibri" panose="020F0502020204030204" pitchFamily="34" charset="0"/>
              </a:rPr>
              <a:t>Providing </a:t>
            </a:r>
            <a:r>
              <a:rPr lang="en-GB" sz="3600" dirty="0">
                <a:latin typeface="Calibri" panose="020F0502020204030204" pitchFamily="34" charset="0"/>
                <a:cs typeface="Calibri" panose="020F0502020204030204" pitchFamily="34" charset="0"/>
              </a:rPr>
              <a:t>data to monitor the SDGs </a:t>
            </a:r>
          </a:p>
          <a:p>
            <a:r>
              <a:rPr lang="en-GB" sz="3600" dirty="0">
                <a:latin typeface="Calibri" panose="020F0502020204030204" pitchFamily="34" charset="0"/>
                <a:cs typeface="Calibri" panose="020F0502020204030204" pitchFamily="34" charset="0"/>
              </a:rPr>
              <a:t>Revisit the </a:t>
            </a:r>
            <a:r>
              <a:rPr lang="en-GB" sz="3600" dirty="0" smtClean="0">
                <a:latin typeface="Calibri" panose="020F0502020204030204" pitchFamily="34" charset="0"/>
                <a:cs typeface="Calibri" panose="020F0502020204030204" pitchFamily="34" charset="0"/>
              </a:rPr>
              <a:t>methodologies (surveys , administrative sources), </a:t>
            </a:r>
            <a:r>
              <a:rPr lang="en-GB" sz="3600" dirty="0">
                <a:latin typeface="Calibri" panose="020F0502020204030204" pitchFamily="34" charset="0"/>
                <a:cs typeface="Calibri" panose="020F0502020204030204" pitchFamily="34" charset="0"/>
              </a:rPr>
              <a:t>revisit the target population  of the traditional surveys and census </a:t>
            </a:r>
          </a:p>
          <a:p>
            <a:r>
              <a:rPr lang="en-GB" sz="3600" dirty="0">
                <a:latin typeface="Calibri" panose="020F0502020204030204" pitchFamily="34" charset="0"/>
                <a:cs typeface="Calibri" panose="020F0502020204030204" pitchFamily="34" charset="0"/>
              </a:rPr>
              <a:t>Conduct new surveys e.g. Disability</a:t>
            </a:r>
          </a:p>
          <a:p>
            <a:r>
              <a:rPr lang="en-GB" sz="3600" dirty="0">
                <a:latin typeface="Calibri" panose="020F0502020204030204" pitchFamily="34" charset="0"/>
                <a:cs typeface="Calibri" panose="020F0502020204030204" pitchFamily="34" charset="0"/>
              </a:rPr>
              <a:t>Source data from MDAs</a:t>
            </a:r>
          </a:p>
          <a:p>
            <a:endParaRPr lang="en-GB" sz="3600" dirty="0"/>
          </a:p>
          <a:p>
            <a:endParaRPr lang="en-GB" sz="3600" dirty="0" smtClean="0">
              <a:latin typeface="Calibri" panose="020F0502020204030204" pitchFamily="34" charset="0"/>
              <a:cs typeface="Calibri" panose="020F0502020204030204" pitchFamily="34" charset="0"/>
            </a:endParaRPr>
          </a:p>
          <a:p>
            <a:pPr marL="109728" indent="0">
              <a:buNone/>
            </a:pPr>
            <a:endParaRPr lang="en-GB" sz="3600" dirty="0" smtClean="0">
              <a:latin typeface="Calibri" panose="020F0502020204030204" pitchFamily="34" charset="0"/>
              <a:cs typeface="Calibri" panose="020F0502020204030204" pitchFamily="34" charset="0"/>
            </a:endParaRPr>
          </a:p>
          <a:p>
            <a:pPr marL="109728" indent="0">
              <a:buNone/>
            </a:pPr>
            <a:endParaRPr lang="en-GB" sz="3600" dirty="0">
              <a:latin typeface="Calibri" panose="020F0502020204030204" pitchFamily="34" charset="0"/>
              <a:cs typeface="Calibri" panose="020F0502020204030204" pitchFamily="34" charset="0"/>
            </a:endParaRPr>
          </a:p>
        </p:txBody>
      </p:sp>
      <p:sp>
        <p:nvSpPr>
          <p:cNvPr id="3" name="Title 2"/>
          <p:cNvSpPr>
            <a:spLocks noGrp="1"/>
          </p:cNvSpPr>
          <p:nvPr>
            <p:ph type="title"/>
          </p:nvPr>
        </p:nvSpPr>
        <p:spPr/>
        <p:txBody>
          <a:bodyPr/>
          <a:lstStyle/>
          <a:p>
            <a:pPr algn="ctr"/>
            <a:r>
              <a:rPr lang="en-GB" dirty="0" smtClean="0"/>
              <a:t>DATA SOURCES</a:t>
            </a:r>
            <a:endParaRPr lang="en-GB" dirty="0"/>
          </a:p>
        </p:txBody>
      </p:sp>
    </p:spTree>
    <p:extLst>
      <p:ext uri="{BB962C8B-B14F-4D97-AF65-F5344CB8AC3E}">
        <p14:creationId xmlns:p14="http://schemas.microsoft.com/office/powerpoint/2010/main" val="1376185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4525963"/>
          </a:xfrm>
        </p:spPr>
        <p:txBody>
          <a:bodyPr>
            <a:normAutofit fontScale="92500" lnSpcReduction="10000"/>
          </a:bodyPr>
          <a:lstStyle/>
          <a:p>
            <a:pPr algn="just"/>
            <a:r>
              <a:rPr lang="en-GB" sz="2800" dirty="0">
                <a:latin typeface="Calibri" panose="020F0502020204030204" pitchFamily="34" charset="0"/>
                <a:cs typeface="Calibri" panose="020F0502020204030204" pitchFamily="34" charset="0"/>
              </a:rPr>
              <a:t>The workshop produced:</a:t>
            </a:r>
          </a:p>
          <a:p>
            <a:pPr algn="just"/>
            <a:endParaRPr lang="en-GB" sz="2800" dirty="0">
              <a:latin typeface="Calibri" panose="020F0502020204030204" pitchFamily="34" charset="0"/>
              <a:cs typeface="Calibri" panose="020F0502020204030204" pitchFamily="34" charset="0"/>
            </a:endParaRPr>
          </a:p>
          <a:p>
            <a:pPr algn="just"/>
            <a:r>
              <a:rPr lang="en-GB" sz="2800" dirty="0">
                <a:latin typeface="Calibri" panose="020F0502020204030204" pitchFamily="34" charset="0"/>
                <a:cs typeface="Calibri" panose="020F0502020204030204" pitchFamily="34" charset="0"/>
              </a:rPr>
              <a:t> (</a:t>
            </a:r>
            <a:r>
              <a:rPr lang="en-GB" sz="2800" dirty="0" err="1">
                <a:latin typeface="Calibri" panose="020F0502020204030204" pitchFamily="34" charset="0"/>
                <a:cs typeface="Calibri" panose="020F0502020204030204" pitchFamily="34" charset="0"/>
              </a:rPr>
              <a:t>i</a:t>
            </a:r>
            <a:r>
              <a:rPr lang="en-GB" sz="2800" dirty="0">
                <a:latin typeface="Calibri" panose="020F0502020204030204" pitchFamily="34" charset="0"/>
                <a:cs typeface="Calibri" panose="020F0502020204030204" pitchFamily="34" charset="0"/>
              </a:rPr>
              <a:t>) a draft national integrated results framework, aligning the SDGs to the monitoring and evaluation of the Agenda for Prosperity(A4P), as the defining national development plan; and</a:t>
            </a:r>
          </a:p>
          <a:p>
            <a:pPr algn="just"/>
            <a:endParaRPr lang="en-GB" sz="2800" dirty="0">
              <a:latin typeface="Calibri" panose="020F0502020204030204" pitchFamily="34" charset="0"/>
              <a:cs typeface="Calibri" panose="020F0502020204030204" pitchFamily="34" charset="0"/>
            </a:endParaRPr>
          </a:p>
          <a:p>
            <a:pPr algn="just"/>
            <a:r>
              <a:rPr lang="en-GB" sz="2800" dirty="0">
                <a:latin typeface="Calibri" panose="020F0502020204030204" pitchFamily="34" charset="0"/>
                <a:cs typeface="Calibri" panose="020F0502020204030204" pitchFamily="34" charset="0"/>
              </a:rPr>
              <a:t> (ii) a draft set of Sierra Leone specific SDGs indicators   based on the 17 SDGs and 169 targets to monitor locally. So far, 91 indicators have been proposed for the country out of the 169 SDGs </a:t>
            </a:r>
            <a:r>
              <a:rPr lang="en-GB" sz="2800" dirty="0" smtClean="0">
                <a:latin typeface="Calibri" panose="020F0502020204030204" pitchFamily="34" charset="0"/>
                <a:cs typeface="Calibri" panose="020F0502020204030204" pitchFamily="34" charset="0"/>
              </a:rPr>
              <a:t>targets to monitor.</a:t>
            </a:r>
            <a:endParaRPr lang="en-GB" sz="2800" dirty="0">
              <a:latin typeface="Calibri" panose="020F0502020204030204" pitchFamily="34" charset="0"/>
              <a:cs typeface="Calibri" panose="020F0502020204030204" pitchFamily="34" charset="0"/>
            </a:endParaRPr>
          </a:p>
          <a:p>
            <a:endParaRPr lang="en-GB" dirty="0"/>
          </a:p>
        </p:txBody>
      </p:sp>
      <p:graphicFrame>
        <p:nvGraphicFramePr>
          <p:cNvPr id="4" name="Table 3"/>
          <p:cNvGraphicFramePr>
            <a:graphicFrameLocks noGrp="1"/>
          </p:cNvGraphicFramePr>
          <p:nvPr>
            <p:extLst>
              <p:ext uri="{D42A27DB-BD31-4B8C-83A1-F6EECF244321}">
                <p14:modId xmlns:p14="http://schemas.microsoft.com/office/powerpoint/2010/main" val="563111571"/>
              </p:ext>
            </p:extLst>
          </p:nvPr>
        </p:nvGraphicFramePr>
        <p:xfrm>
          <a:off x="228599" y="228601"/>
          <a:ext cx="8686802" cy="6476998"/>
        </p:xfrm>
        <a:graphic>
          <a:graphicData uri="http://schemas.openxmlformats.org/drawingml/2006/table">
            <a:tbl>
              <a:tblPr/>
              <a:tblGrid>
                <a:gridCol w="2414113"/>
                <a:gridCol w="1330051"/>
                <a:gridCol w="1258542"/>
                <a:gridCol w="1258542"/>
                <a:gridCol w="1212777"/>
                <a:gridCol w="1212777"/>
              </a:tblGrid>
              <a:tr h="647701">
                <a:tc>
                  <a:txBody>
                    <a:bodyPr/>
                    <a:lstStyle/>
                    <a:p>
                      <a:pPr algn="ctr" rtl="0" fontAlgn="ctr"/>
                      <a:r>
                        <a:rPr lang="en-US" sz="1200" b="1" i="0" u="none" strike="noStrike" dirty="0">
                          <a:solidFill>
                            <a:srgbClr val="000000"/>
                          </a:solidFill>
                          <a:latin typeface="Calibri"/>
                        </a:rPr>
                        <a:t>The Goals</a:t>
                      </a:r>
                      <a:r>
                        <a:rPr lang="en-US" sz="1200" b="1" i="0" u="none" strike="noStrike" dirty="0">
                          <a:solidFill>
                            <a:srgbClr val="000000"/>
                          </a:solidFill>
                          <a:latin typeface="Times New Roman"/>
                        </a:rPr>
                        <a:t> </a:t>
                      </a:r>
                      <a:endParaRPr lang="en-US" sz="1200" b="1" i="0" u="none" strike="noStrike" dirty="0">
                        <a:solidFill>
                          <a:srgbClr val="000000"/>
                        </a:solidFill>
                        <a:latin typeface="Calibri"/>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3CDDD"/>
                    </a:solidFill>
                  </a:tcPr>
                </a:tc>
                <a:tc>
                  <a:txBody>
                    <a:bodyPr/>
                    <a:lstStyle/>
                    <a:p>
                      <a:pPr algn="ctr" rtl="0" fontAlgn="ctr"/>
                      <a:r>
                        <a:rPr lang="en-US" sz="1200" b="1" i="0" u="none" strike="noStrike" dirty="0">
                          <a:solidFill>
                            <a:srgbClr val="000000"/>
                          </a:solidFill>
                          <a:latin typeface="Calibri"/>
                        </a:rPr>
                        <a:t>Proposed SL Indicators</a:t>
                      </a:r>
                      <a:r>
                        <a:rPr lang="en-US" sz="1200" b="1" i="0" u="none" strike="noStrike" dirty="0">
                          <a:solidFill>
                            <a:srgbClr val="000000"/>
                          </a:solidFill>
                          <a:latin typeface="Times New Roman"/>
                        </a:rPr>
                        <a:t> </a:t>
                      </a:r>
                      <a:endParaRPr lang="en-US" sz="1200" b="1" i="0" u="none" strike="noStrike" dirty="0">
                        <a:solidFill>
                          <a:srgbClr val="000000"/>
                        </a:solidFill>
                        <a:latin typeface="Calibri"/>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3CDDD"/>
                    </a:solidFill>
                  </a:tcPr>
                </a:tc>
                <a:tc>
                  <a:txBody>
                    <a:bodyPr/>
                    <a:lstStyle/>
                    <a:p>
                      <a:pPr algn="ctr" rtl="0" fontAlgn="ctr"/>
                      <a:r>
                        <a:rPr lang="en-US" sz="1200" b="1" i="0" u="none" strike="noStrike" dirty="0">
                          <a:solidFill>
                            <a:srgbClr val="000000"/>
                          </a:solidFill>
                          <a:latin typeface="Calibri"/>
                        </a:rPr>
                        <a:t>Baseline</a:t>
                      </a:r>
                      <a:r>
                        <a:rPr lang="en-US" sz="1200" b="1" i="0" u="none" strike="noStrike" dirty="0">
                          <a:solidFill>
                            <a:srgbClr val="000000"/>
                          </a:solidFill>
                          <a:latin typeface="Times New Roman"/>
                        </a:rPr>
                        <a:t> </a:t>
                      </a:r>
                      <a:endParaRPr lang="en-US" sz="1200" b="1" i="0" u="none" strike="noStrike" dirty="0">
                        <a:solidFill>
                          <a:srgbClr val="000000"/>
                        </a:solidFill>
                        <a:latin typeface="Calibri"/>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3CDDD"/>
                    </a:solidFill>
                  </a:tcPr>
                </a:tc>
                <a:tc>
                  <a:txBody>
                    <a:bodyPr/>
                    <a:lstStyle/>
                    <a:p>
                      <a:pPr algn="ctr" rtl="0" fontAlgn="ctr"/>
                      <a:r>
                        <a:rPr lang="en-GB" sz="1200" b="1" i="0" u="none" strike="noStrike" dirty="0">
                          <a:solidFill>
                            <a:srgbClr val="000000"/>
                          </a:solidFill>
                          <a:latin typeface="Calibri"/>
                        </a:rPr>
                        <a:t>Source of baseline figure (Date)</a:t>
                      </a:r>
                      <a:r>
                        <a:rPr lang="en-GB" sz="1200" b="1" i="0" u="none" strike="noStrike" dirty="0">
                          <a:solidFill>
                            <a:srgbClr val="000000"/>
                          </a:solidFill>
                          <a:latin typeface="Times New Roman"/>
                        </a:rPr>
                        <a:t> </a:t>
                      </a:r>
                      <a:endParaRPr lang="en-GB" sz="1200" b="1" i="0" u="none" strike="noStrike" dirty="0">
                        <a:solidFill>
                          <a:srgbClr val="000000"/>
                        </a:solidFill>
                        <a:latin typeface="Calibri"/>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rtl="0" fontAlgn="ctr"/>
                      <a:r>
                        <a:rPr lang="en-US" sz="1200" b="1" i="0" u="none" strike="noStrike" dirty="0">
                          <a:solidFill>
                            <a:srgbClr val="000000"/>
                          </a:solidFill>
                          <a:latin typeface="Calibri"/>
                        </a:rPr>
                        <a:t>Notes</a:t>
                      </a:r>
                      <a:r>
                        <a:rPr lang="en-US" sz="1200" b="1" i="0" u="none" strike="noStrike" dirty="0">
                          <a:solidFill>
                            <a:srgbClr val="000000"/>
                          </a:solidFill>
                          <a:latin typeface="Times New Roman"/>
                        </a:rPr>
                        <a:t> </a:t>
                      </a:r>
                      <a:endParaRPr lang="en-US" sz="1200" b="1" i="0" u="none" strike="noStrike" dirty="0">
                        <a:solidFill>
                          <a:srgbClr val="000000"/>
                        </a:solidFill>
                        <a:latin typeface="Calibri"/>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3CDDD"/>
                    </a:solidFill>
                  </a:tcPr>
                </a:tc>
                <a:tc>
                  <a:txBody>
                    <a:bodyPr/>
                    <a:lstStyle/>
                    <a:p>
                      <a:pPr algn="ctr" rtl="0" fontAlgn="ctr"/>
                      <a:r>
                        <a:rPr lang="en-US" sz="1200" b="1" i="0" u="none" strike="noStrike" dirty="0">
                          <a:solidFill>
                            <a:srgbClr val="000000"/>
                          </a:solidFill>
                          <a:latin typeface="Calibri"/>
                        </a:rPr>
                        <a:t>Comments</a:t>
                      </a:r>
                      <a:r>
                        <a:rPr lang="en-US" sz="1200" b="1" i="0" u="none" strike="noStrike" dirty="0">
                          <a:solidFill>
                            <a:srgbClr val="000000"/>
                          </a:solidFill>
                          <a:latin typeface="Times New Roman"/>
                        </a:rPr>
                        <a:t> </a:t>
                      </a:r>
                      <a:endParaRPr lang="en-US" sz="1200" b="1" i="0" u="none" strike="noStrike" dirty="0">
                        <a:solidFill>
                          <a:srgbClr val="000000"/>
                        </a:solidFill>
                        <a:latin typeface="Calibri"/>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3CDDD"/>
                    </a:solidFill>
                  </a:tcPr>
                </a:tc>
              </a:tr>
              <a:tr h="1295399">
                <a:tc rowSpan="3">
                  <a:txBody>
                    <a:bodyPr/>
                    <a:lstStyle/>
                    <a:p>
                      <a:pPr algn="ctr" rtl="0" fontAlgn="ctr"/>
                      <a:r>
                        <a:rPr lang="en-GB" sz="1200" b="1" i="0" u="none" strike="noStrike" dirty="0">
                          <a:solidFill>
                            <a:srgbClr val="000000"/>
                          </a:solidFill>
                          <a:latin typeface="Calibri"/>
                        </a:rPr>
                        <a:t>Goal 1. End poverty in all its forms everywhere. </a:t>
                      </a:r>
                      <a:r>
                        <a:rPr lang="en-GB" sz="1200" b="1" i="0" u="none" strike="noStrike" dirty="0">
                          <a:solidFill>
                            <a:srgbClr val="000000"/>
                          </a:solidFill>
                          <a:latin typeface="Times New Roman"/>
                        </a:rPr>
                        <a:t> </a:t>
                      </a:r>
                      <a:endParaRPr lang="en-GB" sz="1200" b="1" i="0" u="none" strike="noStrike" dirty="0">
                        <a:solidFill>
                          <a:srgbClr val="000000"/>
                        </a:solidFill>
                        <a:latin typeface="Calibri"/>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EDF4"/>
                    </a:solidFill>
                  </a:tcPr>
                </a:tc>
                <a:tc>
                  <a:txBody>
                    <a:bodyPr/>
                    <a:lstStyle/>
                    <a:p>
                      <a:pPr algn="ctr" rtl="0" fontAlgn="ctr"/>
                      <a:r>
                        <a:rPr lang="en-GB" sz="1200" b="0" i="0" u="none" strike="noStrike" dirty="0">
                          <a:solidFill>
                            <a:srgbClr val="000000"/>
                          </a:solidFill>
                          <a:latin typeface="Calibri"/>
                        </a:rPr>
                        <a:t>1.2.2  Proportion of male population  in multi-dimensional poverty</a:t>
                      </a:r>
                      <a:r>
                        <a:rPr lang="en-GB" sz="1200" b="0" i="0" u="none" strike="noStrike" dirty="0">
                          <a:solidFill>
                            <a:srgbClr val="000000"/>
                          </a:solidFill>
                          <a:latin typeface="Times New Roman"/>
                        </a:rPr>
                        <a:t> </a:t>
                      </a:r>
                      <a:endParaRPr lang="en-GB" sz="1200" b="0" i="0" u="none" strike="noStrike" dirty="0">
                        <a:solidFill>
                          <a:srgbClr val="000000"/>
                        </a:solidFill>
                        <a:latin typeface="Calibri"/>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EDF4"/>
                    </a:solidFill>
                  </a:tcPr>
                </a:tc>
                <a:tc>
                  <a:txBody>
                    <a:bodyPr/>
                    <a:lstStyle/>
                    <a:p>
                      <a:pPr algn="ctr" rtl="0" fontAlgn="ctr"/>
                      <a:r>
                        <a:rPr lang="en-US" sz="1200" b="0" i="0" u="none" strike="noStrike">
                          <a:solidFill>
                            <a:srgbClr val="000000"/>
                          </a:solidFill>
                          <a:latin typeface="Calibri"/>
                        </a:rPr>
                        <a:t>47.50%</a:t>
                      </a: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EDF4"/>
                    </a:solidFill>
                  </a:tcPr>
                </a:tc>
                <a:tc>
                  <a:txBody>
                    <a:bodyPr/>
                    <a:lstStyle/>
                    <a:p>
                      <a:pPr algn="ctr" rtl="0" fontAlgn="ctr"/>
                      <a:r>
                        <a:rPr lang="it-IT" sz="1200" b="0" i="0" u="none" strike="noStrike">
                          <a:solidFill>
                            <a:srgbClr val="000000"/>
                          </a:solidFill>
                          <a:latin typeface="Calibri"/>
                        </a:rPr>
                        <a:t>Sierra Leone Multidimensional Poverty Index (SLIHS,2011)</a:t>
                      </a:r>
                      <a:r>
                        <a:rPr lang="it-IT" sz="1200" b="0" i="0" u="none" strike="noStrike">
                          <a:solidFill>
                            <a:srgbClr val="000000"/>
                          </a:solidFill>
                          <a:latin typeface="Times New Roman"/>
                        </a:rPr>
                        <a:t> </a:t>
                      </a:r>
                      <a:endParaRPr lang="it-IT" sz="1200" b="0" i="0" u="none" strike="noStrike">
                        <a:solidFill>
                          <a:srgbClr val="000000"/>
                        </a:solidFill>
                        <a:latin typeface="Calibri"/>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EDF4"/>
                    </a:solidFill>
                  </a:tcPr>
                </a:tc>
                <a:tc>
                  <a:txBody>
                    <a:bodyPr/>
                    <a:lstStyle/>
                    <a:p>
                      <a:pPr algn="ctr" rtl="0" fontAlgn="ctr"/>
                      <a:r>
                        <a:rPr lang="en-US" sz="1200" b="0" i="0" u="none" strike="noStrike" dirty="0">
                          <a:solidFill>
                            <a:srgbClr val="000000"/>
                          </a:solidFill>
                          <a:latin typeface="Calibri"/>
                        </a:rPr>
                        <a:t> </a:t>
                      </a:r>
                      <a:r>
                        <a:rPr lang="en-US" sz="1200" b="0" i="0" u="none" strike="noStrike" dirty="0">
                          <a:solidFill>
                            <a:srgbClr val="000000"/>
                          </a:solidFill>
                          <a:latin typeface="Times New Roman"/>
                        </a:rPr>
                        <a:t> </a:t>
                      </a:r>
                      <a:endParaRPr lang="en-US" sz="1200" b="0" i="0" u="none" strike="noStrike" dirty="0">
                        <a:solidFill>
                          <a:srgbClr val="000000"/>
                        </a:solidFill>
                        <a:latin typeface="Calibri"/>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EDF4"/>
                    </a:solidFill>
                  </a:tcPr>
                </a:tc>
                <a:tc>
                  <a:txBody>
                    <a:bodyPr/>
                    <a:lstStyle/>
                    <a:p>
                      <a:pPr algn="ctr" rtl="0" fontAlgn="ctr"/>
                      <a:r>
                        <a:rPr lang="en-GB" sz="1200" b="0" i="0" u="none" strike="noStrike">
                          <a:solidFill>
                            <a:srgbClr val="000000"/>
                          </a:solidFill>
                          <a:latin typeface="Calibri"/>
                        </a:rPr>
                        <a:t>the 47.5% is of 'male-headed households' and not really 'male population' </a:t>
                      </a: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EDF4"/>
                    </a:solidFill>
                  </a:tcPr>
                </a:tc>
              </a:tr>
              <a:tr h="1619251">
                <a:tc vMerge="1">
                  <a:txBody>
                    <a:bodyPr/>
                    <a:lstStyle/>
                    <a:p>
                      <a:endParaRPr lang="en-US"/>
                    </a:p>
                  </a:txBody>
                  <a:tcPr/>
                </a:tc>
                <a:tc>
                  <a:txBody>
                    <a:bodyPr/>
                    <a:lstStyle/>
                    <a:p>
                      <a:pPr algn="ctr" rtl="0" fontAlgn="ctr"/>
                      <a:r>
                        <a:rPr lang="en-GB" sz="1200" b="0" i="0" u="none" strike="noStrike" dirty="0">
                          <a:solidFill>
                            <a:srgbClr val="000000"/>
                          </a:solidFill>
                          <a:latin typeface="Calibri"/>
                        </a:rPr>
                        <a:t>1.2.3  Proportion of female population in multi-dimensional poverty </a:t>
                      </a:r>
                      <a:r>
                        <a:rPr lang="en-GB" sz="1200" b="0" i="0" u="none" strike="noStrike" dirty="0">
                          <a:solidFill>
                            <a:srgbClr val="000000"/>
                          </a:solidFill>
                          <a:latin typeface="Times New Roman"/>
                        </a:rPr>
                        <a:t> </a:t>
                      </a:r>
                      <a:endParaRPr lang="en-GB" sz="1200" b="0" i="0" u="none" strike="noStrike" dirty="0">
                        <a:solidFill>
                          <a:srgbClr val="000000"/>
                        </a:solidFill>
                        <a:latin typeface="Calibri"/>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EDF4"/>
                    </a:solidFill>
                  </a:tcPr>
                </a:tc>
                <a:tc>
                  <a:txBody>
                    <a:bodyPr/>
                    <a:lstStyle/>
                    <a:p>
                      <a:pPr algn="ctr" rtl="0" fontAlgn="ctr"/>
                      <a:r>
                        <a:rPr lang="en-US" sz="1200" b="0" i="0" u="none" strike="noStrike" dirty="0">
                          <a:solidFill>
                            <a:srgbClr val="000000"/>
                          </a:solidFill>
                          <a:latin typeface="Calibri"/>
                        </a:rPr>
                        <a:t>43.80%</a:t>
                      </a: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EDF4"/>
                    </a:solidFill>
                  </a:tcPr>
                </a:tc>
                <a:tc>
                  <a:txBody>
                    <a:bodyPr/>
                    <a:lstStyle/>
                    <a:p>
                      <a:pPr algn="ctr" rtl="0" fontAlgn="ctr"/>
                      <a:r>
                        <a:rPr lang="it-IT" sz="1200" b="0" i="0" u="none" strike="noStrike" dirty="0">
                          <a:solidFill>
                            <a:srgbClr val="000000"/>
                          </a:solidFill>
                          <a:latin typeface="Calibri"/>
                        </a:rPr>
                        <a:t>Sierra Leone Multidimensional Poverty Index (SLIHS,2011)</a:t>
                      </a:r>
                      <a:r>
                        <a:rPr lang="it-IT" sz="1200" b="0" i="0" u="none" strike="noStrike" dirty="0">
                          <a:solidFill>
                            <a:srgbClr val="000000"/>
                          </a:solidFill>
                          <a:latin typeface="Times New Roman"/>
                        </a:rPr>
                        <a:t> </a:t>
                      </a:r>
                      <a:endParaRPr lang="it-IT" sz="1200" b="0" i="0" u="none" strike="noStrike" dirty="0">
                        <a:solidFill>
                          <a:srgbClr val="000000"/>
                        </a:solidFill>
                        <a:latin typeface="Calibri"/>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EDF4"/>
                    </a:solidFill>
                  </a:tcPr>
                </a:tc>
                <a:tc>
                  <a:txBody>
                    <a:bodyPr/>
                    <a:lstStyle/>
                    <a:p>
                      <a:pPr algn="ctr" rtl="0" fontAlgn="ctr"/>
                      <a:r>
                        <a:rPr lang="en-US" sz="1200" b="0" i="0" u="none" strike="noStrike" dirty="0">
                          <a:solidFill>
                            <a:srgbClr val="000000"/>
                          </a:solidFill>
                          <a:latin typeface="Calibri"/>
                        </a:rPr>
                        <a:t> </a:t>
                      </a:r>
                      <a:r>
                        <a:rPr lang="en-US" sz="1200" b="0" i="0" u="none" strike="noStrike" dirty="0">
                          <a:solidFill>
                            <a:srgbClr val="000000"/>
                          </a:solidFill>
                          <a:latin typeface="Times New Roman"/>
                        </a:rPr>
                        <a:t> </a:t>
                      </a:r>
                      <a:endParaRPr lang="en-US" sz="1200" b="0" i="0" u="none" strike="noStrike" dirty="0">
                        <a:solidFill>
                          <a:srgbClr val="000000"/>
                        </a:solidFill>
                        <a:latin typeface="Calibri"/>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EDF4"/>
                    </a:solidFill>
                  </a:tcPr>
                </a:tc>
                <a:tc>
                  <a:txBody>
                    <a:bodyPr/>
                    <a:lstStyle/>
                    <a:p>
                      <a:pPr algn="ctr" rtl="0" fontAlgn="ctr"/>
                      <a:r>
                        <a:rPr lang="en-GB" sz="1200" b="0" i="0" u="none" strike="noStrike">
                          <a:solidFill>
                            <a:srgbClr val="000000"/>
                          </a:solidFill>
                          <a:latin typeface="Calibri"/>
                        </a:rPr>
                        <a:t>the 43.8% is of 'female-headed households' and not really 'female population' </a:t>
                      </a: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EDF4"/>
                    </a:solidFill>
                  </a:tcPr>
                </a:tc>
              </a:tr>
              <a:tr h="971549">
                <a:tc vMerge="1">
                  <a:txBody>
                    <a:bodyPr/>
                    <a:lstStyle/>
                    <a:p>
                      <a:endParaRPr lang="en-US"/>
                    </a:p>
                  </a:txBody>
                  <a:tcPr/>
                </a:tc>
                <a:tc>
                  <a:txBody>
                    <a:bodyPr/>
                    <a:lstStyle/>
                    <a:p>
                      <a:pPr algn="ctr" rtl="0" fontAlgn="ctr"/>
                      <a:r>
                        <a:rPr lang="en-US" sz="1200" b="0" i="0" u="none" strike="noStrike">
                          <a:solidFill>
                            <a:srgbClr val="000000"/>
                          </a:solidFill>
                          <a:latin typeface="Calibri"/>
                        </a:rPr>
                        <a:t>1.2.4  Proportion of children in multi-dimensional poverty </a:t>
                      </a:r>
                      <a:r>
                        <a:rPr lang="en-US" sz="1200" b="0" i="0" u="none" strike="noStrike">
                          <a:solidFill>
                            <a:srgbClr val="000000"/>
                          </a:solidFill>
                          <a:latin typeface="Times New Roman"/>
                        </a:rPr>
                        <a:t> </a:t>
                      </a:r>
                      <a:endParaRPr lang="en-US" sz="1200" b="0" i="0" u="none" strike="noStrike">
                        <a:solidFill>
                          <a:srgbClr val="000000"/>
                        </a:solidFill>
                        <a:latin typeface="Calibri"/>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EDF4"/>
                    </a:solidFill>
                  </a:tcPr>
                </a:tc>
                <a:tc>
                  <a:txBody>
                    <a:bodyPr/>
                    <a:lstStyle/>
                    <a:p>
                      <a:pPr algn="ctr" rtl="0" fontAlgn="ctr"/>
                      <a:r>
                        <a:rPr lang="en-US" sz="1200" b="0" i="0" u="none" strike="noStrike">
                          <a:solidFill>
                            <a:srgbClr val="000000"/>
                          </a:solidFill>
                          <a:latin typeface="Calibri"/>
                        </a:rPr>
                        <a:t> </a:t>
                      </a:r>
                      <a:r>
                        <a:rPr lang="en-US" sz="1200" b="0" i="0" u="none" strike="noStrike">
                          <a:solidFill>
                            <a:srgbClr val="000000"/>
                          </a:solidFill>
                          <a:latin typeface="Times New Roman"/>
                        </a:rPr>
                        <a:t> </a:t>
                      </a:r>
                      <a:endParaRPr lang="en-US" sz="1200" b="0" i="0" u="none" strike="noStrike">
                        <a:solidFill>
                          <a:srgbClr val="000000"/>
                        </a:solidFill>
                        <a:latin typeface="Calibri"/>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EDF4"/>
                    </a:solidFill>
                  </a:tcPr>
                </a:tc>
                <a:tc>
                  <a:txBody>
                    <a:bodyPr/>
                    <a:lstStyle/>
                    <a:p>
                      <a:pPr algn="ctr" rtl="0" fontAlgn="ctr"/>
                      <a:r>
                        <a:rPr lang="en-US" sz="1200" b="0" i="0" u="none" strike="noStrike" dirty="0">
                          <a:solidFill>
                            <a:srgbClr val="000000"/>
                          </a:solidFill>
                          <a:latin typeface="Calibri"/>
                        </a:rPr>
                        <a:t>Sierra Leone Child Poverty Index</a:t>
                      </a:r>
                      <a:r>
                        <a:rPr lang="en-US" sz="1200" b="0" i="0" u="none" strike="noStrike" dirty="0">
                          <a:solidFill>
                            <a:srgbClr val="000000"/>
                          </a:solidFill>
                          <a:latin typeface="Times New Roman"/>
                        </a:rPr>
                        <a:t> </a:t>
                      </a:r>
                      <a:endParaRPr lang="en-US" sz="1200" b="0" i="0" u="none" strike="noStrike" dirty="0">
                        <a:solidFill>
                          <a:srgbClr val="000000"/>
                        </a:solidFill>
                        <a:latin typeface="Calibri"/>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EDF4"/>
                    </a:solidFill>
                  </a:tcPr>
                </a:tc>
                <a:tc>
                  <a:txBody>
                    <a:bodyPr/>
                    <a:lstStyle/>
                    <a:p>
                      <a:pPr algn="ctr" rtl="0" fontAlgn="ctr"/>
                      <a:r>
                        <a:rPr lang="en-US" sz="1200" b="0" i="0" u="none" strike="noStrike" dirty="0">
                          <a:solidFill>
                            <a:srgbClr val="000000"/>
                          </a:solidFill>
                          <a:latin typeface="Calibri"/>
                        </a:rPr>
                        <a:t> </a:t>
                      </a:r>
                      <a:r>
                        <a:rPr lang="en-US" sz="1200" b="0" i="0" u="none" strike="noStrike" dirty="0">
                          <a:solidFill>
                            <a:srgbClr val="000000"/>
                          </a:solidFill>
                          <a:latin typeface="Times New Roman"/>
                        </a:rPr>
                        <a:t> </a:t>
                      </a:r>
                      <a:endParaRPr lang="en-US" sz="1200" b="0" i="0" u="none" strike="noStrike" dirty="0">
                        <a:solidFill>
                          <a:srgbClr val="000000"/>
                        </a:solidFill>
                        <a:latin typeface="Calibri"/>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EDF4"/>
                    </a:solidFill>
                  </a:tcPr>
                </a:tc>
                <a:tc>
                  <a:txBody>
                    <a:bodyPr/>
                    <a:lstStyle/>
                    <a:p>
                      <a:pPr algn="ctr" rtl="0" fontAlgn="ctr"/>
                      <a:r>
                        <a:rPr lang="en-GB" sz="1200" b="0" i="0" u="none" strike="noStrike">
                          <a:solidFill>
                            <a:srgbClr val="000000"/>
                          </a:solidFill>
                          <a:latin typeface="Calibri"/>
                        </a:rPr>
                        <a:t>No measure or proxy is available for this at the moment </a:t>
                      </a: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EDF4"/>
                    </a:solidFill>
                  </a:tcPr>
                </a:tc>
              </a:tr>
              <a:tr h="971549">
                <a:tc rowSpan="2">
                  <a:txBody>
                    <a:bodyPr/>
                    <a:lstStyle/>
                    <a:p>
                      <a:pPr algn="ctr" rtl="0" fontAlgn="ctr"/>
                      <a:r>
                        <a:rPr lang="en-GB" sz="1200" b="1" i="0" u="none" strike="noStrike" dirty="0">
                          <a:solidFill>
                            <a:srgbClr val="000000"/>
                          </a:solidFill>
                          <a:latin typeface="Calibri"/>
                        </a:rPr>
                        <a:t>Goal 2. End hunger, achieve food security and improved nutrition and promote sustainable agriculture</a:t>
                      </a:r>
                      <a:r>
                        <a:rPr lang="en-GB" sz="1200" b="1" i="0" u="none" strike="noStrike" dirty="0">
                          <a:solidFill>
                            <a:srgbClr val="000000"/>
                          </a:solidFill>
                          <a:latin typeface="Times New Roman"/>
                        </a:rPr>
                        <a:t> </a:t>
                      </a:r>
                      <a:endParaRPr lang="en-GB" sz="1200" b="1" i="0" u="none" strike="noStrike" dirty="0">
                        <a:solidFill>
                          <a:srgbClr val="000000"/>
                        </a:solidFill>
                        <a:latin typeface="Calibri"/>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EDF4"/>
                    </a:solidFill>
                  </a:tcPr>
                </a:tc>
                <a:tc>
                  <a:txBody>
                    <a:bodyPr/>
                    <a:lstStyle/>
                    <a:p>
                      <a:pPr algn="ctr" rtl="0" fontAlgn="ctr"/>
                      <a:r>
                        <a:rPr lang="en-GB" sz="1200" b="0" i="0" u="none" strike="noStrike">
                          <a:solidFill>
                            <a:srgbClr val="000000"/>
                          </a:solidFill>
                          <a:latin typeface="Calibri"/>
                        </a:rPr>
                        <a:t>2.1.2 Proportion of male population in food poverty</a:t>
                      </a:r>
                      <a:r>
                        <a:rPr lang="en-GB" sz="1200" b="0" i="0" u="none" strike="noStrike">
                          <a:solidFill>
                            <a:srgbClr val="000000"/>
                          </a:solidFill>
                          <a:latin typeface="Times New Roman"/>
                        </a:rPr>
                        <a:t> </a:t>
                      </a:r>
                      <a:endParaRPr lang="en-GB" sz="1200" b="0" i="0" u="none" strike="noStrike">
                        <a:solidFill>
                          <a:srgbClr val="000000"/>
                        </a:solidFill>
                        <a:latin typeface="Calibri"/>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EDF4"/>
                    </a:solidFill>
                  </a:tcPr>
                </a:tc>
                <a:tc>
                  <a:txBody>
                    <a:bodyPr/>
                    <a:lstStyle/>
                    <a:p>
                      <a:pPr algn="ctr" rtl="0" fontAlgn="ctr"/>
                      <a:r>
                        <a:rPr lang="en-US" sz="1200" b="0" i="0" u="none" strike="noStrike">
                          <a:solidFill>
                            <a:srgbClr val="000000"/>
                          </a:solidFill>
                          <a:latin typeface="Calibri"/>
                        </a:rPr>
                        <a:t> </a:t>
                      </a:r>
                      <a:r>
                        <a:rPr lang="en-US" sz="1200" b="0" i="0" u="none" strike="noStrike">
                          <a:solidFill>
                            <a:srgbClr val="000000"/>
                          </a:solidFill>
                          <a:latin typeface="Times New Roman"/>
                        </a:rPr>
                        <a:t> </a:t>
                      </a:r>
                      <a:endParaRPr lang="en-US" sz="1200" b="0" i="0" u="none" strike="noStrike">
                        <a:solidFill>
                          <a:srgbClr val="000000"/>
                        </a:solidFill>
                        <a:latin typeface="Calibri"/>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EDF4"/>
                    </a:solidFill>
                  </a:tcPr>
                </a:tc>
                <a:tc>
                  <a:txBody>
                    <a:bodyPr/>
                    <a:lstStyle/>
                    <a:p>
                      <a:pPr algn="ctr" rtl="0" fontAlgn="ctr"/>
                      <a:r>
                        <a:rPr lang="en-US" sz="1200" b="0" i="0" u="none" strike="noStrike">
                          <a:solidFill>
                            <a:srgbClr val="000000"/>
                          </a:solidFill>
                          <a:latin typeface="Calibri"/>
                        </a:rPr>
                        <a:t> </a:t>
                      </a:r>
                      <a:r>
                        <a:rPr lang="en-US" sz="1200" b="0" i="0" u="none" strike="noStrike">
                          <a:solidFill>
                            <a:srgbClr val="000000"/>
                          </a:solidFill>
                          <a:latin typeface="Times New Roman"/>
                        </a:rPr>
                        <a:t> </a:t>
                      </a:r>
                      <a:endParaRPr lang="en-US" sz="1200" b="0" i="0" u="none" strike="noStrike">
                        <a:solidFill>
                          <a:srgbClr val="000000"/>
                        </a:solidFill>
                        <a:latin typeface="Calibri"/>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EDF4"/>
                    </a:solidFill>
                  </a:tcPr>
                </a:tc>
                <a:tc>
                  <a:txBody>
                    <a:bodyPr/>
                    <a:lstStyle/>
                    <a:p>
                      <a:pPr algn="ctr" rtl="0" fontAlgn="ctr"/>
                      <a:r>
                        <a:rPr lang="en-US" sz="1200" b="0" i="0" u="none" strike="noStrike" dirty="0">
                          <a:solidFill>
                            <a:srgbClr val="000000"/>
                          </a:solidFill>
                          <a:latin typeface="Calibri"/>
                        </a:rPr>
                        <a:t> </a:t>
                      </a:r>
                      <a:r>
                        <a:rPr lang="en-US" sz="1200" b="0" i="0" u="none" strike="noStrike" dirty="0">
                          <a:solidFill>
                            <a:srgbClr val="000000"/>
                          </a:solidFill>
                          <a:latin typeface="Times New Roman"/>
                        </a:rPr>
                        <a:t> </a:t>
                      </a:r>
                      <a:endParaRPr lang="en-US" sz="1200" b="0" i="0" u="none" strike="noStrike" dirty="0">
                        <a:solidFill>
                          <a:srgbClr val="000000"/>
                        </a:solidFill>
                        <a:latin typeface="Calibri"/>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EDF4"/>
                    </a:solidFill>
                  </a:tcPr>
                </a:tc>
                <a:tc>
                  <a:txBody>
                    <a:bodyPr/>
                    <a:lstStyle/>
                    <a:p>
                      <a:pPr algn="ctr" rtl="0" fontAlgn="ctr"/>
                      <a:r>
                        <a:rPr lang="en-GB" sz="1200" b="0" i="0" u="none" strike="noStrike">
                          <a:solidFill>
                            <a:srgbClr val="000000"/>
                          </a:solidFill>
                          <a:latin typeface="Calibri"/>
                        </a:rPr>
                        <a:t>No measure or proxy is available for this at the moment </a:t>
                      </a: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EDF4"/>
                    </a:solidFill>
                  </a:tcPr>
                </a:tc>
              </a:tr>
              <a:tr h="971549">
                <a:tc vMerge="1">
                  <a:txBody>
                    <a:bodyPr/>
                    <a:lstStyle/>
                    <a:p>
                      <a:endParaRPr lang="en-US"/>
                    </a:p>
                  </a:txBody>
                  <a:tcPr/>
                </a:tc>
                <a:tc>
                  <a:txBody>
                    <a:bodyPr/>
                    <a:lstStyle/>
                    <a:p>
                      <a:pPr algn="ctr" rtl="0" fontAlgn="ctr"/>
                      <a:r>
                        <a:rPr lang="en-GB" sz="1200" b="0" i="0" u="none" strike="noStrike">
                          <a:solidFill>
                            <a:srgbClr val="000000"/>
                          </a:solidFill>
                          <a:latin typeface="Calibri"/>
                        </a:rPr>
                        <a:t>2.1.3 Proportion of  female population in food poverty</a:t>
                      </a:r>
                      <a:r>
                        <a:rPr lang="en-GB" sz="1200" b="0" i="0" u="none" strike="noStrike">
                          <a:solidFill>
                            <a:srgbClr val="000000"/>
                          </a:solidFill>
                          <a:latin typeface="Times New Roman"/>
                        </a:rPr>
                        <a:t> </a:t>
                      </a:r>
                      <a:endParaRPr lang="en-GB" sz="1200" b="0" i="0" u="none" strike="noStrike">
                        <a:solidFill>
                          <a:srgbClr val="000000"/>
                        </a:solidFill>
                        <a:latin typeface="Calibri"/>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EDF4"/>
                    </a:solidFill>
                  </a:tcPr>
                </a:tc>
                <a:tc>
                  <a:txBody>
                    <a:bodyPr/>
                    <a:lstStyle/>
                    <a:p>
                      <a:pPr algn="ctr" rtl="0" fontAlgn="ctr"/>
                      <a:r>
                        <a:rPr lang="en-US" sz="1200" b="0" i="0" u="none" strike="noStrike" dirty="0">
                          <a:solidFill>
                            <a:srgbClr val="000000"/>
                          </a:solidFill>
                          <a:latin typeface="Calibri"/>
                        </a:rPr>
                        <a:t> </a:t>
                      </a:r>
                      <a:r>
                        <a:rPr lang="en-US" sz="1200" b="0" i="0" u="none" strike="noStrike" dirty="0">
                          <a:solidFill>
                            <a:srgbClr val="000000"/>
                          </a:solidFill>
                          <a:latin typeface="Times New Roman"/>
                        </a:rPr>
                        <a:t> </a:t>
                      </a:r>
                      <a:endParaRPr lang="en-US" sz="1200" b="0" i="0" u="none" strike="noStrike" dirty="0">
                        <a:solidFill>
                          <a:srgbClr val="000000"/>
                        </a:solidFill>
                        <a:latin typeface="Calibri"/>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EDF4"/>
                    </a:solidFill>
                  </a:tcPr>
                </a:tc>
                <a:tc>
                  <a:txBody>
                    <a:bodyPr/>
                    <a:lstStyle/>
                    <a:p>
                      <a:pPr algn="ctr" rtl="0" fontAlgn="ctr"/>
                      <a:r>
                        <a:rPr lang="en-US" sz="1200" b="0" i="0" u="none" strike="noStrike">
                          <a:solidFill>
                            <a:srgbClr val="000000"/>
                          </a:solidFill>
                          <a:latin typeface="Calibri"/>
                        </a:rPr>
                        <a:t> </a:t>
                      </a:r>
                      <a:r>
                        <a:rPr lang="en-US" sz="1200" b="0" i="0" u="none" strike="noStrike">
                          <a:solidFill>
                            <a:srgbClr val="000000"/>
                          </a:solidFill>
                          <a:latin typeface="Times New Roman"/>
                        </a:rPr>
                        <a:t> </a:t>
                      </a:r>
                      <a:endParaRPr lang="en-US" sz="1200" b="0" i="0" u="none" strike="noStrike">
                        <a:solidFill>
                          <a:srgbClr val="000000"/>
                        </a:solidFill>
                        <a:latin typeface="Calibri"/>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EDF4"/>
                    </a:solidFill>
                  </a:tcPr>
                </a:tc>
                <a:tc>
                  <a:txBody>
                    <a:bodyPr/>
                    <a:lstStyle/>
                    <a:p>
                      <a:pPr algn="ctr" rtl="0" fontAlgn="ctr"/>
                      <a:r>
                        <a:rPr lang="en-US" sz="1200" b="0" i="0" u="none" strike="noStrike" dirty="0">
                          <a:solidFill>
                            <a:srgbClr val="000000"/>
                          </a:solidFill>
                          <a:latin typeface="Calibri"/>
                        </a:rPr>
                        <a:t> </a:t>
                      </a:r>
                      <a:r>
                        <a:rPr lang="en-US" sz="1200" b="0" i="0" u="none" strike="noStrike" dirty="0">
                          <a:solidFill>
                            <a:srgbClr val="000000"/>
                          </a:solidFill>
                          <a:latin typeface="Times New Roman"/>
                        </a:rPr>
                        <a:t> </a:t>
                      </a:r>
                      <a:endParaRPr lang="en-US" sz="1200" b="0" i="0" u="none" strike="noStrike" dirty="0">
                        <a:solidFill>
                          <a:srgbClr val="000000"/>
                        </a:solidFill>
                        <a:latin typeface="Calibri"/>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EDF4"/>
                    </a:solidFill>
                  </a:tcPr>
                </a:tc>
                <a:tc>
                  <a:txBody>
                    <a:bodyPr/>
                    <a:lstStyle/>
                    <a:p>
                      <a:pPr algn="ctr" rtl="0" fontAlgn="ctr"/>
                      <a:r>
                        <a:rPr lang="en-GB" sz="1200" b="0" i="0" u="none" strike="noStrike" dirty="0">
                          <a:solidFill>
                            <a:srgbClr val="000000"/>
                          </a:solidFill>
                          <a:latin typeface="Calibri"/>
                        </a:rPr>
                        <a:t>No measure or proxy is available for this at the moment </a:t>
                      </a: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EDF4"/>
                    </a:solidFill>
                  </a:tcPr>
                </a:tc>
              </a:tr>
            </a:tbl>
          </a:graphicData>
        </a:graphic>
      </p:graphicFrame>
    </p:spTree>
    <p:extLst>
      <p:ext uri="{BB962C8B-B14F-4D97-AF65-F5344CB8AC3E}">
        <p14:creationId xmlns:p14="http://schemas.microsoft.com/office/powerpoint/2010/main" val="34836406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2271277555"/>
              </p:ext>
            </p:extLst>
          </p:nvPr>
        </p:nvGraphicFramePr>
        <p:xfrm>
          <a:off x="0" y="17489"/>
          <a:ext cx="9144001" cy="6705600"/>
        </p:xfrm>
        <a:graphic>
          <a:graphicData uri="http://schemas.openxmlformats.org/drawingml/2006/table">
            <a:tbl>
              <a:tblPr/>
              <a:tblGrid>
                <a:gridCol w="2775093"/>
                <a:gridCol w="1528931"/>
                <a:gridCol w="1644014"/>
                <a:gridCol w="1644014"/>
                <a:gridCol w="1551949"/>
              </a:tblGrid>
              <a:tr h="785578">
                <a:tc>
                  <a:txBody>
                    <a:bodyPr/>
                    <a:lstStyle/>
                    <a:p>
                      <a:pPr algn="ctr" rtl="0" fontAlgn="ctr"/>
                      <a:r>
                        <a:rPr lang="en-US" sz="1000" b="1" i="0" u="none" strike="noStrike" dirty="0">
                          <a:solidFill>
                            <a:srgbClr val="000000"/>
                          </a:solidFill>
                          <a:latin typeface="Calibri"/>
                        </a:rPr>
                        <a:t>The Goals </a:t>
                      </a:r>
                    </a:p>
                  </a:txBody>
                  <a:tcPr marL="6938" marR="6938" marT="69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3CDDD"/>
                    </a:solidFill>
                  </a:tcPr>
                </a:tc>
                <a:tc>
                  <a:txBody>
                    <a:bodyPr/>
                    <a:lstStyle/>
                    <a:p>
                      <a:pPr algn="ctr" rtl="0" fontAlgn="ctr"/>
                      <a:r>
                        <a:rPr lang="en-US" sz="1000" b="1" i="0" u="none" strike="noStrike">
                          <a:solidFill>
                            <a:srgbClr val="000000"/>
                          </a:solidFill>
                          <a:latin typeface="Calibri"/>
                        </a:rPr>
                        <a:t>Proposed SL Indicators </a:t>
                      </a:r>
                    </a:p>
                  </a:txBody>
                  <a:tcPr marL="6938" marR="6938" marT="69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3CDDD"/>
                    </a:solidFill>
                  </a:tcPr>
                </a:tc>
                <a:tc>
                  <a:txBody>
                    <a:bodyPr/>
                    <a:lstStyle/>
                    <a:p>
                      <a:pPr algn="ctr" rtl="0" fontAlgn="ctr"/>
                      <a:r>
                        <a:rPr lang="en-US" sz="1000" b="1" i="0" u="none" strike="noStrike">
                          <a:solidFill>
                            <a:srgbClr val="000000"/>
                          </a:solidFill>
                          <a:latin typeface="Calibri"/>
                        </a:rPr>
                        <a:t>Baseline </a:t>
                      </a:r>
                    </a:p>
                  </a:txBody>
                  <a:tcPr marL="6938" marR="6938" marT="69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3CDDD"/>
                    </a:solidFill>
                  </a:tcPr>
                </a:tc>
                <a:tc>
                  <a:txBody>
                    <a:bodyPr/>
                    <a:lstStyle/>
                    <a:p>
                      <a:pPr algn="ctr" rtl="0" fontAlgn="ctr"/>
                      <a:r>
                        <a:rPr lang="en-GB" sz="1000" b="1" i="0" u="none" strike="noStrike" dirty="0">
                          <a:solidFill>
                            <a:srgbClr val="000000"/>
                          </a:solidFill>
                          <a:latin typeface="Calibri"/>
                        </a:rPr>
                        <a:t>Source of baseline figure (Date) </a:t>
                      </a:r>
                    </a:p>
                  </a:txBody>
                  <a:tcPr marL="6938" marR="6938" marT="69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rtl="0" fontAlgn="ctr"/>
                      <a:r>
                        <a:rPr lang="en-US" sz="1000" b="1" i="0" u="none" strike="noStrike">
                          <a:solidFill>
                            <a:srgbClr val="000000"/>
                          </a:solidFill>
                          <a:latin typeface="Calibri"/>
                        </a:rPr>
                        <a:t>Notes/Comments </a:t>
                      </a:r>
                    </a:p>
                  </a:txBody>
                  <a:tcPr marL="6938" marR="6938" marT="69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3CDDD"/>
                    </a:solidFill>
                  </a:tcPr>
                </a:tc>
              </a:tr>
              <a:tr h="1084643">
                <a:tc rowSpan="2">
                  <a:txBody>
                    <a:bodyPr/>
                    <a:lstStyle/>
                    <a:p>
                      <a:pPr algn="ctr" fontAlgn="ctr"/>
                      <a:r>
                        <a:rPr lang="en-GB" sz="900" b="0" i="0" u="none" strike="noStrike">
                          <a:solidFill>
                            <a:srgbClr val="000000"/>
                          </a:solidFill>
                          <a:latin typeface="Calibri"/>
                        </a:rPr>
                        <a:t>Goal 4. Ensure inclusive and equitable quality education and promote lifelong learning opportunities for all</a:t>
                      </a:r>
                    </a:p>
                  </a:txBody>
                  <a:tcPr marL="6938" marR="6938" marT="69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EDF4"/>
                    </a:solidFill>
                  </a:tcPr>
                </a:tc>
                <a:tc rowSpan="2">
                  <a:txBody>
                    <a:bodyPr/>
                    <a:lstStyle/>
                    <a:p>
                      <a:pPr algn="ctr" rtl="0" fontAlgn="ctr"/>
                      <a:r>
                        <a:rPr lang="en-GB" sz="900" b="0" i="0" u="none" strike="noStrike">
                          <a:solidFill>
                            <a:srgbClr val="000000"/>
                          </a:solidFill>
                          <a:latin typeface="Calibri"/>
                        </a:rPr>
                        <a:t>4.a.4 Proportion of schools with access to adapted infrastructure for student with disabilities </a:t>
                      </a:r>
                    </a:p>
                  </a:txBody>
                  <a:tcPr marL="6938" marR="6938" marT="69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EDF4"/>
                    </a:solidFill>
                  </a:tcPr>
                </a:tc>
                <a:tc rowSpan="2">
                  <a:txBody>
                    <a:bodyPr/>
                    <a:lstStyle/>
                    <a:p>
                      <a:pPr algn="ctr" rtl="0" fontAlgn="ctr"/>
                      <a:r>
                        <a:rPr lang="en-US" sz="900" b="0" i="0" u="none" strike="noStrike">
                          <a:solidFill>
                            <a:srgbClr val="000000"/>
                          </a:solidFill>
                          <a:latin typeface="Calibri"/>
                        </a:rPr>
                        <a:t>No </a:t>
                      </a:r>
                    </a:p>
                  </a:txBody>
                  <a:tcPr marL="6938" marR="6938" marT="69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EDF4"/>
                    </a:solidFill>
                  </a:tcPr>
                </a:tc>
                <a:tc rowSpan="2">
                  <a:txBody>
                    <a:bodyPr/>
                    <a:lstStyle/>
                    <a:p>
                      <a:pPr algn="ctr" rtl="0" fontAlgn="ctr"/>
                      <a:r>
                        <a:rPr lang="en-GB" sz="900" b="0" i="0" u="none" strike="noStrike">
                          <a:solidFill>
                            <a:srgbClr val="000000"/>
                          </a:solidFill>
                          <a:latin typeface="Calibri"/>
                        </a:rPr>
                        <a:t> MEST, SLUDI and Disability Commission </a:t>
                      </a:r>
                    </a:p>
                  </a:txBody>
                  <a:tcPr marL="6938" marR="6938" marT="69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EDF4"/>
                    </a:solidFill>
                  </a:tcPr>
                </a:tc>
                <a:tc>
                  <a:txBody>
                    <a:bodyPr/>
                    <a:lstStyle/>
                    <a:p>
                      <a:pPr algn="ctr" rtl="0" fontAlgn="ctr"/>
                      <a:r>
                        <a:rPr lang="en-GB" sz="900" b="0" i="0" u="none" strike="noStrike">
                          <a:solidFill>
                            <a:srgbClr val="000000"/>
                          </a:solidFill>
                          <a:latin typeface="Calibri"/>
                        </a:rPr>
                        <a:t>Collaborate with MEST, SLUDI and Disability Commission</a:t>
                      </a:r>
                    </a:p>
                  </a:txBody>
                  <a:tcPr marL="6938" marR="6938" marT="69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EDF4"/>
                    </a:solidFill>
                  </a:tcPr>
                </a:tc>
              </a:tr>
              <a:tr h="853302">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rtl="0" fontAlgn="ctr"/>
                      <a:r>
                        <a:rPr lang="en-GB" sz="900" b="0" i="0" u="none" strike="noStrike" dirty="0">
                          <a:solidFill>
                            <a:srgbClr val="000000"/>
                          </a:solidFill>
                          <a:latin typeface="Calibri"/>
                        </a:rPr>
                        <a:t>SLUID-SIERRA LEONE UNION OF PERSONS WITH DISABILITY </a:t>
                      </a:r>
                    </a:p>
                  </a:txBody>
                  <a:tcPr marL="6938" marR="6938" marT="69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EDF4"/>
                    </a:solidFill>
                  </a:tcPr>
                </a:tc>
              </a:tr>
              <a:tr h="1706604">
                <a:tc rowSpan="2">
                  <a:txBody>
                    <a:bodyPr/>
                    <a:lstStyle/>
                    <a:p>
                      <a:pPr algn="ctr" rtl="0" fontAlgn="ctr"/>
                      <a:r>
                        <a:rPr lang="en-GB" sz="900" b="0" i="0" u="none" strike="noStrike" dirty="0">
                          <a:solidFill>
                            <a:srgbClr val="000000"/>
                          </a:solidFill>
                          <a:latin typeface="Calibri"/>
                        </a:rPr>
                        <a:t>Goal 5. Achieve gender equality and empower all women and girls </a:t>
                      </a:r>
                      <a:r>
                        <a:rPr lang="en-GB" sz="900" b="1" i="0" u="none" strike="noStrike" dirty="0">
                          <a:solidFill>
                            <a:srgbClr val="000000"/>
                          </a:solidFill>
                          <a:latin typeface="Calibri"/>
                        </a:rPr>
                        <a:t> </a:t>
                      </a:r>
                      <a:endParaRPr lang="en-GB" sz="900" b="0" i="0" u="none" strike="noStrike" dirty="0">
                        <a:solidFill>
                          <a:srgbClr val="000000"/>
                        </a:solidFill>
                        <a:latin typeface="Calibri"/>
                      </a:endParaRPr>
                    </a:p>
                  </a:txBody>
                  <a:tcPr marL="6938" marR="6938" marT="69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EDF4"/>
                    </a:solidFill>
                  </a:tcPr>
                </a:tc>
                <a:tc>
                  <a:txBody>
                    <a:bodyPr/>
                    <a:lstStyle/>
                    <a:p>
                      <a:pPr algn="ctr" rtl="0" fontAlgn="ctr"/>
                      <a:r>
                        <a:rPr lang="en-GB" sz="900" b="0" i="0" u="none" strike="noStrike">
                          <a:solidFill>
                            <a:srgbClr val="000000"/>
                          </a:solidFill>
                          <a:latin typeface="Calibri"/>
                        </a:rPr>
                        <a:t>5.a.1: (a) Share of women among owners or rights bearers of agricultural land, type of tenure </a:t>
                      </a:r>
                    </a:p>
                  </a:txBody>
                  <a:tcPr marL="6938" marR="6938" marT="69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EDF4"/>
                    </a:solidFill>
                  </a:tcPr>
                </a:tc>
                <a:tc>
                  <a:txBody>
                    <a:bodyPr/>
                    <a:lstStyle/>
                    <a:p>
                      <a:pPr algn="ctr" rtl="0" fontAlgn="ctr"/>
                      <a:r>
                        <a:rPr lang="en-US" sz="900" b="0" i="0" u="none" strike="noStrike" dirty="0">
                          <a:solidFill>
                            <a:srgbClr val="000000"/>
                          </a:solidFill>
                          <a:latin typeface="Calibri"/>
                        </a:rPr>
                        <a:t>  </a:t>
                      </a:r>
                      <a:r>
                        <a:rPr lang="en-US" sz="900" b="0" i="0" u="none" strike="noStrike" dirty="0" smtClean="0">
                          <a:solidFill>
                            <a:srgbClr val="000000"/>
                          </a:solidFill>
                          <a:latin typeface="Calibri"/>
                        </a:rPr>
                        <a:t>No</a:t>
                      </a:r>
                      <a:endParaRPr lang="en-US" sz="900" b="0" i="0" u="none" strike="noStrike" dirty="0">
                        <a:solidFill>
                          <a:srgbClr val="000000"/>
                        </a:solidFill>
                        <a:latin typeface="Calibri"/>
                      </a:endParaRPr>
                    </a:p>
                  </a:txBody>
                  <a:tcPr marL="6938" marR="6938" marT="69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EDF4"/>
                    </a:solidFill>
                  </a:tcPr>
                </a:tc>
                <a:tc>
                  <a:txBody>
                    <a:bodyPr/>
                    <a:lstStyle/>
                    <a:p>
                      <a:pPr algn="ctr" rtl="0" fontAlgn="ctr"/>
                      <a:r>
                        <a:rPr lang="en-GB" sz="900" b="0" i="0" u="none" strike="noStrike">
                          <a:solidFill>
                            <a:srgbClr val="000000"/>
                          </a:solidFill>
                          <a:latin typeface="Calibri"/>
                        </a:rPr>
                        <a:t>SSL, Ministry of Land and Country Planning </a:t>
                      </a:r>
                    </a:p>
                  </a:txBody>
                  <a:tcPr marL="6938" marR="6938" marT="69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EDF4"/>
                    </a:solidFill>
                  </a:tcPr>
                </a:tc>
                <a:tc>
                  <a:txBody>
                    <a:bodyPr/>
                    <a:lstStyle/>
                    <a:p>
                      <a:pPr algn="ctr" rtl="0" fontAlgn="ctr"/>
                      <a:r>
                        <a:rPr lang="en-US" sz="900" b="0" i="0" u="none" strike="noStrike" dirty="0">
                          <a:solidFill>
                            <a:srgbClr val="000000"/>
                          </a:solidFill>
                          <a:latin typeface="Calibri"/>
                        </a:rPr>
                        <a:t>  </a:t>
                      </a:r>
                    </a:p>
                  </a:txBody>
                  <a:tcPr marL="6938" marR="6938" marT="69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EDF4"/>
                    </a:solidFill>
                  </a:tcPr>
                </a:tc>
              </a:tr>
              <a:tr h="2275473">
                <a:tc vMerge="1">
                  <a:txBody>
                    <a:bodyPr/>
                    <a:lstStyle/>
                    <a:p>
                      <a:endParaRPr lang="en-US"/>
                    </a:p>
                  </a:txBody>
                  <a:tcPr/>
                </a:tc>
                <a:tc>
                  <a:txBody>
                    <a:bodyPr/>
                    <a:lstStyle/>
                    <a:p>
                      <a:pPr algn="ctr" rtl="0" fontAlgn="ctr"/>
                      <a:r>
                        <a:rPr lang="en-GB" sz="900" b="0" i="0" u="none" strike="noStrike">
                          <a:solidFill>
                            <a:srgbClr val="000000"/>
                          </a:solidFill>
                          <a:latin typeface="Calibri"/>
                        </a:rPr>
                        <a:t>5.a.2: Legal framework (including customary law) in place that guarantees women’s equal rights to land ownership and other entitlements (g7+)</a:t>
                      </a:r>
                      <a:r>
                        <a:rPr lang="en-GB" sz="900" b="0" i="0" u="none" strike="noStrike">
                          <a:solidFill>
                            <a:srgbClr val="C00000"/>
                          </a:solidFill>
                          <a:latin typeface="Calibri"/>
                        </a:rPr>
                        <a:t> </a:t>
                      </a:r>
                      <a:endParaRPr lang="en-GB" sz="900" b="0" i="0" u="none" strike="noStrike">
                        <a:solidFill>
                          <a:srgbClr val="000000"/>
                        </a:solidFill>
                        <a:latin typeface="Calibri"/>
                      </a:endParaRPr>
                    </a:p>
                  </a:txBody>
                  <a:tcPr marL="6938" marR="6938" marT="69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EDF4"/>
                    </a:solidFill>
                  </a:tcPr>
                </a:tc>
                <a:tc>
                  <a:txBody>
                    <a:bodyPr/>
                    <a:lstStyle/>
                    <a:p>
                      <a:pPr algn="ctr" rtl="0" fontAlgn="ctr"/>
                      <a:r>
                        <a:rPr lang="en-US" sz="900" b="0" i="0" u="none" strike="noStrike">
                          <a:solidFill>
                            <a:srgbClr val="000000"/>
                          </a:solidFill>
                          <a:latin typeface="Calibri"/>
                        </a:rPr>
                        <a:t>No</a:t>
                      </a:r>
                      <a:r>
                        <a:rPr lang="en-US" sz="900" b="0" i="0" u="none" strike="noStrike">
                          <a:solidFill>
                            <a:srgbClr val="C00000"/>
                          </a:solidFill>
                          <a:latin typeface="Calibri"/>
                        </a:rPr>
                        <a:t> </a:t>
                      </a:r>
                      <a:endParaRPr lang="en-US" sz="900" b="0" i="0" u="none" strike="noStrike">
                        <a:solidFill>
                          <a:srgbClr val="000000"/>
                        </a:solidFill>
                        <a:latin typeface="Calibri"/>
                      </a:endParaRPr>
                    </a:p>
                  </a:txBody>
                  <a:tcPr marL="6938" marR="6938" marT="69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EDF4"/>
                    </a:solidFill>
                  </a:tcPr>
                </a:tc>
                <a:tc>
                  <a:txBody>
                    <a:bodyPr/>
                    <a:lstStyle/>
                    <a:p>
                      <a:pPr algn="ctr" rtl="0" fontAlgn="ctr"/>
                      <a:r>
                        <a:rPr lang="en-GB" sz="900" b="0" i="0" u="none" strike="noStrike">
                          <a:solidFill>
                            <a:srgbClr val="000000"/>
                          </a:solidFill>
                          <a:latin typeface="Calibri"/>
                        </a:rPr>
                        <a:t>Ministry of Justice, Ministry of Social Welfare, Gender and Children’s Affairs, MoFED</a:t>
                      </a:r>
                      <a:r>
                        <a:rPr lang="en-GB" sz="900" b="0" i="0" u="none" strike="noStrike">
                          <a:solidFill>
                            <a:srgbClr val="C00000"/>
                          </a:solidFill>
                          <a:latin typeface="Calibri"/>
                        </a:rPr>
                        <a:t> </a:t>
                      </a:r>
                      <a:endParaRPr lang="en-GB" sz="900" b="0" i="0" u="none" strike="noStrike">
                        <a:solidFill>
                          <a:srgbClr val="000000"/>
                        </a:solidFill>
                        <a:latin typeface="Calibri"/>
                      </a:endParaRPr>
                    </a:p>
                  </a:txBody>
                  <a:tcPr marL="6938" marR="6938" marT="69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EDF4"/>
                    </a:solidFill>
                  </a:tcPr>
                </a:tc>
                <a:tc>
                  <a:txBody>
                    <a:bodyPr/>
                    <a:lstStyle/>
                    <a:p>
                      <a:pPr algn="ctr" rtl="0" fontAlgn="ctr"/>
                      <a:r>
                        <a:rPr lang="en-US" sz="900" b="0" i="0" u="none" strike="noStrike" dirty="0">
                          <a:solidFill>
                            <a:srgbClr val="000000"/>
                          </a:solidFill>
                          <a:latin typeface="Calibri"/>
                        </a:rPr>
                        <a:t>  </a:t>
                      </a:r>
                    </a:p>
                  </a:txBody>
                  <a:tcPr marL="6938" marR="6938" marT="69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EDF4"/>
                    </a:solidFill>
                  </a:tcPr>
                </a:tc>
              </a:tr>
            </a:tbl>
          </a:graphicData>
        </a:graphic>
      </p:graphicFrame>
    </p:spTree>
    <p:extLst>
      <p:ext uri="{BB962C8B-B14F-4D97-AF65-F5344CB8AC3E}">
        <p14:creationId xmlns:p14="http://schemas.microsoft.com/office/powerpoint/2010/main" val="202760204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043248458"/>
              </p:ext>
            </p:extLst>
          </p:nvPr>
        </p:nvGraphicFramePr>
        <p:xfrm>
          <a:off x="76201" y="53550"/>
          <a:ext cx="9067799" cy="6656146"/>
        </p:xfrm>
        <a:graphic>
          <a:graphicData uri="http://schemas.openxmlformats.org/drawingml/2006/table">
            <a:tbl>
              <a:tblPr/>
              <a:tblGrid>
                <a:gridCol w="2564597"/>
                <a:gridCol w="1412960"/>
                <a:gridCol w="1336992"/>
                <a:gridCol w="1336992"/>
                <a:gridCol w="1288375"/>
                <a:gridCol w="1127883"/>
              </a:tblGrid>
              <a:tr h="322075">
                <a:tc>
                  <a:txBody>
                    <a:bodyPr/>
                    <a:lstStyle/>
                    <a:p>
                      <a:pPr algn="ctr" rtl="0" fontAlgn="ctr"/>
                      <a:r>
                        <a:rPr lang="en-US" sz="1200" b="1" i="0" u="none" strike="noStrike" dirty="0">
                          <a:solidFill>
                            <a:srgbClr val="000000"/>
                          </a:solidFill>
                          <a:latin typeface="Calibri"/>
                        </a:rPr>
                        <a:t>The Goals</a:t>
                      </a:r>
                      <a:r>
                        <a:rPr lang="en-US" sz="1200" b="1" i="0" u="none" strike="noStrike" dirty="0">
                          <a:solidFill>
                            <a:srgbClr val="000000"/>
                          </a:solidFill>
                          <a:latin typeface="Times New Roman"/>
                        </a:rPr>
                        <a:t> </a:t>
                      </a:r>
                      <a:endParaRPr lang="en-US" sz="1200" b="1" i="0" u="none" strike="noStrike" dirty="0">
                        <a:solidFill>
                          <a:srgbClr val="000000"/>
                        </a:solidFill>
                        <a:latin typeface="Calibri"/>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3CDDD"/>
                    </a:solidFill>
                  </a:tcPr>
                </a:tc>
                <a:tc>
                  <a:txBody>
                    <a:bodyPr/>
                    <a:lstStyle/>
                    <a:p>
                      <a:pPr algn="ctr" rtl="0" fontAlgn="ctr"/>
                      <a:r>
                        <a:rPr lang="en-US" sz="1200" b="1" i="0" u="none" strike="noStrike" dirty="0">
                          <a:solidFill>
                            <a:srgbClr val="000000"/>
                          </a:solidFill>
                          <a:latin typeface="Calibri"/>
                        </a:rPr>
                        <a:t>Proposed SL Indicators</a:t>
                      </a:r>
                      <a:r>
                        <a:rPr lang="en-US" sz="1200" b="1" i="0" u="none" strike="noStrike" dirty="0">
                          <a:solidFill>
                            <a:srgbClr val="000000"/>
                          </a:solidFill>
                          <a:latin typeface="Times New Roman"/>
                        </a:rPr>
                        <a:t> </a:t>
                      </a:r>
                      <a:endParaRPr lang="en-US" sz="1200" b="1" i="0" u="none" strike="noStrike" dirty="0">
                        <a:solidFill>
                          <a:srgbClr val="000000"/>
                        </a:solidFill>
                        <a:latin typeface="Calibri"/>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3CDDD"/>
                    </a:solidFill>
                  </a:tcPr>
                </a:tc>
                <a:tc>
                  <a:txBody>
                    <a:bodyPr/>
                    <a:lstStyle/>
                    <a:p>
                      <a:pPr algn="ctr" rtl="0" fontAlgn="ctr"/>
                      <a:r>
                        <a:rPr lang="en-US" sz="1200" b="1" i="0" u="none" strike="noStrike" dirty="0">
                          <a:solidFill>
                            <a:srgbClr val="000000"/>
                          </a:solidFill>
                          <a:latin typeface="Calibri"/>
                        </a:rPr>
                        <a:t>Baseline</a:t>
                      </a:r>
                      <a:r>
                        <a:rPr lang="en-US" sz="1200" b="1" i="0" u="none" strike="noStrike" dirty="0">
                          <a:solidFill>
                            <a:srgbClr val="000000"/>
                          </a:solidFill>
                          <a:latin typeface="Times New Roman"/>
                        </a:rPr>
                        <a:t> </a:t>
                      </a:r>
                      <a:endParaRPr lang="en-US" sz="1200" b="1" i="0" u="none" strike="noStrike" dirty="0">
                        <a:solidFill>
                          <a:srgbClr val="000000"/>
                        </a:solidFill>
                        <a:latin typeface="Calibri"/>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3CDDD"/>
                    </a:solidFill>
                  </a:tcPr>
                </a:tc>
                <a:tc>
                  <a:txBody>
                    <a:bodyPr/>
                    <a:lstStyle/>
                    <a:p>
                      <a:pPr algn="ctr" rtl="0" fontAlgn="ctr"/>
                      <a:r>
                        <a:rPr lang="en-GB" sz="1200" b="1" i="0" u="none" strike="noStrike" dirty="0">
                          <a:solidFill>
                            <a:srgbClr val="000000"/>
                          </a:solidFill>
                          <a:latin typeface="Calibri"/>
                        </a:rPr>
                        <a:t>Source of baseline figure (Date)</a:t>
                      </a:r>
                      <a:r>
                        <a:rPr lang="en-GB" sz="1200" b="1" i="0" u="none" strike="noStrike" dirty="0">
                          <a:solidFill>
                            <a:srgbClr val="000000"/>
                          </a:solidFill>
                          <a:latin typeface="Times New Roman"/>
                        </a:rPr>
                        <a:t> </a:t>
                      </a:r>
                      <a:endParaRPr lang="en-GB" sz="1200" b="1" i="0" u="none" strike="noStrike" dirty="0">
                        <a:solidFill>
                          <a:srgbClr val="000000"/>
                        </a:solidFill>
                        <a:latin typeface="Calibri"/>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rtl="0" fontAlgn="ctr"/>
                      <a:r>
                        <a:rPr lang="en-US" sz="1200" b="1" i="0" u="none" strike="noStrike" dirty="0">
                          <a:solidFill>
                            <a:srgbClr val="000000"/>
                          </a:solidFill>
                          <a:latin typeface="Calibri"/>
                        </a:rPr>
                        <a:t>Notes</a:t>
                      </a:r>
                      <a:r>
                        <a:rPr lang="en-US" sz="1200" b="1" i="0" u="none" strike="noStrike" dirty="0">
                          <a:solidFill>
                            <a:srgbClr val="000000"/>
                          </a:solidFill>
                          <a:latin typeface="Times New Roman"/>
                        </a:rPr>
                        <a:t> </a:t>
                      </a:r>
                      <a:endParaRPr lang="en-US" sz="1200" b="1" i="0" u="none" strike="noStrike" dirty="0">
                        <a:solidFill>
                          <a:srgbClr val="000000"/>
                        </a:solidFill>
                        <a:latin typeface="Calibri"/>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3CDDD"/>
                    </a:solidFill>
                  </a:tcPr>
                </a:tc>
                <a:tc>
                  <a:txBody>
                    <a:bodyPr/>
                    <a:lstStyle/>
                    <a:p>
                      <a:pPr algn="ctr" rtl="0" fontAlgn="ctr"/>
                      <a:r>
                        <a:rPr lang="en-US" sz="1200" b="1" i="0" u="none" strike="noStrike" dirty="0">
                          <a:solidFill>
                            <a:srgbClr val="000000"/>
                          </a:solidFill>
                          <a:latin typeface="Calibri"/>
                        </a:rPr>
                        <a:t>Comments</a:t>
                      </a:r>
                      <a:r>
                        <a:rPr lang="en-US" sz="1200" b="1" i="0" u="none" strike="noStrike" dirty="0">
                          <a:solidFill>
                            <a:srgbClr val="000000"/>
                          </a:solidFill>
                          <a:latin typeface="Times New Roman"/>
                        </a:rPr>
                        <a:t> </a:t>
                      </a:r>
                      <a:endParaRPr lang="en-US" sz="1200" b="1" i="0" u="none" strike="noStrike" dirty="0">
                        <a:solidFill>
                          <a:srgbClr val="000000"/>
                        </a:solidFill>
                        <a:latin typeface="Calibri"/>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3CDDD"/>
                    </a:solidFill>
                  </a:tcPr>
                </a:tc>
              </a:tr>
              <a:tr h="796987">
                <a:tc rowSpan="3">
                  <a:txBody>
                    <a:bodyPr/>
                    <a:lstStyle/>
                    <a:p>
                      <a:pPr algn="ctr" rtl="0" fontAlgn="ctr"/>
                      <a:r>
                        <a:rPr lang="en-GB" sz="1200" b="0" i="0" u="none" strike="noStrike" dirty="0">
                          <a:solidFill>
                            <a:srgbClr val="000000"/>
                          </a:solidFill>
                          <a:latin typeface="Calibri"/>
                        </a:rPr>
                        <a:t> </a:t>
                      </a:r>
                      <a:r>
                        <a:rPr lang="en-GB" sz="1200" b="1" i="0" u="none" strike="noStrike" dirty="0">
                          <a:solidFill>
                            <a:srgbClr val="000000"/>
                          </a:solidFill>
                          <a:latin typeface="Times New Roman"/>
                        </a:rPr>
                        <a:t> Goal 3. Ensure healthy lives and promote well-being for all at all ages</a:t>
                      </a:r>
                      <a:endParaRPr lang="en-GB" sz="1200" b="0" i="0" u="none" strike="noStrike" dirty="0">
                        <a:solidFill>
                          <a:srgbClr val="000000"/>
                        </a:solidFill>
                        <a:latin typeface="Calibri"/>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EDF4"/>
                    </a:solidFill>
                  </a:tcPr>
                </a:tc>
                <a:tc>
                  <a:txBody>
                    <a:bodyPr/>
                    <a:lstStyle/>
                    <a:p>
                      <a:pPr algn="ctr" rtl="0" fontAlgn="ctr"/>
                      <a:r>
                        <a:rPr lang="en-GB" sz="1200" b="0" i="0" u="none" strike="noStrike" dirty="0">
                          <a:solidFill>
                            <a:srgbClr val="000000"/>
                          </a:solidFill>
                          <a:latin typeface="Calibri"/>
                        </a:rPr>
                        <a:t>3.1.3 Proportion of births by women with disabilities attended by skilled health personnel</a:t>
                      </a:r>
                      <a:r>
                        <a:rPr lang="en-GB" sz="1200" b="0" i="0" u="none" strike="noStrike" dirty="0">
                          <a:solidFill>
                            <a:srgbClr val="000000"/>
                          </a:solidFill>
                          <a:latin typeface="Times New Roman"/>
                        </a:rPr>
                        <a:t> </a:t>
                      </a:r>
                      <a:endParaRPr lang="en-GB" sz="1200" b="0" i="0" u="none" strike="noStrike" dirty="0">
                        <a:solidFill>
                          <a:srgbClr val="000000"/>
                        </a:solidFill>
                        <a:latin typeface="Calibri"/>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EDF4"/>
                    </a:solidFill>
                  </a:tcPr>
                </a:tc>
                <a:tc>
                  <a:txBody>
                    <a:bodyPr/>
                    <a:lstStyle/>
                    <a:p>
                      <a:pPr algn="ctr" rtl="0" fontAlgn="ctr"/>
                      <a:r>
                        <a:rPr lang="en-US" sz="1200" b="0" i="0" u="none" strike="noStrike" dirty="0" smtClean="0">
                          <a:solidFill>
                            <a:srgbClr val="000000"/>
                          </a:solidFill>
                          <a:latin typeface="Calibri"/>
                        </a:rPr>
                        <a:t>No</a:t>
                      </a:r>
                      <a:r>
                        <a:rPr lang="en-US" sz="1200" b="0" i="0" u="none" strike="noStrike" dirty="0">
                          <a:solidFill>
                            <a:srgbClr val="000000"/>
                          </a:solidFill>
                          <a:latin typeface="Calibri"/>
                        </a:rPr>
                        <a:t> </a:t>
                      </a:r>
                      <a:r>
                        <a:rPr lang="en-US" sz="1200" b="0" i="0" u="none" strike="noStrike" dirty="0">
                          <a:solidFill>
                            <a:srgbClr val="000000"/>
                          </a:solidFill>
                          <a:latin typeface="Times New Roman"/>
                        </a:rPr>
                        <a:t> </a:t>
                      </a:r>
                      <a:endParaRPr lang="en-US" sz="1200" b="0" i="0" u="none" strike="noStrike" dirty="0">
                        <a:solidFill>
                          <a:srgbClr val="000000"/>
                        </a:solidFill>
                        <a:latin typeface="Calibri"/>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EDF4"/>
                    </a:solidFill>
                  </a:tcPr>
                </a:tc>
                <a:tc>
                  <a:txBody>
                    <a:bodyPr/>
                    <a:lstStyle/>
                    <a:p>
                      <a:pPr algn="ctr" rtl="0" fontAlgn="ctr"/>
                      <a:r>
                        <a:rPr lang="en-US" sz="1200" b="0" i="0" u="none" strike="noStrike" dirty="0" smtClean="0">
                          <a:solidFill>
                            <a:srgbClr val="000000"/>
                          </a:solidFill>
                          <a:latin typeface="Calibri"/>
                        </a:rPr>
                        <a:t>MOHS</a:t>
                      </a:r>
                      <a:r>
                        <a:rPr lang="en-US" sz="1200" b="0" i="0" u="none" strike="noStrike" dirty="0">
                          <a:solidFill>
                            <a:srgbClr val="000000"/>
                          </a:solidFill>
                          <a:latin typeface="Calibri"/>
                        </a:rPr>
                        <a:t> </a:t>
                      </a:r>
                      <a:r>
                        <a:rPr lang="en-US" sz="1200" b="0" i="0" u="none" strike="noStrike" dirty="0">
                          <a:solidFill>
                            <a:srgbClr val="000000"/>
                          </a:solidFill>
                          <a:latin typeface="Times New Roman"/>
                        </a:rPr>
                        <a:t> </a:t>
                      </a:r>
                      <a:endParaRPr lang="en-US" sz="1200" b="0" i="0" u="none" strike="noStrike" dirty="0">
                        <a:solidFill>
                          <a:srgbClr val="000000"/>
                        </a:solidFill>
                        <a:latin typeface="Calibri"/>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EDF4"/>
                    </a:solidFill>
                  </a:tcPr>
                </a:tc>
                <a:tc>
                  <a:txBody>
                    <a:bodyPr/>
                    <a:lstStyle/>
                    <a:p>
                      <a:pPr algn="ctr" rtl="0" fontAlgn="ctr"/>
                      <a:r>
                        <a:rPr lang="en-US" sz="1200" b="0" i="0" u="none" strike="noStrike">
                          <a:solidFill>
                            <a:srgbClr val="000000"/>
                          </a:solidFill>
                          <a:latin typeface="Calibri"/>
                        </a:rPr>
                        <a:t>Changed from "disability women". </a:t>
                      </a:r>
                      <a:r>
                        <a:rPr lang="en-US" sz="1200" b="0" i="0" u="none" strike="noStrike">
                          <a:solidFill>
                            <a:srgbClr val="000000"/>
                          </a:solidFill>
                          <a:latin typeface="Times New Roman"/>
                        </a:rPr>
                        <a:t> </a:t>
                      </a:r>
                      <a:endParaRPr lang="en-US" sz="1200" b="0" i="0" u="none" strike="noStrike">
                        <a:solidFill>
                          <a:srgbClr val="000000"/>
                        </a:solidFill>
                        <a:latin typeface="Calibri"/>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EDF4"/>
                    </a:solidFill>
                  </a:tcPr>
                </a:tc>
                <a:tc>
                  <a:txBody>
                    <a:bodyPr/>
                    <a:lstStyle/>
                    <a:p>
                      <a:pPr algn="ctr" rtl="0" fontAlgn="ctr"/>
                      <a:r>
                        <a:rPr lang="en-GB" sz="1200" b="0" i="0" u="none" strike="noStrike">
                          <a:solidFill>
                            <a:srgbClr val="000000"/>
                          </a:solidFill>
                          <a:latin typeface="Calibri"/>
                        </a:rPr>
                        <a:t>Challenge data is not collected for women with disability </a:t>
                      </a: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EDF4"/>
                    </a:solidFill>
                  </a:tcPr>
                </a:tc>
              </a:tr>
              <a:tr h="1271899">
                <a:tc vMerge="1">
                  <a:txBody>
                    <a:bodyPr/>
                    <a:lstStyle/>
                    <a:p>
                      <a:endParaRPr lang="en-US"/>
                    </a:p>
                  </a:txBody>
                  <a:tcPr/>
                </a:tc>
                <a:tc>
                  <a:txBody>
                    <a:bodyPr/>
                    <a:lstStyle/>
                    <a:p>
                      <a:pPr algn="ctr" rtl="0" fontAlgn="ctr"/>
                      <a:r>
                        <a:rPr lang="en-GB" sz="1200" b="0" i="0" u="none" strike="noStrike">
                          <a:solidFill>
                            <a:srgbClr val="000000"/>
                          </a:solidFill>
                          <a:latin typeface="Calibri"/>
                        </a:rPr>
                        <a:t>3.3.3 Death rate associated with malaria   </a:t>
                      </a:r>
                      <a:r>
                        <a:rPr lang="en-GB" sz="1200" b="0" i="0" u="none" strike="noStrike">
                          <a:solidFill>
                            <a:srgbClr val="000000"/>
                          </a:solidFill>
                          <a:latin typeface="Times New Roman"/>
                        </a:rPr>
                        <a:t> </a:t>
                      </a:r>
                      <a:endParaRPr lang="en-GB" sz="1200" b="0" i="0" u="none" strike="noStrike">
                        <a:solidFill>
                          <a:srgbClr val="000000"/>
                        </a:solidFill>
                        <a:latin typeface="Calibri"/>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EDF4"/>
                    </a:solidFill>
                  </a:tcPr>
                </a:tc>
                <a:tc>
                  <a:txBody>
                    <a:bodyPr/>
                    <a:lstStyle/>
                    <a:p>
                      <a:pPr algn="ctr" rtl="0" fontAlgn="ctr"/>
                      <a:r>
                        <a:rPr lang="en-US" sz="1200" b="0" i="0" u="none" strike="noStrike" dirty="0">
                          <a:solidFill>
                            <a:srgbClr val="000000"/>
                          </a:solidFill>
                          <a:latin typeface="Calibri"/>
                        </a:rPr>
                        <a:t> </a:t>
                      </a:r>
                      <a:r>
                        <a:rPr lang="en-US" sz="1200" b="0" i="0" u="none" strike="noStrike" dirty="0">
                          <a:solidFill>
                            <a:srgbClr val="000000"/>
                          </a:solidFill>
                          <a:latin typeface="Times New Roman"/>
                        </a:rPr>
                        <a:t> </a:t>
                      </a:r>
                      <a:r>
                        <a:rPr lang="en-US" sz="1200" b="0" i="0" u="none" strike="noStrike" dirty="0" smtClean="0">
                          <a:solidFill>
                            <a:srgbClr val="000000"/>
                          </a:solidFill>
                          <a:latin typeface="Times New Roman"/>
                        </a:rPr>
                        <a:t>No</a:t>
                      </a:r>
                      <a:endParaRPr lang="en-US" sz="1200" b="0" i="0" u="none" strike="noStrike" dirty="0">
                        <a:solidFill>
                          <a:srgbClr val="000000"/>
                        </a:solidFill>
                        <a:latin typeface="Calibri"/>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EDF4"/>
                    </a:solidFill>
                  </a:tcPr>
                </a:tc>
                <a:tc>
                  <a:txBody>
                    <a:bodyPr/>
                    <a:lstStyle/>
                    <a:p>
                      <a:pPr algn="ctr" rtl="0" fontAlgn="ctr"/>
                      <a:r>
                        <a:rPr lang="en-US" sz="1200" b="0" i="0" u="none" strike="noStrike" dirty="0" smtClean="0">
                          <a:solidFill>
                            <a:srgbClr val="000000"/>
                          </a:solidFill>
                          <a:latin typeface="Calibri"/>
                        </a:rPr>
                        <a:t>MOHS</a:t>
                      </a:r>
                      <a:r>
                        <a:rPr lang="en-US" sz="1200" b="0" i="0" u="none" strike="noStrike" dirty="0">
                          <a:solidFill>
                            <a:srgbClr val="000000"/>
                          </a:solidFill>
                          <a:latin typeface="Calibri"/>
                        </a:rPr>
                        <a:t> </a:t>
                      </a:r>
                      <a:r>
                        <a:rPr lang="en-US" sz="1200" b="0" i="0" u="none" strike="noStrike" dirty="0">
                          <a:solidFill>
                            <a:srgbClr val="000000"/>
                          </a:solidFill>
                          <a:latin typeface="Times New Roman"/>
                        </a:rPr>
                        <a:t> </a:t>
                      </a:r>
                      <a:endParaRPr lang="en-US" sz="1200" b="0" i="0" u="none" strike="noStrike" dirty="0">
                        <a:solidFill>
                          <a:srgbClr val="000000"/>
                        </a:solidFill>
                        <a:latin typeface="Calibri"/>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EDF4"/>
                    </a:solidFill>
                  </a:tcPr>
                </a:tc>
                <a:tc>
                  <a:txBody>
                    <a:bodyPr/>
                    <a:lstStyle/>
                    <a:p>
                      <a:pPr algn="ctr" rtl="0" fontAlgn="ctr"/>
                      <a:r>
                        <a:rPr lang="en-US" sz="1200" b="0" i="0" u="none" strike="noStrike" dirty="0" smtClean="0">
                          <a:solidFill>
                            <a:srgbClr val="000000"/>
                          </a:solidFill>
                          <a:latin typeface="Calibri"/>
                        </a:rPr>
                        <a:t>MOHS</a:t>
                      </a:r>
                      <a:r>
                        <a:rPr lang="en-US" sz="1200" b="0" i="0" u="none" strike="noStrike" dirty="0">
                          <a:solidFill>
                            <a:srgbClr val="000000"/>
                          </a:solidFill>
                          <a:latin typeface="Calibri"/>
                        </a:rPr>
                        <a:t> </a:t>
                      </a:r>
                      <a:r>
                        <a:rPr lang="en-US" sz="1200" b="0" i="0" u="none" strike="noStrike" dirty="0">
                          <a:solidFill>
                            <a:srgbClr val="000000"/>
                          </a:solidFill>
                          <a:latin typeface="Times New Roman"/>
                        </a:rPr>
                        <a:t> </a:t>
                      </a:r>
                      <a:endParaRPr lang="en-US" sz="1200" b="0" i="0" u="none" strike="noStrike" dirty="0">
                        <a:solidFill>
                          <a:srgbClr val="000000"/>
                        </a:solidFill>
                        <a:latin typeface="Calibri"/>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EDF4"/>
                    </a:solidFill>
                  </a:tcPr>
                </a:tc>
                <a:tc>
                  <a:txBody>
                    <a:bodyPr/>
                    <a:lstStyle/>
                    <a:p>
                      <a:pPr algn="ctr" rtl="0" fontAlgn="ctr"/>
                      <a:r>
                        <a:rPr lang="en-GB" sz="1200" b="0" i="0" u="none" strike="noStrike">
                          <a:solidFill>
                            <a:srgbClr val="000000"/>
                          </a:solidFill>
                          <a:latin typeface="Calibri"/>
                        </a:rPr>
                        <a:t>causes of death is still a challenge because of the weak Vital registration system in the country. Limited doctors in the country </a:t>
                      </a: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EDF4"/>
                    </a:solidFill>
                  </a:tcPr>
                </a:tc>
              </a:tr>
              <a:tr h="955291">
                <a:tc vMerge="1">
                  <a:txBody>
                    <a:bodyPr/>
                    <a:lstStyle/>
                    <a:p>
                      <a:endParaRPr lang="en-US"/>
                    </a:p>
                  </a:txBody>
                  <a:tcPr/>
                </a:tc>
                <a:tc>
                  <a:txBody>
                    <a:bodyPr/>
                    <a:lstStyle/>
                    <a:p>
                      <a:pPr algn="ctr" rtl="0" fontAlgn="ctr"/>
                      <a:r>
                        <a:rPr lang="en-GB" sz="1200" b="0" i="0" u="none" strike="noStrike">
                          <a:solidFill>
                            <a:srgbClr val="000000"/>
                          </a:solidFill>
                          <a:latin typeface="Calibri"/>
                        </a:rPr>
                        <a:t>3.7.1 Adolescent birth rate (aged 10-14 years) per 1,000 women in that age group</a:t>
                      </a:r>
                      <a:r>
                        <a:rPr lang="en-GB" sz="1200" b="0" i="0" u="none" strike="noStrike">
                          <a:solidFill>
                            <a:srgbClr val="000000"/>
                          </a:solidFill>
                          <a:latin typeface="Times New Roman"/>
                        </a:rPr>
                        <a:t> </a:t>
                      </a:r>
                      <a:endParaRPr lang="en-GB" sz="1200" b="0" i="0" u="none" strike="noStrike">
                        <a:solidFill>
                          <a:srgbClr val="000000"/>
                        </a:solidFill>
                        <a:latin typeface="Calibri"/>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EDF4"/>
                    </a:solidFill>
                  </a:tcPr>
                </a:tc>
                <a:tc>
                  <a:txBody>
                    <a:bodyPr/>
                    <a:lstStyle/>
                    <a:p>
                      <a:pPr algn="ctr" rtl="0" fontAlgn="ctr"/>
                      <a:r>
                        <a:rPr lang="en-US" sz="1200" b="0" i="0" u="none" strike="noStrike">
                          <a:solidFill>
                            <a:srgbClr val="000000"/>
                          </a:solidFill>
                          <a:latin typeface="Calibri"/>
                        </a:rPr>
                        <a:t>No</a:t>
                      </a:r>
                      <a:r>
                        <a:rPr lang="en-US" sz="1200" b="0" i="0" u="none" strike="noStrike">
                          <a:solidFill>
                            <a:srgbClr val="000000"/>
                          </a:solidFill>
                          <a:latin typeface="Times New Roman"/>
                        </a:rPr>
                        <a:t> </a:t>
                      </a:r>
                      <a:endParaRPr lang="en-US" sz="1200" b="0" i="0" u="none" strike="noStrike">
                        <a:solidFill>
                          <a:srgbClr val="000000"/>
                        </a:solidFill>
                        <a:latin typeface="Calibri"/>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EDF4"/>
                    </a:solidFill>
                  </a:tcPr>
                </a:tc>
                <a:tc>
                  <a:txBody>
                    <a:bodyPr/>
                    <a:lstStyle/>
                    <a:p>
                      <a:pPr algn="ctr" rtl="0" fontAlgn="ctr"/>
                      <a:r>
                        <a:rPr lang="en-US" sz="1200" b="0" i="0" u="none" strike="noStrike" dirty="0" smtClean="0">
                          <a:solidFill>
                            <a:srgbClr val="000000"/>
                          </a:solidFill>
                          <a:latin typeface="Calibri"/>
                        </a:rPr>
                        <a:t>DHS</a:t>
                      </a:r>
                      <a:r>
                        <a:rPr lang="en-US" sz="1200" b="0" i="0" u="none" strike="noStrike" dirty="0">
                          <a:solidFill>
                            <a:srgbClr val="000000"/>
                          </a:solidFill>
                          <a:latin typeface="Calibri"/>
                        </a:rPr>
                        <a:t> </a:t>
                      </a:r>
                      <a:r>
                        <a:rPr lang="en-US" sz="1200" b="0" i="0" u="none" strike="noStrike" dirty="0">
                          <a:solidFill>
                            <a:srgbClr val="000000"/>
                          </a:solidFill>
                          <a:latin typeface="Times New Roman"/>
                        </a:rPr>
                        <a:t> </a:t>
                      </a:r>
                      <a:endParaRPr lang="en-US" sz="1200" b="0" i="0" u="none" strike="noStrike" dirty="0">
                        <a:solidFill>
                          <a:srgbClr val="000000"/>
                        </a:solidFill>
                        <a:latin typeface="Calibri"/>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EDF4"/>
                    </a:solidFill>
                  </a:tcPr>
                </a:tc>
                <a:tc>
                  <a:txBody>
                    <a:bodyPr/>
                    <a:lstStyle/>
                    <a:p>
                      <a:pPr algn="ctr" rtl="0" fontAlgn="ctr"/>
                      <a:r>
                        <a:rPr lang="en-GB" sz="1200" b="0" i="0" u="none" strike="noStrike" dirty="0">
                          <a:solidFill>
                            <a:srgbClr val="000000"/>
                          </a:solidFill>
                          <a:latin typeface="Calibri"/>
                        </a:rPr>
                        <a:t>Data was collected </a:t>
                      </a:r>
                      <a:r>
                        <a:rPr lang="en-GB" sz="1200" b="0" i="0" u="none" strike="noStrike" dirty="0" smtClean="0">
                          <a:solidFill>
                            <a:srgbClr val="000000"/>
                          </a:solidFill>
                          <a:latin typeface="Calibri"/>
                        </a:rPr>
                        <a:t>for</a:t>
                      </a:r>
                      <a:r>
                        <a:rPr lang="en-GB" sz="1200" b="0" i="0" u="none" strike="noStrike" baseline="0" dirty="0" smtClean="0">
                          <a:solidFill>
                            <a:srgbClr val="000000"/>
                          </a:solidFill>
                          <a:latin typeface="Calibri"/>
                        </a:rPr>
                        <a:t> </a:t>
                      </a:r>
                      <a:r>
                        <a:rPr lang="en-GB" sz="1200" b="0" i="0" u="none" strike="noStrike" dirty="0" smtClean="0">
                          <a:solidFill>
                            <a:srgbClr val="000000"/>
                          </a:solidFill>
                          <a:latin typeface="Calibri"/>
                        </a:rPr>
                        <a:t> </a:t>
                      </a:r>
                      <a:r>
                        <a:rPr lang="en-GB" sz="1200" b="0" i="0" u="none" strike="noStrike" dirty="0">
                          <a:solidFill>
                            <a:srgbClr val="000000"/>
                          </a:solidFill>
                          <a:latin typeface="Calibri"/>
                        </a:rPr>
                        <a:t>15-19 years and not 10-14 years. This could be done in the next DHS in 2018</a:t>
                      </a:r>
                      <a:r>
                        <a:rPr lang="en-GB" sz="1200" b="0" i="0" u="none" strike="noStrike" dirty="0">
                          <a:solidFill>
                            <a:srgbClr val="000000"/>
                          </a:solidFill>
                          <a:latin typeface="Times New Roman"/>
                        </a:rPr>
                        <a:t> </a:t>
                      </a:r>
                      <a:endParaRPr lang="en-GB" sz="1200" b="0" i="0" u="none" strike="noStrike" dirty="0">
                        <a:solidFill>
                          <a:srgbClr val="000000"/>
                        </a:solidFill>
                        <a:latin typeface="Calibri"/>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en-US" sz="1200" b="0" i="0" u="none" strike="noStrike" dirty="0">
                          <a:solidFill>
                            <a:srgbClr val="000000"/>
                          </a:solidFill>
                          <a:latin typeface="Calibri"/>
                        </a:rPr>
                        <a:t>  </a:t>
                      </a: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EDF4"/>
                    </a:solidFill>
                  </a:tcPr>
                </a:tc>
              </a:tr>
              <a:tr h="1588507">
                <a:tc rowSpan="2">
                  <a:txBody>
                    <a:bodyPr/>
                    <a:lstStyle/>
                    <a:p>
                      <a:pPr algn="ctr" rtl="0" fontAlgn="ctr"/>
                      <a:r>
                        <a:rPr lang="en-GB" sz="1200" b="1" i="0" u="none" strike="noStrike">
                          <a:solidFill>
                            <a:srgbClr val="000000"/>
                          </a:solidFill>
                          <a:latin typeface="Calibri"/>
                        </a:rPr>
                        <a:t>Goal 4. Ensure inclusive and equitable quality education and promote lifelong learning opportunities for all </a:t>
                      </a:r>
                      <a:r>
                        <a:rPr lang="en-GB" sz="1200" b="1" i="0" u="none" strike="noStrike">
                          <a:solidFill>
                            <a:srgbClr val="000000"/>
                          </a:solidFill>
                          <a:latin typeface="Times New Roman"/>
                        </a:rPr>
                        <a:t> </a:t>
                      </a:r>
                      <a:endParaRPr lang="en-GB" sz="1200" b="1" i="0" u="none" strike="noStrike">
                        <a:solidFill>
                          <a:srgbClr val="000000"/>
                        </a:solidFill>
                        <a:latin typeface="Calibri"/>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EDF4"/>
                    </a:solidFill>
                  </a:tcPr>
                </a:tc>
                <a:tc>
                  <a:txBody>
                    <a:bodyPr/>
                    <a:lstStyle/>
                    <a:p>
                      <a:pPr algn="ctr" rtl="0" fontAlgn="ctr"/>
                      <a:r>
                        <a:rPr lang="en-GB" sz="1200" b="0" i="0" u="none" strike="noStrike">
                          <a:solidFill>
                            <a:srgbClr val="000000"/>
                          </a:solidFill>
                          <a:latin typeface="Calibri"/>
                        </a:rPr>
                        <a:t>4.5.7 Proportion of disabled persons aged 15 and above enrolled in technical-vocational training</a:t>
                      </a:r>
                      <a:r>
                        <a:rPr lang="en-GB" sz="1200" b="0" i="0" u="none" strike="noStrike">
                          <a:solidFill>
                            <a:srgbClr val="000000"/>
                          </a:solidFill>
                          <a:latin typeface="Times New Roman"/>
                        </a:rPr>
                        <a:t> </a:t>
                      </a:r>
                      <a:endParaRPr lang="en-GB" sz="1200" b="0" i="0" u="none" strike="noStrike">
                        <a:solidFill>
                          <a:srgbClr val="000000"/>
                        </a:solidFill>
                        <a:latin typeface="Calibri"/>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EDF4"/>
                    </a:solidFill>
                  </a:tcPr>
                </a:tc>
                <a:tc>
                  <a:txBody>
                    <a:bodyPr/>
                    <a:lstStyle/>
                    <a:p>
                      <a:pPr algn="ctr" rtl="0" fontAlgn="ctr"/>
                      <a:r>
                        <a:rPr lang="en-US" sz="1200" b="0" i="0" u="none" strike="noStrike">
                          <a:solidFill>
                            <a:srgbClr val="000000"/>
                          </a:solidFill>
                          <a:latin typeface="Calibri"/>
                        </a:rPr>
                        <a:t>No</a:t>
                      </a:r>
                      <a:r>
                        <a:rPr lang="en-US" sz="1200" b="0" i="0" u="none" strike="noStrike">
                          <a:solidFill>
                            <a:srgbClr val="000000"/>
                          </a:solidFill>
                          <a:latin typeface="Times New Roman"/>
                        </a:rPr>
                        <a:t> </a:t>
                      </a:r>
                      <a:endParaRPr lang="en-US" sz="1200" b="0" i="0" u="none" strike="noStrike">
                        <a:solidFill>
                          <a:srgbClr val="000000"/>
                        </a:solidFill>
                        <a:latin typeface="Calibri"/>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EDF4"/>
                    </a:solidFill>
                  </a:tcPr>
                </a:tc>
                <a:tc>
                  <a:txBody>
                    <a:bodyPr/>
                    <a:lstStyle/>
                    <a:p>
                      <a:pPr algn="ctr" rtl="0" fontAlgn="ctr"/>
                      <a:r>
                        <a:rPr lang="en-US" sz="1200" b="0" i="0" u="none" strike="noStrike" dirty="0">
                          <a:solidFill>
                            <a:srgbClr val="000000"/>
                          </a:solidFill>
                          <a:latin typeface="Calibri"/>
                        </a:rPr>
                        <a:t> </a:t>
                      </a:r>
                      <a:r>
                        <a:rPr lang="en-US" sz="1200" b="0" i="0" u="none" strike="noStrike" dirty="0" smtClean="0">
                          <a:solidFill>
                            <a:srgbClr val="000000"/>
                          </a:solidFill>
                          <a:latin typeface="Calibri"/>
                        </a:rPr>
                        <a:t>Disability Survey</a:t>
                      </a:r>
                      <a:r>
                        <a:rPr lang="en-US" sz="1200" b="0" i="0" u="none" strike="noStrike" dirty="0" smtClean="0">
                          <a:solidFill>
                            <a:srgbClr val="000000"/>
                          </a:solidFill>
                          <a:latin typeface="Times New Roman"/>
                        </a:rPr>
                        <a:t> </a:t>
                      </a:r>
                      <a:endParaRPr lang="en-US" sz="1200" b="0" i="0" u="none" strike="noStrike" dirty="0">
                        <a:solidFill>
                          <a:srgbClr val="000000"/>
                        </a:solidFill>
                        <a:latin typeface="Calibri"/>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EDF4"/>
                    </a:solidFill>
                  </a:tcPr>
                </a:tc>
                <a:tc>
                  <a:txBody>
                    <a:bodyPr/>
                    <a:lstStyle/>
                    <a:p>
                      <a:pPr algn="ctr" rtl="0" fontAlgn="ctr"/>
                      <a:r>
                        <a:rPr lang="en-GB" sz="1200" b="0" i="0" u="none" strike="noStrike" dirty="0">
                          <a:solidFill>
                            <a:srgbClr val="000000"/>
                          </a:solidFill>
                          <a:latin typeface="Calibri"/>
                        </a:rPr>
                        <a:t>Can't be sourced   in the 2015 Population and Housing Census because of the way in which enrolment was  categorised (VOC/TECH/NURSING/TEACHER TRAINING)</a:t>
                      </a:r>
                      <a:r>
                        <a:rPr lang="en-GB" sz="1200" b="0" i="0" u="none" strike="noStrike" dirty="0">
                          <a:solidFill>
                            <a:srgbClr val="000000"/>
                          </a:solidFill>
                          <a:latin typeface="Times New Roman"/>
                        </a:rPr>
                        <a:t> </a:t>
                      </a:r>
                      <a:endParaRPr lang="en-GB" sz="1200" b="0" i="0" u="none" strike="noStrike" dirty="0">
                        <a:solidFill>
                          <a:srgbClr val="000000"/>
                        </a:solidFill>
                        <a:latin typeface="Calibri"/>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EDF4"/>
                    </a:solidFill>
                  </a:tcPr>
                </a:tc>
                <a:tc>
                  <a:txBody>
                    <a:bodyPr/>
                    <a:lstStyle/>
                    <a:p>
                      <a:pPr algn="ctr" rtl="0" fontAlgn="ctr"/>
                      <a:r>
                        <a:rPr lang="en-US" sz="1200" b="0" i="0" u="none" strike="noStrike" dirty="0">
                          <a:solidFill>
                            <a:srgbClr val="000000"/>
                          </a:solidFill>
                          <a:latin typeface="Calibri"/>
                        </a:rPr>
                        <a:t>  </a:t>
                      </a: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EDF4"/>
                    </a:solidFill>
                  </a:tcPr>
                </a:tc>
              </a:tr>
              <a:tr h="955291">
                <a:tc vMerge="1">
                  <a:txBody>
                    <a:bodyPr/>
                    <a:lstStyle/>
                    <a:p>
                      <a:endParaRPr lang="en-US"/>
                    </a:p>
                  </a:txBody>
                  <a:tcPr/>
                </a:tc>
                <a:tc>
                  <a:txBody>
                    <a:bodyPr/>
                    <a:lstStyle/>
                    <a:p>
                      <a:pPr algn="ctr" rtl="0" fontAlgn="ctr"/>
                      <a:r>
                        <a:rPr lang="en-GB" sz="1200" b="0" i="0" u="none" strike="noStrike">
                          <a:solidFill>
                            <a:srgbClr val="000000"/>
                          </a:solidFill>
                          <a:latin typeface="Calibri"/>
                        </a:rPr>
                        <a:t>4.a.4 Proportion of schools with access to adapted infrastructure for student with disabilities</a:t>
                      </a:r>
                      <a:r>
                        <a:rPr lang="en-GB" sz="1200" b="0" i="0" u="none" strike="noStrike">
                          <a:solidFill>
                            <a:srgbClr val="000000"/>
                          </a:solidFill>
                          <a:latin typeface="Times New Roman"/>
                        </a:rPr>
                        <a:t> </a:t>
                      </a:r>
                      <a:endParaRPr lang="en-GB" sz="1200" b="0" i="0" u="none" strike="noStrike">
                        <a:solidFill>
                          <a:srgbClr val="000000"/>
                        </a:solidFill>
                        <a:latin typeface="Calibri"/>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EDF4"/>
                    </a:solidFill>
                  </a:tcPr>
                </a:tc>
                <a:tc>
                  <a:txBody>
                    <a:bodyPr/>
                    <a:lstStyle/>
                    <a:p>
                      <a:pPr algn="ctr" rtl="0" fontAlgn="ctr"/>
                      <a:r>
                        <a:rPr lang="en-US" sz="1200" b="0" i="0" u="none" strike="noStrike">
                          <a:solidFill>
                            <a:srgbClr val="000000"/>
                          </a:solidFill>
                          <a:latin typeface="Calibri"/>
                        </a:rPr>
                        <a:t>No</a:t>
                      </a:r>
                      <a:r>
                        <a:rPr lang="en-US" sz="1200" b="0" i="0" u="none" strike="noStrike">
                          <a:solidFill>
                            <a:srgbClr val="000000"/>
                          </a:solidFill>
                          <a:latin typeface="Times New Roman"/>
                        </a:rPr>
                        <a:t> </a:t>
                      </a:r>
                      <a:endParaRPr lang="en-US" sz="1200" b="0" i="0" u="none" strike="noStrike">
                        <a:solidFill>
                          <a:srgbClr val="000000"/>
                        </a:solidFill>
                        <a:latin typeface="Calibri"/>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EDF4"/>
                    </a:solidFill>
                  </a:tcPr>
                </a:tc>
                <a:tc>
                  <a:txBody>
                    <a:bodyPr/>
                    <a:lstStyle/>
                    <a:p>
                      <a:pPr algn="ctr" rtl="0" fontAlgn="ctr"/>
                      <a:r>
                        <a:rPr lang="en-US" sz="1200" b="0" i="0" u="none" strike="noStrike">
                          <a:solidFill>
                            <a:srgbClr val="000000"/>
                          </a:solidFill>
                          <a:latin typeface="Calibri"/>
                        </a:rPr>
                        <a:t> </a:t>
                      </a:r>
                      <a:r>
                        <a:rPr lang="en-US" sz="1200" b="0" i="0" u="none" strike="noStrike">
                          <a:solidFill>
                            <a:srgbClr val="000000"/>
                          </a:solidFill>
                          <a:latin typeface="Times New Roman"/>
                        </a:rPr>
                        <a:t> </a:t>
                      </a:r>
                      <a:endParaRPr lang="en-US" sz="1200" b="0" i="0" u="none" strike="noStrike">
                        <a:solidFill>
                          <a:srgbClr val="000000"/>
                        </a:solidFill>
                        <a:latin typeface="Calibri"/>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EDF4"/>
                    </a:solidFill>
                  </a:tcPr>
                </a:tc>
                <a:tc>
                  <a:txBody>
                    <a:bodyPr/>
                    <a:lstStyle/>
                    <a:p>
                      <a:pPr algn="ctr" rtl="0" fontAlgn="ctr"/>
                      <a:r>
                        <a:rPr lang="en-GB" sz="1200" b="0" i="0" u="none" strike="noStrike">
                          <a:solidFill>
                            <a:srgbClr val="000000"/>
                          </a:solidFill>
                          <a:latin typeface="Calibri"/>
                        </a:rPr>
                        <a:t>Collaborate with MEST, SLUDI and Disability Commission</a:t>
                      </a:r>
                      <a:r>
                        <a:rPr lang="en-GB" sz="1200" b="0" i="0" u="none" strike="noStrike">
                          <a:solidFill>
                            <a:srgbClr val="000000"/>
                          </a:solidFill>
                          <a:latin typeface="Times New Roman"/>
                        </a:rPr>
                        <a:t> </a:t>
                      </a:r>
                      <a:endParaRPr lang="en-GB" sz="1200" b="0" i="0" u="none" strike="noStrike">
                        <a:solidFill>
                          <a:srgbClr val="000000"/>
                        </a:solidFill>
                        <a:latin typeface="Calibri"/>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EDF4"/>
                    </a:solidFill>
                  </a:tcPr>
                </a:tc>
                <a:tc>
                  <a:txBody>
                    <a:bodyPr/>
                    <a:lstStyle/>
                    <a:p>
                      <a:pPr algn="ctr" rtl="0" fontAlgn="ctr"/>
                      <a:r>
                        <a:rPr lang="en-US" sz="1200" b="0" i="0" u="none" strike="noStrike" dirty="0">
                          <a:solidFill>
                            <a:srgbClr val="000000"/>
                          </a:solidFill>
                          <a:latin typeface="Calibri"/>
                        </a:rPr>
                        <a:t>  </a:t>
                      </a: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EDF4"/>
                    </a:solidFill>
                  </a:tcPr>
                </a:tc>
              </a:tr>
            </a:tbl>
          </a:graphicData>
        </a:graphic>
      </p:graphicFrame>
    </p:spTree>
    <p:extLst>
      <p:ext uri="{BB962C8B-B14F-4D97-AF65-F5344CB8AC3E}">
        <p14:creationId xmlns:p14="http://schemas.microsoft.com/office/powerpoint/2010/main" val="276628986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4008147349"/>
              </p:ext>
            </p:extLst>
          </p:nvPr>
        </p:nvGraphicFramePr>
        <p:xfrm>
          <a:off x="0" y="9144"/>
          <a:ext cx="9067800" cy="6848855"/>
        </p:xfrm>
        <a:graphic>
          <a:graphicData uri="http://schemas.openxmlformats.org/drawingml/2006/table">
            <a:tbl>
              <a:tblPr/>
              <a:tblGrid>
                <a:gridCol w="2414113"/>
                <a:gridCol w="1330051"/>
                <a:gridCol w="1258541"/>
                <a:gridCol w="1258541"/>
                <a:gridCol w="1212777"/>
                <a:gridCol w="1593777"/>
              </a:tblGrid>
              <a:tr h="423033">
                <a:tc>
                  <a:txBody>
                    <a:bodyPr/>
                    <a:lstStyle/>
                    <a:p>
                      <a:pPr algn="ctr" rtl="0" fontAlgn="ctr"/>
                      <a:r>
                        <a:rPr lang="en-US" sz="1200" b="1" i="0" u="none" strike="noStrike" dirty="0">
                          <a:solidFill>
                            <a:srgbClr val="000000"/>
                          </a:solidFill>
                          <a:latin typeface="Calibri"/>
                        </a:rPr>
                        <a:t>The Goals</a:t>
                      </a:r>
                      <a:r>
                        <a:rPr lang="en-US" sz="1200" b="1" i="0" u="none" strike="noStrike" dirty="0">
                          <a:solidFill>
                            <a:srgbClr val="000000"/>
                          </a:solidFill>
                          <a:latin typeface="Times New Roman"/>
                        </a:rPr>
                        <a:t> </a:t>
                      </a:r>
                      <a:endParaRPr lang="en-US" sz="1200" b="1" i="0" u="none" strike="noStrike" dirty="0">
                        <a:solidFill>
                          <a:srgbClr val="000000"/>
                        </a:solidFill>
                        <a:latin typeface="Calibri"/>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3CDDD"/>
                    </a:solidFill>
                  </a:tcPr>
                </a:tc>
                <a:tc>
                  <a:txBody>
                    <a:bodyPr/>
                    <a:lstStyle/>
                    <a:p>
                      <a:pPr algn="ctr" rtl="0" fontAlgn="ctr"/>
                      <a:r>
                        <a:rPr lang="en-US" sz="1200" b="1" i="0" u="none" strike="noStrike">
                          <a:solidFill>
                            <a:srgbClr val="000000"/>
                          </a:solidFill>
                          <a:latin typeface="Calibri"/>
                        </a:rPr>
                        <a:t>Proposed SL Indicators</a:t>
                      </a:r>
                      <a:r>
                        <a:rPr lang="en-US" sz="1200" b="1" i="0" u="none" strike="noStrike">
                          <a:solidFill>
                            <a:srgbClr val="000000"/>
                          </a:solidFill>
                          <a:latin typeface="Times New Roman"/>
                        </a:rPr>
                        <a:t> </a:t>
                      </a:r>
                      <a:endParaRPr lang="en-US" sz="1200" b="1" i="0" u="none" strike="noStrike">
                        <a:solidFill>
                          <a:srgbClr val="000000"/>
                        </a:solidFill>
                        <a:latin typeface="Calibri"/>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3CDDD"/>
                    </a:solidFill>
                  </a:tcPr>
                </a:tc>
                <a:tc>
                  <a:txBody>
                    <a:bodyPr/>
                    <a:lstStyle/>
                    <a:p>
                      <a:pPr algn="ctr" rtl="0" fontAlgn="ctr"/>
                      <a:r>
                        <a:rPr lang="en-US" sz="1200" b="1" i="0" u="none" strike="noStrike">
                          <a:solidFill>
                            <a:srgbClr val="000000"/>
                          </a:solidFill>
                          <a:latin typeface="Calibri"/>
                        </a:rPr>
                        <a:t>Baseline</a:t>
                      </a:r>
                      <a:r>
                        <a:rPr lang="en-US" sz="1200" b="1" i="0" u="none" strike="noStrike">
                          <a:solidFill>
                            <a:srgbClr val="000000"/>
                          </a:solidFill>
                          <a:latin typeface="Times New Roman"/>
                        </a:rPr>
                        <a:t> </a:t>
                      </a:r>
                      <a:endParaRPr lang="en-US" sz="1200" b="1" i="0" u="none" strike="noStrike">
                        <a:solidFill>
                          <a:srgbClr val="000000"/>
                        </a:solidFill>
                        <a:latin typeface="Calibri"/>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3CDDD"/>
                    </a:solidFill>
                  </a:tcPr>
                </a:tc>
                <a:tc>
                  <a:txBody>
                    <a:bodyPr/>
                    <a:lstStyle/>
                    <a:p>
                      <a:pPr algn="ctr" rtl="0" fontAlgn="ctr"/>
                      <a:r>
                        <a:rPr lang="en-GB" sz="1200" b="1" i="0" u="none" strike="noStrike" dirty="0">
                          <a:solidFill>
                            <a:srgbClr val="000000"/>
                          </a:solidFill>
                          <a:latin typeface="Calibri"/>
                        </a:rPr>
                        <a:t>Source of baseline figure (Date)</a:t>
                      </a:r>
                      <a:r>
                        <a:rPr lang="en-GB" sz="1200" b="1" i="0" u="none" strike="noStrike" dirty="0">
                          <a:solidFill>
                            <a:srgbClr val="000000"/>
                          </a:solidFill>
                          <a:latin typeface="Times New Roman"/>
                        </a:rPr>
                        <a:t> </a:t>
                      </a:r>
                      <a:endParaRPr lang="en-GB" sz="1200" b="1" i="0" u="none" strike="noStrike" dirty="0">
                        <a:solidFill>
                          <a:srgbClr val="000000"/>
                        </a:solidFill>
                        <a:latin typeface="Calibri"/>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rtl="0" fontAlgn="ctr"/>
                      <a:r>
                        <a:rPr lang="en-US" sz="1200" b="1" i="0" u="none" strike="noStrike" dirty="0">
                          <a:solidFill>
                            <a:srgbClr val="000000"/>
                          </a:solidFill>
                          <a:latin typeface="Calibri"/>
                        </a:rPr>
                        <a:t>Notes</a:t>
                      </a:r>
                      <a:r>
                        <a:rPr lang="en-US" sz="1200" b="1" i="0" u="none" strike="noStrike" dirty="0">
                          <a:solidFill>
                            <a:srgbClr val="000000"/>
                          </a:solidFill>
                          <a:latin typeface="Times New Roman"/>
                        </a:rPr>
                        <a:t> </a:t>
                      </a:r>
                      <a:endParaRPr lang="en-US" sz="1200" b="1" i="0" u="none" strike="noStrike" dirty="0">
                        <a:solidFill>
                          <a:srgbClr val="000000"/>
                        </a:solidFill>
                        <a:latin typeface="Calibri"/>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3CDDD"/>
                    </a:solidFill>
                  </a:tcPr>
                </a:tc>
                <a:tc>
                  <a:txBody>
                    <a:bodyPr/>
                    <a:lstStyle/>
                    <a:p>
                      <a:pPr algn="ctr" rtl="0" fontAlgn="ctr"/>
                      <a:r>
                        <a:rPr lang="en-US" sz="1200" b="1" i="0" u="none" strike="noStrike" dirty="0">
                          <a:solidFill>
                            <a:srgbClr val="000000"/>
                          </a:solidFill>
                          <a:latin typeface="Calibri"/>
                        </a:rPr>
                        <a:t>Comments</a:t>
                      </a:r>
                      <a:r>
                        <a:rPr lang="en-US" sz="1200" b="1" i="0" u="none" strike="noStrike" dirty="0">
                          <a:solidFill>
                            <a:srgbClr val="000000"/>
                          </a:solidFill>
                          <a:latin typeface="Times New Roman"/>
                        </a:rPr>
                        <a:t> </a:t>
                      </a:r>
                      <a:endParaRPr lang="en-US" sz="1200" b="1" i="0" u="none" strike="noStrike" dirty="0">
                        <a:solidFill>
                          <a:srgbClr val="000000"/>
                        </a:solidFill>
                        <a:latin typeface="Calibri"/>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3CDDD"/>
                    </a:solidFill>
                  </a:tcPr>
                </a:tc>
              </a:tr>
              <a:tr h="903882">
                <a:tc rowSpan="2">
                  <a:txBody>
                    <a:bodyPr/>
                    <a:lstStyle/>
                    <a:p>
                      <a:pPr algn="ctr" rtl="0" fontAlgn="ctr"/>
                      <a:r>
                        <a:rPr lang="en-GB" sz="1100" b="1" i="0" u="none" strike="noStrike" dirty="0">
                          <a:solidFill>
                            <a:srgbClr val="000000"/>
                          </a:solidFill>
                          <a:latin typeface="Calibri"/>
                        </a:rPr>
                        <a:t>Goal 5. Achieve gender equality and empower all women and girls </a:t>
                      </a:r>
                      <a:r>
                        <a:rPr lang="en-GB" sz="1100" b="1" i="0" u="none" strike="noStrike" dirty="0">
                          <a:solidFill>
                            <a:srgbClr val="000000"/>
                          </a:solidFill>
                          <a:latin typeface="Times New Roman"/>
                        </a:rPr>
                        <a:t> </a:t>
                      </a:r>
                      <a:endParaRPr lang="en-GB" sz="1100" b="1" i="0" u="none" strike="noStrike" dirty="0">
                        <a:solidFill>
                          <a:srgbClr val="000000"/>
                        </a:solidFill>
                        <a:latin typeface="Calibri"/>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EDF4"/>
                    </a:solidFill>
                  </a:tcPr>
                </a:tc>
                <a:tc>
                  <a:txBody>
                    <a:bodyPr/>
                    <a:lstStyle/>
                    <a:p>
                      <a:pPr algn="ctr" rtl="0" fontAlgn="ctr"/>
                      <a:r>
                        <a:rPr lang="en-GB" sz="1100" b="0" i="0" u="none" strike="noStrike" dirty="0">
                          <a:solidFill>
                            <a:srgbClr val="000000"/>
                          </a:solidFill>
                          <a:latin typeface="Calibri"/>
                        </a:rPr>
                        <a:t>5.a.1: (a) Share of women among owners or rights bearers of agricultural land, type of tenure</a:t>
                      </a:r>
                      <a:r>
                        <a:rPr lang="en-GB" sz="1100" b="0" i="0" u="none" strike="noStrike" dirty="0">
                          <a:solidFill>
                            <a:srgbClr val="000000"/>
                          </a:solidFill>
                          <a:latin typeface="Times New Roman"/>
                        </a:rPr>
                        <a:t> </a:t>
                      </a:r>
                      <a:endParaRPr lang="en-GB" sz="1100" b="0" i="0" u="none" strike="noStrike" dirty="0">
                        <a:solidFill>
                          <a:srgbClr val="000000"/>
                        </a:solidFill>
                        <a:latin typeface="Calibri"/>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EDF4"/>
                    </a:solidFill>
                  </a:tcPr>
                </a:tc>
                <a:tc>
                  <a:txBody>
                    <a:bodyPr/>
                    <a:lstStyle/>
                    <a:p>
                      <a:pPr algn="ctr" rtl="0" fontAlgn="ctr"/>
                      <a:r>
                        <a:rPr lang="en-US" sz="1100" b="0" i="0" u="none" strike="noStrike" dirty="0">
                          <a:solidFill>
                            <a:srgbClr val="000000"/>
                          </a:solidFill>
                          <a:latin typeface="Calibri"/>
                        </a:rPr>
                        <a:t> </a:t>
                      </a:r>
                      <a:r>
                        <a:rPr lang="en-US" sz="1100" b="0" i="0" u="none" strike="noStrike" dirty="0">
                          <a:solidFill>
                            <a:srgbClr val="000000"/>
                          </a:solidFill>
                          <a:latin typeface="Times New Roman"/>
                        </a:rPr>
                        <a:t> </a:t>
                      </a:r>
                      <a:endParaRPr lang="en-US" sz="1100" b="0" i="0" u="none" strike="noStrike" dirty="0">
                        <a:solidFill>
                          <a:srgbClr val="000000"/>
                        </a:solidFill>
                        <a:latin typeface="Calibri"/>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EDF4"/>
                    </a:solidFill>
                  </a:tcPr>
                </a:tc>
                <a:tc>
                  <a:txBody>
                    <a:bodyPr/>
                    <a:lstStyle/>
                    <a:p>
                      <a:pPr algn="ctr" rtl="0" fontAlgn="ctr"/>
                      <a:r>
                        <a:rPr lang="en-GB" sz="1100" b="0" i="0" u="none" strike="noStrike" dirty="0">
                          <a:solidFill>
                            <a:srgbClr val="000000"/>
                          </a:solidFill>
                          <a:latin typeface="Calibri"/>
                        </a:rPr>
                        <a:t>SSL, Ministry of Land and Country Planning</a:t>
                      </a:r>
                      <a:r>
                        <a:rPr lang="en-GB" sz="1100" b="0" i="0" u="none" strike="noStrike" dirty="0">
                          <a:solidFill>
                            <a:srgbClr val="000000"/>
                          </a:solidFill>
                          <a:latin typeface="Times New Roman"/>
                        </a:rPr>
                        <a:t> </a:t>
                      </a:r>
                      <a:endParaRPr lang="en-GB" sz="1100" b="0" i="0" u="none" strike="noStrike" dirty="0">
                        <a:solidFill>
                          <a:srgbClr val="000000"/>
                        </a:solidFill>
                        <a:latin typeface="Calibri"/>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EDF4"/>
                    </a:solidFill>
                  </a:tcPr>
                </a:tc>
                <a:tc>
                  <a:txBody>
                    <a:bodyPr/>
                    <a:lstStyle/>
                    <a:p>
                      <a:pPr algn="ctr" rtl="0" fontAlgn="ctr"/>
                      <a:r>
                        <a:rPr lang="en-US" sz="1100" b="0" i="0" u="none" strike="noStrike">
                          <a:solidFill>
                            <a:srgbClr val="000000"/>
                          </a:solidFill>
                          <a:latin typeface="Calibri"/>
                        </a:rPr>
                        <a:t> </a:t>
                      </a:r>
                      <a:r>
                        <a:rPr lang="en-US" sz="1100" b="0" i="0" u="none" strike="noStrike">
                          <a:solidFill>
                            <a:srgbClr val="000000"/>
                          </a:solidFill>
                          <a:latin typeface="Times New Roman"/>
                        </a:rPr>
                        <a:t> </a:t>
                      </a:r>
                      <a:endParaRPr lang="en-US" sz="1100" b="0" i="0" u="none" strike="noStrike">
                        <a:solidFill>
                          <a:srgbClr val="000000"/>
                        </a:solidFill>
                        <a:latin typeface="Calibri"/>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EDF4"/>
                    </a:solidFill>
                  </a:tcPr>
                </a:tc>
                <a:tc>
                  <a:txBody>
                    <a:bodyPr/>
                    <a:lstStyle/>
                    <a:p>
                      <a:pPr algn="ctr" rtl="0" fontAlgn="ctr"/>
                      <a:r>
                        <a:rPr lang="en-US" sz="1100" b="0" i="0" u="none" strike="noStrike" dirty="0">
                          <a:solidFill>
                            <a:srgbClr val="000000"/>
                          </a:solidFill>
                          <a:latin typeface="Calibri"/>
                        </a:rPr>
                        <a:t>  </a:t>
                      </a: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EDF4"/>
                    </a:solidFill>
                  </a:tcPr>
                </a:tc>
              </a:tr>
              <a:tr h="1261203">
                <a:tc vMerge="1">
                  <a:txBody>
                    <a:bodyPr/>
                    <a:lstStyle/>
                    <a:p>
                      <a:endParaRPr lang="en-US"/>
                    </a:p>
                  </a:txBody>
                  <a:tcPr/>
                </a:tc>
                <a:tc>
                  <a:txBody>
                    <a:bodyPr/>
                    <a:lstStyle/>
                    <a:p>
                      <a:pPr algn="ctr" rtl="0" fontAlgn="ctr"/>
                      <a:r>
                        <a:rPr lang="en-GB" sz="1100" b="0" i="0" u="none" strike="noStrike" dirty="0">
                          <a:solidFill>
                            <a:srgbClr val="000000"/>
                          </a:solidFill>
                          <a:latin typeface="Calibri"/>
                        </a:rPr>
                        <a:t>5.a.2: Legal framework (including customary law) in place that guarantees women’s equal rights to land ownership and other entitlements (g7+)</a:t>
                      </a:r>
                      <a:r>
                        <a:rPr lang="en-GB" sz="1100" b="0" i="0" u="none" strike="noStrike" dirty="0">
                          <a:solidFill>
                            <a:srgbClr val="C00000"/>
                          </a:solidFill>
                          <a:latin typeface="Times New Roman"/>
                        </a:rPr>
                        <a:t> </a:t>
                      </a:r>
                      <a:endParaRPr lang="en-GB" sz="1100" b="0" i="0" u="none" strike="noStrike" dirty="0">
                        <a:solidFill>
                          <a:srgbClr val="000000"/>
                        </a:solidFill>
                        <a:latin typeface="Calibri"/>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EDF4"/>
                    </a:solidFill>
                  </a:tcPr>
                </a:tc>
                <a:tc>
                  <a:txBody>
                    <a:bodyPr/>
                    <a:lstStyle/>
                    <a:p>
                      <a:pPr algn="ctr" rtl="0" fontAlgn="ctr"/>
                      <a:r>
                        <a:rPr lang="en-US" sz="1100" b="0" i="0" u="none" strike="noStrike">
                          <a:solidFill>
                            <a:srgbClr val="000000"/>
                          </a:solidFill>
                          <a:latin typeface="Calibri"/>
                        </a:rPr>
                        <a:t>No</a:t>
                      </a:r>
                      <a:r>
                        <a:rPr lang="en-US" sz="1100" b="0" i="0" u="none" strike="noStrike">
                          <a:solidFill>
                            <a:srgbClr val="C00000"/>
                          </a:solidFill>
                          <a:latin typeface="Times New Roman"/>
                        </a:rPr>
                        <a:t> </a:t>
                      </a:r>
                      <a:endParaRPr lang="en-US" sz="1100" b="0" i="0" u="none" strike="noStrike">
                        <a:solidFill>
                          <a:srgbClr val="000000"/>
                        </a:solidFill>
                        <a:latin typeface="Calibri"/>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EDF4"/>
                    </a:solidFill>
                  </a:tcPr>
                </a:tc>
                <a:tc>
                  <a:txBody>
                    <a:bodyPr/>
                    <a:lstStyle/>
                    <a:p>
                      <a:pPr algn="ctr" rtl="0" fontAlgn="ctr"/>
                      <a:r>
                        <a:rPr lang="en-GB" sz="1100" b="0" i="0" u="none" strike="noStrike">
                          <a:solidFill>
                            <a:srgbClr val="000000"/>
                          </a:solidFill>
                          <a:latin typeface="Calibri"/>
                        </a:rPr>
                        <a:t>Ministry of Justice, Ministry of Social Welfare, Gender and Children’s Affairs, MoFED</a:t>
                      </a:r>
                      <a:r>
                        <a:rPr lang="en-GB" sz="1100" b="0" i="0" u="none" strike="noStrike">
                          <a:solidFill>
                            <a:srgbClr val="C00000"/>
                          </a:solidFill>
                          <a:latin typeface="Times New Roman"/>
                        </a:rPr>
                        <a:t> </a:t>
                      </a:r>
                      <a:endParaRPr lang="en-GB" sz="1100" b="0" i="0" u="none" strike="noStrike">
                        <a:solidFill>
                          <a:srgbClr val="000000"/>
                        </a:solidFill>
                        <a:latin typeface="Calibri"/>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EDF4"/>
                    </a:solidFill>
                  </a:tcPr>
                </a:tc>
                <a:tc>
                  <a:txBody>
                    <a:bodyPr/>
                    <a:lstStyle/>
                    <a:p>
                      <a:pPr algn="ctr" rtl="0" fontAlgn="ctr"/>
                      <a:r>
                        <a:rPr lang="en-US" sz="1100" b="0" i="0" u="none" strike="noStrike">
                          <a:solidFill>
                            <a:srgbClr val="000000"/>
                          </a:solidFill>
                          <a:latin typeface="Calibri"/>
                        </a:rPr>
                        <a:t> </a:t>
                      </a:r>
                      <a:r>
                        <a:rPr lang="en-US" sz="1100" b="0" i="0" u="none" strike="noStrike">
                          <a:solidFill>
                            <a:srgbClr val="000000"/>
                          </a:solidFill>
                          <a:latin typeface="Times New Roman"/>
                        </a:rPr>
                        <a:t> </a:t>
                      </a:r>
                      <a:endParaRPr lang="en-US" sz="1100" b="0" i="0" u="none" strike="noStrike">
                        <a:solidFill>
                          <a:srgbClr val="000000"/>
                        </a:solidFill>
                        <a:latin typeface="Calibri"/>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EDF4"/>
                    </a:solidFill>
                  </a:tcPr>
                </a:tc>
                <a:tc>
                  <a:txBody>
                    <a:bodyPr/>
                    <a:lstStyle/>
                    <a:p>
                      <a:pPr algn="ctr" rtl="0" fontAlgn="ctr"/>
                      <a:r>
                        <a:rPr lang="en-US" sz="1100" b="0" i="0" u="none" strike="noStrike">
                          <a:solidFill>
                            <a:srgbClr val="000000"/>
                          </a:solidFill>
                          <a:latin typeface="Calibri"/>
                        </a:rPr>
                        <a:t>  </a:t>
                      </a: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EDF4"/>
                    </a:solidFill>
                  </a:tcPr>
                </a:tc>
              </a:tr>
              <a:tr h="707262">
                <a:tc rowSpan="3">
                  <a:txBody>
                    <a:bodyPr/>
                    <a:lstStyle/>
                    <a:p>
                      <a:pPr algn="ctr" rtl="0" fontAlgn="ctr"/>
                      <a:r>
                        <a:rPr lang="en-GB" sz="1100" b="0" i="0" u="none" strike="noStrike">
                          <a:solidFill>
                            <a:srgbClr val="000000"/>
                          </a:solidFill>
                          <a:latin typeface="Calibri"/>
                        </a:rPr>
                        <a:t> </a:t>
                      </a:r>
                      <a:r>
                        <a:rPr lang="en-GB" sz="1100" b="1" i="0" u="none" strike="noStrike">
                          <a:solidFill>
                            <a:srgbClr val="000000"/>
                          </a:solidFill>
                          <a:latin typeface="Times New Roman"/>
                        </a:rPr>
                        <a:t> Goal 8. Promote sustained, inclusive and sustainable economic growth, full and productive employment and decent work for all</a:t>
                      </a:r>
                      <a:endParaRPr lang="en-GB" sz="1100" b="0" i="0" u="none" strike="noStrike">
                        <a:solidFill>
                          <a:srgbClr val="000000"/>
                        </a:solidFill>
                        <a:latin typeface="Calibri"/>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EDF4"/>
                    </a:solidFill>
                  </a:tcPr>
                </a:tc>
                <a:tc>
                  <a:txBody>
                    <a:bodyPr/>
                    <a:lstStyle/>
                    <a:p>
                      <a:pPr algn="ctr" rtl="0" fontAlgn="ctr"/>
                      <a:r>
                        <a:rPr lang="en-GB" sz="1100" b="0" i="0" u="none" strike="noStrike" dirty="0">
                          <a:solidFill>
                            <a:srgbClr val="000000"/>
                          </a:solidFill>
                          <a:latin typeface="Calibri"/>
                        </a:rPr>
                        <a:t>8.6.1 Proportion of youth (aged 15-34) in gainful wage employment</a:t>
                      </a:r>
                      <a:r>
                        <a:rPr lang="en-GB" sz="1100" b="0" i="0" u="none" strike="noStrike" dirty="0">
                          <a:solidFill>
                            <a:srgbClr val="000000"/>
                          </a:solidFill>
                          <a:latin typeface="Times New Roman"/>
                        </a:rPr>
                        <a:t> </a:t>
                      </a:r>
                      <a:endParaRPr lang="en-GB" sz="1100" b="0" i="0" u="none" strike="noStrike" dirty="0">
                        <a:solidFill>
                          <a:srgbClr val="000000"/>
                        </a:solidFill>
                        <a:latin typeface="Calibri"/>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EDF4"/>
                    </a:solidFill>
                  </a:tcPr>
                </a:tc>
                <a:tc>
                  <a:txBody>
                    <a:bodyPr/>
                    <a:lstStyle/>
                    <a:p>
                      <a:pPr algn="ctr" rtl="0" fontAlgn="ctr"/>
                      <a:r>
                        <a:rPr lang="en-US" sz="1100" b="0" i="0" u="none" strike="noStrike" dirty="0">
                          <a:solidFill>
                            <a:srgbClr val="000000"/>
                          </a:solidFill>
                          <a:latin typeface="Calibri"/>
                        </a:rPr>
                        <a:t>9.30%</a:t>
                      </a: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EDF4"/>
                    </a:solidFill>
                  </a:tcPr>
                </a:tc>
                <a:tc>
                  <a:txBody>
                    <a:bodyPr/>
                    <a:lstStyle/>
                    <a:p>
                      <a:pPr algn="ctr" rtl="0" fontAlgn="ctr"/>
                      <a:r>
                        <a:rPr lang="en-US" sz="1100" b="0" i="0" u="none" strike="noStrike" dirty="0">
                          <a:solidFill>
                            <a:srgbClr val="000000"/>
                          </a:solidFill>
                          <a:latin typeface="Calibri"/>
                        </a:rPr>
                        <a:t>SL-LFS 2014 Report</a:t>
                      </a:r>
                      <a:r>
                        <a:rPr lang="en-US" sz="1100" b="0" i="0" u="none" strike="noStrike" dirty="0">
                          <a:solidFill>
                            <a:srgbClr val="000000"/>
                          </a:solidFill>
                          <a:latin typeface="Times New Roman"/>
                        </a:rPr>
                        <a:t> </a:t>
                      </a:r>
                      <a:endParaRPr lang="en-US" sz="1100" b="0" i="0" u="none" strike="noStrike" dirty="0">
                        <a:solidFill>
                          <a:srgbClr val="000000"/>
                        </a:solidFill>
                        <a:latin typeface="Calibri"/>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EDF4"/>
                    </a:solidFill>
                  </a:tcPr>
                </a:tc>
                <a:tc>
                  <a:txBody>
                    <a:bodyPr/>
                    <a:lstStyle/>
                    <a:p>
                      <a:pPr algn="ctr" rtl="0" fontAlgn="ctr"/>
                      <a:r>
                        <a:rPr lang="en-US" sz="1100" b="0" i="0" u="none" strike="noStrike" dirty="0">
                          <a:solidFill>
                            <a:srgbClr val="000000"/>
                          </a:solidFill>
                          <a:latin typeface="Calibri"/>
                        </a:rPr>
                        <a:t> </a:t>
                      </a:r>
                      <a:r>
                        <a:rPr lang="en-US" sz="1100" b="0" i="0" u="none" strike="noStrike" dirty="0">
                          <a:solidFill>
                            <a:srgbClr val="000000"/>
                          </a:solidFill>
                          <a:latin typeface="Times New Roman"/>
                        </a:rPr>
                        <a:t> </a:t>
                      </a:r>
                      <a:endParaRPr lang="en-US" sz="1100" b="0" i="0" u="none" strike="noStrike" dirty="0">
                        <a:solidFill>
                          <a:srgbClr val="000000"/>
                        </a:solidFill>
                        <a:latin typeface="Calibri"/>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EDF4"/>
                    </a:solidFill>
                  </a:tcPr>
                </a:tc>
                <a:tc>
                  <a:txBody>
                    <a:bodyPr/>
                    <a:lstStyle/>
                    <a:p>
                      <a:pPr algn="ctr" rtl="0" fontAlgn="ctr"/>
                      <a:r>
                        <a:rPr lang="en-GB" sz="1100" b="0" i="0" u="none" strike="noStrike" dirty="0" smtClean="0">
                          <a:solidFill>
                            <a:srgbClr val="000000"/>
                          </a:solidFill>
                          <a:latin typeface="Calibri"/>
                        </a:rPr>
                        <a:t>S/L definition</a:t>
                      </a:r>
                      <a:r>
                        <a:rPr lang="en-GB" sz="1100" b="0" i="0" u="none" strike="noStrike" baseline="0" dirty="0" smtClean="0">
                          <a:solidFill>
                            <a:srgbClr val="000000"/>
                          </a:solidFill>
                          <a:latin typeface="Calibri"/>
                        </a:rPr>
                        <a:t> of youth (</a:t>
                      </a:r>
                      <a:r>
                        <a:rPr lang="en-GB" sz="1100" b="0" i="0" u="none" strike="noStrike" dirty="0" smtClean="0">
                          <a:solidFill>
                            <a:srgbClr val="000000"/>
                          </a:solidFill>
                          <a:latin typeface="Calibri"/>
                        </a:rPr>
                        <a:t>Age </a:t>
                      </a:r>
                      <a:r>
                        <a:rPr lang="en-GB" sz="1100" b="0" i="0" u="none" strike="noStrike" dirty="0">
                          <a:solidFill>
                            <a:srgbClr val="000000"/>
                          </a:solidFill>
                          <a:latin typeface="Calibri"/>
                        </a:rPr>
                        <a:t>limit is 15-35 and not 15-34 </a:t>
                      </a: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EDF4"/>
                    </a:solidFill>
                  </a:tcPr>
                </a:tc>
              </a:tr>
              <a:tr h="1438311">
                <a:tc vMerge="1">
                  <a:txBody>
                    <a:bodyPr/>
                    <a:lstStyle/>
                    <a:p>
                      <a:endParaRPr lang="en-US"/>
                    </a:p>
                  </a:txBody>
                  <a:tcPr/>
                </a:tc>
                <a:tc>
                  <a:txBody>
                    <a:bodyPr/>
                    <a:lstStyle/>
                    <a:p>
                      <a:pPr algn="ctr" rtl="0" fontAlgn="ctr"/>
                      <a:r>
                        <a:rPr lang="en-GB" sz="1100" b="0" i="0" u="none" strike="noStrike">
                          <a:solidFill>
                            <a:srgbClr val="000000"/>
                          </a:solidFill>
                          <a:latin typeface="Calibri"/>
                        </a:rPr>
                        <a:t>8.6.6 Proportion of male youth with no formal education but with vocational training</a:t>
                      </a:r>
                      <a:r>
                        <a:rPr lang="en-GB" sz="1100" b="0" i="0" u="none" strike="noStrike">
                          <a:solidFill>
                            <a:srgbClr val="000000"/>
                          </a:solidFill>
                          <a:latin typeface="Times New Roman"/>
                        </a:rPr>
                        <a:t> </a:t>
                      </a:r>
                      <a:endParaRPr lang="en-GB" sz="1100" b="0" i="0" u="none" strike="noStrike">
                        <a:solidFill>
                          <a:srgbClr val="000000"/>
                        </a:solidFill>
                        <a:latin typeface="Calibri"/>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EDF4"/>
                    </a:solidFill>
                  </a:tcPr>
                </a:tc>
                <a:tc>
                  <a:txBody>
                    <a:bodyPr/>
                    <a:lstStyle/>
                    <a:p>
                      <a:pPr algn="ctr" rtl="0" fontAlgn="ctr"/>
                      <a:r>
                        <a:rPr lang="en-US" sz="1100" b="0" i="0" u="none" strike="noStrike" dirty="0">
                          <a:solidFill>
                            <a:srgbClr val="000000"/>
                          </a:solidFill>
                          <a:latin typeface="Calibri"/>
                        </a:rPr>
                        <a:t> </a:t>
                      </a:r>
                      <a:r>
                        <a:rPr lang="en-US" sz="1100" b="0" i="0" u="none" strike="noStrike" dirty="0">
                          <a:solidFill>
                            <a:srgbClr val="000000"/>
                          </a:solidFill>
                          <a:latin typeface="Times New Roman"/>
                        </a:rPr>
                        <a:t> </a:t>
                      </a:r>
                      <a:r>
                        <a:rPr lang="en-US" sz="1100" b="0" i="0" u="none" strike="noStrike" dirty="0" smtClean="0">
                          <a:solidFill>
                            <a:srgbClr val="000000"/>
                          </a:solidFill>
                          <a:latin typeface="Times New Roman"/>
                        </a:rPr>
                        <a:t>No</a:t>
                      </a:r>
                      <a:endParaRPr lang="en-US" sz="1100" b="0" i="0" u="none" strike="noStrike" dirty="0">
                        <a:solidFill>
                          <a:srgbClr val="000000"/>
                        </a:solidFill>
                        <a:latin typeface="Calibri"/>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EDF4"/>
                    </a:solidFill>
                  </a:tcPr>
                </a:tc>
                <a:tc>
                  <a:txBody>
                    <a:bodyPr/>
                    <a:lstStyle/>
                    <a:p>
                      <a:pPr algn="ctr" rtl="0" fontAlgn="ctr"/>
                      <a:r>
                        <a:rPr lang="en-US" sz="1100" b="0" i="0" u="none" strike="noStrike" dirty="0">
                          <a:solidFill>
                            <a:srgbClr val="000000"/>
                          </a:solidFill>
                          <a:latin typeface="Calibri"/>
                        </a:rPr>
                        <a:t> </a:t>
                      </a:r>
                      <a:r>
                        <a:rPr lang="en-US" sz="1100" b="0" i="0" u="none" strike="noStrike" dirty="0">
                          <a:solidFill>
                            <a:srgbClr val="000000"/>
                          </a:solidFill>
                          <a:latin typeface="Times New Roman"/>
                        </a:rPr>
                        <a:t> </a:t>
                      </a:r>
                      <a:endParaRPr lang="en-US" sz="1100" b="0" i="0" u="none" strike="noStrike" dirty="0">
                        <a:solidFill>
                          <a:srgbClr val="000000"/>
                        </a:solidFill>
                        <a:latin typeface="Calibri"/>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EDF4"/>
                    </a:solidFill>
                  </a:tcPr>
                </a:tc>
                <a:tc>
                  <a:txBody>
                    <a:bodyPr/>
                    <a:lstStyle/>
                    <a:p>
                      <a:pPr algn="ctr" rtl="0" fontAlgn="ctr"/>
                      <a:r>
                        <a:rPr lang="en-GB" sz="1100" b="0" i="0" u="none" strike="noStrike" dirty="0">
                          <a:solidFill>
                            <a:srgbClr val="000000"/>
                          </a:solidFill>
                          <a:latin typeface="Calibri"/>
                        </a:rPr>
                        <a:t>No baseline data. Need to collaborate with Ministry of Education &amp; Youth Commission to collect baseline data on this indicator </a:t>
                      </a:r>
                      <a:r>
                        <a:rPr lang="en-GB" sz="1100" b="0" i="0" u="none" strike="noStrike" dirty="0">
                          <a:solidFill>
                            <a:srgbClr val="000000"/>
                          </a:solidFill>
                          <a:latin typeface="Times New Roman"/>
                        </a:rPr>
                        <a:t> </a:t>
                      </a:r>
                      <a:endParaRPr lang="en-GB" sz="1100" b="0" i="0" u="none" strike="noStrike" dirty="0">
                        <a:solidFill>
                          <a:srgbClr val="000000"/>
                        </a:solidFill>
                        <a:latin typeface="Calibri"/>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EDF4"/>
                    </a:solidFill>
                  </a:tcPr>
                </a:tc>
                <a:tc>
                  <a:txBody>
                    <a:bodyPr/>
                    <a:lstStyle/>
                    <a:p>
                      <a:pPr algn="ctr" rtl="0" fontAlgn="ctr"/>
                      <a:r>
                        <a:rPr lang="en-US" sz="1100" b="0" i="0" u="none" strike="noStrike">
                          <a:solidFill>
                            <a:srgbClr val="000000"/>
                          </a:solidFill>
                          <a:latin typeface="Calibri"/>
                        </a:rPr>
                        <a:t>  </a:t>
                      </a: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EDF4"/>
                    </a:solidFill>
                  </a:tcPr>
                </a:tc>
              </a:tr>
              <a:tr h="2115164">
                <a:tc vMerge="1">
                  <a:txBody>
                    <a:bodyPr/>
                    <a:lstStyle/>
                    <a:p>
                      <a:endParaRPr lang="en-US"/>
                    </a:p>
                  </a:txBody>
                  <a:tcPr/>
                </a:tc>
                <a:tc>
                  <a:txBody>
                    <a:bodyPr/>
                    <a:lstStyle/>
                    <a:p>
                      <a:pPr algn="ctr" rtl="0" fontAlgn="ctr"/>
                      <a:r>
                        <a:rPr lang="en-GB" sz="1100" b="0" i="0" u="none" strike="noStrike" dirty="0">
                          <a:solidFill>
                            <a:srgbClr val="000000"/>
                          </a:solidFill>
                          <a:latin typeface="Calibri"/>
                        </a:rPr>
                        <a:t>8.6.7 Proportion of female youth with no formal education but with vocational training</a:t>
                      </a:r>
                      <a:r>
                        <a:rPr lang="en-GB" sz="1100" b="0" i="0" u="none" strike="noStrike" dirty="0">
                          <a:solidFill>
                            <a:srgbClr val="000000"/>
                          </a:solidFill>
                          <a:latin typeface="Times New Roman"/>
                        </a:rPr>
                        <a:t> </a:t>
                      </a:r>
                      <a:endParaRPr lang="en-GB" sz="1100" b="0" i="0" u="none" strike="noStrike" dirty="0">
                        <a:solidFill>
                          <a:srgbClr val="000000"/>
                        </a:solidFill>
                        <a:latin typeface="Calibri"/>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EDF4"/>
                    </a:solidFill>
                  </a:tcPr>
                </a:tc>
                <a:tc>
                  <a:txBody>
                    <a:bodyPr/>
                    <a:lstStyle/>
                    <a:p>
                      <a:pPr algn="ctr" rtl="0" fontAlgn="ctr"/>
                      <a:r>
                        <a:rPr lang="en-US" sz="1100" b="0" i="0" u="none" strike="noStrike" dirty="0">
                          <a:solidFill>
                            <a:srgbClr val="000000"/>
                          </a:solidFill>
                          <a:latin typeface="Calibri"/>
                        </a:rPr>
                        <a:t> </a:t>
                      </a:r>
                      <a:r>
                        <a:rPr lang="en-US" sz="1100" b="0" i="0" u="none" strike="noStrike" dirty="0">
                          <a:solidFill>
                            <a:srgbClr val="000000"/>
                          </a:solidFill>
                          <a:latin typeface="Times New Roman"/>
                        </a:rPr>
                        <a:t> </a:t>
                      </a:r>
                      <a:r>
                        <a:rPr lang="en-US" sz="1100" b="0" i="0" u="none" strike="noStrike" dirty="0" smtClean="0">
                          <a:solidFill>
                            <a:srgbClr val="000000"/>
                          </a:solidFill>
                          <a:latin typeface="Times New Roman"/>
                        </a:rPr>
                        <a:t>No</a:t>
                      </a:r>
                      <a:endParaRPr lang="en-US" sz="1100" b="0" i="0" u="none" strike="noStrike" dirty="0">
                        <a:solidFill>
                          <a:srgbClr val="000000"/>
                        </a:solidFill>
                        <a:latin typeface="Calibri"/>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EDF4"/>
                    </a:solidFill>
                  </a:tcPr>
                </a:tc>
                <a:tc>
                  <a:txBody>
                    <a:bodyPr/>
                    <a:lstStyle/>
                    <a:p>
                      <a:pPr algn="ctr" rtl="0" fontAlgn="ctr"/>
                      <a:r>
                        <a:rPr lang="en-US" sz="1100" b="0" i="0" u="none" strike="noStrike">
                          <a:solidFill>
                            <a:srgbClr val="000000"/>
                          </a:solidFill>
                          <a:latin typeface="Calibri"/>
                        </a:rPr>
                        <a:t> </a:t>
                      </a:r>
                      <a:r>
                        <a:rPr lang="en-US" sz="1100" b="0" i="0" u="none" strike="noStrike">
                          <a:solidFill>
                            <a:srgbClr val="000000"/>
                          </a:solidFill>
                          <a:latin typeface="Times New Roman"/>
                        </a:rPr>
                        <a:t> </a:t>
                      </a:r>
                      <a:endParaRPr lang="en-US" sz="1100" b="0" i="0" u="none" strike="noStrike">
                        <a:solidFill>
                          <a:srgbClr val="000000"/>
                        </a:solidFill>
                        <a:latin typeface="Calibri"/>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EDF4"/>
                    </a:solidFill>
                  </a:tcPr>
                </a:tc>
                <a:tc>
                  <a:txBody>
                    <a:bodyPr/>
                    <a:lstStyle/>
                    <a:p>
                      <a:pPr algn="ctr" rtl="0" fontAlgn="ctr"/>
                      <a:r>
                        <a:rPr lang="en-GB" sz="1100" b="0" i="0" u="none" strike="noStrike" dirty="0">
                          <a:solidFill>
                            <a:srgbClr val="000000"/>
                          </a:solidFill>
                          <a:latin typeface="Calibri"/>
                        </a:rPr>
                        <a:t>No baseline data. Need to collaborate with Ministry of Education &amp; Youth Commission to collect baseline data on this indicator </a:t>
                      </a:r>
                      <a:r>
                        <a:rPr lang="en-GB" sz="1100" b="0" i="0" u="none" strike="noStrike" dirty="0">
                          <a:solidFill>
                            <a:srgbClr val="000000"/>
                          </a:solidFill>
                          <a:latin typeface="Times New Roman"/>
                        </a:rPr>
                        <a:t> </a:t>
                      </a:r>
                      <a:endParaRPr lang="en-GB" sz="1100" b="0" i="0" u="none" strike="noStrike" dirty="0">
                        <a:solidFill>
                          <a:srgbClr val="000000"/>
                        </a:solidFill>
                        <a:latin typeface="Calibri"/>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EDF4"/>
                    </a:solidFill>
                  </a:tcPr>
                </a:tc>
                <a:tc>
                  <a:txBody>
                    <a:bodyPr/>
                    <a:lstStyle/>
                    <a:p>
                      <a:pPr algn="ctr" rtl="0" fontAlgn="ctr"/>
                      <a:r>
                        <a:rPr lang="en-US" sz="1100" b="0" i="0" u="none" strike="noStrike" dirty="0">
                          <a:solidFill>
                            <a:srgbClr val="000000"/>
                          </a:solidFill>
                          <a:latin typeface="Calibri"/>
                        </a:rPr>
                        <a:t>  </a:t>
                      </a: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EDF4"/>
                    </a:solidFill>
                  </a:tcPr>
                </a:tc>
              </a:tr>
            </a:tbl>
          </a:graphicData>
        </a:graphic>
      </p:graphicFrame>
    </p:spTree>
    <p:extLst>
      <p:ext uri="{BB962C8B-B14F-4D97-AF65-F5344CB8AC3E}">
        <p14:creationId xmlns:p14="http://schemas.microsoft.com/office/powerpoint/2010/main" val="243023567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lgn="ctr">
              <a:buNone/>
            </a:pPr>
            <a:endParaRPr lang="en-GB" sz="6600" dirty="0"/>
          </a:p>
          <a:p>
            <a:pPr marL="0" indent="0" algn="ctr">
              <a:buNone/>
            </a:pPr>
            <a:r>
              <a:rPr lang="en-GB" sz="6600" dirty="0" smtClean="0"/>
              <a:t>THANK YOU</a:t>
            </a:r>
            <a:endParaRPr lang="en-GB" sz="6600" dirty="0"/>
          </a:p>
        </p:txBody>
      </p:sp>
    </p:spTree>
    <p:extLst>
      <p:ext uri="{BB962C8B-B14F-4D97-AF65-F5344CB8AC3E}">
        <p14:creationId xmlns:p14="http://schemas.microsoft.com/office/powerpoint/2010/main" val="307197522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1947</TotalTime>
  <Words>1012</Words>
  <Application>Microsoft Office PowerPoint</Application>
  <PresentationFormat>On-screen Show (4:3)</PresentationFormat>
  <Paragraphs>153</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Concourse</vt:lpstr>
      <vt:lpstr>INTEGRATING DATA FROM OTHER SOURCES</vt:lpstr>
      <vt:lpstr>PRESENTATION OUTLINE </vt:lpstr>
      <vt:lpstr>BACKGROUND OF THE ADOPTION OF SDGs in Sierra Leone</vt:lpstr>
      <vt:lpstr>PowerPoint Presentation</vt:lpstr>
      <vt:lpstr>PowerPoint Presentation</vt:lpstr>
      <vt:lpstr>DATA SOURCES</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INTEGRATING DATA FROM OTHER SOURCES</dc:title>
  <dc:creator>limden</dc:creator>
  <cp:lastModifiedBy>limden</cp:lastModifiedBy>
  <cp:revision>39</cp:revision>
  <dcterms:created xsi:type="dcterms:W3CDTF">2017-09-24T02:24:14Z</dcterms:created>
  <dcterms:modified xsi:type="dcterms:W3CDTF">2017-09-28T10:23:04Z</dcterms:modified>
</cp:coreProperties>
</file>