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302" r:id="rId4"/>
    <p:sldId id="301" r:id="rId5"/>
    <p:sldId id="311" r:id="rId6"/>
    <p:sldId id="312" r:id="rId7"/>
    <p:sldId id="309" r:id="rId8"/>
    <p:sldId id="313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742E"/>
    <a:srgbClr val="1A2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3008" autoAdjust="0"/>
  </p:normalViewPr>
  <p:slideViewPr>
    <p:cSldViewPr>
      <p:cViewPr varScale="1">
        <p:scale>
          <a:sx n="86" d="100"/>
          <a:sy n="86" d="100"/>
        </p:scale>
        <p:origin x="12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583D4-F1BD-4EBC-B4AC-2EE9584D24D9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362D2-0955-4BFB-9CAB-F811F1A1C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65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5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5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6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8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72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8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5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5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8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88E1E-CDFD-4030-9683-0C8508A001CD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83460-949C-48CF-B4E8-E0BE8651A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3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sentation-Head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" y="0"/>
            <a:ext cx="9142376" cy="6853482"/>
          </a:xfrm>
          <a:prstGeom prst="rect">
            <a:avLst/>
          </a:prstGeom>
        </p:spPr>
      </p:pic>
      <p:pic>
        <p:nvPicPr>
          <p:cNvPr id="3" name="Picture 2" descr="NSA-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4953000"/>
            <a:ext cx="1532467" cy="172402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52399" y="2514601"/>
            <a:ext cx="883920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92742E"/>
                </a:solidFill>
              </a:rPr>
              <a:t>Namibia’s </a:t>
            </a:r>
            <a:r>
              <a:rPr lang="en-US" b="1" dirty="0">
                <a:solidFill>
                  <a:srgbClr val="92742E"/>
                </a:solidFill>
              </a:rPr>
              <a:t>methodological approach on integration of data in the National Statistical System</a:t>
            </a:r>
            <a:endParaRPr lang="en-US" dirty="0">
              <a:solidFill>
                <a:srgbClr val="92742E"/>
              </a:solidFill>
            </a:endParaRPr>
          </a:p>
          <a:p>
            <a:pPr lvl="0"/>
            <a:endParaRPr lang="en-US" dirty="0" smtClean="0">
              <a:solidFill>
                <a:srgbClr val="92742E"/>
              </a:solidFill>
            </a:endParaRPr>
          </a:p>
          <a:p>
            <a:endParaRPr lang="en-US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33600" y="4035844"/>
            <a:ext cx="5105400" cy="459956"/>
          </a:xfrm>
        </p:spPr>
        <p:txBody>
          <a:bodyPr>
            <a:normAutofit/>
          </a:bodyPr>
          <a:lstStyle/>
          <a:p>
            <a:r>
              <a:rPr lang="en-ZA" sz="2000" dirty="0" smtClean="0">
                <a:solidFill>
                  <a:srgbClr val="1A2D68"/>
                </a:solidFill>
                <a:latin typeface="Arial Narrow" panose="020B0606020202030204" pitchFamily="34" charset="0"/>
              </a:rPr>
              <a:t>PRESENTED BY: OTJA TJIPETEKERA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4519" y="5221708"/>
            <a:ext cx="6774959" cy="118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United Nations Development Account 10th tranche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Sub-regional workshop on Data disaggregation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92742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Lilongwe, Malawi, 27-29 September 2017</a:t>
            </a:r>
            <a:endParaRPr lang="en-US" dirty="0">
              <a:solidFill>
                <a:srgbClr val="92742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348367"/>
            <a:ext cx="9144000" cy="65096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92742E"/>
                </a:solidFill>
                <a:latin typeface="Arial Narrow" panose="020B0606020202030204" pitchFamily="34" charset="0"/>
              </a:rPr>
              <a:t>Outline</a:t>
            </a:r>
            <a:endParaRPr lang="en-US" sz="4000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7848600" cy="3428997"/>
          </a:xfrm>
        </p:spPr>
        <p:txBody>
          <a:bodyPr>
            <a:normAutofit/>
          </a:bodyPr>
          <a:lstStyle/>
          <a:p>
            <a:r>
              <a:rPr lang="en-ZA" sz="2800" dirty="0" smtClean="0"/>
              <a:t>Introduction</a:t>
            </a:r>
          </a:p>
          <a:p>
            <a:r>
              <a:rPr lang="en-ZA" sz="2800" dirty="0" smtClean="0"/>
              <a:t>Methodology </a:t>
            </a:r>
          </a:p>
          <a:p>
            <a:r>
              <a:rPr lang="en-ZA" sz="2800" dirty="0" smtClean="0"/>
              <a:t>National SDGs Indicator’s Framework Template</a:t>
            </a:r>
          </a:p>
          <a:p>
            <a:r>
              <a:rPr lang="en-GB" sz="2800" dirty="0"/>
              <a:t>The </a:t>
            </a:r>
            <a:r>
              <a:rPr lang="en-GB" sz="2800" dirty="0" smtClean="0"/>
              <a:t>integration of the </a:t>
            </a:r>
            <a:r>
              <a:rPr lang="en-GB" sz="2800" dirty="0"/>
              <a:t>SDGs </a:t>
            </a:r>
            <a:r>
              <a:rPr lang="en-GB" sz="2800" dirty="0" smtClean="0"/>
              <a:t>Indicators in the NSS</a:t>
            </a:r>
          </a:p>
          <a:p>
            <a:r>
              <a:rPr lang="en-GB" sz="2800" dirty="0" smtClean="0"/>
              <a:t>Conclusion</a:t>
            </a:r>
            <a:endParaRPr lang="en-ZA" sz="2800" dirty="0" smtClean="0"/>
          </a:p>
          <a:p>
            <a:endParaRPr lang="en-ZA" sz="2800" dirty="0" smtClean="0">
              <a:latin typeface="Arial Narrow" panose="020B0606020202030204" pitchFamily="34" charset="0"/>
            </a:endParaRPr>
          </a:p>
          <a:p>
            <a:endParaRPr lang="en-ZA" sz="28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8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65096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92742E"/>
                </a:solidFill>
                <a:latin typeface="Arial Narrow" panose="020B0606020202030204" pitchFamily="34" charset="0"/>
              </a:rPr>
              <a:t>Introduction</a:t>
            </a:r>
            <a:endParaRPr lang="en-US" sz="4000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763000" cy="4343400"/>
          </a:xfrm>
        </p:spPr>
        <p:txBody>
          <a:bodyPr>
            <a:noAutofit/>
          </a:bodyPr>
          <a:lstStyle/>
          <a:p>
            <a:r>
              <a:rPr lang="en-US" sz="2800" dirty="0"/>
              <a:t>The role of quality, accessible, reliable and timely data is undeniable crucial to track the progress and what’s needed to achieve the SDGs. </a:t>
            </a:r>
            <a:endParaRPr lang="en-US" sz="2800" dirty="0" smtClean="0"/>
          </a:p>
          <a:p>
            <a:r>
              <a:rPr lang="en-US" sz="2800" dirty="0" smtClean="0"/>
              <a:t>The SDGs were domesticated and aligned to </a:t>
            </a:r>
            <a:r>
              <a:rPr lang="en-US" sz="2800" dirty="0"/>
              <a:t>national priorities </a:t>
            </a:r>
            <a:r>
              <a:rPr lang="en-US" sz="2800" dirty="0" smtClean="0"/>
              <a:t>for the development of our newly National Development Goals 5 (NDP5).</a:t>
            </a:r>
          </a:p>
          <a:p>
            <a:r>
              <a:rPr lang="en-US" sz="2800" dirty="0"/>
              <a:t>the Namibia Statistics Agency (NSA) being the central statistical authority and the coordinator of the National Statistical System (NSS) is expected to compile and provide data for global reporting.  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pPr>
              <a:buNone/>
            </a:pPr>
            <a:endParaRPr lang="en-US" sz="2800" dirty="0">
              <a:latin typeface="Arial Narrow" panose="020B0606020202030204" pitchFamily="34" charset="0"/>
            </a:endParaRPr>
          </a:p>
          <a:p>
            <a:pPr>
              <a:buNone/>
            </a:pPr>
            <a:endParaRPr lang="en-US" sz="28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03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367"/>
            <a:ext cx="9144000" cy="650963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582341"/>
            <a:ext cx="8382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pPr algn="just"/>
            <a:r>
              <a:rPr lang="en-GB" sz="2400" dirty="0" smtClean="0"/>
              <a:t>The NSA is responsible </a:t>
            </a:r>
            <a:r>
              <a:rPr lang="en-US" sz="2400" dirty="0"/>
              <a:t>to compile and provide data for global reporting </a:t>
            </a:r>
            <a:r>
              <a:rPr lang="en-GB" sz="2400" dirty="0" smtClean="0"/>
              <a:t>while </a:t>
            </a:r>
            <a:r>
              <a:rPr lang="en-US" sz="2400" dirty="0"/>
              <a:t>National Planning Commission </a:t>
            </a:r>
            <a:r>
              <a:rPr lang="en-US" sz="2400" dirty="0" smtClean="0"/>
              <a:t>(</a:t>
            </a:r>
            <a:r>
              <a:rPr lang="en-GB" sz="2400" dirty="0" smtClean="0"/>
              <a:t>NPC) is responsible for drafting the report </a:t>
            </a:r>
            <a:r>
              <a:rPr lang="en-US" sz="2400" dirty="0"/>
              <a:t>of the National Development Goals, Agenda 2063 and </a:t>
            </a:r>
            <a:r>
              <a:rPr lang="en-US" sz="2400" dirty="0" smtClean="0"/>
              <a:t>SDGs.</a:t>
            </a:r>
            <a:endParaRPr lang="en-GB" sz="2400" dirty="0" smtClean="0"/>
          </a:p>
          <a:p>
            <a:endParaRPr lang="en-GB" sz="2400" dirty="0" smtClean="0"/>
          </a:p>
          <a:p>
            <a:pPr algn="just"/>
            <a:r>
              <a:rPr lang="en-GB" sz="2400" dirty="0" smtClean="0"/>
              <a:t>The NSA developed a National SDGs Indicator’s Framework template for reporting which was presented and adopted by the National SDGs multi-stakeholder’s Committee.  </a:t>
            </a:r>
          </a:p>
          <a:p>
            <a:endParaRPr lang="en-GB" sz="2400" dirty="0" smtClean="0"/>
          </a:p>
          <a:p>
            <a:r>
              <a:rPr lang="en-GB" sz="2400" dirty="0" smtClean="0"/>
              <a:t>The National </a:t>
            </a:r>
            <a:r>
              <a:rPr lang="en-GB" sz="2400" dirty="0"/>
              <a:t>SDGs multi-stakeholder’s Committee </a:t>
            </a:r>
            <a:r>
              <a:rPr lang="en-GB" sz="2400" dirty="0" smtClean="0"/>
              <a:t>consist of: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Line Ministries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State Owned Enterprises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Academia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NGOs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535782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/>
            <a:r>
              <a:rPr lang="en-US" sz="3600" b="1" dirty="0" smtClean="0">
                <a:solidFill>
                  <a:srgbClr val="92742E"/>
                </a:solidFill>
              </a:rPr>
              <a:t>Methodology</a:t>
            </a:r>
            <a:endParaRPr lang="en-US" sz="3600" b="1" dirty="0">
              <a:solidFill>
                <a:srgbClr val="9274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9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067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844742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94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65096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4000" dirty="0">
                <a:solidFill>
                  <a:srgbClr val="92742E"/>
                </a:solidFill>
              </a:rPr>
              <a:t>The three phases on </a:t>
            </a:r>
            <a:r>
              <a:rPr lang="en-GB" sz="4000" dirty="0" smtClean="0">
                <a:solidFill>
                  <a:srgbClr val="92742E"/>
                </a:solidFill>
              </a:rPr>
              <a:t>the implementation of SDGs </a:t>
            </a:r>
            <a:r>
              <a:rPr lang="en-GB" sz="4000" dirty="0">
                <a:solidFill>
                  <a:srgbClr val="92742E"/>
                </a:solidFill>
              </a:rPr>
              <a:t>Indicator’s Framework </a:t>
            </a:r>
            <a:r>
              <a:rPr lang="en-GB" sz="4000" dirty="0"/>
              <a:t/>
            </a:r>
            <a:br>
              <a:rPr lang="en-GB" sz="4000" dirty="0"/>
            </a:br>
            <a:endParaRPr lang="en-US" sz="4000" b="1" dirty="0">
              <a:solidFill>
                <a:srgbClr val="92742E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763000" cy="43434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dirty="0" smtClean="0">
              <a:latin typeface="Arial Narrow" panose="020B0606020202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09800" y="2355800"/>
            <a:ext cx="2514600" cy="65563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SENSITIZATION &amp; APPROVED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304868" y="3024291"/>
            <a:ext cx="217043" cy="4143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336440" y="3410582"/>
            <a:ext cx="4419600" cy="9144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POPULATED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293215" y="4368596"/>
            <a:ext cx="228696" cy="4320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78353" y="4811607"/>
            <a:ext cx="62484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SENSITIZATION </a:t>
            </a:r>
            <a:r>
              <a:rPr lang="en-US" dirty="0" smtClean="0">
                <a:solidFill>
                  <a:schemeClr val="tx1"/>
                </a:solidFill>
              </a:rPr>
              <a:t>&amp; VALIDATION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77387" y="2349300"/>
            <a:ext cx="2133600" cy="762000"/>
          </a:xfrm>
          <a:prstGeom prst="roundRect">
            <a:avLst/>
          </a:prstGeom>
          <a:ln>
            <a:solidFill>
              <a:srgbClr val="92742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NSS- Data Producers  &amp; Users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786664" y="3562982"/>
            <a:ext cx="2133600" cy="762000"/>
          </a:xfrm>
          <a:prstGeom prst="roundRect">
            <a:avLst/>
          </a:prstGeom>
          <a:noFill/>
          <a:ln>
            <a:solidFill>
              <a:srgbClr val="9274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NSS- Data Producers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91528" y="5012259"/>
            <a:ext cx="2133600" cy="762000"/>
          </a:xfrm>
          <a:prstGeom prst="roundRect">
            <a:avLst/>
          </a:prstGeom>
          <a:noFill/>
          <a:ln>
            <a:solidFill>
              <a:srgbClr val="9274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024787" y="2589967"/>
            <a:ext cx="1676400" cy="170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791433" y="3800622"/>
            <a:ext cx="828279" cy="165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538036" y="5372923"/>
            <a:ext cx="237781" cy="592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2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367"/>
            <a:ext cx="9144000" cy="650963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4495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US" sz="28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ZA" sz="28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582341"/>
            <a:ext cx="838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sz="2400" dirty="0" smtClean="0"/>
              <a:t>The Benefits </a:t>
            </a:r>
            <a:r>
              <a:rPr lang="en-GB" sz="2400" dirty="0"/>
              <a:t>of integration of the SDGs Indicators in the NSS </a:t>
            </a:r>
            <a:r>
              <a:rPr lang="en-GB" sz="2400" dirty="0" smtClean="0"/>
              <a:t>exercise:</a:t>
            </a:r>
            <a:endParaRPr lang="en-GB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Capacity of NSA strengthened to coordinate the NSS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New partnerships developed to start the process for further modernization in collection and analysis including through big data and data visualization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Data gap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Technical </a:t>
            </a:r>
            <a:r>
              <a:rPr lang="en-US" sz="2400" dirty="0"/>
              <a:t>expertise around all key thematic </a:t>
            </a:r>
            <a:r>
              <a:rPr lang="en-US" sz="2400" dirty="0" smtClean="0"/>
              <a:t>issues were shared for certain goals/indicators. </a:t>
            </a:r>
            <a:endParaRPr lang="en-GB" sz="24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28600" y="535782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/>
            <a:r>
              <a:rPr lang="en-US" sz="3600" b="1" dirty="0" smtClean="0">
                <a:solidFill>
                  <a:srgbClr val="92742E"/>
                </a:solidFill>
              </a:rPr>
              <a:t>Conclusion</a:t>
            </a:r>
            <a:endParaRPr lang="en-US" sz="3600" b="1" dirty="0">
              <a:solidFill>
                <a:srgbClr val="9274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64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Backgrou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" y="348367"/>
            <a:ext cx="9144000" cy="6509633"/>
          </a:xfrm>
          <a:prstGeom prst="rect">
            <a:avLst/>
          </a:prstGeom>
        </p:spPr>
      </p:pic>
      <p:pic>
        <p:nvPicPr>
          <p:cNvPr id="6" name="thankyou_Arizona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2419" y="2514600"/>
            <a:ext cx="6538311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64"/>
          <p:cNvSpPr txBox="1">
            <a:spLocks/>
          </p:cNvSpPr>
          <p:nvPr/>
        </p:nvSpPr>
        <p:spPr>
          <a:xfrm flipV="1">
            <a:off x="533400" y="6476999"/>
            <a:ext cx="5257800" cy="45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05255">
              <a:spcBef>
                <a:spcPts val="700"/>
              </a:spcBef>
              <a:buNone/>
              <a:defRPr sz="1800" b="0"/>
            </a:pPr>
            <a:endParaRPr lang="en-US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7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296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Times New Roman</vt:lpstr>
      <vt:lpstr>Wingdings</vt:lpstr>
      <vt:lpstr>Office Theme</vt:lpstr>
      <vt:lpstr>PowerPoint Presentation</vt:lpstr>
      <vt:lpstr>Outline</vt:lpstr>
      <vt:lpstr>Introduction</vt:lpstr>
      <vt:lpstr>PowerPoint Presentation</vt:lpstr>
      <vt:lpstr>PowerPoint Presentation</vt:lpstr>
      <vt:lpstr>PowerPoint Presentation</vt:lpstr>
      <vt:lpstr>The three phases on the implementation of SDGs Indicator’s Framework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FORCE 2014 BASIC REPORT</dc:title>
  <dc:creator>Linda Shitenga</dc:creator>
  <cp:lastModifiedBy>Otja Tjipetekera</cp:lastModifiedBy>
  <cp:revision>139</cp:revision>
  <dcterms:created xsi:type="dcterms:W3CDTF">2015-03-24T08:15:07Z</dcterms:created>
  <dcterms:modified xsi:type="dcterms:W3CDTF">2017-09-21T06:32:27Z</dcterms:modified>
</cp:coreProperties>
</file>