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2"/>
    <p:sldId id="257" r:id="rId3"/>
    <p:sldId id="283" r:id="rId4"/>
    <p:sldId id="282" r:id="rId5"/>
    <p:sldId id="287" r:id="rId6"/>
    <p:sldId id="284" r:id="rId7"/>
    <p:sldId id="268" r:id="rId8"/>
    <p:sldId id="285" r:id="rId9"/>
    <p:sldId id="286" r:id="rId10"/>
    <p:sldId id="269" r:id="rId11"/>
    <p:sldId id="270" r:id="rId12"/>
    <p:sldId id="271" r:id="rId13"/>
    <p:sldId id="273" r:id="rId14"/>
    <p:sldId id="275" r:id="rId15"/>
    <p:sldId id="276" r:id="rId16"/>
    <p:sldId id="277" r:id="rId17"/>
    <p:sldId id="278" r:id="rId18"/>
    <p:sldId id="288" r:id="rId19"/>
    <p:sldId id="266" r:id="rId20"/>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136"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272"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407"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543"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5679"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2814"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19995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086"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9" autoAdjust="0"/>
    <p:restoredTop sz="93694" autoAdjust="0"/>
  </p:normalViewPr>
  <p:slideViewPr>
    <p:cSldViewPr>
      <p:cViewPr>
        <p:scale>
          <a:sx n="80" d="100"/>
          <a:sy n="80" d="100"/>
        </p:scale>
        <p:origin x="-978" y="2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98" name="Shape 598"/>
          <p:cNvSpPr>
            <a:spLocks noGrp="1" noRot="1" noChangeAspect="1"/>
          </p:cNvSpPr>
          <p:nvPr>
            <p:ph type="sldImg"/>
          </p:nvPr>
        </p:nvSpPr>
        <p:spPr>
          <a:xfrm>
            <a:off x="1143000" y="685800"/>
            <a:ext cx="4572000" cy="3429000"/>
          </a:xfrm>
          <a:prstGeom prst="rect">
            <a:avLst/>
          </a:prstGeom>
        </p:spPr>
        <p:txBody>
          <a:bodyPr/>
          <a:lstStyle/>
          <a:p>
            <a:endParaRPr/>
          </a:p>
        </p:txBody>
      </p:sp>
      <p:sp>
        <p:nvSpPr>
          <p:cNvPr id="599" name="Shape 599"/>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104556004"/>
      </p:ext>
    </p:extLst>
  </p:cSld>
  <p:clrMap bg1="lt1" tx1="dk1" bg2="lt2" tx2="dk2" accent1="accent1" accent2="accent2" accent3="accent3" accent4="accent4" accent5="accent5" accent6="accent6" hlink="hlink" folHlink="folHlink"/>
  <p:notesStyle>
    <a:lvl1pPr defTabSz="457136" latinLnBrk="0">
      <a:defRPr sz="1200">
        <a:latin typeface="+mj-lt"/>
        <a:ea typeface="+mj-ea"/>
        <a:cs typeface="+mj-cs"/>
        <a:sym typeface="Calibri"/>
      </a:defRPr>
    </a:lvl1pPr>
    <a:lvl2pPr indent="228600" defTabSz="457136" latinLnBrk="0">
      <a:defRPr sz="1200">
        <a:latin typeface="+mj-lt"/>
        <a:ea typeface="+mj-ea"/>
        <a:cs typeface="+mj-cs"/>
        <a:sym typeface="Calibri"/>
      </a:defRPr>
    </a:lvl2pPr>
    <a:lvl3pPr indent="457200" defTabSz="457136" latinLnBrk="0">
      <a:defRPr sz="1200">
        <a:latin typeface="+mj-lt"/>
        <a:ea typeface="+mj-ea"/>
        <a:cs typeface="+mj-cs"/>
        <a:sym typeface="Calibri"/>
      </a:defRPr>
    </a:lvl3pPr>
    <a:lvl4pPr indent="685800" defTabSz="457136" latinLnBrk="0">
      <a:defRPr sz="1200">
        <a:latin typeface="+mj-lt"/>
        <a:ea typeface="+mj-ea"/>
        <a:cs typeface="+mj-cs"/>
        <a:sym typeface="Calibri"/>
      </a:defRPr>
    </a:lvl4pPr>
    <a:lvl5pPr indent="914400" defTabSz="457136" latinLnBrk="0">
      <a:defRPr sz="1200">
        <a:latin typeface="+mj-lt"/>
        <a:ea typeface="+mj-ea"/>
        <a:cs typeface="+mj-cs"/>
        <a:sym typeface="Calibri"/>
      </a:defRPr>
    </a:lvl5pPr>
    <a:lvl6pPr indent="1143000" defTabSz="457136" latinLnBrk="0">
      <a:defRPr sz="1200">
        <a:latin typeface="+mj-lt"/>
        <a:ea typeface="+mj-ea"/>
        <a:cs typeface="+mj-cs"/>
        <a:sym typeface="Calibri"/>
      </a:defRPr>
    </a:lvl6pPr>
    <a:lvl7pPr indent="1371600" defTabSz="457136" latinLnBrk="0">
      <a:defRPr sz="1200">
        <a:latin typeface="+mj-lt"/>
        <a:ea typeface="+mj-ea"/>
        <a:cs typeface="+mj-cs"/>
        <a:sym typeface="Calibri"/>
      </a:defRPr>
    </a:lvl7pPr>
    <a:lvl8pPr indent="1600200" defTabSz="457136" latinLnBrk="0">
      <a:defRPr sz="1200">
        <a:latin typeface="+mj-lt"/>
        <a:ea typeface="+mj-ea"/>
        <a:cs typeface="+mj-cs"/>
        <a:sym typeface="Calibri"/>
      </a:defRPr>
    </a:lvl8pPr>
    <a:lvl9pPr indent="1828800" defTabSz="457136"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ejfoundation.org/pdf/white_gold_the_true_cost_of_cotton.pdf"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onlinelibrary.wiley.com/doi/10.1111/j.1651-2227.2001.tb02808.x/abstract" TargetMode="External"/><Relationship Id="rId4" Type="http://schemas.openxmlformats.org/officeDocument/2006/relationships/hyperlink" Target="http://news.nationalgeographic.com/news/2010/04/100402-aral-sea-story/"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word geospatial is used to indicate that data that has a geographic component to it.  This means that the records in a dataset have locational information tied to them. Data</a:t>
            </a:r>
            <a:r>
              <a:rPr lang="en-US" baseline="0" dirty="0" smtClean="0"/>
              <a:t> will provide information for specific locations.</a:t>
            </a:r>
            <a:endParaRPr lang="en-US" dirty="0" smtClean="0"/>
          </a:p>
          <a:p>
            <a:endParaRPr lang="en-US" dirty="0"/>
          </a:p>
        </p:txBody>
      </p:sp>
    </p:spTree>
    <p:extLst>
      <p:ext uri="{BB962C8B-B14F-4D97-AF65-F5344CB8AC3E}">
        <p14:creationId xmlns:p14="http://schemas.microsoft.com/office/powerpoint/2010/main" val="1815200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ln/>
        </p:spPr>
      </p:sp>
      <p:sp>
        <p:nvSpPr>
          <p:cNvPr id="19046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dirty="0" smtClean="0"/>
              <a:t>Or a map of air</a:t>
            </a:r>
            <a:r>
              <a:rPr lang="en-US" altLang="x-none" baseline="0" dirty="0" smtClean="0"/>
              <a:t> or water quality monitoring stations can tell the situation at a particular location. Or this same approach applies to data from a census or survey where the statistical data collected is paired with GIS (Geographic Information Systems) point coordinates.</a:t>
            </a:r>
            <a:endParaRPr lang="en-US" altLang="x-none" dirty="0" smtClean="0"/>
          </a:p>
          <a:p>
            <a:r>
              <a:rPr lang="en-US" altLang="x-none" dirty="0" smtClean="0"/>
              <a:t>Source:</a:t>
            </a:r>
            <a:r>
              <a:rPr lang="en-US" altLang="x-none" baseline="0" dirty="0" smtClean="0"/>
              <a:t> WHO</a:t>
            </a:r>
            <a:endParaRPr lang="en-US" altLang="x-none" dirty="0"/>
          </a:p>
        </p:txBody>
      </p:sp>
      <p:sp>
        <p:nvSpPr>
          <p:cNvPr id="4" name="Date Placeholder 3"/>
          <p:cNvSpPr>
            <a:spLocks noGrp="1"/>
          </p:cNvSpPr>
          <p:nvPr>
            <p:ph type="dt" sz="quarter" idx="1"/>
          </p:nvPr>
        </p:nvSpPr>
        <p:spPr>
          <a:xfrm>
            <a:off x="3884613" y="0"/>
            <a:ext cx="2971800" cy="457200"/>
          </a:xfrm>
          <a:prstGeom prst="rect">
            <a:avLst/>
          </a:prstGeom>
        </p:spPr>
        <p:txBody>
          <a:bodyPr/>
          <a:lstStyle/>
          <a:p>
            <a:pPr>
              <a:defRPr/>
            </a:pPr>
            <a:endParaRPr lang="en-GB">
              <a:solidFill>
                <a:srgbClr val="000000"/>
              </a:solidFill>
            </a:endParaRPr>
          </a:p>
        </p:txBody>
      </p:sp>
      <p:sp>
        <p:nvSpPr>
          <p:cNvPr id="190468" name="Slide Number Placeholder 4"/>
          <p:cNvSpPr>
            <a:spLocks noGrp="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AC482143-B693-C449-9979-DDD80AE83CAF}" type="slidenum">
              <a:rPr lang="en-GB" altLang="x-none" sz="1200">
                <a:solidFill>
                  <a:srgbClr val="000000"/>
                </a:solidFill>
              </a:rPr>
              <a:pPr eaLnBrk="1" hangingPunct="1"/>
              <a:t>3</a:t>
            </a:fld>
            <a:endParaRPr lang="en-GB" altLang="x-none" sz="120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ln/>
        </p:spPr>
      </p:sp>
      <p:sp>
        <p:nvSpPr>
          <p:cNvPr id="19046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dirty="0" smtClean="0"/>
              <a:t>A map can be used to calculate the area of each type of ecosystem</a:t>
            </a:r>
            <a:r>
              <a:rPr lang="en-US" altLang="x-none" baseline="0" dirty="0" smtClean="0"/>
              <a:t> or feature in order to generate statistics (for example the extent of the </a:t>
            </a:r>
            <a:r>
              <a:rPr lang="en-US" altLang="x-none" baseline="0" dirty="0" err="1" smtClean="0"/>
              <a:t>aral</a:t>
            </a:r>
            <a:r>
              <a:rPr lang="en-US" altLang="x-none" baseline="0" dirty="0" smtClean="0"/>
              <a:t> sea)</a:t>
            </a:r>
            <a:endParaRPr lang="en-US" altLang="x-none" dirty="0" smtClean="0"/>
          </a:p>
          <a:p>
            <a:r>
              <a:rPr lang="en-US" altLang="x-none" dirty="0" smtClean="0"/>
              <a:t>By </a:t>
            </a:r>
            <a:r>
              <a:rPr lang="en-US" altLang="x-none" dirty="0" err="1"/>
              <a:t>User:Staecker</a:t>
            </a:r>
            <a:r>
              <a:rPr lang="en-US" altLang="x-none" dirty="0"/>
              <a:t> </a:t>
            </a:r>
            <a:r>
              <a:rPr lang="en-US" altLang="x-none" dirty="0" smtClean="0"/>
              <a:t>– Own </a:t>
            </a:r>
            <a:r>
              <a:rPr lang="en-US" altLang="x-none" dirty="0"/>
              <a:t>work, Public Domain, https://</a:t>
            </a:r>
            <a:r>
              <a:rPr lang="en-US" altLang="x-none" dirty="0" smtClean="0"/>
              <a:t>commons.wikimedia.org/w/index.php?curid=658367</a:t>
            </a:r>
          </a:p>
          <a:p>
            <a:endParaRPr lang="fr-FR" altLang="x-none" dirty="0" smtClean="0"/>
          </a:p>
          <a:p>
            <a:pPr fontAlgn="base"/>
            <a:r>
              <a:rPr lang="en-US" sz="1200" b="0" i="0" dirty="0" smtClean="0">
                <a:effectLst/>
                <a:latin typeface="+mj-lt"/>
                <a:ea typeface="+mj-ea"/>
                <a:cs typeface="+mj-cs"/>
                <a:sym typeface="Calibri"/>
              </a:rPr>
              <a:t>Aral</a:t>
            </a:r>
            <a:r>
              <a:rPr lang="en-US" sz="1200" b="0" i="0" baseline="0" dirty="0" smtClean="0">
                <a:effectLst/>
                <a:latin typeface="+mj-lt"/>
                <a:ea typeface="+mj-ea"/>
                <a:cs typeface="+mj-cs"/>
                <a:sym typeface="Calibri"/>
              </a:rPr>
              <a:t> sea - a</a:t>
            </a:r>
            <a:r>
              <a:rPr lang="en-US" sz="1200" b="0" i="0" dirty="0" smtClean="0">
                <a:effectLst/>
                <a:latin typeface="+mj-lt"/>
                <a:ea typeface="+mj-ea"/>
                <a:cs typeface="+mj-cs"/>
                <a:sym typeface="Calibri"/>
              </a:rPr>
              <a:t> lake, bordered by Kazakhstan and Uzbekistan, and once, at 26,000 square miles, the fourth largest on the planet — has been slowly dying; geologists estimate that it is now one-tenth its former size. Starting in the 1960s, the Soviet Union engineered the large-scale diversion of the two major rivers that fed the sea. Since then the </a:t>
            </a:r>
            <a:r>
              <a:rPr lang="en-US" sz="1200" b="0" i="0" dirty="0" err="1" smtClean="0">
                <a:effectLst/>
                <a:latin typeface="+mj-lt"/>
                <a:ea typeface="+mj-ea"/>
                <a:cs typeface="+mj-cs"/>
                <a:sym typeface="Calibri"/>
              </a:rPr>
              <a:t>Syr</a:t>
            </a:r>
            <a:r>
              <a:rPr lang="en-US" sz="1200" b="0" i="0" dirty="0" smtClean="0">
                <a:effectLst/>
                <a:latin typeface="+mj-lt"/>
                <a:ea typeface="+mj-ea"/>
                <a:cs typeface="+mj-cs"/>
                <a:sym typeface="Calibri"/>
              </a:rPr>
              <a:t> Darya, in the north, and the Amu Darya, in the south, each of which carried water across the Central Asian steppes from as far away as the mountain ranges of Tien-Shan and the Pamirs, have flowed not into the Aral but instead into a canal system that irrigates vast fields of cotton. The cotton generated so much cash that the Soviet government called it “</a:t>
            </a:r>
            <a:r>
              <a:rPr lang="en-US" sz="1200" b="0" i="0" u="none" strike="noStrike" dirty="0" smtClean="0">
                <a:effectLst/>
                <a:latin typeface="+mj-lt"/>
                <a:ea typeface="+mj-ea"/>
                <a:cs typeface="+mj-cs"/>
                <a:sym typeface="Calibri"/>
                <a:hlinkClick r:id="rId3" tooltip="EJF: White Gold"/>
              </a:rPr>
              <a:t>white gold</a:t>
            </a:r>
            <a:r>
              <a:rPr lang="en-US" sz="1200" b="0" i="0" dirty="0" smtClean="0">
                <a:effectLst/>
                <a:latin typeface="+mj-lt"/>
                <a:ea typeface="+mj-ea"/>
                <a:cs typeface="+mj-cs"/>
                <a:sym typeface="Calibri"/>
              </a:rPr>
              <a:t>.”</a:t>
            </a:r>
          </a:p>
          <a:p>
            <a:pPr fontAlgn="base"/>
            <a:endParaRPr lang="en-US" sz="1200" b="0" i="0" dirty="0" smtClean="0">
              <a:effectLst/>
              <a:latin typeface="+mj-lt"/>
              <a:ea typeface="+mj-ea"/>
              <a:cs typeface="+mj-cs"/>
              <a:sym typeface="Calibri"/>
            </a:endParaRPr>
          </a:p>
          <a:p>
            <a:pPr fontAlgn="base"/>
            <a:r>
              <a:rPr lang="en-US" sz="1200" b="0" i="0" dirty="0" smtClean="0">
                <a:effectLst/>
                <a:latin typeface="+mj-lt"/>
                <a:ea typeface="+mj-ea"/>
                <a:cs typeface="+mj-cs"/>
                <a:sym typeface="Calibri"/>
              </a:rPr>
              <a:t>With its </a:t>
            </a:r>
            <a:r>
              <a:rPr lang="en-US" sz="1200" b="0" i="0" u="none" strike="noStrike" dirty="0" smtClean="0">
                <a:effectLst/>
                <a:latin typeface="+mj-lt"/>
                <a:ea typeface="+mj-ea"/>
                <a:cs typeface="+mj-cs"/>
                <a:sym typeface="Calibri"/>
                <a:hlinkClick r:id="rId4" tooltip="National Geographic"/>
              </a:rPr>
              <a:t>water sources dramatically reduced</a:t>
            </a:r>
            <a:r>
              <a:rPr lang="en-US" sz="1200" b="0" i="0" dirty="0" smtClean="0">
                <a:effectLst/>
                <a:latin typeface="+mj-lt"/>
                <a:ea typeface="+mj-ea"/>
                <a:cs typeface="+mj-cs"/>
                <a:sym typeface="Calibri"/>
              </a:rPr>
              <a:t> — from 28,000,000 cubic feet per second to 5,500 cubic feet — the Aral Sea began to shrink. The environmental and economic devastation that followed has been well documented. The lakebed is now a vast salt flat permeated with pesticides from the runoff of surrounding agricultural fields. Local people are suffering significantly greater incidence of chronic disease, and a few years ago it was reported that in </a:t>
            </a:r>
            <a:r>
              <a:rPr lang="en-US" sz="1200" b="0" i="0" dirty="0" err="1" smtClean="0">
                <a:effectLst/>
                <a:latin typeface="+mj-lt"/>
                <a:ea typeface="+mj-ea"/>
                <a:cs typeface="+mj-cs"/>
                <a:sym typeface="Calibri"/>
              </a:rPr>
              <a:t>Karakalpakstan</a:t>
            </a:r>
            <a:r>
              <a:rPr lang="en-US" sz="1200" b="0" i="0" dirty="0" smtClean="0">
                <a:effectLst/>
                <a:latin typeface="+mj-lt"/>
                <a:ea typeface="+mj-ea"/>
                <a:cs typeface="+mj-cs"/>
                <a:sym typeface="Calibri"/>
              </a:rPr>
              <a:t>, Uzbekistan (on the south of the Aral Sea), the toxicity of the environment was such that the </a:t>
            </a:r>
            <a:r>
              <a:rPr lang="en-US" sz="1200" b="0" i="0" u="none" strike="noStrike" dirty="0" smtClean="0">
                <a:effectLst/>
                <a:latin typeface="+mj-lt"/>
                <a:ea typeface="+mj-ea"/>
                <a:cs typeface="+mj-cs"/>
                <a:sym typeface="Calibri"/>
                <a:hlinkClick r:id="rId5" tooltip="Acta Paediatrica"/>
              </a:rPr>
              <a:t>breast milk of mothers was contaminated</a:t>
            </a:r>
            <a:r>
              <a:rPr lang="en-US" sz="1200" b="0" i="0" dirty="0" smtClean="0">
                <a:effectLst/>
                <a:latin typeface="+mj-lt"/>
                <a:ea typeface="+mj-ea"/>
                <a:cs typeface="+mj-cs"/>
                <a:sym typeface="Calibri"/>
              </a:rPr>
              <a:t>, resulting in one of the highest infant mortality rates in the world. Fish species have died off, and a once prosperous fishing industry, which employed thousands on large ships and in processing plants and canneries and at railyards that stocked Moscow-bound trains, has collapsed. Many of the old ships still litter the dry harbors.</a:t>
            </a:r>
          </a:p>
          <a:p>
            <a:endParaRPr lang="en-US" altLang="x-none" dirty="0"/>
          </a:p>
        </p:txBody>
      </p:sp>
      <p:sp>
        <p:nvSpPr>
          <p:cNvPr id="4" name="Date Placeholder 3"/>
          <p:cNvSpPr>
            <a:spLocks noGrp="1"/>
          </p:cNvSpPr>
          <p:nvPr>
            <p:ph type="dt" sz="quarter" idx="1"/>
          </p:nvPr>
        </p:nvSpPr>
        <p:spPr>
          <a:xfrm>
            <a:off x="3884613" y="0"/>
            <a:ext cx="2971800" cy="457200"/>
          </a:xfrm>
          <a:prstGeom prst="rect">
            <a:avLst/>
          </a:prstGeom>
        </p:spPr>
        <p:txBody>
          <a:bodyPr/>
          <a:lstStyle/>
          <a:p>
            <a:pPr>
              <a:defRPr/>
            </a:pPr>
            <a:endParaRPr lang="en-GB">
              <a:solidFill>
                <a:srgbClr val="000000"/>
              </a:solidFill>
            </a:endParaRPr>
          </a:p>
        </p:txBody>
      </p:sp>
      <p:sp>
        <p:nvSpPr>
          <p:cNvPr id="190468" name="Slide Number Placeholder 4"/>
          <p:cNvSpPr>
            <a:spLocks noGrp="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AC482143-B693-C449-9979-DDD80AE83CAF}" type="slidenum">
              <a:rPr lang="en-GB" altLang="x-none" sz="1200">
                <a:solidFill>
                  <a:srgbClr val="000000"/>
                </a:solidFill>
              </a:rPr>
              <a:pPr eaLnBrk="1" hangingPunct="1"/>
              <a:t>4</a:t>
            </a:fld>
            <a:endParaRPr lang="en-GB" altLang="x-none" sz="120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a full list of the SDG indicators that</a:t>
            </a:r>
            <a:r>
              <a:rPr lang="en-US" baseline="0" dirty="0" smtClean="0"/>
              <a:t> correspond with these numbers go to the IAEG SDG website. These indicators cut across Goal 1 on poverty and disasters, Goal 5 on gender, goal 2 on agriculture, goal 14 on oceans, goal 6 on water, goal 11 on cities, goal 9 on infrastructure, goal 15 on land.</a:t>
            </a:r>
            <a:r>
              <a:rPr lang="en-US" sz="1200" b="1" dirty="0" smtClean="0">
                <a:sym typeface="Roboto Regular"/>
              </a:rPr>
              <a:t> </a:t>
            </a:r>
          </a:p>
          <a:p>
            <a:endParaRPr lang="fr-FR" sz="1200" b="1" dirty="0" smtClean="0">
              <a:sym typeface="Roboto Regular"/>
            </a:endParaRPr>
          </a:p>
          <a:p>
            <a:endParaRPr lang="en-US" sz="1200" b="1" dirty="0" smtClean="0">
              <a:sym typeface="Roboto Regular"/>
            </a:endParaRPr>
          </a:p>
          <a:p>
            <a:r>
              <a:rPr lang="en-US" sz="1200" b="1" dirty="0" smtClean="0">
                <a:sym typeface="Roboto Regular"/>
              </a:rPr>
              <a:t>Also importance of 14.1.1</a:t>
            </a:r>
            <a:endParaRPr lang="en-US" dirty="0"/>
          </a:p>
        </p:txBody>
      </p:sp>
    </p:spTree>
    <p:extLst>
      <p:ext uri="{BB962C8B-B14F-4D97-AF65-F5344CB8AC3E}">
        <p14:creationId xmlns:p14="http://schemas.microsoft.com/office/powerpoint/2010/main" val="517029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6606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6.6</a:t>
            </a:r>
            <a:r>
              <a:rPr lang="fr-FR" baseline="0" dirty="0" smtClean="0"/>
              <a:t> – by 2020 </a:t>
            </a:r>
            <a:r>
              <a:rPr lang="fr-FR" baseline="0" dirty="0" err="1" smtClean="0"/>
              <a:t>protect</a:t>
            </a:r>
            <a:r>
              <a:rPr lang="fr-FR" baseline="0" dirty="0" smtClean="0"/>
              <a:t> and restore water-</a:t>
            </a:r>
            <a:r>
              <a:rPr lang="fr-FR" baseline="0" dirty="0" err="1" smtClean="0"/>
              <a:t>related</a:t>
            </a:r>
            <a:r>
              <a:rPr lang="fr-FR" baseline="0" dirty="0" smtClean="0"/>
              <a:t> </a:t>
            </a:r>
            <a:r>
              <a:rPr lang="fr-FR" baseline="0" dirty="0" err="1" smtClean="0"/>
              <a:t>ecosystems</a:t>
            </a:r>
            <a:r>
              <a:rPr lang="fr-FR" baseline="0" dirty="0" smtClean="0"/>
              <a:t>, </a:t>
            </a:r>
            <a:r>
              <a:rPr lang="fr-FR" baseline="0" dirty="0" err="1" smtClean="0"/>
              <a:t>including</a:t>
            </a:r>
            <a:r>
              <a:rPr lang="fr-FR" baseline="0" dirty="0" smtClean="0"/>
              <a:t> </a:t>
            </a:r>
            <a:r>
              <a:rPr lang="fr-FR" baseline="0" dirty="0" err="1" smtClean="0"/>
              <a:t>mountains</a:t>
            </a:r>
            <a:r>
              <a:rPr lang="fr-FR" baseline="0" dirty="0" smtClean="0"/>
              <a:t>, </a:t>
            </a:r>
            <a:r>
              <a:rPr lang="fr-FR" baseline="0" dirty="0" err="1" smtClean="0"/>
              <a:t>forests</a:t>
            </a:r>
            <a:r>
              <a:rPr lang="fr-FR" baseline="0" dirty="0" smtClean="0"/>
              <a:t>, </a:t>
            </a:r>
            <a:r>
              <a:rPr lang="fr-FR" baseline="0" dirty="0" err="1" smtClean="0"/>
              <a:t>wetlands</a:t>
            </a:r>
            <a:r>
              <a:rPr lang="fr-FR" baseline="0" dirty="0" smtClean="0"/>
              <a:t>, </a:t>
            </a:r>
            <a:r>
              <a:rPr lang="fr-FR" baseline="0" dirty="0" err="1" smtClean="0"/>
              <a:t>rivers</a:t>
            </a:r>
            <a:r>
              <a:rPr lang="fr-FR" baseline="0" dirty="0" smtClean="0"/>
              <a:t>, </a:t>
            </a:r>
            <a:r>
              <a:rPr lang="fr-FR" baseline="0" dirty="0" err="1" smtClean="0"/>
              <a:t>aquafers</a:t>
            </a:r>
            <a:r>
              <a:rPr lang="fr-FR" baseline="0" dirty="0" smtClean="0"/>
              <a:t> and </a:t>
            </a:r>
            <a:r>
              <a:rPr lang="fr-FR" baseline="0" dirty="0" err="1" smtClean="0"/>
              <a:t>lakes</a:t>
            </a:r>
            <a:endParaRPr lang="en-US" dirty="0"/>
          </a:p>
        </p:txBody>
      </p:sp>
    </p:spTree>
    <p:extLst>
      <p:ext uri="{BB962C8B-B14F-4D97-AF65-F5344CB8AC3E}">
        <p14:creationId xmlns:p14="http://schemas.microsoft.com/office/powerpoint/2010/main" val="1153322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err="1" smtClean="0"/>
              <a:t>Ramsar</a:t>
            </a:r>
            <a:r>
              <a:rPr lang="fr-FR" dirty="0" smtClean="0"/>
              <a:t> convention on </a:t>
            </a:r>
            <a:r>
              <a:rPr lang="fr-FR" dirty="0" err="1" smtClean="0"/>
              <a:t>wetlands</a:t>
            </a:r>
            <a:r>
              <a:rPr lang="fr-FR" dirty="0" smtClean="0"/>
              <a:t> of international importance</a:t>
            </a:r>
            <a:endParaRPr lang="en-US" dirty="0"/>
          </a:p>
        </p:txBody>
      </p:sp>
    </p:spTree>
    <p:extLst>
      <p:ext uri="{BB962C8B-B14F-4D97-AF65-F5344CB8AC3E}">
        <p14:creationId xmlns:p14="http://schemas.microsoft.com/office/powerpoint/2010/main" val="16603080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Ground </a:t>
            </a:r>
            <a:r>
              <a:rPr lang="fr-FR" dirty="0" err="1" smtClean="0"/>
              <a:t>truthing</a:t>
            </a:r>
            <a:r>
              <a:rPr lang="fr-FR" dirty="0" smtClean="0"/>
              <a:t>:</a:t>
            </a:r>
          </a:p>
          <a:p>
            <a:pPr marL="171450" indent="-171450">
              <a:buFontTx/>
              <a:buChar char="-"/>
            </a:pPr>
            <a:r>
              <a:rPr lang="fr-FR" baseline="0" dirty="0" smtClean="0"/>
              <a:t>250m large area. System </a:t>
            </a:r>
            <a:r>
              <a:rPr lang="fr-FR" baseline="0" dirty="0" err="1" smtClean="0"/>
              <a:t>can</a:t>
            </a:r>
            <a:r>
              <a:rPr lang="fr-FR" baseline="0" dirty="0" smtClean="0"/>
              <a:t> have </a:t>
            </a:r>
            <a:r>
              <a:rPr lang="fr-FR" baseline="0" dirty="0" err="1" smtClean="0"/>
              <a:t>difficulties</a:t>
            </a:r>
            <a:r>
              <a:rPr lang="fr-FR" baseline="0" dirty="0" smtClean="0"/>
              <a:t> in </a:t>
            </a:r>
            <a:r>
              <a:rPr lang="fr-FR" baseline="0" dirty="0" err="1" smtClean="0"/>
              <a:t>recognising</a:t>
            </a:r>
            <a:r>
              <a:rPr lang="fr-FR" baseline="0" dirty="0" smtClean="0"/>
              <a:t> </a:t>
            </a:r>
            <a:r>
              <a:rPr lang="fr-FR" baseline="0" dirty="0" err="1" smtClean="0"/>
              <a:t>ecosystem</a:t>
            </a:r>
            <a:r>
              <a:rPr lang="fr-FR" baseline="0" dirty="0" smtClean="0"/>
              <a:t> type and </a:t>
            </a:r>
            <a:r>
              <a:rPr lang="fr-FR" baseline="0" dirty="0" err="1" smtClean="0"/>
              <a:t>boundaries</a:t>
            </a:r>
            <a:r>
              <a:rPr lang="fr-FR" baseline="0" dirty="0" smtClean="0"/>
              <a:t>, or </a:t>
            </a:r>
            <a:r>
              <a:rPr lang="fr-FR" baseline="0" dirty="0" err="1" smtClean="0"/>
              <a:t>may</a:t>
            </a:r>
            <a:r>
              <a:rPr lang="fr-FR" baseline="0" dirty="0" smtClean="0"/>
              <a:t> not match national </a:t>
            </a:r>
            <a:r>
              <a:rPr lang="fr-FR" baseline="0" dirty="0" err="1" smtClean="0"/>
              <a:t>definitions</a:t>
            </a:r>
            <a:r>
              <a:rPr lang="fr-FR" baseline="0" dirty="0" smtClean="0"/>
              <a:t> of </a:t>
            </a:r>
            <a:r>
              <a:rPr lang="fr-FR" baseline="0" dirty="0" err="1" smtClean="0"/>
              <a:t>ecosystems</a:t>
            </a:r>
            <a:r>
              <a:rPr lang="fr-FR" baseline="0" dirty="0" smtClean="0"/>
              <a:t> – </a:t>
            </a:r>
            <a:r>
              <a:rPr lang="fr-FR" baseline="0" dirty="0" err="1" smtClean="0"/>
              <a:t>e.g</a:t>
            </a:r>
            <a:r>
              <a:rPr lang="fr-FR" baseline="0" dirty="0" smtClean="0"/>
              <a:t>. national </a:t>
            </a:r>
            <a:r>
              <a:rPr lang="fr-FR" baseline="0" dirty="0" err="1" smtClean="0"/>
              <a:t>defnition</a:t>
            </a:r>
            <a:r>
              <a:rPr lang="fr-FR" baseline="0" dirty="0" smtClean="0"/>
              <a:t> of </a:t>
            </a:r>
            <a:r>
              <a:rPr lang="fr-FR" baseline="0" dirty="0" err="1" smtClean="0"/>
              <a:t>forests</a:t>
            </a:r>
            <a:r>
              <a:rPr lang="fr-FR" baseline="0" dirty="0" smtClean="0"/>
              <a:t>. </a:t>
            </a:r>
            <a:r>
              <a:rPr lang="fr-FR" baseline="0" dirty="0" err="1" smtClean="0"/>
              <a:t>Might</a:t>
            </a:r>
            <a:r>
              <a:rPr lang="fr-FR" baseline="0" dirty="0" smtClean="0"/>
              <a:t> not </a:t>
            </a:r>
            <a:r>
              <a:rPr lang="fr-FR" baseline="0" dirty="0" err="1" smtClean="0"/>
              <a:t>recognise</a:t>
            </a:r>
            <a:r>
              <a:rPr lang="fr-FR" baseline="0" dirty="0" smtClean="0"/>
              <a:t> </a:t>
            </a:r>
            <a:r>
              <a:rPr lang="fr-FR" baseline="0" dirty="0" err="1" smtClean="0"/>
              <a:t>small</a:t>
            </a:r>
            <a:r>
              <a:rPr lang="fr-FR" baseline="0" dirty="0" smtClean="0"/>
              <a:t> bodies of water.</a:t>
            </a:r>
          </a:p>
          <a:p>
            <a:pPr marL="171450" indent="-171450">
              <a:buFontTx/>
              <a:buChar char="-"/>
            </a:pPr>
            <a:r>
              <a:rPr lang="fr-FR" baseline="0" dirty="0" err="1" smtClean="0"/>
              <a:t>Seasonal</a:t>
            </a:r>
            <a:r>
              <a:rPr lang="fr-FR" baseline="0" dirty="0" smtClean="0"/>
              <a:t> variations (system </a:t>
            </a:r>
            <a:r>
              <a:rPr lang="fr-FR" baseline="0" dirty="0" err="1" smtClean="0"/>
              <a:t>will</a:t>
            </a:r>
            <a:r>
              <a:rPr lang="fr-FR" baseline="0" dirty="0" smtClean="0"/>
              <a:t> </a:t>
            </a:r>
            <a:r>
              <a:rPr lang="fr-FR" baseline="0" dirty="0" err="1" smtClean="0"/>
              <a:t>take</a:t>
            </a:r>
            <a:r>
              <a:rPr lang="fr-FR" baseline="0" dirty="0" smtClean="0"/>
              <a:t> </a:t>
            </a:r>
            <a:r>
              <a:rPr lang="fr-FR" baseline="0" dirty="0" err="1" smtClean="0"/>
              <a:t>several</a:t>
            </a:r>
            <a:r>
              <a:rPr lang="fr-FR" baseline="0" dirty="0" smtClean="0"/>
              <a:t> </a:t>
            </a:r>
            <a:r>
              <a:rPr lang="fr-FR" baseline="0" dirty="0" err="1" smtClean="0"/>
              <a:t>shots</a:t>
            </a:r>
            <a:r>
              <a:rPr lang="fr-FR" baseline="0" dirty="0" smtClean="0"/>
              <a:t> and </a:t>
            </a:r>
            <a:r>
              <a:rPr lang="fr-FR" baseline="0" dirty="0" err="1" smtClean="0"/>
              <a:t>aggregate</a:t>
            </a:r>
            <a:r>
              <a:rPr lang="fr-FR" baseline="0" dirty="0" smtClean="0"/>
              <a:t> over the </a:t>
            </a:r>
            <a:r>
              <a:rPr lang="fr-FR" baseline="0" dirty="0" err="1" smtClean="0"/>
              <a:t>year</a:t>
            </a:r>
            <a:r>
              <a:rPr lang="fr-FR" baseline="0" dirty="0" smtClean="0"/>
              <a:t>)</a:t>
            </a:r>
          </a:p>
          <a:p>
            <a:pPr marL="171450" indent="-171450">
              <a:buFontTx/>
              <a:buChar char="-"/>
            </a:pPr>
            <a:r>
              <a:rPr lang="fr-FR" baseline="0" dirty="0" smtClean="0"/>
              <a:t>Excellent </a:t>
            </a:r>
            <a:r>
              <a:rPr lang="fr-FR" baseline="0" dirty="0" err="1" smtClean="0"/>
              <a:t>starting</a:t>
            </a:r>
            <a:r>
              <a:rPr lang="fr-FR" baseline="0" dirty="0" smtClean="0"/>
              <a:t> point but </a:t>
            </a:r>
            <a:r>
              <a:rPr lang="fr-FR" baseline="0" dirty="0" err="1" smtClean="0"/>
              <a:t>worth</a:t>
            </a:r>
            <a:r>
              <a:rPr lang="fr-FR" baseline="0" dirty="0" smtClean="0"/>
              <a:t> </a:t>
            </a:r>
            <a:r>
              <a:rPr lang="fr-FR" baseline="0" dirty="0" err="1" smtClean="0"/>
              <a:t>doing</a:t>
            </a:r>
            <a:r>
              <a:rPr lang="fr-FR" baseline="0" dirty="0" smtClean="0"/>
              <a:t> point </a:t>
            </a:r>
            <a:r>
              <a:rPr lang="fr-FR" baseline="0" dirty="0" err="1" smtClean="0"/>
              <a:t>checking</a:t>
            </a:r>
            <a:r>
              <a:rPr lang="fr-FR" baseline="0" dirty="0" smtClean="0"/>
              <a:t> </a:t>
            </a:r>
            <a:r>
              <a:rPr lang="fr-FR" baseline="0" dirty="0" err="1" smtClean="0"/>
              <a:t>with</a:t>
            </a:r>
            <a:r>
              <a:rPr lang="fr-FR" baseline="0" dirty="0" smtClean="0"/>
              <a:t> hand-</a:t>
            </a:r>
            <a:r>
              <a:rPr lang="fr-FR" baseline="0" dirty="0" err="1" smtClean="0"/>
              <a:t>held</a:t>
            </a:r>
            <a:r>
              <a:rPr lang="fr-FR" baseline="0" dirty="0" smtClean="0"/>
              <a:t> </a:t>
            </a:r>
            <a:r>
              <a:rPr lang="fr-FR" baseline="0" dirty="0" err="1" smtClean="0"/>
              <a:t>devices</a:t>
            </a:r>
            <a:endParaRPr lang="fr-FR" baseline="0" dirty="0" smtClean="0"/>
          </a:p>
          <a:p>
            <a:pPr marL="171450" indent="-171450">
              <a:buFontTx/>
              <a:buChar char="-"/>
            </a:pPr>
            <a:endParaRPr lang="fr-FR" baseline="0" dirty="0" smtClean="0"/>
          </a:p>
          <a:p>
            <a:pPr marL="0" indent="0">
              <a:buFontTx/>
              <a:buNone/>
            </a:pPr>
            <a:r>
              <a:rPr lang="fr-FR" baseline="0" dirty="0" smtClean="0"/>
              <a:t>Collaboration:</a:t>
            </a:r>
          </a:p>
          <a:p>
            <a:pPr marL="171450" indent="-171450">
              <a:buFontTx/>
              <a:buChar char="-"/>
            </a:pPr>
            <a:r>
              <a:rPr lang="fr-FR" baseline="0" dirty="0" err="1" smtClean="0"/>
              <a:t>Internal</a:t>
            </a:r>
            <a:r>
              <a:rPr lang="fr-FR" baseline="0" dirty="0" smtClean="0"/>
              <a:t> – </a:t>
            </a:r>
            <a:r>
              <a:rPr lang="fr-FR" baseline="0" dirty="0" err="1" smtClean="0"/>
              <a:t>statistics</a:t>
            </a:r>
            <a:r>
              <a:rPr lang="fr-FR" baseline="0" dirty="0" smtClean="0"/>
              <a:t> offices, </a:t>
            </a:r>
            <a:r>
              <a:rPr lang="fr-FR" baseline="0" dirty="0" err="1" smtClean="0"/>
              <a:t>ministries</a:t>
            </a:r>
            <a:r>
              <a:rPr lang="fr-FR" baseline="0" dirty="0" smtClean="0"/>
              <a:t> of </a:t>
            </a:r>
            <a:r>
              <a:rPr lang="fr-FR" baseline="0" dirty="0" err="1" smtClean="0"/>
              <a:t>env</a:t>
            </a:r>
            <a:r>
              <a:rPr lang="fr-FR" baseline="0" dirty="0" smtClean="0"/>
              <a:t>, water, agriculture, GIS</a:t>
            </a:r>
          </a:p>
          <a:p>
            <a:pPr marL="171450" indent="-171450">
              <a:buFontTx/>
              <a:buChar char="-"/>
            </a:pPr>
            <a:endParaRPr lang="en-US" dirty="0"/>
          </a:p>
        </p:txBody>
      </p:sp>
    </p:spTree>
    <p:extLst>
      <p:ext uri="{BB962C8B-B14F-4D97-AF65-F5344CB8AC3E}">
        <p14:creationId xmlns:p14="http://schemas.microsoft.com/office/powerpoint/2010/main" val="104048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Shape 11"/>
          <p:cNvSpPr>
            <a:spLocks noGrp="1"/>
          </p:cNvSpPr>
          <p:nvPr>
            <p:ph type="title"/>
          </p:nvPr>
        </p:nvSpPr>
        <p:spPr>
          <a:xfrm>
            <a:off x="685800" y="2130426"/>
            <a:ext cx="7772400" cy="1470026"/>
          </a:xfrm>
          <a:prstGeom prst="rect">
            <a:avLst/>
          </a:prstGeom>
        </p:spPr>
        <p:txBody>
          <a:bodyPr/>
          <a:lstStyle/>
          <a:p>
            <a:r>
              <a:t>Title Text</a:t>
            </a:r>
          </a:p>
        </p:txBody>
      </p:sp>
      <p:sp>
        <p:nvSpPr>
          <p:cNvPr id="12" name="Shape 12"/>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Shape 20"/>
          <p:cNvSpPr>
            <a:spLocks noGrp="1"/>
          </p:cNvSpPr>
          <p:nvPr>
            <p:ph type="title"/>
          </p:nvPr>
        </p:nvSpPr>
        <p:spPr>
          <a:prstGeom prst="rect">
            <a:avLst/>
          </a:prstGeom>
        </p:spPr>
        <p:txBody>
          <a:bodyPr/>
          <a:lstStyle/>
          <a:p>
            <a:r>
              <a:t>Title Text</a:t>
            </a:r>
          </a:p>
        </p:txBody>
      </p:sp>
      <p:sp>
        <p:nvSpPr>
          <p:cNvPr id="21" name="Shape 21"/>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hape 2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Shape 29"/>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30" name="Shape 30"/>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Shape 38"/>
          <p:cNvSpPr>
            <a:spLocks noGrp="1"/>
          </p:cNvSpPr>
          <p:nvPr>
            <p:ph type="title"/>
          </p:nvPr>
        </p:nvSpPr>
        <p:spPr>
          <a:prstGeom prst="rect">
            <a:avLst/>
          </a:prstGeom>
        </p:spPr>
        <p:txBody>
          <a:bodyPr/>
          <a:lstStyle/>
          <a:p>
            <a:r>
              <a:t>Title Text</a:t>
            </a:r>
          </a:p>
        </p:txBody>
      </p:sp>
      <p:sp>
        <p:nvSpPr>
          <p:cNvPr id="39" name="Shape 39"/>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361868" indent="-533325">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0" name="Shape 4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Shape 47"/>
          <p:cNvSpPr>
            <a:spLocks noGrp="1"/>
          </p:cNvSpPr>
          <p:nvPr>
            <p:ph type="title"/>
          </p:nvPr>
        </p:nvSpPr>
        <p:spPr>
          <a:prstGeom prst="rect">
            <a:avLst/>
          </a:prstGeom>
        </p:spPr>
        <p:txBody>
          <a:bodyPr/>
          <a:lstStyle/>
          <a:p>
            <a:r>
              <a:t>Title Text</a:t>
            </a:r>
          </a:p>
        </p:txBody>
      </p:sp>
      <p:sp>
        <p:nvSpPr>
          <p:cNvPr id="48" name="Shape 48"/>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Shape 49"/>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50" name="Shape 5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Shape 57"/>
          <p:cNvSpPr>
            <a:spLocks noGrp="1"/>
          </p:cNvSpPr>
          <p:nvPr>
            <p:ph type="title"/>
          </p:nvPr>
        </p:nvSpPr>
        <p:spPr>
          <a:prstGeom prst="rect">
            <a:avLst/>
          </a:prstGeom>
        </p:spPr>
        <p:txBody>
          <a:bodyPr/>
          <a:lstStyle/>
          <a:p>
            <a:r>
              <a:t>Title Text</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hape 6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Shape 72"/>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73" name="Shape 73"/>
          <p:cNvSpPr>
            <a:spLocks noGrp="1"/>
          </p:cNvSpPr>
          <p:nvPr>
            <p:ph type="body" idx="1"/>
          </p:nvPr>
        </p:nvSpPr>
        <p:spPr>
          <a:xfrm>
            <a:off x="3575051" y="273050"/>
            <a:ext cx="5111752" cy="5853114"/>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4" name="Shape 74"/>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75" name="Shape 7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Shape 82"/>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83" name="Shape 83"/>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84" name="Shape 84"/>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85" name="Shape 8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92" name="Shape 92"/>
          <p:cNvSpPr>
            <a:spLocks noGrp="1"/>
          </p:cNvSpPr>
          <p:nvPr>
            <p:ph type="title"/>
          </p:nvPr>
        </p:nvSpPr>
        <p:spPr>
          <a:xfrm>
            <a:off x="685800" y="2130426"/>
            <a:ext cx="7772400" cy="1470026"/>
          </a:xfrm>
          <a:prstGeom prst="rect">
            <a:avLst/>
          </a:prstGeom>
        </p:spPr>
        <p:txBody>
          <a:bodyPr/>
          <a:lstStyle/>
          <a:p>
            <a:r>
              <a:t>Title Text</a:t>
            </a:r>
          </a:p>
        </p:txBody>
      </p:sp>
      <p:sp>
        <p:nvSpPr>
          <p:cNvPr id="93" name="Shape 93"/>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94" name="Shape 9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10" name="Shape 110"/>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111" name="Shape 111"/>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12" name="Shape 11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19" name="Shape 119"/>
          <p:cNvSpPr>
            <a:spLocks noGrp="1"/>
          </p:cNvSpPr>
          <p:nvPr>
            <p:ph type="title"/>
          </p:nvPr>
        </p:nvSpPr>
        <p:spPr>
          <a:prstGeom prst="rect">
            <a:avLst/>
          </a:prstGeom>
        </p:spPr>
        <p:txBody>
          <a:bodyPr/>
          <a:lstStyle/>
          <a:p>
            <a:r>
              <a:t>Title Text</a:t>
            </a:r>
          </a:p>
        </p:txBody>
      </p:sp>
      <p:sp>
        <p:nvSpPr>
          <p:cNvPr id="120" name="Shape 120"/>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121" name="Shape 12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128" name="Shape 128"/>
          <p:cNvSpPr>
            <a:spLocks noGrp="1"/>
          </p:cNvSpPr>
          <p:nvPr>
            <p:ph type="title"/>
          </p:nvPr>
        </p:nvSpPr>
        <p:spPr>
          <a:prstGeom prst="rect">
            <a:avLst/>
          </a:prstGeom>
        </p:spPr>
        <p:txBody>
          <a:bodyPr/>
          <a:lstStyle/>
          <a:p>
            <a:r>
              <a:t>Title Text</a:t>
            </a:r>
          </a:p>
        </p:txBody>
      </p:sp>
      <p:sp>
        <p:nvSpPr>
          <p:cNvPr id="129" name="Shape 129"/>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130" name="Shape 130"/>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131" name="Shape 1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38" name="Shape 138"/>
          <p:cNvSpPr>
            <a:spLocks noGrp="1"/>
          </p:cNvSpPr>
          <p:nvPr>
            <p:ph type="title"/>
          </p:nvPr>
        </p:nvSpPr>
        <p:spPr>
          <a:prstGeom prst="rect">
            <a:avLst/>
          </a:prstGeom>
        </p:spPr>
        <p:txBody>
          <a:bodyPr/>
          <a:lstStyle/>
          <a:p>
            <a:r>
              <a:t>Title Text</a:t>
            </a:r>
          </a:p>
        </p:txBody>
      </p:sp>
      <p:sp>
        <p:nvSpPr>
          <p:cNvPr id="139" name="Shape 13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6" name="Shape 14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153" name="Shape 153"/>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154" name="Shape 154"/>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155" name="Shape 155"/>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156" name="Shape 15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163" name="Shape 163"/>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164" name="Shape 164"/>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165" name="Shape 165"/>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166" name="Shape 16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73" name="Shape 173"/>
          <p:cNvSpPr>
            <a:spLocks noGrp="1"/>
          </p:cNvSpPr>
          <p:nvPr>
            <p:ph type="title"/>
          </p:nvPr>
        </p:nvSpPr>
        <p:spPr>
          <a:xfrm>
            <a:off x="685800" y="2130426"/>
            <a:ext cx="7772400" cy="1470026"/>
          </a:xfrm>
          <a:prstGeom prst="rect">
            <a:avLst/>
          </a:prstGeom>
        </p:spPr>
        <p:txBody>
          <a:bodyPr/>
          <a:lstStyle/>
          <a:p>
            <a:r>
              <a:t>Title Text</a:t>
            </a:r>
          </a:p>
        </p:txBody>
      </p:sp>
      <p:sp>
        <p:nvSpPr>
          <p:cNvPr id="174" name="Shape 174"/>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75" name="Shape 17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82" name="Shape 182"/>
          <p:cNvSpPr>
            <a:spLocks noGrp="1"/>
          </p:cNvSpPr>
          <p:nvPr>
            <p:ph type="title"/>
          </p:nvPr>
        </p:nvSpPr>
        <p:spPr>
          <a:prstGeom prst="rect">
            <a:avLst/>
          </a:prstGeom>
        </p:spPr>
        <p:txBody>
          <a:bodyPr/>
          <a:lstStyle/>
          <a:p>
            <a:r>
              <a:t>Title Text</a:t>
            </a:r>
          </a:p>
        </p:txBody>
      </p:sp>
      <p:sp>
        <p:nvSpPr>
          <p:cNvPr id="183" name="Shape 183"/>
          <p:cNvSpPr>
            <a:spLocks noGrp="1"/>
          </p:cNvSpPr>
          <p:nvPr>
            <p:ph type="body" idx="1"/>
          </p:nvPr>
        </p:nvSpPr>
        <p:spPr>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184" name="Shape 18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91" name="Shape 191"/>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192" name="Shape 192"/>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93" name="Shape 19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200" name="Shape 200"/>
          <p:cNvSpPr>
            <a:spLocks noGrp="1"/>
          </p:cNvSpPr>
          <p:nvPr>
            <p:ph type="title"/>
          </p:nvPr>
        </p:nvSpPr>
        <p:spPr>
          <a:prstGeom prst="rect">
            <a:avLst/>
          </a:prstGeom>
        </p:spPr>
        <p:txBody>
          <a:bodyPr/>
          <a:lstStyle/>
          <a:p>
            <a:r>
              <a:t>Title Text</a:t>
            </a:r>
          </a:p>
        </p:txBody>
      </p:sp>
      <p:sp>
        <p:nvSpPr>
          <p:cNvPr id="201" name="Shape 201"/>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202" name="Shape 20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209" name="Shape 209"/>
          <p:cNvSpPr>
            <a:spLocks noGrp="1"/>
          </p:cNvSpPr>
          <p:nvPr>
            <p:ph type="title"/>
          </p:nvPr>
        </p:nvSpPr>
        <p:spPr>
          <a:prstGeom prst="rect">
            <a:avLst/>
          </a:prstGeom>
        </p:spPr>
        <p:txBody>
          <a:bodyPr/>
          <a:lstStyle/>
          <a:p>
            <a:r>
              <a:t>Title Text</a:t>
            </a:r>
          </a:p>
        </p:txBody>
      </p:sp>
      <p:sp>
        <p:nvSpPr>
          <p:cNvPr id="210" name="Shape 210"/>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211" name="Shape 211"/>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212" name="Shape 21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219" name="Shape 219"/>
          <p:cNvSpPr>
            <a:spLocks noGrp="1"/>
          </p:cNvSpPr>
          <p:nvPr>
            <p:ph type="title"/>
          </p:nvPr>
        </p:nvSpPr>
        <p:spPr>
          <a:prstGeom prst="rect">
            <a:avLst/>
          </a:prstGeom>
        </p:spPr>
        <p:txBody>
          <a:bodyPr/>
          <a:lstStyle/>
          <a:p>
            <a:r>
              <a:t>Title Text</a:t>
            </a:r>
          </a:p>
        </p:txBody>
      </p:sp>
      <p:sp>
        <p:nvSpPr>
          <p:cNvPr id="220" name="Shape 22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27" name="Shape 22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234" name="Shape 234"/>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235" name="Shape 235"/>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236" name="Shape 236"/>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237" name="Shape 23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244" name="Shape 244"/>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245" name="Shape 245"/>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246" name="Shape 246"/>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247" name="Shape 24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72" name="Shape 272"/>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273" name="Shape 273"/>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274" name="Shape 27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281" name="Shape 281"/>
          <p:cNvSpPr>
            <a:spLocks noGrp="1"/>
          </p:cNvSpPr>
          <p:nvPr>
            <p:ph type="title"/>
          </p:nvPr>
        </p:nvSpPr>
        <p:spPr>
          <a:prstGeom prst="rect">
            <a:avLst/>
          </a:prstGeom>
        </p:spPr>
        <p:txBody>
          <a:bodyPr/>
          <a:lstStyle/>
          <a:p>
            <a:r>
              <a:t>Title Text</a:t>
            </a:r>
          </a:p>
        </p:txBody>
      </p:sp>
      <p:sp>
        <p:nvSpPr>
          <p:cNvPr id="282" name="Shape 282"/>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283" name="Shape 28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290" name="Shape 290"/>
          <p:cNvSpPr>
            <a:spLocks noGrp="1"/>
          </p:cNvSpPr>
          <p:nvPr>
            <p:ph type="title"/>
          </p:nvPr>
        </p:nvSpPr>
        <p:spPr>
          <a:prstGeom prst="rect">
            <a:avLst/>
          </a:prstGeom>
        </p:spPr>
        <p:txBody>
          <a:bodyPr/>
          <a:lstStyle/>
          <a:p>
            <a:r>
              <a:t>Title Text</a:t>
            </a:r>
          </a:p>
        </p:txBody>
      </p:sp>
      <p:sp>
        <p:nvSpPr>
          <p:cNvPr id="291" name="Shape 291"/>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292" name="Shape 292"/>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293" name="Shape 29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300" name="Shape 300"/>
          <p:cNvSpPr>
            <a:spLocks noGrp="1"/>
          </p:cNvSpPr>
          <p:nvPr>
            <p:ph type="title"/>
          </p:nvPr>
        </p:nvSpPr>
        <p:spPr>
          <a:prstGeom prst="rect">
            <a:avLst/>
          </a:prstGeom>
        </p:spPr>
        <p:txBody>
          <a:bodyPr/>
          <a:lstStyle/>
          <a:p>
            <a:r>
              <a:t>Title Text</a:t>
            </a:r>
          </a:p>
        </p:txBody>
      </p:sp>
      <p:sp>
        <p:nvSpPr>
          <p:cNvPr id="301" name="Shape 30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308" name="Shape 30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315" name="Shape 315"/>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316" name="Shape 316"/>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317" name="Shape 317"/>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318" name="Shape 31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325" name="Shape 325"/>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326" name="Shape 326"/>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327" name="Shape 327"/>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328" name="Shape 32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335" name="Shape 335"/>
          <p:cNvSpPr>
            <a:spLocks noGrp="1"/>
          </p:cNvSpPr>
          <p:nvPr>
            <p:ph type="title"/>
          </p:nvPr>
        </p:nvSpPr>
        <p:spPr>
          <a:xfrm>
            <a:off x="685800" y="2130426"/>
            <a:ext cx="7772400" cy="1470026"/>
          </a:xfrm>
          <a:prstGeom prst="rect">
            <a:avLst/>
          </a:prstGeom>
        </p:spPr>
        <p:txBody>
          <a:bodyPr/>
          <a:lstStyle/>
          <a:p>
            <a:r>
              <a:t>Title Text</a:t>
            </a:r>
          </a:p>
        </p:txBody>
      </p:sp>
      <p:sp>
        <p:nvSpPr>
          <p:cNvPr id="336" name="Shape 336"/>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37" name="Shape 33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344" name="Shape 344"/>
          <p:cNvSpPr>
            <a:spLocks noGrp="1"/>
          </p:cNvSpPr>
          <p:nvPr>
            <p:ph type="title"/>
          </p:nvPr>
        </p:nvSpPr>
        <p:spPr>
          <a:prstGeom prst="rect">
            <a:avLst/>
          </a:prstGeom>
        </p:spPr>
        <p:txBody>
          <a:bodyPr/>
          <a:lstStyle/>
          <a:p>
            <a:r>
              <a:t>Title Text</a:t>
            </a:r>
          </a:p>
        </p:txBody>
      </p:sp>
      <p:sp>
        <p:nvSpPr>
          <p:cNvPr id="345" name="Shape 345"/>
          <p:cNvSpPr>
            <a:spLocks noGrp="1"/>
          </p:cNvSpPr>
          <p:nvPr>
            <p:ph type="body" idx="1"/>
          </p:nvPr>
        </p:nvSpPr>
        <p:spPr>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346" name="Shape 34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53" name="Shape 353"/>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354" name="Shape 354"/>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55" name="Shape 35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62" name="Shape 362"/>
          <p:cNvSpPr>
            <a:spLocks noGrp="1"/>
          </p:cNvSpPr>
          <p:nvPr>
            <p:ph type="title"/>
          </p:nvPr>
        </p:nvSpPr>
        <p:spPr>
          <a:prstGeom prst="rect">
            <a:avLst/>
          </a:prstGeom>
        </p:spPr>
        <p:txBody>
          <a:bodyPr/>
          <a:lstStyle/>
          <a:p>
            <a:r>
              <a:t>Title Text</a:t>
            </a:r>
          </a:p>
        </p:txBody>
      </p:sp>
      <p:sp>
        <p:nvSpPr>
          <p:cNvPr id="363" name="Shape 363"/>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364" name="Shape 36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371" name="Shape 371"/>
          <p:cNvSpPr>
            <a:spLocks noGrp="1"/>
          </p:cNvSpPr>
          <p:nvPr>
            <p:ph type="title"/>
          </p:nvPr>
        </p:nvSpPr>
        <p:spPr>
          <a:prstGeom prst="rect">
            <a:avLst/>
          </a:prstGeom>
        </p:spPr>
        <p:txBody>
          <a:bodyPr/>
          <a:lstStyle/>
          <a:p>
            <a:r>
              <a:t>Title Text</a:t>
            </a:r>
          </a:p>
        </p:txBody>
      </p:sp>
      <p:sp>
        <p:nvSpPr>
          <p:cNvPr id="372" name="Shape 372"/>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373" name="Shape 373"/>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374" name="Shape 37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381" name="Shape 381"/>
          <p:cNvSpPr>
            <a:spLocks noGrp="1"/>
          </p:cNvSpPr>
          <p:nvPr>
            <p:ph type="title"/>
          </p:nvPr>
        </p:nvSpPr>
        <p:spPr>
          <a:prstGeom prst="rect">
            <a:avLst/>
          </a:prstGeom>
        </p:spPr>
        <p:txBody>
          <a:bodyPr/>
          <a:lstStyle/>
          <a:p>
            <a:r>
              <a:t>Title Text</a:t>
            </a:r>
          </a:p>
        </p:txBody>
      </p:sp>
      <p:sp>
        <p:nvSpPr>
          <p:cNvPr id="382" name="Shape 38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389" name="Shape 38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396" name="Shape 396"/>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397" name="Shape 397"/>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398" name="Shape 398"/>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399" name="Shape 39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406" name="Shape 406"/>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407" name="Shape 407"/>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408" name="Shape 408"/>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409" name="Shape 40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416" name="Shape 416"/>
          <p:cNvSpPr>
            <a:spLocks noGrp="1"/>
          </p:cNvSpPr>
          <p:nvPr>
            <p:ph type="title"/>
          </p:nvPr>
        </p:nvSpPr>
        <p:spPr>
          <a:xfrm>
            <a:off x="685800" y="2130426"/>
            <a:ext cx="7772400" cy="1470026"/>
          </a:xfrm>
          <a:prstGeom prst="rect">
            <a:avLst/>
          </a:prstGeom>
        </p:spPr>
        <p:txBody>
          <a:bodyPr/>
          <a:lstStyle/>
          <a:p>
            <a:r>
              <a:t>Title Text</a:t>
            </a:r>
          </a:p>
        </p:txBody>
      </p:sp>
      <p:sp>
        <p:nvSpPr>
          <p:cNvPr id="417" name="Shape 417"/>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18" name="Shape 41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425" name="Shape 425"/>
          <p:cNvSpPr>
            <a:spLocks noGrp="1"/>
          </p:cNvSpPr>
          <p:nvPr>
            <p:ph type="title"/>
          </p:nvPr>
        </p:nvSpPr>
        <p:spPr>
          <a:prstGeom prst="rect">
            <a:avLst/>
          </a:prstGeom>
        </p:spPr>
        <p:txBody>
          <a:bodyPr/>
          <a:lstStyle/>
          <a:p>
            <a:r>
              <a:t>Title Text</a:t>
            </a:r>
          </a:p>
        </p:txBody>
      </p:sp>
      <p:sp>
        <p:nvSpPr>
          <p:cNvPr id="426" name="Shape 426"/>
          <p:cNvSpPr>
            <a:spLocks noGrp="1"/>
          </p:cNvSpPr>
          <p:nvPr>
            <p:ph type="body" idx="1"/>
          </p:nvPr>
        </p:nvSpPr>
        <p:spPr>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427" name="Shape 42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434" name="Shape 434"/>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435" name="Shape 435"/>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36" name="Shape 43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43" name="Shape 443"/>
          <p:cNvSpPr>
            <a:spLocks noGrp="1"/>
          </p:cNvSpPr>
          <p:nvPr>
            <p:ph type="title"/>
          </p:nvPr>
        </p:nvSpPr>
        <p:spPr>
          <a:prstGeom prst="rect">
            <a:avLst/>
          </a:prstGeom>
        </p:spPr>
        <p:txBody>
          <a:bodyPr/>
          <a:lstStyle/>
          <a:p>
            <a:r>
              <a:t>Title Text</a:t>
            </a:r>
          </a:p>
        </p:txBody>
      </p:sp>
      <p:sp>
        <p:nvSpPr>
          <p:cNvPr id="444" name="Shape 444"/>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445" name="Shape 44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52" name="Shape 452"/>
          <p:cNvSpPr>
            <a:spLocks noGrp="1"/>
          </p:cNvSpPr>
          <p:nvPr>
            <p:ph type="title"/>
          </p:nvPr>
        </p:nvSpPr>
        <p:spPr>
          <a:prstGeom prst="rect">
            <a:avLst/>
          </a:prstGeom>
        </p:spPr>
        <p:txBody>
          <a:bodyPr/>
          <a:lstStyle/>
          <a:p>
            <a:r>
              <a:t>Title Text</a:t>
            </a:r>
          </a:p>
        </p:txBody>
      </p:sp>
      <p:sp>
        <p:nvSpPr>
          <p:cNvPr id="453" name="Shape 453"/>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54" name="Shape 454"/>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455" name="Shape 45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462" name="Shape 462"/>
          <p:cNvSpPr>
            <a:spLocks noGrp="1"/>
          </p:cNvSpPr>
          <p:nvPr>
            <p:ph type="title"/>
          </p:nvPr>
        </p:nvSpPr>
        <p:spPr>
          <a:prstGeom prst="rect">
            <a:avLst/>
          </a:prstGeom>
        </p:spPr>
        <p:txBody>
          <a:bodyPr/>
          <a:lstStyle/>
          <a:p>
            <a:r>
              <a:t>Title Text</a:t>
            </a:r>
          </a:p>
        </p:txBody>
      </p:sp>
      <p:sp>
        <p:nvSpPr>
          <p:cNvPr id="463" name="Shape 46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470" name="Shape 47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477" name="Shape 477"/>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478" name="Shape 478"/>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479" name="Shape 479"/>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480" name="Shape 48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487" name="Shape 487"/>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488" name="Shape 488"/>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489" name="Shape 489"/>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490" name="Shape 49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506" name="Shape 506"/>
          <p:cNvSpPr>
            <a:spLocks noGrp="1"/>
          </p:cNvSpPr>
          <p:nvPr>
            <p:ph type="title"/>
          </p:nvPr>
        </p:nvSpPr>
        <p:spPr>
          <a:prstGeom prst="rect">
            <a:avLst/>
          </a:prstGeom>
        </p:spPr>
        <p:txBody>
          <a:bodyPr/>
          <a:lstStyle/>
          <a:p>
            <a:r>
              <a:t>Title Text</a:t>
            </a:r>
          </a:p>
        </p:txBody>
      </p:sp>
      <p:sp>
        <p:nvSpPr>
          <p:cNvPr id="507" name="Shape 507"/>
          <p:cNvSpPr>
            <a:spLocks noGrp="1"/>
          </p:cNvSpPr>
          <p:nvPr>
            <p:ph type="body" idx="1"/>
          </p:nvPr>
        </p:nvSpPr>
        <p:spPr>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508" name="Shape 50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515" name="Shape 515"/>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516" name="Shape 516"/>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517" name="Shape 51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524" name="Shape 524"/>
          <p:cNvSpPr>
            <a:spLocks noGrp="1"/>
          </p:cNvSpPr>
          <p:nvPr>
            <p:ph type="title"/>
          </p:nvPr>
        </p:nvSpPr>
        <p:spPr>
          <a:prstGeom prst="rect">
            <a:avLst/>
          </a:prstGeom>
        </p:spPr>
        <p:txBody>
          <a:bodyPr/>
          <a:lstStyle/>
          <a:p>
            <a:r>
              <a:t>Title Text</a:t>
            </a:r>
          </a:p>
        </p:txBody>
      </p:sp>
      <p:sp>
        <p:nvSpPr>
          <p:cNvPr id="525" name="Shape 525"/>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526" name="Shape 52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33" name="Shape 533"/>
          <p:cNvSpPr>
            <a:spLocks noGrp="1"/>
          </p:cNvSpPr>
          <p:nvPr>
            <p:ph type="title"/>
          </p:nvPr>
        </p:nvSpPr>
        <p:spPr>
          <a:prstGeom prst="rect">
            <a:avLst/>
          </a:prstGeom>
        </p:spPr>
        <p:txBody>
          <a:bodyPr/>
          <a:lstStyle/>
          <a:p>
            <a:r>
              <a:t>Title Text</a:t>
            </a:r>
          </a:p>
        </p:txBody>
      </p:sp>
      <p:sp>
        <p:nvSpPr>
          <p:cNvPr id="534" name="Shape 534"/>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535" name="Shape 535"/>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536" name="Shape 53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43" name="Shape 543"/>
          <p:cNvSpPr>
            <a:spLocks noGrp="1"/>
          </p:cNvSpPr>
          <p:nvPr>
            <p:ph type="title"/>
          </p:nvPr>
        </p:nvSpPr>
        <p:spPr>
          <a:prstGeom prst="rect">
            <a:avLst/>
          </a:prstGeom>
        </p:spPr>
        <p:txBody>
          <a:bodyPr/>
          <a:lstStyle/>
          <a:p>
            <a:r>
              <a:t>Title Text</a:t>
            </a:r>
          </a:p>
        </p:txBody>
      </p:sp>
      <p:sp>
        <p:nvSpPr>
          <p:cNvPr id="544" name="Shape 54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551" name="Shape 55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558" name="Shape 558"/>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559" name="Shape 559"/>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560" name="Shape 560"/>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561" name="Shape 56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568" name="Shape 568"/>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569" name="Shape 569"/>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570" name="Shape 570"/>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571" name="Shape 57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x">
  <p:cSld name="Title &amp; Subtitle">
    <p:bg>
      <p:bgPr>
        <a:blipFill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78" name="Shape 578"/>
          <p:cNvSpPr/>
          <p:nvPr/>
        </p:nvSpPr>
        <p:spPr>
          <a:xfrm flipV="1">
            <a:off x="357187" y="6500810"/>
            <a:ext cx="8429626" cy="4"/>
          </a:xfrm>
          <a:prstGeom prst="line">
            <a:avLst/>
          </a:prstGeom>
          <a:ln w="50800">
            <a:solidFill>
              <a:srgbClr val="444444">
                <a:alpha val="30000"/>
              </a:srgbClr>
            </a:solidFill>
            <a:miter lim="400000"/>
          </a:ln>
        </p:spPr>
        <p:txBody>
          <a:bodyPr lIns="35718" tIns="35718" rIns="35718" bIns="35718" anchor="ctr"/>
          <a:lstStyle/>
          <a:p>
            <a:pPr defTabSz="321468">
              <a:defRPr sz="800">
                <a:latin typeface="+mn-lt"/>
                <a:ea typeface="+mn-ea"/>
                <a:cs typeface="+mn-cs"/>
                <a:sym typeface="Helvetica"/>
              </a:defRPr>
            </a:pPr>
            <a:endParaRPr/>
          </a:p>
        </p:txBody>
      </p:sp>
      <p:sp>
        <p:nvSpPr>
          <p:cNvPr id="579" name="Shape 579"/>
          <p:cNvSpPr/>
          <p:nvPr/>
        </p:nvSpPr>
        <p:spPr>
          <a:xfrm flipV="1">
            <a:off x="357187" y="357187"/>
            <a:ext cx="8429626" cy="1"/>
          </a:xfrm>
          <a:prstGeom prst="line">
            <a:avLst/>
          </a:prstGeom>
          <a:ln w="3175">
            <a:solidFill>
              <a:srgbClr val="444444">
                <a:alpha val="30000"/>
              </a:srgbClr>
            </a:solidFill>
            <a:miter lim="400000"/>
          </a:ln>
        </p:spPr>
        <p:txBody>
          <a:bodyPr lIns="35718" tIns="35718" rIns="35718" bIns="35718" anchor="ctr"/>
          <a:lstStyle/>
          <a:p>
            <a:pPr defTabSz="321468">
              <a:defRPr sz="800">
                <a:latin typeface="+mn-lt"/>
                <a:ea typeface="+mn-ea"/>
                <a:cs typeface="+mn-cs"/>
                <a:sym typeface="Helvetica"/>
              </a:defRPr>
            </a:pPr>
            <a:endParaRPr/>
          </a:p>
        </p:txBody>
      </p:sp>
      <p:sp>
        <p:nvSpPr>
          <p:cNvPr id="580" name="Shape 580"/>
          <p:cNvSpPr/>
          <p:nvPr/>
        </p:nvSpPr>
        <p:spPr>
          <a:xfrm>
            <a:off x="357187" y="3643312"/>
            <a:ext cx="8429626" cy="1"/>
          </a:xfrm>
          <a:prstGeom prst="line">
            <a:avLst/>
          </a:prstGeom>
          <a:ln w="3175">
            <a:solidFill>
              <a:srgbClr val="444444">
                <a:alpha val="30000"/>
              </a:srgbClr>
            </a:solidFill>
            <a:miter lim="400000"/>
          </a:ln>
        </p:spPr>
        <p:txBody>
          <a:bodyPr lIns="35718" tIns="35718" rIns="35718" bIns="35718" anchor="ctr"/>
          <a:lstStyle/>
          <a:p>
            <a:pPr defTabSz="321468">
              <a:defRPr sz="800">
                <a:latin typeface="+mn-lt"/>
                <a:ea typeface="+mn-ea"/>
                <a:cs typeface="+mn-cs"/>
                <a:sym typeface="Helvetica"/>
              </a:defRPr>
            </a:pPr>
            <a:endParaRPr/>
          </a:p>
        </p:txBody>
      </p:sp>
      <p:sp>
        <p:nvSpPr>
          <p:cNvPr id="581" name="Shape 581"/>
          <p:cNvSpPr>
            <a:spLocks noGrp="1"/>
          </p:cNvSpPr>
          <p:nvPr>
            <p:ph type="title"/>
          </p:nvPr>
        </p:nvSpPr>
        <p:spPr>
          <a:xfrm>
            <a:off x="357187" y="2116335"/>
            <a:ext cx="8429626" cy="1428751"/>
          </a:xfrm>
          <a:prstGeom prst="rect">
            <a:avLst/>
          </a:prstGeom>
        </p:spPr>
        <p:txBody>
          <a:bodyPr lIns="35718" tIns="35718" rIns="35718" bIns="35718" anchor="b"/>
          <a:lstStyle>
            <a:lvl1pPr defTabSz="410765">
              <a:lnSpc>
                <a:spcPct val="90000"/>
              </a:lnSpc>
              <a:defRPr cap="all">
                <a:solidFill>
                  <a:srgbClr val="606060"/>
                </a:solidFill>
                <a:latin typeface="Gill Sans Light"/>
                <a:ea typeface="Gill Sans Light"/>
                <a:cs typeface="Gill Sans Light"/>
                <a:sym typeface="Gill Sans Light"/>
              </a:defRPr>
            </a:lvl1pPr>
          </a:lstStyle>
          <a:p>
            <a:r>
              <a:t>Title Text</a:t>
            </a:r>
          </a:p>
        </p:txBody>
      </p:sp>
      <p:sp>
        <p:nvSpPr>
          <p:cNvPr id="582" name="Shape 582"/>
          <p:cNvSpPr>
            <a:spLocks noGrp="1"/>
          </p:cNvSpPr>
          <p:nvPr>
            <p:ph type="body" sz="quarter" idx="1"/>
          </p:nvPr>
        </p:nvSpPr>
        <p:spPr>
          <a:xfrm>
            <a:off x="357187" y="3911203"/>
            <a:ext cx="8429626" cy="580430"/>
          </a:xfrm>
          <a:prstGeom prst="rect">
            <a:avLst/>
          </a:prstGeom>
        </p:spPr>
        <p:txBody>
          <a:bodyPr lIns="35718" tIns="35718" rIns="35718" bIns="35718"/>
          <a:lstStyle>
            <a:lvl1pPr marL="0" indent="0" defTabSz="410765">
              <a:lnSpc>
                <a:spcPct val="120000"/>
              </a:lnSpc>
              <a:spcBef>
                <a:spcPts val="0"/>
              </a:spcBef>
              <a:buSzTx/>
              <a:buFontTx/>
              <a:buNone/>
              <a:defRPr sz="1600">
                <a:solidFill>
                  <a:srgbClr val="606060"/>
                </a:solidFill>
                <a:latin typeface="Gill Sans"/>
                <a:ea typeface="Gill Sans"/>
                <a:cs typeface="Gill Sans"/>
                <a:sym typeface="Gill Sans"/>
              </a:defRPr>
            </a:lvl1pPr>
            <a:lvl2pPr marL="0" indent="228600" defTabSz="410765">
              <a:lnSpc>
                <a:spcPct val="120000"/>
              </a:lnSpc>
              <a:spcBef>
                <a:spcPts val="0"/>
              </a:spcBef>
              <a:buSzTx/>
              <a:buFontTx/>
              <a:buNone/>
              <a:defRPr sz="1600">
                <a:solidFill>
                  <a:srgbClr val="606060"/>
                </a:solidFill>
                <a:latin typeface="Gill Sans"/>
                <a:ea typeface="Gill Sans"/>
                <a:cs typeface="Gill Sans"/>
                <a:sym typeface="Gill Sans"/>
              </a:defRPr>
            </a:lvl2pPr>
            <a:lvl3pPr marL="0" indent="457200" defTabSz="410765">
              <a:lnSpc>
                <a:spcPct val="120000"/>
              </a:lnSpc>
              <a:spcBef>
                <a:spcPts val="0"/>
              </a:spcBef>
              <a:buSzTx/>
              <a:buFontTx/>
              <a:buNone/>
              <a:defRPr sz="1600">
                <a:solidFill>
                  <a:srgbClr val="606060"/>
                </a:solidFill>
                <a:latin typeface="Gill Sans"/>
                <a:ea typeface="Gill Sans"/>
                <a:cs typeface="Gill Sans"/>
                <a:sym typeface="Gill Sans"/>
              </a:defRPr>
            </a:lvl3pPr>
            <a:lvl4pPr marL="0" indent="685800" defTabSz="410765">
              <a:lnSpc>
                <a:spcPct val="120000"/>
              </a:lnSpc>
              <a:spcBef>
                <a:spcPts val="0"/>
              </a:spcBef>
              <a:buSzTx/>
              <a:buFontTx/>
              <a:buNone/>
              <a:defRPr sz="1600">
                <a:solidFill>
                  <a:srgbClr val="606060"/>
                </a:solidFill>
                <a:latin typeface="Gill Sans"/>
                <a:ea typeface="Gill Sans"/>
                <a:cs typeface="Gill Sans"/>
                <a:sym typeface="Gill Sans"/>
              </a:defRPr>
            </a:lvl4pPr>
            <a:lvl5pPr marL="0" indent="914400" defTabSz="410765">
              <a:lnSpc>
                <a:spcPct val="120000"/>
              </a:lnSpc>
              <a:spcBef>
                <a:spcPts val="0"/>
              </a:spcBef>
              <a:buSzTx/>
              <a:buFontTx/>
              <a:buNone/>
              <a:defRPr sz="1600">
                <a:solidFill>
                  <a:srgbClr val="606060"/>
                </a:solidFill>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583" name="Shape 583"/>
          <p:cNvSpPr>
            <a:spLocks noGrp="1"/>
          </p:cNvSpPr>
          <p:nvPr>
            <p:ph type="sldNum" sz="quarter" idx="2"/>
          </p:nvPr>
        </p:nvSpPr>
        <p:spPr>
          <a:xfrm>
            <a:off x="8548064" y="6161484"/>
            <a:ext cx="236538" cy="249238"/>
          </a:xfrm>
          <a:prstGeom prst="rect">
            <a:avLst/>
          </a:prstGeom>
        </p:spPr>
        <p:txBody>
          <a:bodyPr lIns="35718" tIns="35718" rIns="35718" bIns="35718" anchor="t"/>
          <a:lstStyle>
            <a:lvl1pPr algn="ctr" defTabSz="410765">
              <a:defRPr>
                <a:solidFill>
                  <a:srgbClr val="606060"/>
                </a:solidFill>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slow" advClick="0">
    <p:randomBar dir="vert"/>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590" name="Shape 590"/>
          <p:cNvSpPr>
            <a:spLocks noGrp="1"/>
          </p:cNvSpPr>
          <p:nvPr>
            <p:ph type="title"/>
          </p:nvPr>
        </p:nvSpPr>
        <p:spPr>
          <a:xfrm>
            <a:off x="685800" y="2130426"/>
            <a:ext cx="7772400" cy="1470026"/>
          </a:xfrm>
          <a:prstGeom prst="rect">
            <a:avLst/>
          </a:prstGeom>
        </p:spPr>
        <p:txBody>
          <a:bodyPr/>
          <a:lstStyle/>
          <a:p>
            <a:r>
              <a:t>Title Text</a:t>
            </a:r>
          </a:p>
        </p:txBody>
      </p:sp>
      <p:sp>
        <p:nvSpPr>
          <p:cNvPr id="591" name="Shape 591"/>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592" name="Shape 59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457201" y="274638"/>
            <a:ext cx="8229601" cy="1143001"/>
          </a:xfrm>
          <a:prstGeom prst="rect">
            <a:avLst/>
          </a:prstGeom>
          <a:ln w="12700">
            <a:miter lim="400000"/>
          </a:ln>
          <a:extLst>
            <a:ext uri="{C572A759-6A51-4108-AA02-DFA0A04FC94B}">
              <ma14:wrappingTextBoxFlag xmlns:ma14="http://schemas.microsoft.com/office/mac/drawingml/2011/main" xmlns="" val="1"/>
            </a:ext>
          </a:extLst>
        </p:spPr>
        <p:txBody>
          <a:bodyPr lIns="45713" tIns="45713" rIns="45713" bIns="45713" anchor="ctr">
            <a:normAutofit/>
          </a:bodyPr>
          <a:lstStyle/>
          <a:p>
            <a:r>
              <a:t>Title Text</a:t>
            </a:r>
          </a:p>
        </p:txBody>
      </p:sp>
      <p:sp>
        <p:nvSpPr>
          <p:cNvPr id="3" name="Shape 3"/>
          <p:cNvSpPr>
            <a:spLocks noGrp="1"/>
          </p:cNvSpPr>
          <p:nvPr>
            <p:ph type="body" idx="1"/>
          </p:nvPr>
        </p:nvSpPr>
        <p:spPr>
          <a:xfrm>
            <a:off x="457201" y="1600202"/>
            <a:ext cx="8229601" cy="4525963"/>
          </a:xfrm>
          <a:prstGeom prst="rect">
            <a:avLst/>
          </a:prstGeom>
          <a:ln w="12700">
            <a:miter lim="400000"/>
          </a:ln>
          <a:extLst>
            <a:ext uri="{C572A759-6A51-4108-AA02-DFA0A04FC94B}">
              <ma14:wrappingTextBoxFlag xmlns:ma14="http://schemas.microsoft.com/office/mac/drawingml/2011/main" xmlns="" val="1"/>
            </a:ext>
          </a:extLst>
        </p:spPr>
        <p:txBody>
          <a:bodyPr lIns="45713" tIns="45713" rIns="45713" bIns="45713">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6553200" y="6404301"/>
            <a:ext cx="273643" cy="269227"/>
          </a:xfrm>
          <a:prstGeom prst="rect">
            <a:avLst/>
          </a:prstGeom>
          <a:ln w="12700">
            <a:miter lim="400000"/>
          </a:ln>
        </p:spPr>
        <p:txBody>
          <a:bodyPr wrap="none" lIns="45713" tIns="45713" rIns="45713" bIns="45713" anchor="ctr">
            <a:spAutoFit/>
          </a:bodyPr>
          <a:lstStyle>
            <a:lvl1pPr>
              <a:defRPr sz="1200">
                <a:solidFill>
                  <a:srgbClr val="888888"/>
                </a:solidFill>
                <a:latin typeface="Roboto Regular"/>
                <a:ea typeface="Roboto Regular"/>
                <a:cs typeface="Roboto Regular"/>
                <a:sym typeface="Roboto Regular"/>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8" r:id="rId27"/>
    <p:sldLayoutId id="2147483679" r:id="rId28"/>
    <p:sldLayoutId id="2147483680" r:id="rId29"/>
    <p:sldLayoutId id="2147483681" r:id="rId30"/>
    <p:sldLayoutId id="2147483682" r:id="rId31"/>
    <p:sldLayoutId id="2147483683" r:id="rId32"/>
    <p:sldLayoutId id="2147483684" r:id="rId33"/>
    <p:sldLayoutId id="2147483685" r:id="rId34"/>
    <p:sldLayoutId id="2147483686" r:id="rId35"/>
    <p:sldLayoutId id="2147483687" r:id="rId36"/>
    <p:sldLayoutId id="2147483688" r:id="rId37"/>
    <p:sldLayoutId id="2147483689" r:id="rId38"/>
    <p:sldLayoutId id="2147483690" r:id="rId39"/>
    <p:sldLayoutId id="2147483691" r:id="rId40"/>
    <p:sldLayoutId id="2147483692" r:id="rId41"/>
    <p:sldLayoutId id="2147483693" r:id="rId42"/>
    <p:sldLayoutId id="2147483694" r:id="rId43"/>
    <p:sldLayoutId id="2147483695" r:id="rId44"/>
    <p:sldLayoutId id="2147483696" r:id="rId45"/>
    <p:sldLayoutId id="2147483697" r:id="rId46"/>
    <p:sldLayoutId id="2147483698" r:id="rId47"/>
    <p:sldLayoutId id="2147483699" r:id="rId48"/>
    <p:sldLayoutId id="2147483700" r:id="rId49"/>
    <p:sldLayoutId id="2147483701" r:id="rId50"/>
    <p:sldLayoutId id="2147483702" r:id="rId51"/>
    <p:sldLayoutId id="2147483704" r:id="rId52"/>
    <p:sldLayoutId id="2147483705" r:id="rId53"/>
    <p:sldLayoutId id="2147483706" r:id="rId54"/>
    <p:sldLayoutId id="2147483707" r:id="rId55"/>
    <p:sldLayoutId id="2147483708" r:id="rId56"/>
    <p:sldLayoutId id="2147483709" r:id="rId57"/>
    <p:sldLayoutId id="2147483710" r:id="rId58"/>
    <p:sldLayoutId id="2147483711" r:id="rId59"/>
    <p:sldLayoutId id="2147483712" r:id="rId60"/>
    <p:sldLayoutId id="2147483713" r:id="rId61"/>
  </p:sldLayoutIdLst>
  <p:transition spd="slow" advClick="0">
    <p:randomBar dir="vert"/>
  </p:transition>
  <p:txStyles>
    <p:titleStyle>
      <a:lvl1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1pPr>
      <a:lvl2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2pPr>
      <a:lvl3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3pPr>
      <a:lvl4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4pPr>
      <a:lvl5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5pPr>
      <a:lvl6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6pPr>
      <a:lvl7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7pPr>
      <a:lvl8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8pPr>
      <a:lvl9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9pPr>
    </p:titleStyle>
    <p:bodyStyle>
      <a:lvl1pPr marL="342851" marR="0" indent="-342851"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1pPr>
      <a:lvl2pPr marL="783660" marR="0" indent="-326525"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2pPr>
      <a:lvl3pPr marL="1219029" marR="0" indent="-304757"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3pPr>
      <a:lvl4pPr marL="1737115"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4pPr>
      <a:lvl5pPr marL="2377106" marR="0" indent="-548563"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5pPr>
      <a:lvl6pPr marL="2651387"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6pPr>
      <a:lvl7pPr marL="3108523"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7pPr>
      <a:lvl8pPr marL="3565659"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8pPr>
      <a:lvl9pPr marL="4022795"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9pPr>
    </p:bodyStyle>
    <p:otherStyle>
      <a:lvl1pPr marL="0" marR="0" indent="0"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1pPr>
      <a:lvl2pPr marL="0" marR="0" indent="457136"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2pPr>
      <a:lvl3pPr marL="0" marR="0" indent="914272"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3pPr>
      <a:lvl4pPr marL="0" marR="0" indent="1371407"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4pPr>
      <a:lvl5pPr marL="0" marR="0" indent="1828543"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5pPr>
      <a:lvl6pPr marL="0" marR="0" indent="2285679"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6pPr>
      <a:lvl7pPr marL="0" marR="0" indent="2742814"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7pPr>
      <a:lvl8pPr marL="0" marR="0" indent="3199950"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8pPr>
      <a:lvl9pPr marL="0" marR="0" indent="3657086"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Lowri.rees@unep.org"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AEEF"/>
        </a:solidFill>
        <a:effectLst/>
      </p:bgPr>
    </p:bg>
    <p:spTree>
      <p:nvGrpSpPr>
        <p:cNvPr id="1" name=""/>
        <p:cNvGrpSpPr/>
        <p:nvPr/>
      </p:nvGrpSpPr>
      <p:grpSpPr>
        <a:xfrm>
          <a:off x="0" y="0"/>
          <a:ext cx="0" cy="0"/>
          <a:chOff x="0" y="0"/>
          <a:chExt cx="0" cy="0"/>
        </a:xfrm>
      </p:grpSpPr>
      <p:sp>
        <p:nvSpPr>
          <p:cNvPr id="601" name="Shape 601"/>
          <p:cNvSpPr>
            <a:spLocks noGrp="1"/>
          </p:cNvSpPr>
          <p:nvPr>
            <p:ph type="ctrTitle"/>
          </p:nvPr>
        </p:nvSpPr>
        <p:spPr>
          <a:xfrm>
            <a:off x="709071" y="2133600"/>
            <a:ext cx="7679264" cy="2233085"/>
          </a:xfrm>
          <a:prstGeom prst="rect">
            <a:avLst/>
          </a:prstGeom>
        </p:spPr>
        <p:txBody>
          <a:bodyPr lIns="0" tIns="0" rIns="0" bIns="0" anchor="b"/>
          <a:lstStyle/>
          <a:p>
            <a:pPr>
              <a:defRPr sz="4000">
                <a:solidFill>
                  <a:srgbClr val="FFFFFF"/>
                </a:solidFill>
              </a:defRPr>
            </a:pPr>
            <a:r>
              <a:rPr lang="en-US" dirty="0" smtClean="0"/>
              <a:t>Geospatial </a:t>
            </a:r>
            <a:r>
              <a:rPr lang="fr-FR" dirty="0" err="1" smtClean="0"/>
              <a:t>disaggregation</a:t>
            </a:r>
            <a:r>
              <a:rPr lang="fr-FR" dirty="0" smtClean="0"/>
              <a:t> as key to </a:t>
            </a:r>
            <a:r>
              <a:rPr lang="fr-FR" dirty="0" err="1" smtClean="0"/>
              <a:t>understanding</a:t>
            </a:r>
            <a:r>
              <a:rPr lang="fr-FR" dirty="0" smtClean="0"/>
              <a:t> </a:t>
            </a:r>
            <a:r>
              <a:rPr lang="fr-FR" dirty="0" err="1" smtClean="0"/>
              <a:t>where</a:t>
            </a:r>
            <a:r>
              <a:rPr lang="fr-FR" dirty="0" smtClean="0"/>
              <a:t> people are </a:t>
            </a:r>
            <a:r>
              <a:rPr lang="fr-FR" dirty="0" err="1" smtClean="0"/>
              <a:t>vulnerable</a:t>
            </a:r>
            <a:endParaRPr dirty="0"/>
          </a:p>
        </p:txBody>
      </p:sp>
      <p:sp>
        <p:nvSpPr>
          <p:cNvPr id="602" name="Shape 602"/>
          <p:cNvSpPr>
            <a:spLocks noGrp="1"/>
          </p:cNvSpPr>
          <p:nvPr>
            <p:ph type="subTitle" sz="quarter" idx="1"/>
          </p:nvPr>
        </p:nvSpPr>
        <p:spPr>
          <a:xfrm>
            <a:off x="728121" y="4493683"/>
            <a:ext cx="7679264" cy="1271157"/>
          </a:xfrm>
          <a:prstGeom prst="rect">
            <a:avLst/>
          </a:prstGeom>
        </p:spPr>
        <p:txBody>
          <a:bodyPr lIns="0" tIns="0" rIns="0" bIns="0"/>
          <a:lstStyle/>
          <a:p>
            <a:pPr>
              <a:spcBef>
                <a:spcPts val="400"/>
              </a:spcBef>
              <a:defRPr sz="1800" b="1">
                <a:solidFill>
                  <a:srgbClr val="FFFFFF"/>
                </a:solidFill>
              </a:defRPr>
            </a:pPr>
            <a:endParaRPr lang="fr-FR" dirty="0" smtClean="0"/>
          </a:p>
          <a:p>
            <a:pPr>
              <a:spcBef>
                <a:spcPts val="400"/>
              </a:spcBef>
              <a:defRPr sz="1800" b="1">
                <a:solidFill>
                  <a:srgbClr val="FFFFFF"/>
                </a:solidFill>
              </a:defRPr>
            </a:pPr>
            <a:r>
              <a:rPr lang="fr-FR" dirty="0" err="1" smtClean="0"/>
              <a:t>Lowri</a:t>
            </a:r>
            <a:r>
              <a:rPr lang="fr-FR" dirty="0" smtClean="0"/>
              <a:t> </a:t>
            </a:r>
            <a:r>
              <a:rPr lang="fr-FR" dirty="0" err="1" smtClean="0"/>
              <a:t>Angharad</a:t>
            </a:r>
            <a:r>
              <a:rPr lang="fr-FR" dirty="0" smtClean="0"/>
              <a:t> Rees</a:t>
            </a:r>
          </a:p>
          <a:p>
            <a:pPr>
              <a:spcBef>
                <a:spcPts val="400"/>
              </a:spcBef>
              <a:defRPr sz="1800" b="1">
                <a:solidFill>
                  <a:srgbClr val="FFFFFF"/>
                </a:solidFill>
              </a:defRPr>
            </a:pPr>
            <a:r>
              <a:rPr lang="fr-FR" dirty="0" smtClean="0"/>
              <a:t>Un </a:t>
            </a:r>
            <a:r>
              <a:rPr lang="fr-FR" dirty="0" err="1" smtClean="0"/>
              <a:t>Environment</a:t>
            </a:r>
            <a:endParaRPr lang="fr-FR" dirty="0" smtClean="0"/>
          </a:p>
          <a:p>
            <a:pPr>
              <a:spcBef>
                <a:spcPts val="400"/>
              </a:spcBef>
              <a:defRPr sz="1800" b="1">
                <a:solidFill>
                  <a:srgbClr val="FFFFFF"/>
                </a:solidFill>
              </a:defRPr>
            </a:pPr>
            <a:r>
              <a:rPr lang="fr-FR" dirty="0" err="1" smtClean="0"/>
              <a:t>Africa</a:t>
            </a:r>
            <a:r>
              <a:rPr lang="fr-FR" dirty="0" smtClean="0"/>
              <a:t> Office</a:t>
            </a:r>
            <a:endParaRPr dirty="0"/>
          </a:p>
        </p:txBody>
      </p:sp>
      <p:sp>
        <p:nvSpPr>
          <p:cNvPr id="603" name="Shape 603"/>
          <p:cNvSpPr/>
          <p:nvPr/>
        </p:nvSpPr>
        <p:spPr>
          <a:xfrm>
            <a:off x="728121" y="4493683"/>
            <a:ext cx="7679264" cy="1"/>
          </a:xfrm>
          <a:prstGeom prst="line">
            <a:avLst/>
          </a:prstGeom>
          <a:ln w="12700">
            <a:solidFill>
              <a:srgbClr val="FFFFFF"/>
            </a:solidFill>
          </a:ln>
        </p:spPr>
        <p:txBody>
          <a:bodyPr lIns="45719" rIns="45719"/>
          <a:lstStyle/>
          <a:p>
            <a:endParaRPr/>
          </a:p>
        </p:txBody>
      </p:sp>
      <p:sp>
        <p:nvSpPr>
          <p:cNvPr id="604" name="Shape 604"/>
          <p:cNvSpPr/>
          <p:nvPr/>
        </p:nvSpPr>
        <p:spPr>
          <a:xfrm>
            <a:off x="728121" y="5790239"/>
            <a:ext cx="7679264" cy="1"/>
          </a:xfrm>
          <a:prstGeom prst="line">
            <a:avLst/>
          </a:prstGeom>
          <a:ln w="12700">
            <a:solidFill>
              <a:srgbClr val="FFFFFF"/>
            </a:solidFill>
          </a:ln>
        </p:spPr>
        <p:txBody>
          <a:bodyPr lIns="45719" rIns="45719"/>
          <a:lstStyle/>
          <a:p>
            <a:endParaRPr/>
          </a:p>
        </p:txBody>
      </p:sp>
      <p:sp>
        <p:nvSpPr>
          <p:cNvPr id="605" name="Shape 605"/>
          <p:cNvSpPr/>
          <p:nvPr/>
        </p:nvSpPr>
        <p:spPr>
          <a:xfrm>
            <a:off x="728121" y="5790239"/>
            <a:ext cx="7679264" cy="1651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lnSpcReduction="10000"/>
          </a:bodyPr>
          <a:lstStyle>
            <a:lvl1pPr defTabSz="457200">
              <a:spcBef>
                <a:spcPts val="200"/>
              </a:spcBef>
              <a:defRPr sz="1100">
                <a:solidFill>
                  <a:srgbClr val="FFFFFF"/>
                </a:solidFill>
                <a:latin typeface="Roboto Regular"/>
                <a:ea typeface="Roboto Regular"/>
                <a:cs typeface="Roboto Regular"/>
                <a:sym typeface="Roboto Regular"/>
              </a:defRPr>
            </a:lvl1pPr>
          </a:lstStyle>
          <a:p>
            <a:endParaRPr dirty="0"/>
          </a:p>
        </p:txBody>
      </p:sp>
      <p:pic>
        <p:nvPicPr>
          <p:cNvPr id="606" name="image1.png" descr="UNEnvironment_Logo_English_Short_white.png"/>
          <p:cNvPicPr>
            <a:picLocks noChangeAspect="1"/>
          </p:cNvPicPr>
          <p:nvPr/>
        </p:nvPicPr>
        <p:blipFill>
          <a:blip r:embed="rId2">
            <a:extLst/>
          </a:blip>
          <a:stretch>
            <a:fillRect/>
          </a:stretch>
        </p:blipFill>
        <p:spPr>
          <a:xfrm>
            <a:off x="6258921" y="1"/>
            <a:ext cx="2495615" cy="1619656"/>
          </a:xfrm>
          <a:prstGeom prst="rect">
            <a:avLst/>
          </a:prstGeom>
          <a:ln w="12700">
            <a:miter lim="400000"/>
          </a:ln>
        </p:spPr>
      </p:pic>
    </p:spTree>
  </p:cSld>
  <p:clrMapOvr>
    <a:masterClrMapping/>
  </p:clrMapOvr>
  <p:transition spd="slow" advClick="0">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 name="Shape 609"/>
          <p:cNvSpPr/>
          <p:nvPr/>
        </p:nvSpPr>
        <p:spPr>
          <a:xfrm>
            <a:off x="287308" y="1435097"/>
            <a:ext cx="7866092" cy="3447877"/>
          </a:xfrm>
          <a:prstGeom prst="rect">
            <a:avLst/>
          </a:prstGeom>
          <a:noFill/>
          <a:ln>
            <a:noFill/>
          </a:ln>
          <a:effectLst/>
          <a:extLst>
            <a:ext uri="{C572A759-6A51-4108-AA02-DFA0A04FC94B}">
              <ma14:wrappingTextBoxFlag xmlns:ma14="http://schemas.microsoft.com/office/mac/drawingml/2011/main" xmlns="" val="1"/>
            </a:ext>
          </a:extLst>
        </p:spPr>
        <p:txBody>
          <a:bodyPr wrap="square" lIns="45719" tIns="45719" rIns="45719" bIns="45719" numCol="1" anchor="ctr">
            <a:noAutofit/>
          </a:bodyPr>
          <a:lstStyle/>
          <a:p>
            <a:pPr>
              <a:defRPr sz="2400">
                <a:latin typeface="Roboto Regular"/>
                <a:ea typeface="Roboto Regular"/>
                <a:cs typeface="Roboto Regular"/>
                <a:sym typeface="Roboto Regular"/>
              </a:defRPr>
            </a:pPr>
            <a:endParaRPr lang="en-US" b="1" dirty="0" smtClean="0"/>
          </a:p>
        </p:txBody>
      </p:sp>
      <p:sp>
        <p:nvSpPr>
          <p:cNvPr id="611" name="Shape 611"/>
          <p:cNvSpPr/>
          <p:nvPr/>
        </p:nvSpPr>
        <p:spPr>
          <a:xfrm>
            <a:off x="728121" y="6350001"/>
            <a:ext cx="7679264" cy="1"/>
          </a:xfrm>
          <a:prstGeom prst="line">
            <a:avLst/>
          </a:prstGeom>
          <a:ln w="12700">
            <a:solidFill>
              <a:srgbClr val="00AEEF"/>
            </a:solidFill>
          </a:ln>
        </p:spPr>
        <p:txBody>
          <a:bodyPr lIns="45719" rIns="45719"/>
          <a:lstStyle/>
          <a:p>
            <a:endParaRPr/>
          </a:p>
        </p:txBody>
      </p:sp>
      <p:sp>
        <p:nvSpPr>
          <p:cNvPr id="613" name="Shape 613"/>
          <p:cNvSpPr/>
          <p:nvPr/>
        </p:nvSpPr>
        <p:spPr>
          <a:xfrm>
            <a:off x="732368" y="514348"/>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dirty="0" err="1" smtClean="0"/>
              <a:t>What</a:t>
            </a:r>
            <a:r>
              <a:rPr lang="fr-FR" dirty="0" smtClean="0"/>
              <a:t> </a:t>
            </a:r>
            <a:r>
              <a:rPr lang="fr-FR" dirty="0" err="1" smtClean="0"/>
              <a:t>is</a:t>
            </a:r>
            <a:r>
              <a:rPr lang="fr-FR" dirty="0" smtClean="0"/>
              <a:t> </a:t>
            </a:r>
            <a:r>
              <a:rPr lang="fr-FR" dirty="0" err="1" smtClean="0"/>
              <a:t>geospatial</a:t>
            </a:r>
            <a:r>
              <a:rPr lang="fr-FR" dirty="0" smtClean="0"/>
              <a:t> data?</a:t>
            </a:r>
            <a:endParaRPr dirty="0"/>
          </a:p>
        </p:txBody>
      </p:sp>
      <p:sp>
        <p:nvSpPr>
          <p:cNvPr id="614" name="Shape 614"/>
          <p:cNvSpPr/>
          <p:nvPr/>
        </p:nvSpPr>
        <p:spPr>
          <a:xfrm>
            <a:off x="728121" y="1193800"/>
            <a:ext cx="7679264" cy="0"/>
          </a:xfrm>
          <a:prstGeom prst="line">
            <a:avLst/>
          </a:prstGeom>
          <a:ln w="12700">
            <a:solidFill>
              <a:srgbClr val="00AEEF"/>
            </a:solidFill>
          </a:ln>
        </p:spPr>
        <p:txBody>
          <a:bodyPr lIns="45719" rIns="45719"/>
          <a:lstStyle/>
          <a:p>
            <a:endParaRPr/>
          </a:p>
        </p:txBody>
      </p:sp>
      <p:sp>
        <p:nvSpPr>
          <p:cNvPr id="615" name="Shape 615"/>
          <p:cNvSpPr/>
          <p:nvPr/>
        </p:nvSpPr>
        <p:spPr>
          <a:xfrm>
            <a:off x="9256880" y="6361586"/>
            <a:ext cx="1707456" cy="3708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rPr dirty="0"/>
              <a:t>Slide numbers to be added </a:t>
            </a:r>
          </a:p>
          <a:p>
            <a:pPr algn="r" defTabSz="457200">
              <a:defRPr sz="900">
                <a:solidFill>
                  <a:srgbClr val="FFFFFF"/>
                </a:solidFill>
                <a:latin typeface="Roboto Regular"/>
                <a:ea typeface="Roboto Regular"/>
                <a:cs typeface="Roboto Regular"/>
                <a:sym typeface="Roboto Regular"/>
              </a:defRPr>
            </a:pPr>
            <a:r>
              <a:rPr dirty="0"/>
              <a:t>as shown alongside</a:t>
            </a:r>
          </a:p>
        </p:txBody>
      </p:sp>
      <p:sp>
        <p:nvSpPr>
          <p:cNvPr id="3" name="Text Placeholder 2"/>
          <p:cNvSpPr>
            <a:spLocks noGrp="1"/>
          </p:cNvSpPr>
          <p:nvPr>
            <p:ph type="body" idx="1"/>
          </p:nvPr>
        </p:nvSpPr>
        <p:spPr/>
        <p:txBody>
          <a:bodyPr>
            <a:normAutofit/>
          </a:bodyPr>
          <a:lstStyle/>
          <a:p>
            <a:pPr marL="0" indent="0">
              <a:buNone/>
            </a:pPr>
            <a:r>
              <a:rPr lang="fr-FR" dirty="0" err="1" smtClean="0"/>
              <a:t>Overarching</a:t>
            </a:r>
            <a:r>
              <a:rPr lang="fr-FR" dirty="0" smtClean="0"/>
              <a:t> </a:t>
            </a:r>
            <a:r>
              <a:rPr lang="fr-FR" dirty="0" err="1" smtClean="0"/>
              <a:t>principle</a:t>
            </a:r>
            <a:r>
              <a:rPr lang="fr-FR" dirty="0" smtClean="0"/>
              <a:t> of Agenda 2030:</a:t>
            </a:r>
          </a:p>
          <a:p>
            <a:pPr marL="440809" lvl="1" indent="0">
              <a:buNone/>
            </a:pPr>
            <a:r>
              <a:rPr lang="fr-FR" sz="2800" i="1" dirty="0" smtClean="0"/>
              <a:t>Data </a:t>
            </a:r>
            <a:r>
              <a:rPr lang="fr-FR" sz="2800" i="1" dirty="0" err="1" smtClean="0"/>
              <a:t>which</a:t>
            </a:r>
            <a:r>
              <a:rPr lang="fr-FR" sz="2800" i="1" dirty="0" smtClean="0"/>
              <a:t> </a:t>
            </a:r>
            <a:r>
              <a:rPr lang="fr-FR" sz="2800" i="1" dirty="0" err="1" smtClean="0"/>
              <a:t>is</a:t>
            </a:r>
            <a:r>
              <a:rPr lang="fr-FR" sz="2800" i="1" dirty="0" smtClean="0"/>
              <a:t> high-</a:t>
            </a:r>
            <a:r>
              <a:rPr lang="fr-FR" sz="2800" i="1" dirty="0" err="1" smtClean="0"/>
              <a:t>quality</a:t>
            </a:r>
            <a:r>
              <a:rPr lang="fr-FR" sz="2800" i="1" dirty="0" smtClean="0"/>
              <a:t>, accessible, </a:t>
            </a:r>
            <a:r>
              <a:rPr lang="fr-FR" sz="2800" i="1" dirty="0" err="1" smtClean="0"/>
              <a:t>timely</a:t>
            </a:r>
            <a:r>
              <a:rPr lang="fr-FR" sz="2800" i="1" dirty="0" smtClean="0"/>
              <a:t>, </a:t>
            </a:r>
            <a:r>
              <a:rPr lang="fr-FR" sz="2800" i="1" dirty="0" err="1" smtClean="0"/>
              <a:t>reliable</a:t>
            </a:r>
            <a:r>
              <a:rPr lang="fr-FR" sz="2800" i="1" dirty="0" smtClean="0"/>
              <a:t> and </a:t>
            </a:r>
            <a:r>
              <a:rPr lang="fr-FR" sz="2800" i="1" dirty="0" err="1" smtClean="0"/>
              <a:t>disaggregated</a:t>
            </a:r>
            <a:r>
              <a:rPr lang="fr-FR" sz="2800" i="1" dirty="0" smtClean="0"/>
              <a:t> by </a:t>
            </a:r>
            <a:r>
              <a:rPr lang="fr-FR" sz="2800" i="1" dirty="0" err="1" smtClean="0"/>
              <a:t>income</a:t>
            </a:r>
            <a:r>
              <a:rPr lang="fr-FR" sz="2800" i="1" dirty="0" smtClean="0"/>
              <a:t>, </a:t>
            </a:r>
            <a:r>
              <a:rPr lang="fr-FR" sz="2800" i="1" dirty="0" err="1" smtClean="0"/>
              <a:t>sex</a:t>
            </a:r>
            <a:r>
              <a:rPr lang="fr-FR" sz="2800" i="1" dirty="0" smtClean="0"/>
              <a:t>, </a:t>
            </a:r>
            <a:r>
              <a:rPr lang="fr-FR" sz="2800" i="1" dirty="0" err="1" smtClean="0"/>
              <a:t>age</a:t>
            </a:r>
            <a:r>
              <a:rPr lang="fr-FR" sz="2800" i="1" dirty="0" smtClean="0"/>
              <a:t>, race, </a:t>
            </a:r>
            <a:r>
              <a:rPr lang="fr-FR" sz="2800" i="1" dirty="0" err="1" smtClean="0"/>
              <a:t>ethnicity</a:t>
            </a:r>
            <a:r>
              <a:rPr lang="fr-FR" sz="2800" i="1" dirty="0" smtClean="0"/>
              <a:t>, migration </a:t>
            </a:r>
            <a:r>
              <a:rPr lang="fr-FR" sz="2800" i="1" dirty="0" err="1" smtClean="0"/>
              <a:t>status</a:t>
            </a:r>
            <a:r>
              <a:rPr lang="fr-FR" sz="2800" i="1" dirty="0" smtClean="0"/>
              <a:t>, </a:t>
            </a:r>
            <a:r>
              <a:rPr lang="fr-FR" sz="2800" i="1" dirty="0" err="1" smtClean="0"/>
              <a:t>disability</a:t>
            </a:r>
            <a:r>
              <a:rPr lang="fr-FR" sz="2800" i="1" dirty="0" smtClean="0"/>
              <a:t> and </a:t>
            </a:r>
            <a:r>
              <a:rPr lang="fr-FR" sz="2800" b="1" i="1" u="sng" dirty="0" err="1" smtClean="0"/>
              <a:t>geographic</a:t>
            </a:r>
            <a:r>
              <a:rPr lang="fr-FR" sz="2800" b="1" i="1" u="sng" dirty="0" smtClean="0"/>
              <a:t> location </a:t>
            </a:r>
            <a:r>
              <a:rPr lang="fr-FR" sz="2800" i="1" dirty="0" smtClean="0"/>
              <a:t>and </a:t>
            </a:r>
            <a:r>
              <a:rPr lang="fr-FR" sz="2800" i="1" dirty="0" err="1" smtClean="0"/>
              <a:t>other</a:t>
            </a:r>
            <a:r>
              <a:rPr lang="fr-FR" sz="2800" i="1" dirty="0" smtClean="0"/>
              <a:t> </a:t>
            </a:r>
            <a:r>
              <a:rPr lang="fr-FR" sz="2800" i="1" dirty="0" err="1" smtClean="0"/>
              <a:t>characteristics</a:t>
            </a:r>
            <a:r>
              <a:rPr lang="fr-FR" sz="2800" i="1" dirty="0" smtClean="0"/>
              <a:t> relevant in national </a:t>
            </a:r>
            <a:r>
              <a:rPr lang="fr-FR" sz="2800" i="1" dirty="0" err="1" smtClean="0"/>
              <a:t>contexts</a:t>
            </a:r>
            <a:r>
              <a:rPr lang="fr-FR" sz="2800" i="1" dirty="0"/>
              <a:t> </a:t>
            </a:r>
            <a:r>
              <a:rPr lang="fr-FR" sz="2800" i="1" dirty="0" smtClean="0"/>
              <a:t>(A/RES/70/1)</a:t>
            </a:r>
          </a:p>
          <a:p>
            <a:pPr marL="0" indent="0">
              <a:buNone/>
            </a:pPr>
            <a:endParaRPr lang="fr-FR" i="1" dirty="0"/>
          </a:p>
          <a:p>
            <a:pPr>
              <a:buFont typeface="Wingdings" panose="05000000000000000000" pitchFamily="2" charset="2"/>
              <a:buChar char="Ø"/>
            </a:pPr>
            <a:r>
              <a:rPr lang="fr-FR" i="1" dirty="0" smtClean="0"/>
              <a:t>Data </a:t>
            </a:r>
            <a:r>
              <a:rPr lang="fr-FR" i="1" dirty="0" err="1" smtClean="0"/>
              <a:t>tied</a:t>
            </a:r>
            <a:r>
              <a:rPr lang="fr-FR" i="1" dirty="0" smtClean="0"/>
              <a:t> to </a:t>
            </a:r>
            <a:r>
              <a:rPr lang="fr-FR" i="1" dirty="0" err="1" smtClean="0"/>
              <a:t>specific</a:t>
            </a:r>
            <a:r>
              <a:rPr lang="fr-FR" i="1" dirty="0" smtClean="0"/>
              <a:t> </a:t>
            </a:r>
            <a:r>
              <a:rPr lang="fr-FR" i="1" dirty="0" err="1" smtClean="0"/>
              <a:t>geographic</a:t>
            </a:r>
            <a:r>
              <a:rPr lang="fr-FR" i="1" dirty="0" smtClean="0"/>
              <a:t>/</a:t>
            </a:r>
            <a:r>
              <a:rPr lang="fr-FR" i="1" dirty="0" err="1" smtClean="0"/>
              <a:t>locational</a:t>
            </a:r>
            <a:r>
              <a:rPr lang="fr-FR" i="1" dirty="0" smtClean="0"/>
              <a:t> information.  </a:t>
            </a:r>
            <a:endParaRPr lang="en-US" i="1" dirty="0"/>
          </a:p>
        </p:txBody>
      </p:sp>
      <p:sp>
        <p:nvSpPr>
          <p:cNvPr id="621" name="Shape 621"/>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2</a:t>
            </a:fld>
            <a:endParaRPr/>
          </a:p>
        </p:txBody>
      </p:sp>
    </p:spTree>
  </p:cSld>
  <p:clrMapOvr>
    <a:masterClrMapping/>
  </p:clrMapOvr>
  <p:transition spd="slow" advClick="0">
    <p:randomBar dir="vert"/>
  </p:transition>
  <p:timing>
    <p:tnLst>
      <p:par>
        <p:cTn id="1" dur="indefinite" restart="never" fill="hold"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4" name="TextBox 5"/>
          <p:cNvSpPr txBox="1">
            <a:spLocks noChangeArrowheads="1"/>
          </p:cNvSpPr>
          <p:nvPr/>
        </p:nvSpPr>
        <p:spPr bwMode="auto">
          <a:xfrm>
            <a:off x="5583914" y="1258669"/>
            <a:ext cx="31672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800" b="1" dirty="0" smtClean="0">
                <a:solidFill>
                  <a:srgbClr val="0F3277"/>
                </a:solidFill>
              </a:rPr>
              <a:t>Point based map of air quality monitoring</a:t>
            </a:r>
            <a:endParaRPr lang="en-US" altLang="x-none" sz="1800" b="1" dirty="0">
              <a:solidFill>
                <a:srgbClr val="0F3277"/>
              </a:solidFill>
            </a:endParaRPr>
          </a:p>
        </p:txBody>
      </p:sp>
      <p:sp>
        <p:nvSpPr>
          <p:cNvPr id="2" name="Right Arrow 1"/>
          <p:cNvSpPr/>
          <p:nvPr/>
        </p:nvSpPr>
        <p:spPr>
          <a:xfrm>
            <a:off x="3657717" y="2895600"/>
            <a:ext cx="1076092" cy="304800"/>
          </a:xfrm>
          <a:prstGeom prst="rightArrow">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136"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TextBox 5"/>
          <p:cNvSpPr txBox="1">
            <a:spLocks noChangeArrowheads="1"/>
          </p:cNvSpPr>
          <p:nvPr/>
        </p:nvSpPr>
        <p:spPr bwMode="auto">
          <a:xfrm>
            <a:off x="3200401" y="1472515"/>
            <a:ext cx="199072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800" b="1" dirty="0" smtClean="0">
                <a:solidFill>
                  <a:srgbClr val="0F3277"/>
                </a:solidFill>
              </a:rPr>
              <a:t>Statistical data with GIS coordinates added to a map</a:t>
            </a:r>
            <a:endParaRPr lang="en-US" altLang="x-none" sz="1800" b="1" dirty="0">
              <a:solidFill>
                <a:srgbClr val="0F3277"/>
              </a:solidFill>
            </a:endParaRPr>
          </a:p>
        </p:txBody>
      </p:sp>
      <p:sp>
        <p:nvSpPr>
          <p:cNvPr id="8" name="TextBox 5"/>
          <p:cNvSpPr txBox="1">
            <a:spLocks noChangeArrowheads="1"/>
          </p:cNvSpPr>
          <p:nvPr/>
        </p:nvSpPr>
        <p:spPr bwMode="auto">
          <a:xfrm>
            <a:off x="1219200" y="1258669"/>
            <a:ext cx="145709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800" b="1" dirty="0" smtClean="0">
                <a:solidFill>
                  <a:srgbClr val="0F3277"/>
                </a:solidFill>
              </a:rPr>
              <a:t>Data from monitoring stations </a:t>
            </a:r>
            <a:endParaRPr lang="en-US" altLang="x-none" sz="1800" b="1" dirty="0">
              <a:solidFill>
                <a:srgbClr val="0F3277"/>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1125" y="1905000"/>
            <a:ext cx="3952875" cy="29537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875" y="2205037"/>
            <a:ext cx="2266950" cy="1990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a:xfrm>
            <a:off x="3124200" y="3429000"/>
            <a:ext cx="3810000" cy="0"/>
          </a:xfrm>
          <a:prstGeom prst="straightConnector1">
            <a:avLst/>
          </a:prstGeom>
          <a:noFill/>
          <a:ln w="12700" cap="flat">
            <a:solidFill>
              <a:schemeClr val="tx1"/>
            </a:solidFill>
            <a:prstDash val="solid"/>
            <a:round/>
            <a:tailEnd type="arrow"/>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6541562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2"/>
          <p:cNvPicPr preferRelativeResize="0">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52400" y="796925"/>
            <a:ext cx="3419708" cy="5126038"/>
          </a:xfrm>
          <a:prstGeom prst="rect">
            <a:avLst/>
          </a:prstGeom>
          <a:noFill/>
          <a:ln w="9525">
            <a:solidFill>
              <a:srgbClr val="4F81BD"/>
            </a:solidFill>
            <a:miter lim="800000"/>
            <a:headEnd/>
            <a:tailEnd/>
          </a:ln>
          <a:extLst>
            <a:ext uri="{909E8E84-426E-40DD-AFC4-6F175D3DCCD1}">
              <a14:hiddenFill xmlns:a14="http://schemas.microsoft.com/office/drawing/2010/main">
                <a:solidFill>
                  <a:srgbClr val="FFFFFF"/>
                </a:solidFill>
              </a14:hiddenFill>
            </a:ext>
          </a:extLst>
        </p:spPr>
      </p:pic>
      <p:pic>
        <p:nvPicPr>
          <p:cNvPr id="189443" name="Picture 3"/>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0" y="825500"/>
            <a:ext cx="2255837"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4" name="TextBox 5"/>
          <p:cNvSpPr txBox="1">
            <a:spLocks noChangeArrowheads="1"/>
          </p:cNvSpPr>
          <p:nvPr/>
        </p:nvSpPr>
        <p:spPr bwMode="auto">
          <a:xfrm>
            <a:off x="278606" y="304800"/>
            <a:ext cx="31672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800" b="1" dirty="0" smtClean="0">
                <a:solidFill>
                  <a:srgbClr val="0F3277"/>
                </a:solidFill>
              </a:rPr>
              <a:t>Map of Aral Sea</a:t>
            </a:r>
            <a:endParaRPr lang="en-US" altLang="x-none" sz="1800" b="1" dirty="0">
              <a:solidFill>
                <a:srgbClr val="0F3277"/>
              </a:solidFill>
            </a:endParaRPr>
          </a:p>
        </p:txBody>
      </p:sp>
      <p:pic>
        <p:nvPicPr>
          <p:cNvPr id="3" name="Picture 2"/>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5029200" y="1616075"/>
            <a:ext cx="3969143" cy="2851150"/>
          </a:xfrm>
          <a:prstGeom prst="rect">
            <a:avLst/>
          </a:prstGeom>
          <a:noFill/>
          <a:ln w="9525">
            <a:solidFill>
              <a:srgbClr val="37ACDE"/>
            </a:solidFill>
            <a:miter lim="800000"/>
            <a:headEnd/>
            <a:tailEnd/>
          </a:ln>
          <a:effectLst>
            <a:outerShdw blurRad="50800" dist="63500" dir="8100000" algn="tr" rotWithShape="0">
              <a:srgbClr val="000000">
                <a:alpha val="39999"/>
              </a:srgbClr>
            </a:outerShdw>
          </a:effectLst>
          <a:extLst>
            <a:ext uri="{909E8E84-426E-40DD-AFC4-6F175D3DCCD1}">
              <a14:hiddenFill xmlns:a14="http://schemas.microsoft.com/office/drawing/2010/main">
                <a:solidFill>
                  <a:srgbClr val="FFFFFF"/>
                </a:solidFill>
              </a14:hiddenFill>
            </a:ext>
          </a:extLst>
        </p:spPr>
      </p:pic>
      <p:sp>
        <p:nvSpPr>
          <p:cNvPr id="2" name="Right Arrow 1"/>
          <p:cNvSpPr/>
          <p:nvPr/>
        </p:nvSpPr>
        <p:spPr>
          <a:xfrm>
            <a:off x="3600683" y="2908300"/>
            <a:ext cx="1076092" cy="304800"/>
          </a:xfrm>
          <a:prstGeom prst="rightArrow">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136"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TextBox 5"/>
          <p:cNvSpPr txBox="1">
            <a:spLocks noChangeArrowheads="1"/>
          </p:cNvSpPr>
          <p:nvPr/>
        </p:nvSpPr>
        <p:spPr bwMode="auto">
          <a:xfrm>
            <a:off x="3572108" y="2258109"/>
            <a:ext cx="14570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800" b="1" dirty="0" smtClean="0">
                <a:solidFill>
                  <a:srgbClr val="0F3277"/>
                </a:solidFill>
              </a:rPr>
              <a:t>Tabulation of area </a:t>
            </a:r>
            <a:endParaRPr lang="en-US" altLang="x-none" sz="1800" b="1" dirty="0">
              <a:solidFill>
                <a:srgbClr val="0F3277"/>
              </a:solidFill>
            </a:endParaRPr>
          </a:p>
        </p:txBody>
      </p:sp>
      <p:sp>
        <p:nvSpPr>
          <p:cNvPr id="8" name="TextBox 5"/>
          <p:cNvSpPr txBox="1">
            <a:spLocks noChangeArrowheads="1"/>
          </p:cNvSpPr>
          <p:nvPr/>
        </p:nvSpPr>
        <p:spPr bwMode="auto">
          <a:xfrm>
            <a:off x="6285225" y="826184"/>
            <a:ext cx="14570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800" b="1" dirty="0" smtClean="0">
                <a:solidFill>
                  <a:srgbClr val="0F3277"/>
                </a:solidFill>
              </a:rPr>
              <a:t>Generated statistics</a:t>
            </a:r>
            <a:endParaRPr lang="en-US" altLang="x-none" sz="1800" b="1" dirty="0">
              <a:solidFill>
                <a:srgbClr val="0F3277"/>
              </a:solidFill>
            </a:endParaRPr>
          </a:p>
        </p:txBody>
      </p:sp>
    </p:spTree>
    <p:extLst>
      <p:ext uri="{BB962C8B-B14F-4D97-AF65-F5344CB8AC3E}">
        <p14:creationId xmlns:p14="http://schemas.microsoft.com/office/powerpoint/2010/main" val="38396945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3" name="Text Placeholder 2"/>
          <p:cNvSpPr>
            <a:spLocks noGrp="1"/>
          </p:cNvSpPr>
          <p:nvPr>
            <p:ph type="body" idx="1"/>
          </p:nvPr>
        </p:nvSpPr>
        <p:spPr/>
        <p:txBody>
          <a:bodyPr>
            <a:normAutofit/>
          </a:bodyPr>
          <a:lstStyle/>
          <a:p>
            <a:r>
              <a:rPr lang="en-US" dirty="0" smtClean="0"/>
              <a:t>Review </a:t>
            </a:r>
            <a:r>
              <a:rPr lang="en-US" dirty="0"/>
              <a:t>the global </a:t>
            </a:r>
            <a:r>
              <a:rPr lang="en-US" dirty="0" smtClean="0"/>
              <a:t>indicator framework </a:t>
            </a:r>
            <a:r>
              <a:rPr lang="en-US" dirty="0"/>
              <a:t>through a ‘geographic location’ </a:t>
            </a:r>
            <a:r>
              <a:rPr lang="en-US" dirty="0" smtClean="0"/>
              <a:t>lens</a:t>
            </a:r>
          </a:p>
          <a:p>
            <a:r>
              <a:rPr lang="en-US" dirty="0" smtClean="0"/>
              <a:t>Identify geospatial </a:t>
            </a:r>
            <a:r>
              <a:rPr lang="en-US" dirty="0"/>
              <a:t>data </a:t>
            </a:r>
            <a:r>
              <a:rPr lang="en-US" dirty="0" smtClean="0"/>
              <a:t>gaps, geospatial methodological </a:t>
            </a:r>
            <a:r>
              <a:rPr lang="en-US" dirty="0"/>
              <a:t>and measurement </a:t>
            </a:r>
            <a:r>
              <a:rPr lang="en-US" dirty="0" smtClean="0"/>
              <a:t>issues</a:t>
            </a:r>
          </a:p>
          <a:p>
            <a:r>
              <a:rPr lang="en-US" dirty="0" smtClean="0"/>
              <a:t>Consider how geospatial information can contribute to the indicators and metadata.</a:t>
            </a:r>
            <a:endParaRPr lang="en-US" dirty="0"/>
          </a:p>
        </p:txBody>
      </p:sp>
      <p:sp>
        <p:nvSpPr>
          <p:cNvPr id="624" name="Shape 624"/>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5</a:t>
            </a:fld>
            <a:endParaRPr/>
          </a:p>
        </p:txBody>
      </p:sp>
      <p:sp>
        <p:nvSpPr>
          <p:cNvPr id="625" name="Shape 625"/>
          <p:cNvSpPr/>
          <p:nvPr/>
        </p:nvSpPr>
        <p:spPr>
          <a:xfrm>
            <a:off x="712287" y="1497293"/>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12287" y="49323"/>
            <a:ext cx="7679264" cy="147732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a:t>United Nations Committee of Experts on Global Geospatial Information Management (UN-GGIM) </a:t>
            </a:r>
            <a:endParaRPr dirty="0"/>
          </a:p>
        </p:txBody>
      </p:sp>
      <p:sp>
        <p:nvSpPr>
          <p:cNvPr id="629" name="Shape 629"/>
          <p:cNvSpPr/>
          <p:nvPr/>
        </p:nvSpPr>
        <p:spPr>
          <a:xfrm>
            <a:off x="641841" y="1605278"/>
            <a:ext cx="8007368" cy="830993"/>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buSzPct val="100000"/>
              <a:defRPr sz="2400">
                <a:latin typeface="Roboto Regular"/>
                <a:ea typeface="Roboto Regular"/>
                <a:cs typeface="Roboto Regular"/>
                <a:sym typeface="Roboto Regular"/>
              </a:defRPr>
            </a:pPr>
            <a:r>
              <a:rPr dirty="0"/>
              <a:t/>
            </a:r>
            <a:br>
              <a:rPr dirty="0"/>
            </a:br>
            <a:endParaRPr dirty="0"/>
          </a:p>
        </p:txBody>
      </p:sp>
    </p:spTree>
    <p:extLst>
      <p:ext uri="{BB962C8B-B14F-4D97-AF65-F5344CB8AC3E}">
        <p14:creationId xmlns:p14="http://schemas.microsoft.com/office/powerpoint/2010/main" val="2559492355"/>
      </p:ext>
    </p:extLst>
  </p:cSld>
  <p:clrMapOvr>
    <a:masterClrMapping/>
  </p:clrMapOvr>
  <p:transition spd="slow">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6</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smtClean="0"/>
              <a:t>Geospatially relevant SDGs </a:t>
            </a:r>
            <a:endParaRPr dirty="0"/>
          </a:p>
        </p:txBody>
      </p:sp>
      <p:sp>
        <p:nvSpPr>
          <p:cNvPr id="629" name="Shape 629"/>
          <p:cNvSpPr/>
          <p:nvPr/>
        </p:nvSpPr>
        <p:spPr>
          <a:xfrm>
            <a:off x="641841" y="1371600"/>
            <a:ext cx="8007368" cy="5755418"/>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en-US" sz="2000" dirty="0" smtClean="0">
                <a:sym typeface="Roboto Regular"/>
              </a:rPr>
              <a:t>15 </a:t>
            </a:r>
            <a:r>
              <a:rPr lang="en-US" sz="2000" dirty="0">
                <a:sym typeface="Roboto Regular"/>
              </a:rPr>
              <a:t>indicators </a:t>
            </a:r>
            <a:r>
              <a:rPr lang="en-US" sz="2000" dirty="0" smtClean="0">
                <a:sym typeface="Roboto Regular"/>
              </a:rPr>
              <a:t>where </a:t>
            </a:r>
            <a:r>
              <a:rPr lang="en-US" sz="2000" dirty="0">
                <a:sym typeface="Roboto Regular"/>
              </a:rPr>
              <a:t>geospatial information together with statistical data can </a:t>
            </a:r>
            <a:r>
              <a:rPr lang="en-US" sz="2000" dirty="0" smtClean="0">
                <a:sym typeface="Roboto Regular"/>
              </a:rPr>
              <a:t>be used to produce the indicator:</a:t>
            </a:r>
          </a:p>
          <a:p>
            <a:pPr lvl="1" indent="0">
              <a:buSzPct val="100000"/>
              <a:defRPr sz="2400">
                <a:latin typeface="Roboto Regular"/>
                <a:ea typeface="Roboto Regular"/>
                <a:cs typeface="Roboto Regular"/>
                <a:sym typeface="Roboto Regular"/>
              </a:defRPr>
            </a:pPr>
            <a:r>
              <a:rPr lang="en-US" sz="2000" dirty="0">
                <a:sym typeface="Roboto Regular"/>
              </a:rPr>
              <a:t>	</a:t>
            </a:r>
            <a:r>
              <a:rPr lang="en-US" sz="2000" dirty="0" smtClean="0">
                <a:sym typeface="Roboto Regular"/>
              </a:rPr>
              <a:t>	□ </a:t>
            </a:r>
            <a:r>
              <a:rPr lang="en-US" sz="2000" dirty="0">
                <a:sym typeface="Roboto Regular"/>
              </a:rPr>
              <a:t>Tier </a:t>
            </a:r>
            <a:r>
              <a:rPr lang="en-US" sz="2000" dirty="0" smtClean="0">
                <a:sym typeface="Roboto Regular"/>
              </a:rPr>
              <a:t>I: 9.c.1   </a:t>
            </a:r>
            <a:r>
              <a:rPr lang="en-US" sz="2000" b="1" dirty="0">
                <a:sym typeface="Roboto Regular"/>
              </a:rPr>
              <a:t>14.5.1 </a:t>
            </a:r>
            <a:r>
              <a:rPr lang="en-US" sz="2000" b="1" dirty="0" smtClean="0">
                <a:sym typeface="Roboto Regular"/>
              </a:rPr>
              <a:t>  </a:t>
            </a:r>
            <a:r>
              <a:rPr lang="en-US" sz="2000" dirty="0" smtClean="0">
                <a:sym typeface="Roboto Regular"/>
              </a:rPr>
              <a:t>15.1.1 </a:t>
            </a:r>
            <a:r>
              <a:rPr lang="en-US" sz="2000" b="1" dirty="0" smtClean="0">
                <a:sym typeface="Roboto Regular"/>
              </a:rPr>
              <a:t>  15.1.2</a:t>
            </a:r>
            <a:r>
              <a:rPr lang="en-US" sz="2000" dirty="0" smtClean="0">
                <a:sym typeface="Roboto Regular"/>
              </a:rPr>
              <a:t> </a:t>
            </a:r>
          </a:p>
          <a:p>
            <a:pPr lvl="1" indent="0">
              <a:buSzPct val="100000"/>
              <a:defRPr sz="2400">
                <a:latin typeface="Roboto Regular"/>
                <a:ea typeface="Roboto Regular"/>
                <a:cs typeface="Roboto Regular"/>
                <a:sym typeface="Roboto Regular"/>
              </a:defRPr>
            </a:pPr>
            <a:r>
              <a:rPr lang="en-US" sz="2000" dirty="0">
                <a:sym typeface="Roboto Regular"/>
              </a:rPr>
              <a:t>	</a:t>
            </a:r>
            <a:r>
              <a:rPr lang="en-US" sz="2000" dirty="0" smtClean="0">
                <a:sym typeface="Roboto Regular"/>
              </a:rPr>
              <a:t>	□ </a:t>
            </a:r>
            <a:r>
              <a:rPr lang="en-US" sz="2000" dirty="0">
                <a:sym typeface="Roboto Regular"/>
              </a:rPr>
              <a:t>Tier </a:t>
            </a:r>
            <a:r>
              <a:rPr lang="en-US" sz="2000" dirty="0" smtClean="0">
                <a:sym typeface="Roboto Regular"/>
              </a:rPr>
              <a:t>II: 11.2.1   </a:t>
            </a:r>
            <a:r>
              <a:rPr lang="en-US" sz="2000" dirty="0">
                <a:sym typeface="Roboto Regular"/>
              </a:rPr>
              <a:t>11.3.1 </a:t>
            </a:r>
            <a:r>
              <a:rPr lang="en-US" sz="2000" dirty="0" smtClean="0">
                <a:sym typeface="Roboto Regular"/>
              </a:rPr>
              <a:t>  </a:t>
            </a:r>
            <a:r>
              <a:rPr lang="en-US" sz="2000" b="1" dirty="0" smtClean="0">
                <a:sym typeface="Roboto Regular"/>
              </a:rPr>
              <a:t>15.4.1</a:t>
            </a:r>
            <a:r>
              <a:rPr lang="en-US" sz="2000" dirty="0" smtClean="0">
                <a:sym typeface="Roboto Regular"/>
              </a:rPr>
              <a:t> </a:t>
            </a:r>
          </a:p>
          <a:p>
            <a:pPr lvl="3" indent="0">
              <a:buSzPct val="100000"/>
              <a:defRPr sz="2400">
                <a:latin typeface="Roboto Regular"/>
                <a:ea typeface="Roboto Regular"/>
                <a:cs typeface="Roboto Regular"/>
                <a:sym typeface="Roboto Regular"/>
              </a:defRPr>
            </a:pPr>
            <a:r>
              <a:rPr lang="en-US" sz="2000" dirty="0">
                <a:sym typeface="Roboto Regular"/>
              </a:rPr>
              <a:t>	</a:t>
            </a:r>
            <a:r>
              <a:rPr lang="en-US" sz="2000" dirty="0" smtClean="0">
                <a:sym typeface="Roboto Regular"/>
              </a:rPr>
              <a:t>	□ </a:t>
            </a:r>
            <a:r>
              <a:rPr lang="en-US" sz="2000" dirty="0">
                <a:sym typeface="Roboto Regular"/>
              </a:rPr>
              <a:t>Tier </a:t>
            </a:r>
            <a:r>
              <a:rPr lang="en-US" sz="2000" dirty="0" smtClean="0">
                <a:sym typeface="Roboto Regular"/>
              </a:rPr>
              <a:t>III: </a:t>
            </a:r>
            <a:r>
              <a:rPr lang="en-US" sz="2000" dirty="0">
                <a:sym typeface="Roboto Regular"/>
              </a:rPr>
              <a:t>2.4.1 </a:t>
            </a:r>
            <a:r>
              <a:rPr lang="en-US" sz="2000" dirty="0" smtClean="0">
                <a:sym typeface="Roboto Regular"/>
              </a:rPr>
              <a:t>  </a:t>
            </a:r>
            <a:r>
              <a:rPr lang="en-US" sz="2000" b="1" dirty="0" smtClean="0">
                <a:sym typeface="Roboto Regular"/>
              </a:rPr>
              <a:t>6.3.2</a:t>
            </a:r>
            <a:r>
              <a:rPr lang="en-US" sz="2000" dirty="0" smtClean="0">
                <a:sym typeface="Roboto Regular"/>
              </a:rPr>
              <a:t>   6.5.2  </a:t>
            </a:r>
            <a:r>
              <a:rPr lang="en-US" sz="2000" b="1" dirty="0" smtClean="0">
                <a:sym typeface="Roboto Regular"/>
              </a:rPr>
              <a:t> 6.6.1   </a:t>
            </a:r>
            <a:r>
              <a:rPr lang="en-US" sz="2000" dirty="0">
                <a:sym typeface="Roboto Regular"/>
              </a:rPr>
              <a:t>9.1.1 </a:t>
            </a:r>
            <a:r>
              <a:rPr lang="en-US" sz="2000" dirty="0" smtClean="0">
                <a:sym typeface="Roboto Regular"/>
              </a:rPr>
              <a:t>  11.7.1 	</a:t>
            </a:r>
            <a:endParaRPr lang="en-US" sz="2000" dirty="0" smtClean="0">
              <a:sym typeface="Roboto Regular"/>
            </a:endParaRPr>
          </a:p>
          <a:p>
            <a:pPr lvl="3" indent="0">
              <a:buSzPct val="100000"/>
              <a:defRPr sz="2400">
                <a:latin typeface="Roboto Regular"/>
                <a:ea typeface="Roboto Regular"/>
                <a:cs typeface="Roboto Regular"/>
                <a:sym typeface="Roboto Regular"/>
              </a:defRPr>
            </a:pPr>
            <a:r>
              <a:rPr lang="en-US" sz="2000" dirty="0" smtClean="0">
                <a:sym typeface="Roboto Regular"/>
              </a:rPr>
              <a:t>		</a:t>
            </a:r>
            <a:r>
              <a:rPr lang="en-US" sz="2000" dirty="0" smtClean="0">
                <a:sym typeface="Roboto Regular"/>
              </a:rPr>
              <a:t>               </a:t>
            </a:r>
            <a:r>
              <a:rPr lang="en-US" sz="2000" b="1" dirty="0" smtClean="0">
                <a:sym typeface="Roboto Regular"/>
              </a:rPr>
              <a:t>14.2.1</a:t>
            </a:r>
            <a:r>
              <a:rPr lang="en-US" sz="2000" dirty="0" smtClean="0">
                <a:sym typeface="Roboto Regular"/>
              </a:rPr>
              <a:t>   </a:t>
            </a:r>
            <a:r>
              <a:rPr lang="en-US" sz="2000" dirty="0" smtClean="0">
                <a:sym typeface="Roboto Regular"/>
              </a:rPr>
              <a:t>15.3.1 </a:t>
            </a:r>
            <a:endParaRPr lang="en-US" sz="2000" dirty="0" smtClean="0">
              <a:sym typeface="Roboto Regular"/>
            </a:endParaRPr>
          </a:p>
          <a:p>
            <a:pPr lvl="3" indent="0">
              <a:buSzPct val="100000"/>
              <a:defRPr sz="2400">
                <a:latin typeface="Roboto Regular"/>
                <a:ea typeface="Roboto Regular"/>
                <a:cs typeface="Roboto Regular"/>
                <a:sym typeface="Roboto Regular"/>
              </a:defRPr>
            </a:pPr>
            <a:endParaRPr lang="en-US" sz="2000" dirty="0" smtClean="0">
              <a:sym typeface="Roboto Regular"/>
            </a:endParaRPr>
          </a:p>
          <a:p>
            <a:pPr marL="342900" lvl="1" indent="-342900">
              <a:buSzPct val="100000"/>
              <a:buFont typeface="Arial" panose="020B0604020202020204" pitchFamily="34" charset="0"/>
              <a:buChar char="•"/>
              <a:defRPr sz="2400">
                <a:latin typeface="Roboto Regular"/>
                <a:ea typeface="Roboto Regular"/>
                <a:cs typeface="Roboto Regular"/>
                <a:sym typeface="Roboto Regular"/>
              </a:defRPr>
            </a:pPr>
            <a:r>
              <a:rPr lang="en-US" sz="2000" dirty="0" smtClean="0">
                <a:sym typeface="Roboto Regular"/>
              </a:rPr>
              <a:t>9 </a:t>
            </a:r>
            <a:r>
              <a:rPr lang="en-US" sz="2000" dirty="0">
                <a:sym typeface="Roboto Regular"/>
              </a:rPr>
              <a:t>indicators </a:t>
            </a:r>
            <a:r>
              <a:rPr lang="en-US" sz="2000" dirty="0" smtClean="0">
                <a:sym typeface="Roboto Regular"/>
              </a:rPr>
              <a:t>where </a:t>
            </a:r>
            <a:r>
              <a:rPr lang="en-US" sz="2000" dirty="0">
                <a:sym typeface="Roboto Regular"/>
              </a:rPr>
              <a:t>geospatial information can significantly support the production of </a:t>
            </a:r>
            <a:r>
              <a:rPr lang="en-US" sz="2000" dirty="0" smtClean="0">
                <a:sym typeface="Roboto Regular"/>
              </a:rPr>
              <a:t>indicator:  </a:t>
            </a:r>
          </a:p>
          <a:p>
            <a:pPr lvl="1" indent="0">
              <a:buSzPct val="100000"/>
              <a:defRPr sz="2400">
                <a:latin typeface="Roboto Regular"/>
                <a:ea typeface="Roboto Regular"/>
                <a:cs typeface="Roboto Regular"/>
                <a:sym typeface="Roboto Regular"/>
              </a:defRPr>
            </a:pPr>
            <a:r>
              <a:rPr lang="en-US" sz="2000" dirty="0" smtClean="0">
                <a:sym typeface="Roboto Regular"/>
              </a:rPr>
              <a:t>		□ </a:t>
            </a:r>
            <a:r>
              <a:rPr lang="en-US" sz="2000" dirty="0">
                <a:sym typeface="Roboto Regular"/>
              </a:rPr>
              <a:t>Tier </a:t>
            </a:r>
            <a:r>
              <a:rPr lang="en-US" sz="2000" dirty="0" smtClean="0">
                <a:sym typeface="Roboto Regular"/>
              </a:rPr>
              <a:t>I: </a:t>
            </a:r>
            <a:r>
              <a:rPr lang="en-US" sz="2000" dirty="0">
                <a:sym typeface="Roboto Regular"/>
              </a:rPr>
              <a:t>1.1.1 </a:t>
            </a:r>
            <a:r>
              <a:rPr lang="en-US" sz="2000" dirty="0" smtClean="0">
                <a:sym typeface="Roboto Regular"/>
              </a:rPr>
              <a:t>  4.5.1 </a:t>
            </a:r>
          </a:p>
          <a:p>
            <a:pPr lvl="1" indent="0">
              <a:buSzPct val="100000"/>
              <a:defRPr sz="2400">
                <a:latin typeface="Roboto Regular"/>
                <a:ea typeface="Roboto Regular"/>
                <a:cs typeface="Roboto Regular"/>
                <a:sym typeface="Roboto Regular"/>
              </a:defRPr>
            </a:pPr>
            <a:r>
              <a:rPr lang="en-US" sz="2000" dirty="0" smtClean="0">
                <a:sym typeface="Roboto Regular"/>
              </a:rPr>
              <a:t>		□ </a:t>
            </a:r>
            <a:r>
              <a:rPr lang="en-US" sz="2000" dirty="0">
                <a:sym typeface="Roboto Regular"/>
              </a:rPr>
              <a:t>Tier </a:t>
            </a:r>
            <a:r>
              <a:rPr lang="en-US" sz="2000" dirty="0" smtClean="0">
                <a:sym typeface="Roboto Regular"/>
              </a:rPr>
              <a:t>II: </a:t>
            </a:r>
            <a:r>
              <a:rPr lang="en-US" sz="2000" dirty="0">
                <a:sym typeface="Roboto Regular"/>
              </a:rPr>
              <a:t>5.2.2 </a:t>
            </a:r>
            <a:r>
              <a:rPr lang="en-US" sz="2000" dirty="0" smtClean="0">
                <a:sym typeface="Roboto Regular"/>
              </a:rPr>
              <a:t>  5.4.1   15.4.2 </a:t>
            </a:r>
            <a:endParaRPr lang="en-US" sz="2000" dirty="0">
              <a:sym typeface="Roboto Regular"/>
            </a:endParaRPr>
          </a:p>
          <a:p>
            <a:pPr lvl="1" indent="0">
              <a:buSzPct val="100000"/>
              <a:defRPr sz="2400">
                <a:latin typeface="Roboto Regular"/>
                <a:ea typeface="Roboto Regular"/>
                <a:cs typeface="Roboto Regular"/>
                <a:sym typeface="Roboto Regular"/>
              </a:defRPr>
            </a:pPr>
            <a:r>
              <a:rPr lang="en-US" sz="2000" dirty="0" smtClean="0">
                <a:sym typeface="Roboto Regular"/>
              </a:rPr>
              <a:t>		□ </a:t>
            </a:r>
            <a:r>
              <a:rPr lang="en-US" sz="2000" dirty="0">
                <a:sym typeface="Roboto Regular"/>
              </a:rPr>
              <a:t>Tier </a:t>
            </a:r>
            <a:r>
              <a:rPr lang="en-US" sz="2000" dirty="0" smtClean="0">
                <a:sym typeface="Roboto Regular"/>
              </a:rPr>
              <a:t>III: 1.4.2   5.a.1   </a:t>
            </a:r>
            <a:r>
              <a:rPr lang="en-US" sz="2000" dirty="0">
                <a:sym typeface="Roboto Regular"/>
              </a:rPr>
              <a:t>5.a.2 </a:t>
            </a:r>
            <a:r>
              <a:rPr lang="en-US" sz="2000" dirty="0" smtClean="0">
                <a:sym typeface="Roboto Regular"/>
              </a:rPr>
              <a:t>  </a:t>
            </a:r>
            <a:r>
              <a:rPr lang="en-US" sz="2000" dirty="0" smtClean="0">
                <a:sym typeface="Roboto Regular"/>
              </a:rPr>
              <a:t>11.7.2</a:t>
            </a:r>
          </a:p>
          <a:p>
            <a:pPr lvl="1" indent="0">
              <a:buSzPct val="100000"/>
              <a:defRPr sz="2400">
                <a:latin typeface="Roboto Regular"/>
                <a:ea typeface="Roboto Regular"/>
                <a:cs typeface="Roboto Regular"/>
                <a:sym typeface="Roboto Regular"/>
              </a:defRPr>
            </a:pPr>
            <a:endParaRPr lang="en-US" sz="2000" dirty="0" smtClean="0">
              <a:sym typeface="Roboto Regular"/>
            </a:endParaRPr>
          </a:p>
          <a:p>
            <a:pPr lvl="1" indent="0">
              <a:buSzPct val="100000"/>
              <a:defRPr sz="2400">
                <a:latin typeface="Roboto Regular"/>
                <a:ea typeface="Roboto Regular"/>
                <a:cs typeface="Roboto Regular"/>
                <a:sym typeface="Roboto Regular"/>
              </a:defRPr>
            </a:pPr>
            <a:r>
              <a:rPr lang="en-US" sz="2000" i="1" dirty="0">
                <a:sym typeface="Roboto Regular"/>
              </a:rPr>
              <a:t>These indicators cut across Goal 1 on poverty and disasters, Goal 5 on gender, goal 2 on agriculture, goal 14 on oceans, goal 6 on water, goal 11 on cities, goal 9 on infrastructure, goal 15 on land. </a:t>
            </a:r>
          </a:p>
          <a:p>
            <a:pPr lvl="1" indent="0">
              <a:buSzPct val="100000"/>
              <a:defRPr sz="2400">
                <a:latin typeface="Roboto Regular"/>
                <a:ea typeface="Roboto Regular"/>
                <a:cs typeface="Roboto Regular"/>
                <a:sym typeface="Roboto Regular"/>
              </a:defRPr>
            </a:pPr>
            <a:endParaRPr lang="fr-FR" sz="2400" dirty="0">
              <a:sym typeface="Roboto Regular"/>
            </a:endParaRPr>
          </a:p>
          <a:p>
            <a:pPr lvl="1" indent="0">
              <a:buSzPct val="100000"/>
              <a:defRPr sz="2400">
                <a:latin typeface="Roboto Regular"/>
                <a:ea typeface="Roboto Regular"/>
                <a:cs typeface="Roboto Regular"/>
                <a:sym typeface="Roboto Regular"/>
              </a:defRPr>
            </a:pPr>
            <a:endParaRPr dirty="0"/>
          </a:p>
        </p:txBody>
      </p:sp>
    </p:spTree>
    <p:extLst>
      <p:ext uri="{BB962C8B-B14F-4D97-AF65-F5344CB8AC3E}">
        <p14:creationId xmlns:p14="http://schemas.microsoft.com/office/powerpoint/2010/main" val="2316903517"/>
      </p:ext>
    </p:extLst>
  </p:cSld>
  <p:clrMapOvr>
    <a:masterClrMapping/>
  </p:clrMapOvr>
  <p:transition spd="slow">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7</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smtClean="0"/>
              <a:t>Geospatial analysis</a:t>
            </a:r>
            <a:endParaRPr dirty="0"/>
          </a:p>
        </p:txBody>
      </p:sp>
      <p:sp>
        <p:nvSpPr>
          <p:cNvPr id="629" name="Shape 629"/>
          <p:cNvSpPr/>
          <p:nvPr/>
        </p:nvSpPr>
        <p:spPr>
          <a:xfrm>
            <a:off x="641841" y="1447800"/>
            <a:ext cx="8007368" cy="2677652"/>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en-US" dirty="0" smtClean="0"/>
              <a:t>Conducting </a:t>
            </a:r>
            <a:r>
              <a:rPr lang="en-US" dirty="0" smtClean="0"/>
              <a:t>geospatial analysis is just as important as collecting geospatial </a:t>
            </a:r>
            <a:r>
              <a:rPr lang="en-US" dirty="0" smtClean="0"/>
              <a:t>data.</a:t>
            </a:r>
          </a:p>
          <a:p>
            <a:pPr marL="240631" indent="-240631">
              <a:buSzPct val="100000"/>
              <a:buChar char="•"/>
              <a:defRPr sz="2400">
                <a:latin typeface="Roboto Regular"/>
                <a:ea typeface="Roboto Regular"/>
                <a:cs typeface="Roboto Regular"/>
                <a:sym typeface="Roboto Regular"/>
              </a:defRPr>
            </a:pPr>
            <a:endParaRPr lang="en-US" dirty="0" smtClean="0"/>
          </a:p>
          <a:p>
            <a:pPr marL="240631" indent="-240631">
              <a:buSzPct val="100000"/>
              <a:buFontTx/>
              <a:buChar char="•"/>
              <a:defRPr sz="2400">
                <a:latin typeface="Roboto Regular"/>
                <a:ea typeface="Roboto Regular"/>
                <a:cs typeface="Roboto Regular"/>
                <a:sym typeface="Roboto Regular"/>
              </a:defRPr>
            </a:pPr>
            <a:r>
              <a:rPr lang="en-US" dirty="0"/>
              <a:t>Geospatial data can link populations to the environment by capturing where certain conditions exist, and thus determining who is affected.</a:t>
            </a:r>
          </a:p>
          <a:p>
            <a:pPr marL="240631" indent="-240631">
              <a:buSzPct val="100000"/>
              <a:buChar char="•"/>
              <a:defRPr sz="2400">
                <a:latin typeface="Roboto Regular"/>
                <a:ea typeface="Roboto Regular"/>
                <a:cs typeface="Roboto Regular"/>
                <a:sym typeface="Roboto Regular"/>
              </a:defRPr>
            </a:pPr>
            <a:endParaRPr lang="en-US" dirty="0" smtClean="0"/>
          </a:p>
        </p:txBody>
      </p:sp>
    </p:spTree>
    <p:extLst>
      <p:ext uri="{BB962C8B-B14F-4D97-AF65-F5344CB8AC3E}">
        <p14:creationId xmlns:p14="http://schemas.microsoft.com/office/powerpoint/2010/main" val="56392644"/>
      </p:ext>
    </p:extLst>
  </p:cSld>
  <p:clrMapOvr>
    <a:masterClrMapping/>
  </p:clrMapOvr>
  <p:transition spd="slow">
    <p:pu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8</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smtClean="0"/>
              <a:t>Geospatial analysis: Example 1</a:t>
            </a:r>
            <a:endParaRPr dirty="0"/>
          </a:p>
        </p:txBody>
      </p:sp>
      <p:sp>
        <p:nvSpPr>
          <p:cNvPr id="629" name="Shape 629"/>
          <p:cNvSpPr/>
          <p:nvPr/>
        </p:nvSpPr>
        <p:spPr>
          <a:xfrm>
            <a:off x="641841" y="1447800"/>
            <a:ext cx="8007368" cy="830993"/>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en-US" dirty="0" smtClean="0"/>
              <a:t>Population vulnerable to disasters in Ethiopia (source: preview.grid.unep.org) </a:t>
            </a:r>
            <a:endParaRPr dirty="0"/>
          </a:p>
        </p:txBody>
      </p:sp>
      <p:pic>
        <p:nvPicPr>
          <p:cNvPr id="9" name="Picture 8"/>
          <p:cNvPicPr/>
          <p:nvPr/>
        </p:nvPicPr>
        <p:blipFill rotWithShape="1">
          <a:blip r:embed="rId2" cstate="print">
            <a:extLst>
              <a:ext uri="{28A0092B-C50C-407E-A947-70E740481C1C}">
                <a14:useLocalDpi xmlns:a14="http://schemas.microsoft.com/office/drawing/2010/main" val="0"/>
              </a:ext>
            </a:extLst>
          </a:blip>
          <a:srcRect t="19436" b="101"/>
          <a:stretch/>
        </p:blipFill>
        <p:spPr bwMode="auto">
          <a:xfrm>
            <a:off x="1905000" y="2590800"/>
            <a:ext cx="5240842" cy="319593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82662916"/>
      </p:ext>
    </p:extLst>
  </p:cSld>
  <p:clrMapOvr>
    <a:masterClrMapping/>
  </p:clrMapOvr>
  <p:transition spd="slow">
    <p:pu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9</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a:t>Geospatial analysis: Example </a:t>
            </a:r>
            <a:r>
              <a:rPr lang="en-US" dirty="0" smtClean="0"/>
              <a:t>2</a:t>
            </a:r>
            <a:endParaRPr dirty="0"/>
          </a:p>
        </p:txBody>
      </p:sp>
      <p:sp>
        <p:nvSpPr>
          <p:cNvPr id="629" name="Shape 629"/>
          <p:cNvSpPr/>
          <p:nvPr/>
        </p:nvSpPr>
        <p:spPr>
          <a:xfrm>
            <a:off x="641841" y="1447800"/>
            <a:ext cx="8007368" cy="415498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en-US" dirty="0" smtClean="0"/>
              <a:t>SDG indicator 6.3.2: proportion of water bodies with good ambient water quality. </a:t>
            </a:r>
            <a:endParaRPr lang="en-US" dirty="0"/>
          </a:p>
          <a:p>
            <a:pPr>
              <a:buSzPct val="100000"/>
              <a:defRPr sz="2400">
                <a:latin typeface="Roboto Regular"/>
                <a:ea typeface="Roboto Regular"/>
                <a:cs typeface="Roboto Regular"/>
                <a:sym typeface="Roboto Regular"/>
              </a:defRPr>
            </a:pPr>
            <a:endParaRPr lang="en-US" dirty="0" smtClean="0"/>
          </a:p>
          <a:p>
            <a:pPr>
              <a:buSzPct val="100000"/>
              <a:defRPr sz="2400">
                <a:latin typeface="Roboto Regular"/>
                <a:ea typeface="Roboto Regular"/>
                <a:cs typeface="Roboto Regular"/>
                <a:sym typeface="Roboto Regular"/>
              </a:defRPr>
            </a:pPr>
            <a:r>
              <a:rPr lang="en-US" dirty="0" smtClean="0"/>
              <a:t>If a country has 90% of water bodies with good ambient water quality, is this good?</a:t>
            </a:r>
          </a:p>
          <a:p>
            <a:pPr marL="914400" lvl="1" indent="-914400">
              <a:buSzPct val="100000"/>
              <a:defRPr sz="2400">
                <a:latin typeface="Roboto Regular"/>
                <a:ea typeface="Roboto Regular"/>
                <a:cs typeface="Roboto Regular"/>
                <a:sym typeface="Roboto Regular"/>
              </a:defRPr>
            </a:pPr>
            <a:r>
              <a:rPr lang="en-US" dirty="0"/>
              <a:t>	</a:t>
            </a:r>
            <a:r>
              <a:rPr lang="en-US" dirty="0" smtClean="0"/>
              <a:t>- It depends on where the 10% of ‘bad’ water bodies are. If the poor water quality is where the bulk of the population live and withdraw water then this could mean that large populations are affected by poor water quality.</a:t>
            </a:r>
          </a:p>
          <a:p>
            <a:pPr lvl="1" indent="0">
              <a:buSzPct val="100000"/>
              <a:defRPr sz="2400">
                <a:latin typeface="Roboto Regular"/>
                <a:ea typeface="Roboto Regular"/>
                <a:cs typeface="Roboto Regular"/>
                <a:sym typeface="Roboto Regular"/>
              </a:defRPr>
            </a:pPr>
            <a:r>
              <a:rPr lang="en-US" dirty="0"/>
              <a:t>	</a:t>
            </a:r>
            <a:r>
              <a:rPr lang="en-US" dirty="0" smtClean="0"/>
              <a:t>	</a:t>
            </a:r>
          </a:p>
        </p:txBody>
      </p:sp>
    </p:spTree>
    <p:extLst>
      <p:ext uri="{BB962C8B-B14F-4D97-AF65-F5344CB8AC3E}">
        <p14:creationId xmlns:p14="http://schemas.microsoft.com/office/powerpoint/2010/main" val="1491553174"/>
      </p:ext>
    </p:extLst>
  </p:cSld>
  <p:clrMapOvr>
    <a:masterClrMapping/>
  </p:clrMapOvr>
  <p:transition spd="slow">
    <p:pu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10</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smtClean="0"/>
              <a:t>National Challenges</a:t>
            </a:r>
            <a:endParaRPr dirty="0"/>
          </a:p>
        </p:txBody>
      </p:sp>
      <p:sp>
        <p:nvSpPr>
          <p:cNvPr id="629" name="Shape 629"/>
          <p:cNvSpPr/>
          <p:nvPr/>
        </p:nvSpPr>
        <p:spPr>
          <a:xfrm>
            <a:off x="641841" y="1447800"/>
            <a:ext cx="8007368" cy="3046984"/>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en-US" dirty="0" smtClean="0"/>
              <a:t>Geospatial experts and statisticians often do not work together and geospatial expertise may be weak</a:t>
            </a:r>
          </a:p>
          <a:p>
            <a:pPr marL="240631" indent="-240631">
              <a:buSzPct val="100000"/>
              <a:buChar char="•"/>
              <a:defRPr sz="2400">
                <a:latin typeface="Roboto Regular"/>
                <a:ea typeface="Roboto Regular"/>
                <a:cs typeface="Roboto Regular"/>
                <a:sym typeface="Roboto Regular"/>
              </a:defRPr>
            </a:pPr>
            <a:endParaRPr lang="en-US" dirty="0" smtClean="0"/>
          </a:p>
          <a:p>
            <a:pPr marL="240631" indent="-240631">
              <a:buSzPct val="100000"/>
              <a:buChar char="•"/>
              <a:defRPr sz="2400">
                <a:latin typeface="Roboto Regular"/>
                <a:ea typeface="Roboto Regular"/>
                <a:cs typeface="Roboto Regular"/>
                <a:sym typeface="Roboto Regular"/>
              </a:defRPr>
            </a:pPr>
            <a:r>
              <a:rPr lang="en-US" dirty="0" smtClean="0"/>
              <a:t>Many </a:t>
            </a:r>
            <a:r>
              <a:rPr lang="en-US" dirty="0"/>
              <a:t>countries lack to the capacity to effectively </a:t>
            </a:r>
            <a:r>
              <a:rPr lang="en-US" dirty="0" smtClean="0"/>
              <a:t>measure environmental conditions </a:t>
            </a:r>
            <a:r>
              <a:rPr dirty="0"/>
              <a:t/>
            </a:r>
            <a:br>
              <a:rPr dirty="0"/>
            </a:br>
            <a:endParaRPr dirty="0"/>
          </a:p>
          <a:p>
            <a:pPr marL="240631" indent="-240631">
              <a:buSzPct val="100000"/>
              <a:buChar char="•"/>
              <a:defRPr sz="2400">
                <a:latin typeface="Roboto Regular"/>
                <a:ea typeface="Roboto Regular"/>
                <a:cs typeface="Roboto Regular"/>
                <a:sym typeface="Roboto Regular"/>
              </a:defRPr>
            </a:pPr>
            <a:r>
              <a:rPr lang="en-US" dirty="0" smtClean="0"/>
              <a:t>Even if GIS is used in censuses and surveys the capacity to analyze the data may be weak</a:t>
            </a:r>
            <a:endParaRPr dirty="0"/>
          </a:p>
        </p:txBody>
      </p:sp>
    </p:spTree>
    <p:extLst>
      <p:ext uri="{BB962C8B-B14F-4D97-AF65-F5344CB8AC3E}">
        <p14:creationId xmlns:p14="http://schemas.microsoft.com/office/powerpoint/2010/main" val="56392644"/>
      </p:ext>
    </p:extLst>
  </p:cSld>
  <p:clrMapOvr>
    <a:masterClrMapping/>
  </p:clrMapOvr>
  <p:transition spd="slow">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11</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smtClean="0"/>
              <a:t>Earth Observation potential</a:t>
            </a:r>
            <a:endParaRPr dirty="0"/>
          </a:p>
        </p:txBody>
      </p:sp>
      <p:sp>
        <p:nvSpPr>
          <p:cNvPr id="629" name="Shape 629"/>
          <p:cNvSpPr/>
          <p:nvPr/>
        </p:nvSpPr>
        <p:spPr>
          <a:xfrm>
            <a:off x="632316" y="1447800"/>
            <a:ext cx="8007368" cy="156965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en-US" dirty="0" smtClean="0"/>
              <a:t>Earth Observation can provide data for countries with limited capacity and can ensure comparability across locations and time.</a:t>
            </a:r>
            <a:r>
              <a:rPr dirty="0"/>
              <a:t/>
            </a:r>
            <a:br>
              <a:rPr dirty="0"/>
            </a:br>
            <a:endParaRPr dirty="0"/>
          </a:p>
        </p:txBody>
      </p:sp>
      <p:sp>
        <p:nvSpPr>
          <p:cNvPr id="2" name="AutoShape 2" descr="Image result for photo of satellite nas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Image result for photo of satellite nas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Image result for photo of satellite nas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7" name="Picture 9" descr="Image result for photo of satellite nas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23975" y="3048000"/>
            <a:ext cx="6496050" cy="3656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392644"/>
      </p:ext>
    </p:extLst>
  </p:cSld>
  <p:clrMapOvr>
    <a:masterClrMapping/>
  </p:clrMapOvr>
  <p:transition spd="slow">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12</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smtClean="0"/>
              <a:t>Earth Observation and land cover</a:t>
            </a:r>
            <a:endParaRPr dirty="0"/>
          </a:p>
        </p:txBody>
      </p:sp>
      <p:sp>
        <p:nvSpPr>
          <p:cNvPr id="629" name="Shape 629"/>
          <p:cNvSpPr/>
          <p:nvPr/>
        </p:nvSpPr>
        <p:spPr>
          <a:xfrm>
            <a:off x="641841" y="1605278"/>
            <a:ext cx="8007368" cy="4893643"/>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en-US" dirty="0" smtClean="0"/>
              <a:t>Two global land cover products: </a:t>
            </a:r>
          </a:p>
          <a:p>
            <a:pPr marL="342900" indent="-342900">
              <a:buSzPct val="100000"/>
              <a:buFont typeface="Wingdings" panose="05000000000000000000" pitchFamily="2" charset="2"/>
              <a:buChar char="Ø"/>
              <a:defRPr sz="2400">
                <a:latin typeface="Roboto Regular"/>
                <a:ea typeface="Roboto Regular"/>
                <a:cs typeface="Roboto Regular"/>
                <a:sym typeface="Roboto Regular"/>
              </a:defRPr>
            </a:pPr>
            <a:r>
              <a:rPr lang="en-US" dirty="0" smtClean="0"/>
              <a:t>The </a:t>
            </a:r>
            <a:r>
              <a:rPr lang="en-US" dirty="0"/>
              <a:t>European Space Agencies (ESA) Climate Change Initiative land cover dataset (CCI-LC) </a:t>
            </a:r>
            <a:endParaRPr lang="en-US" dirty="0" smtClean="0"/>
          </a:p>
          <a:p>
            <a:pPr marL="342900" indent="-342900">
              <a:buSzPct val="100000"/>
              <a:buFont typeface="Wingdings" panose="05000000000000000000" pitchFamily="2" charset="2"/>
              <a:buChar char="Ø"/>
              <a:defRPr sz="2400">
                <a:latin typeface="Roboto Regular"/>
                <a:ea typeface="Roboto Regular"/>
                <a:cs typeface="Roboto Regular"/>
                <a:sym typeface="Roboto Regular"/>
              </a:defRPr>
            </a:pPr>
            <a:r>
              <a:rPr lang="en-US" dirty="0" smtClean="0"/>
              <a:t>NASA </a:t>
            </a:r>
            <a:r>
              <a:rPr lang="en-US" dirty="0"/>
              <a:t>Moderate resolution Analysis (</a:t>
            </a:r>
            <a:r>
              <a:rPr lang="en-US" dirty="0" smtClean="0"/>
              <a:t>MODIS)</a:t>
            </a:r>
          </a:p>
          <a:p>
            <a:pPr marL="240631" indent="-240631">
              <a:buSzPct val="100000"/>
              <a:buChar char="•"/>
              <a:defRPr sz="2400">
                <a:latin typeface="Roboto Regular"/>
                <a:ea typeface="Roboto Regular"/>
                <a:cs typeface="Roboto Regular"/>
                <a:sym typeface="Roboto Regular"/>
              </a:defRPr>
            </a:pPr>
            <a:r>
              <a:rPr lang="en-US" dirty="0" smtClean="0"/>
              <a:t>Both are publically available. </a:t>
            </a:r>
          </a:p>
          <a:p>
            <a:pPr marL="240631" indent="-240631">
              <a:buSzPct val="100000"/>
              <a:buChar char="•"/>
              <a:defRPr sz="2400">
                <a:latin typeface="Roboto Regular"/>
                <a:ea typeface="Roboto Regular"/>
                <a:cs typeface="Roboto Regular"/>
                <a:sym typeface="Roboto Regular"/>
              </a:defRPr>
            </a:pPr>
            <a:r>
              <a:rPr lang="en-US" dirty="0" smtClean="0"/>
              <a:t>CCI-LC is </a:t>
            </a:r>
            <a:r>
              <a:rPr lang="en-US" dirty="0"/>
              <a:t>proposed for the use in monitoring SDG indicator 15.3.1. </a:t>
            </a:r>
            <a:r>
              <a:rPr lang="en-US" i="1" dirty="0" smtClean="0"/>
              <a:t>(proportion of land that is degraded over total land area)</a:t>
            </a:r>
            <a:endParaRPr lang="en-US" i="1" dirty="0" smtClean="0"/>
          </a:p>
          <a:p>
            <a:pPr marL="240631" indent="-240631">
              <a:buSzPct val="100000"/>
              <a:buChar char="•"/>
              <a:defRPr sz="2400">
                <a:latin typeface="Roboto Regular"/>
                <a:ea typeface="Roboto Regular"/>
                <a:cs typeface="Roboto Regular"/>
                <a:sym typeface="Roboto Regular"/>
              </a:defRPr>
            </a:pPr>
            <a:r>
              <a:rPr lang="en-US" dirty="0" smtClean="0"/>
              <a:t>The land cover classes in CCI-LC appear to be a slightly better match to 6.6.1 than the MODIS </a:t>
            </a:r>
            <a:r>
              <a:rPr lang="en-US" dirty="0" smtClean="0"/>
              <a:t>categories (change in the extent of water-related ecosystems over time)</a:t>
            </a:r>
            <a:r>
              <a:rPr dirty="0"/>
              <a:t/>
            </a:r>
            <a:br>
              <a:rPr dirty="0"/>
            </a:br>
            <a:endParaRPr dirty="0"/>
          </a:p>
        </p:txBody>
      </p:sp>
    </p:spTree>
    <p:extLst>
      <p:ext uri="{BB962C8B-B14F-4D97-AF65-F5344CB8AC3E}">
        <p14:creationId xmlns:p14="http://schemas.microsoft.com/office/powerpoint/2010/main" val="56392644"/>
      </p:ext>
    </p:extLst>
  </p:cSld>
  <p:clrMapOvr>
    <a:masterClrMapping/>
  </p:clrMapOvr>
  <p:transition spd="slow">
    <p:pu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13</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smtClean="0"/>
              <a:t>Earth Observation</a:t>
            </a:r>
            <a:endParaRPr dirty="0"/>
          </a:p>
        </p:txBody>
      </p:sp>
      <p:sp>
        <p:nvSpPr>
          <p:cNvPr id="629" name="Shape 629"/>
          <p:cNvSpPr/>
          <p:nvPr/>
        </p:nvSpPr>
        <p:spPr>
          <a:xfrm>
            <a:off x="641841" y="1371600"/>
            <a:ext cx="8007368" cy="45397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40631" indent="-240631">
              <a:spcAft>
                <a:spcPts val="600"/>
              </a:spcAft>
              <a:buSzPct val="100000"/>
              <a:buChar char="•"/>
              <a:defRPr sz="2400">
                <a:latin typeface="Roboto Regular"/>
                <a:ea typeface="Roboto Regular"/>
                <a:cs typeface="Roboto Regular"/>
                <a:sym typeface="Roboto Regular"/>
              </a:defRPr>
            </a:pPr>
            <a:r>
              <a:rPr lang="en-US" sz="2000" dirty="0" smtClean="0"/>
              <a:t>(</a:t>
            </a:r>
            <a:r>
              <a:rPr lang="en-US" sz="2000" dirty="0"/>
              <a:t>1) Moderate </a:t>
            </a:r>
            <a:r>
              <a:rPr lang="en-US" sz="2000" dirty="0" smtClean="0"/>
              <a:t>resolution, 250 m: The Climate Change Initiative Land Cover map (CCI-LC) includes maps of land cover for all countries</a:t>
            </a:r>
          </a:p>
          <a:p>
            <a:pPr marL="240631" indent="-240631">
              <a:spcAft>
                <a:spcPts val="600"/>
              </a:spcAft>
              <a:buSzPct val="100000"/>
              <a:buChar char="•"/>
              <a:defRPr sz="2400">
                <a:latin typeface="Roboto Regular"/>
                <a:ea typeface="Roboto Regular"/>
                <a:cs typeface="Roboto Regular"/>
                <a:sym typeface="Roboto Regular"/>
              </a:defRPr>
            </a:pPr>
            <a:r>
              <a:rPr lang="en-US" sz="2000" dirty="0" smtClean="0"/>
              <a:t>(</a:t>
            </a:r>
            <a:r>
              <a:rPr lang="en-US" sz="2000" dirty="0"/>
              <a:t>2) High </a:t>
            </a:r>
            <a:r>
              <a:rPr lang="en-US" sz="2000" dirty="0" smtClean="0"/>
              <a:t>Resolution, Landsat</a:t>
            </a:r>
            <a:r>
              <a:rPr lang="en-US" sz="2000" dirty="0"/>
              <a:t>, 30 </a:t>
            </a:r>
            <a:r>
              <a:rPr lang="en-US" sz="2000" dirty="0" smtClean="0"/>
              <a:t>m: Maps of water bodies from the Global Surface Water Explorer are publically available </a:t>
            </a:r>
            <a:endParaRPr lang="en-US" sz="2000" dirty="0"/>
          </a:p>
          <a:p>
            <a:pPr marL="795338" lvl="1" indent="-284163">
              <a:spcAft>
                <a:spcPts val="600"/>
              </a:spcAft>
              <a:buSzPct val="100000"/>
              <a:buFont typeface="Wingdings" panose="05000000000000000000" pitchFamily="2" charset="2"/>
              <a:buChar char="v"/>
              <a:defRPr sz="2400">
                <a:latin typeface="Roboto Regular"/>
                <a:ea typeface="Roboto Regular"/>
                <a:cs typeface="Roboto Regular"/>
                <a:sym typeface="Roboto Regular"/>
              </a:defRPr>
            </a:pPr>
            <a:r>
              <a:rPr lang="en-US" sz="2000" dirty="0" smtClean="0"/>
              <a:t>UN </a:t>
            </a:r>
            <a:r>
              <a:rPr lang="en-US" sz="2000" dirty="0" smtClean="0"/>
              <a:t>Environment is collaborating with NASA on mapping wetlands at 30m resolution</a:t>
            </a:r>
          </a:p>
          <a:p>
            <a:pPr marL="806450" indent="-342900">
              <a:spcAft>
                <a:spcPts val="600"/>
              </a:spcAft>
              <a:buSzPct val="100000"/>
              <a:buFont typeface="Wingdings" panose="05000000000000000000" pitchFamily="2" charset="2"/>
              <a:buChar char="v"/>
              <a:defRPr sz="2400">
                <a:latin typeface="Roboto Regular"/>
                <a:ea typeface="Roboto Regular"/>
                <a:cs typeface="Roboto Regular"/>
                <a:sym typeface="Roboto Regular"/>
              </a:defRPr>
            </a:pPr>
            <a:r>
              <a:rPr lang="en-US" sz="2000" dirty="0" smtClean="0"/>
              <a:t>UN </a:t>
            </a:r>
            <a:r>
              <a:rPr lang="en-US" sz="2000" dirty="0"/>
              <a:t>Environment is </a:t>
            </a:r>
            <a:r>
              <a:rPr lang="en-US" sz="2000" dirty="0" smtClean="0"/>
              <a:t>also partnering </a:t>
            </a:r>
            <a:r>
              <a:rPr lang="en-US" sz="2000" dirty="0"/>
              <a:t>with the </a:t>
            </a:r>
            <a:r>
              <a:rPr lang="en-US" sz="2000" dirty="0" err="1"/>
              <a:t>Gallileo</a:t>
            </a:r>
            <a:r>
              <a:rPr lang="en-US" sz="2000" dirty="0"/>
              <a:t> Reference Centre (GRC) to produce water body maps for every country (will be ready by November 2017</a:t>
            </a:r>
            <a:r>
              <a:rPr lang="en-US" sz="2000" dirty="0" smtClean="0"/>
              <a:t>)</a:t>
            </a:r>
          </a:p>
          <a:p>
            <a:pPr marL="240631" indent="-240631">
              <a:spcAft>
                <a:spcPts val="600"/>
              </a:spcAft>
              <a:buSzPct val="100000"/>
              <a:buChar char="•"/>
              <a:defRPr sz="2400">
                <a:latin typeface="Roboto Regular"/>
                <a:ea typeface="Roboto Regular"/>
                <a:cs typeface="Roboto Regular"/>
                <a:sym typeface="Roboto Regular"/>
              </a:defRPr>
            </a:pPr>
            <a:r>
              <a:rPr lang="en-US" sz="2000" dirty="0" smtClean="0"/>
              <a:t>(3) </a:t>
            </a:r>
            <a:r>
              <a:rPr lang="en-US" sz="2000" dirty="0"/>
              <a:t>Very High Resolution, 0.5 - 2 m: Data is available for purchase. </a:t>
            </a:r>
            <a:endParaRPr lang="en-US" sz="2000" dirty="0" smtClean="0"/>
          </a:p>
          <a:p>
            <a:pPr marL="855663" indent="-344488">
              <a:spcAft>
                <a:spcPts val="600"/>
              </a:spcAft>
              <a:buSzPct val="100000"/>
              <a:buFont typeface="Wingdings" panose="05000000000000000000" pitchFamily="2" charset="2"/>
              <a:buChar char="v"/>
              <a:defRPr sz="2400">
                <a:latin typeface="Roboto Regular"/>
                <a:ea typeface="Roboto Regular"/>
                <a:cs typeface="Roboto Regular"/>
                <a:sym typeface="Roboto Regular"/>
              </a:defRPr>
            </a:pPr>
            <a:r>
              <a:rPr lang="en-US" sz="2000" dirty="0" smtClean="0"/>
              <a:t>UN </a:t>
            </a:r>
            <a:r>
              <a:rPr lang="en-US" sz="2000" dirty="0"/>
              <a:t>Environment with NASA is planning a pilot to test the benefits of this level of resolution.</a:t>
            </a:r>
            <a:r>
              <a:rPr dirty="0"/>
              <a:t/>
            </a:r>
            <a:br>
              <a:rPr dirty="0"/>
            </a:br>
            <a:endParaRPr dirty="0"/>
          </a:p>
        </p:txBody>
      </p:sp>
    </p:spTree>
    <p:extLst>
      <p:ext uri="{BB962C8B-B14F-4D97-AF65-F5344CB8AC3E}">
        <p14:creationId xmlns:p14="http://schemas.microsoft.com/office/powerpoint/2010/main" val="306371634"/>
      </p:ext>
    </p:extLst>
  </p:cSld>
  <p:clrMapOvr>
    <a:masterClrMapping/>
  </p:clrMapOvr>
  <p:transition spd="slow">
    <p:pu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14</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595302" y="529652"/>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smtClean="0"/>
              <a:t>Land cover from CCI-LC: Example</a:t>
            </a:r>
            <a:endParaRPr dirty="0"/>
          </a:p>
        </p:txBody>
      </p:sp>
      <p:sp>
        <p:nvSpPr>
          <p:cNvPr id="629" name="Shape 629"/>
          <p:cNvSpPr/>
          <p:nvPr/>
        </p:nvSpPr>
        <p:spPr>
          <a:xfrm>
            <a:off x="564069" y="1447800"/>
            <a:ext cx="8007368" cy="830993"/>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buSzPct val="100000"/>
              <a:defRPr sz="2400">
                <a:latin typeface="Roboto Regular"/>
                <a:ea typeface="Roboto Regular"/>
                <a:cs typeface="Roboto Regular"/>
                <a:sym typeface="Roboto Regular"/>
              </a:defRPr>
            </a:pPr>
            <a:r>
              <a:rPr dirty="0" smtClean="0"/>
              <a:t/>
            </a:r>
            <a:br>
              <a:rPr dirty="0" smtClean="0"/>
            </a:br>
            <a:endParaRPr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921" y="1193800"/>
            <a:ext cx="7441879" cy="398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64069" y="5181600"/>
            <a:ext cx="774173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136" rtl="0" fontAlgn="auto" latinLnBrk="0" hangingPunct="0">
              <a:lnSpc>
                <a:spcPct val="100000"/>
              </a:lnSpc>
              <a:spcBef>
                <a:spcPts val="0"/>
              </a:spcBef>
              <a:spcAft>
                <a:spcPts val="0"/>
              </a:spcAft>
              <a:buClrTx/>
              <a:buSzTx/>
              <a:buFontTx/>
              <a:buNone/>
              <a:tabLst/>
            </a:pPr>
            <a:r>
              <a:rPr lang="en-US" sz="1400" i="1" dirty="0" smtClean="0"/>
              <a:t>Note: Costa Rica was chosen for illustrative purposes only. </a:t>
            </a:r>
            <a:endParaRPr kumimoji="0" lang="en-US" sz="1400" b="0" i="1" u="none" strike="noStrike" cap="none" spc="0" normalizeH="0" baseline="0" dirty="0">
              <a:ln>
                <a:noFill/>
              </a:ln>
              <a:solidFill>
                <a:srgbClr val="000000"/>
              </a:solidFill>
              <a:effectLst/>
              <a:uFillTx/>
              <a:sym typeface="Calibri"/>
            </a:endParaRPr>
          </a:p>
        </p:txBody>
      </p:sp>
    </p:spTree>
    <p:extLst>
      <p:ext uri="{BB962C8B-B14F-4D97-AF65-F5344CB8AC3E}">
        <p14:creationId xmlns:p14="http://schemas.microsoft.com/office/powerpoint/2010/main" val="2328076871"/>
      </p:ext>
    </p:extLst>
  </p:cSld>
  <p:clrMapOvr>
    <a:masterClrMapping/>
  </p:clrMapOvr>
  <p:transition spd="slow">
    <p:pu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15</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28121" y="304800"/>
            <a:ext cx="7679264" cy="98488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smtClean="0"/>
              <a:t>The data from the previous slide can be tabulated into statistics</a:t>
            </a:r>
            <a:endParaRPr dirty="0"/>
          </a:p>
        </p:txBody>
      </p:sp>
      <p:sp>
        <p:nvSpPr>
          <p:cNvPr id="629" name="Shape 629"/>
          <p:cNvSpPr/>
          <p:nvPr/>
        </p:nvSpPr>
        <p:spPr>
          <a:xfrm>
            <a:off x="564069" y="1447800"/>
            <a:ext cx="8007368" cy="830993"/>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buSzPct val="100000"/>
              <a:defRPr sz="2400">
                <a:latin typeface="Roboto Regular"/>
                <a:ea typeface="Roboto Regular"/>
                <a:cs typeface="Roboto Regular"/>
                <a:sym typeface="Roboto Regular"/>
              </a:defRPr>
            </a:pPr>
            <a:r>
              <a:rPr dirty="0" smtClean="0"/>
              <a:t/>
            </a:r>
            <a:br>
              <a:rPr dirty="0" smtClean="0"/>
            </a:br>
            <a:endParaRPr dirty="0"/>
          </a:p>
        </p:txBody>
      </p:sp>
      <p:sp>
        <p:nvSpPr>
          <p:cNvPr id="2" name="TextBox 1"/>
          <p:cNvSpPr txBox="1"/>
          <p:nvPr/>
        </p:nvSpPr>
        <p:spPr>
          <a:xfrm>
            <a:off x="564069" y="5181600"/>
            <a:ext cx="774173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136" rtl="0" fontAlgn="auto" latinLnBrk="0" hangingPunct="0">
              <a:lnSpc>
                <a:spcPct val="100000"/>
              </a:lnSpc>
              <a:spcBef>
                <a:spcPts val="0"/>
              </a:spcBef>
              <a:spcAft>
                <a:spcPts val="0"/>
              </a:spcAft>
              <a:buClrTx/>
              <a:buSzTx/>
              <a:buFontTx/>
              <a:buNone/>
              <a:tabLst/>
            </a:pPr>
            <a:r>
              <a:rPr lang="en-US" sz="1400" i="1" dirty="0" smtClean="0"/>
              <a:t>Note: Costa Rica was chosen for illustrative purposes only. </a:t>
            </a:r>
            <a:endParaRPr kumimoji="0" lang="en-US" sz="1400" b="0" i="1" u="none" strike="noStrike" cap="none" spc="0" normalizeH="0" baseline="0" dirty="0">
              <a:ln>
                <a:noFill/>
              </a:ln>
              <a:solidFill>
                <a:srgbClr val="000000"/>
              </a:solidFill>
              <a:effectLst/>
              <a:uFillTx/>
              <a:sym typeface="Calibri"/>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468" y="1447800"/>
            <a:ext cx="7038975" cy="2695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9745292"/>
      </p:ext>
    </p:extLst>
  </p:cSld>
  <p:clrMapOvr>
    <a:masterClrMapping/>
  </p:clrMapOvr>
  <p:transition spd="slow">
    <p:pu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16</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645586" y="224790"/>
            <a:ext cx="7679264" cy="98488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smtClean="0"/>
              <a:t>CCI-LC can be overlaid with other maps or population maps</a:t>
            </a:r>
            <a:endParaRPr dirty="0"/>
          </a:p>
        </p:txBody>
      </p:sp>
      <p:sp>
        <p:nvSpPr>
          <p:cNvPr id="629" name="Shape 629"/>
          <p:cNvSpPr/>
          <p:nvPr/>
        </p:nvSpPr>
        <p:spPr>
          <a:xfrm>
            <a:off x="564069" y="1447800"/>
            <a:ext cx="8007368" cy="830993"/>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buSzPct val="100000"/>
              <a:defRPr sz="2400">
                <a:latin typeface="Roboto Regular"/>
                <a:ea typeface="Roboto Regular"/>
                <a:cs typeface="Roboto Regular"/>
                <a:sym typeface="Roboto Regular"/>
              </a:defRPr>
            </a:pPr>
            <a:r>
              <a:rPr dirty="0" smtClean="0"/>
              <a:t/>
            </a:r>
            <a:br>
              <a:rPr dirty="0" smtClean="0"/>
            </a:br>
            <a:endParaRPr dirty="0"/>
          </a:p>
        </p:txBody>
      </p:sp>
      <p:sp>
        <p:nvSpPr>
          <p:cNvPr id="2" name="TextBox 1"/>
          <p:cNvSpPr txBox="1"/>
          <p:nvPr/>
        </p:nvSpPr>
        <p:spPr>
          <a:xfrm>
            <a:off x="564069" y="5181600"/>
            <a:ext cx="774173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136" rtl="0" fontAlgn="auto" latinLnBrk="0" hangingPunct="0">
              <a:lnSpc>
                <a:spcPct val="100000"/>
              </a:lnSpc>
              <a:spcBef>
                <a:spcPts val="0"/>
              </a:spcBef>
              <a:spcAft>
                <a:spcPts val="0"/>
              </a:spcAft>
              <a:buClrTx/>
              <a:buSzTx/>
              <a:buFontTx/>
              <a:buNone/>
              <a:tabLst/>
            </a:pPr>
            <a:r>
              <a:rPr lang="en-US" sz="1400" i="1" dirty="0" smtClean="0"/>
              <a:t>Note: Republic of the Congo was chosen for illustrative purposes only. </a:t>
            </a:r>
            <a:endParaRPr kumimoji="0" lang="en-US" sz="1400" b="0" i="1" u="none" strike="noStrike" cap="none" spc="0" normalizeH="0" baseline="0" dirty="0">
              <a:ln>
                <a:noFill/>
              </a:ln>
              <a:solidFill>
                <a:srgbClr val="000000"/>
              </a:solidFill>
              <a:effectLst/>
              <a:uFillTx/>
              <a:sym typeface="Calibri"/>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9" y="1209675"/>
            <a:ext cx="6424612" cy="40403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7581665"/>
      </p:ext>
    </p:extLst>
  </p:cSld>
  <p:clrMapOvr>
    <a:masterClrMapping/>
  </p:clrMapOvr>
  <p:transition spd="slow">
    <p:pu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17</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smtClean="0"/>
              <a:t>Conclusions</a:t>
            </a:r>
            <a:endParaRPr dirty="0"/>
          </a:p>
        </p:txBody>
      </p:sp>
      <p:sp>
        <p:nvSpPr>
          <p:cNvPr id="629" name="Shape 629"/>
          <p:cNvSpPr/>
          <p:nvPr/>
        </p:nvSpPr>
        <p:spPr>
          <a:xfrm>
            <a:off x="641841" y="1605278"/>
            <a:ext cx="8007368" cy="415498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en-US" dirty="0" smtClean="0"/>
              <a:t>High potential for using Earth Observation for other indicators related to land, oceans, population and disaster related SDG indicators</a:t>
            </a:r>
            <a:r>
              <a:rPr lang="en-US" dirty="0" smtClean="0"/>
              <a:t>.</a:t>
            </a:r>
          </a:p>
          <a:p>
            <a:pPr marL="240631" indent="-240631">
              <a:buSzPct val="100000"/>
              <a:buChar char="•"/>
              <a:defRPr sz="2400">
                <a:latin typeface="Roboto Regular"/>
                <a:ea typeface="Roboto Regular"/>
                <a:cs typeface="Roboto Regular"/>
                <a:sym typeface="Roboto Regular"/>
              </a:defRPr>
            </a:pPr>
            <a:endParaRPr lang="en-US" dirty="0" smtClean="0"/>
          </a:p>
          <a:p>
            <a:pPr marL="240631" indent="-240631">
              <a:buSzPct val="100000"/>
              <a:buChar char="•"/>
              <a:defRPr sz="2400">
                <a:latin typeface="Roboto Regular"/>
                <a:ea typeface="Roboto Regular"/>
                <a:cs typeface="Roboto Regular"/>
                <a:sym typeface="Roboto Regular"/>
              </a:defRPr>
            </a:pPr>
            <a:r>
              <a:rPr lang="en-US" dirty="0" smtClean="0"/>
              <a:t>There is still a need for ground </a:t>
            </a:r>
            <a:r>
              <a:rPr lang="en-US" dirty="0" err="1" smtClean="0"/>
              <a:t>truthing</a:t>
            </a:r>
            <a:r>
              <a:rPr lang="en-US" dirty="0" smtClean="0"/>
              <a:t> of information, particularly for the information to be useful for national policy making</a:t>
            </a:r>
            <a:r>
              <a:rPr lang="en-US" dirty="0" smtClean="0"/>
              <a:t>.</a:t>
            </a:r>
          </a:p>
          <a:p>
            <a:pPr marL="240631" indent="-240631">
              <a:buSzPct val="100000"/>
              <a:buChar char="•"/>
              <a:defRPr sz="2400">
                <a:latin typeface="Roboto Regular"/>
                <a:ea typeface="Roboto Regular"/>
                <a:cs typeface="Roboto Regular"/>
                <a:sym typeface="Roboto Regular"/>
              </a:defRPr>
            </a:pPr>
            <a:endParaRPr lang="en-US" dirty="0" smtClean="0"/>
          </a:p>
          <a:p>
            <a:pPr marL="240631" indent="-240631">
              <a:buSzPct val="100000"/>
              <a:buChar char="•"/>
              <a:defRPr sz="2400">
                <a:latin typeface="Roboto Regular"/>
                <a:ea typeface="Roboto Regular"/>
                <a:cs typeface="Roboto Regular"/>
                <a:sym typeface="Roboto Regular"/>
              </a:defRPr>
            </a:pPr>
            <a:r>
              <a:rPr lang="en-US" dirty="0" smtClean="0"/>
              <a:t>Collaboration is vital to support this work and to ensure consistency between SDG indicators.</a:t>
            </a:r>
            <a:r>
              <a:rPr dirty="0"/>
              <a:t/>
            </a:r>
            <a:br>
              <a:rPr dirty="0"/>
            </a:br>
            <a:endParaRPr dirty="0"/>
          </a:p>
        </p:txBody>
      </p:sp>
    </p:spTree>
    <p:extLst>
      <p:ext uri="{BB962C8B-B14F-4D97-AF65-F5344CB8AC3E}">
        <p14:creationId xmlns:p14="http://schemas.microsoft.com/office/powerpoint/2010/main" val="2231881828"/>
      </p:ext>
    </p:extLst>
  </p:cSld>
  <p:clrMapOvr>
    <a:masterClrMapping/>
  </p:clrMapOvr>
  <p:transition spd="slow">
    <p:pu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18</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12287" y="49323"/>
            <a:ext cx="7679264" cy="98488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dirty="0" err="1" smtClean="0"/>
              <a:t>Side</a:t>
            </a:r>
            <a:r>
              <a:rPr lang="fr-FR" dirty="0" smtClean="0"/>
              <a:t> Event: </a:t>
            </a:r>
            <a:r>
              <a:rPr lang="fr-FR" dirty="0" err="1" smtClean="0"/>
              <a:t>Measuring</a:t>
            </a:r>
            <a:r>
              <a:rPr lang="fr-FR" dirty="0" smtClean="0"/>
              <a:t> </a:t>
            </a:r>
            <a:r>
              <a:rPr lang="fr-FR" dirty="0" err="1" smtClean="0"/>
              <a:t>Ecosystems</a:t>
            </a:r>
            <a:r>
              <a:rPr lang="fr-FR" dirty="0" smtClean="0"/>
              <a:t> </a:t>
            </a:r>
            <a:r>
              <a:rPr lang="fr-FR" dirty="0" err="1" smtClean="0"/>
              <a:t>using</a:t>
            </a:r>
            <a:r>
              <a:rPr lang="fr-FR" dirty="0" smtClean="0"/>
              <a:t> </a:t>
            </a:r>
            <a:r>
              <a:rPr lang="fr-FR" dirty="0" err="1" smtClean="0"/>
              <a:t>Earth</a:t>
            </a:r>
            <a:r>
              <a:rPr lang="fr-FR" dirty="0" smtClean="0"/>
              <a:t> Observation </a:t>
            </a:r>
            <a:r>
              <a:rPr lang="fr-FR" dirty="0" err="1" smtClean="0"/>
              <a:t>Systems</a:t>
            </a:r>
            <a:endParaRPr dirty="0"/>
          </a:p>
        </p:txBody>
      </p:sp>
      <p:sp>
        <p:nvSpPr>
          <p:cNvPr id="629" name="Shape 629"/>
          <p:cNvSpPr/>
          <p:nvPr/>
        </p:nvSpPr>
        <p:spPr>
          <a:xfrm>
            <a:off x="641841" y="1605278"/>
            <a:ext cx="8007368" cy="2677652"/>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en-US" dirty="0" smtClean="0"/>
              <a:t>27</a:t>
            </a:r>
            <a:r>
              <a:rPr lang="en-US" baseline="30000" dirty="0" smtClean="0"/>
              <a:t>th</a:t>
            </a:r>
            <a:r>
              <a:rPr lang="en-US" dirty="0" smtClean="0"/>
              <a:t> November, Mexico City</a:t>
            </a:r>
          </a:p>
          <a:p>
            <a:pPr marL="240631" indent="-240631">
              <a:buSzPct val="100000"/>
              <a:buChar char="•"/>
              <a:defRPr sz="2400">
                <a:latin typeface="Roboto Regular"/>
                <a:ea typeface="Roboto Regular"/>
                <a:cs typeface="Roboto Regular"/>
                <a:sym typeface="Roboto Regular"/>
              </a:defRPr>
            </a:pPr>
            <a:endParaRPr lang="en-US" dirty="0" smtClean="0"/>
          </a:p>
          <a:p>
            <a:pPr marL="240631" indent="-240631">
              <a:buSzPct val="100000"/>
              <a:buChar char="•"/>
              <a:defRPr sz="2400">
                <a:latin typeface="Roboto Regular"/>
                <a:ea typeface="Roboto Regular"/>
                <a:cs typeface="Roboto Regular"/>
                <a:sym typeface="Roboto Regular"/>
              </a:defRPr>
            </a:pPr>
            <a:r>
              <a:rPr lang="en-US" dirty="0"/>
              <a:t>B</a:t>
            </a:r>
            <a:r>
              <a:rPr lang="en-US" dirty="0" smtClean="0"/>
              <a:t>ack-to-back with the UN-GGIM Fifth </a:t>
            </a:r>
            <a:r>
              <a:rPr lang="en-US" dirty="0"/>
              <a:t>High Level Forum on United Nations Global Geospatial Information Management </a:t>
            </a:r>
            <a:r>
              <a:rPr lang="en-US" dirty="0" smtClean="0"/>
              <a:t>(Mexico City, 28 </a:t>
            </a:r>
            <a:r>
              <a:rPr lang="en-US" dirty="0"/>
              <a:t>– 30 November </a:t>
            </a:r>
            <a:r>
              <a:rPr lang="en-US" dirty="0" smtClean="0"/>
              <a:t>2017)</a:t>
            </a:r>
            <a:endParaRPr lang="en-US" dirty="0"/>
          </a:p>
          <a:p>
            <a:pPr>
              <a:buSzPct val="100000"/>
              <a:defRPr sz="2400">
                <a:latin typeface="Roboto Regular"/>
                <a:ea typeface="Roboto Regular"/>
                <a:cs typeface="Roboto Regular"/>
                <a:sym typeface="Roboto Regular"/>
              </a:defRPr>
            </a:pPr>
            <a:r>
              <a:rPr dirty="0"/>
              <a:t/>
            </a:r>
            <a:br>
              <a:rPr dirty="0"/>
            </a:br>
            <a:endParaRPr dirty="0"/>
          </a:p>
        </p:txBody>
      </p:sp>
    </p:spTree>
    <p:extLst>
      <p:ext uri="{BB962C8B-B14F-4D97-AF65-F5344CB8AC3E}">
        <p14:creationId xmlns:p14="http://schemas.microsoft.com/office/powerpoint/2010/main" val="1765920214"/>
      </p:ext>
    </p:extLst>
  </p:cSld>
  <p:clrMapOvr>
    <a:masterClrMapping/>
  </p:clrMapOvr>
  <p:transition spd="slow">
    <p:pu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AEEF"/>
        </a:solidFill>
        <a:effectLst/>
      </p:bgPr>
    </p:bg>
    <p:spTree>
      <p:nvGrpSpPr>
        <p:cNvPr id="1" name=""/>
        <p:cNvGrpSpPr/>
        <p:nvPr/>
      </p:nvGrpSpPr>
      <p:grpSpPr>
        <a:xfrm>
          <a:off x="0" y="0"/>
          <a:ext cx="0" cy="0"/>
          <a:chOff x="0" y="0"/>
          <a:chExt cx="0" cy="0"/>
        </a:xfrm>
      </p:grpSpPr>
      <p:sp>
        <p:nvSpPr>
          <p:cNvPr id="752" name="Shape 752"/>
          <p:cNvSpPr>
            <a:spLocks noGrp="1"/>
          </p:cNvSpPr>
          <p:nvPr>
            <p:ph type="ctrTitle"/>
          </p:nvPr>
        </p:nvSpPr>
        <p:spPr>
          <a:xfrm>
            <a:off x="728121" y="3649131"/>
            <a:ext cx="4995350" cy="844552"/>
          </a:xfrm>
          <a:prstGeom prst="rect">
            <a:avLst/>
          </a:prstGeom>
        </p:spPr>
        <p:txBody>
          <a:bodyPr lIns="0" tIns="0" rIns="0" bIns="0" anchor="b"/>
          <a:lstStyle>
            <a:lvl1pPr>
              <a:defRPr sz="3600">
                <a:solidFill>
                  <a:srgbClr val="FFFFFF"/>
                </a:solidFill>
              </a:defRPr>
            </a:lvl1pPr>
          </a:lstStyle>
          <a:p>
            <a:r>
              <a:t>Thank you</a:t>
            </a:r>
          </a:p>
        </p:txBody>
      </p:sp>
      <p:sp>
        <p:nvSpPr>
          <p:cNvPr id="753" name="Shape 753"/>
          <p:cNvSpPr/>
          <p:nvPr/>
        </p:nvSpPr>
        <p:spPr>
          <a:xfrm>
            <a:off x="728121" y="4493683"/>
            <a:ext cx="7679264" cy="1"/>
          </a:xfrm>
          <a:prstGeom prst="line">
            <a:avLst/>
          </a:prstGeom>
          <a:ln w="12700">
            <a:solidFill>
              <a:srgbClr val="FFFFFF"/>
            </a:solidFill>
          </a:ln>
        </p:spPr>
        <p:txBody>
          <a:bodyPr lIns="45719" rIns="45719"/>
          <a:lstStyle/>
          <a:p>
            <a:endParaRPr/>
          </a:p>
        </p:txBody>
      </p:sp>
      <p:pic>
        <p:nvPicPr>
          <p:cNvPr id="754" name="image1.png" descr="UNEnvironment_Logo_English_Short_white.png"/>
          <p:cNvPicPr>
            <a:picLocks noChangeAspect="1"/>
          </p:cNvPicPr>
          <p:nvPr/>
        </p:nvPicPr>
        <p:blipFill>
          <a:blip r:embed="rId2">
            <a:extLst/>
          </a:blip>
          <a:stretch>
            <a:fillRect/>
          </a:stretch>
        </p:blipFill>
        <p:spPr>
          <a:xfrm>
            <a:off x="6225054" y="2874028"/>
            <a:ext cx="2495616" cy="1619657"/>
          </a:xfrm>
          <a:prstGeom prst="rect">
            <a:avLst/>
          </a:prstGeom>
          <a:ln w="12700">
            <a:miter lim="400000"/>
          </a:ln>
        </p:spPr>
      </p:pic>
      <p:sp>
        <p:nvSpPr>
          <p:cNvPr id="756" name="Shape 756"/>
          <p:cNvSpPr/>
          <p:nvPr/>
        </p:nvSpPr>
        <p:spPr>
          <a:xfrm>
            <a:off x="728121" y="5790239"/>
            <a:ext cx="7679264" cy="1"/>
          </a:xfrm>
          <a:prstGeom prst="line">
            <a:avLst/>
          </a:prstGeom>
          <a:ln w="12700">
            <a:solidFill>
              <a:srgbClr val="FFFFFF"/>
            </a:solidFill>
          </a:ln>
        </p:spPr>
        <p:txBody>
          <a:bodyPr lIns="45719" rIns="45719"/>
          <a:lstStyle/>
          <a:p>
            <a:endParaRPr/>
          </a:p>
        </p:txBody>
      </p:sp>
      <p:sp>
        <p:nvSpPr>
          <p:cNvPr id="757" name="Shape 757"/>
          <p:cNvSpPr/>
          <p:nvPr/>
        </p:nvSpPr>
        <p:spPr>
          <a:xfrm>
            <a:off x="5156201" y="5790239"/>
            <a:ext cx="3251185" cy="2413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lnSpcReduction="10000"/>
          </a:bodyPr>
          <a:lstStyle>
            <a:lvl1pPr algn="r" defTabSz="457200">
              <a:spcBef>
                <a:spcPts val="300"/>
              </a:spcBef>
              <a:defRPr sz="1600">
                <a:solidFill>
                  <a:srgbClr val="FFFFFF"/>
                </a:solidFill>
                <a:latin typeface="Roboto Regular"/>
                <a:ea typeface="Roboto Regular"/>
                <a:cs typeface="Roboto Regular"/>
                <a:sym typeface="Roboto Regular"/>
              </a:defRPr>
            </a:lvl1pPr>
          </a:lstStyle>
          <a:p>
            <a:r>
              <a:t>www.unep.org</a:t>
            </a:r>
          </a:p>
        </p:txBody>
      </p:sp>
      <p:sp>
        <p:nvSpPr>
          <p:cNvPr id="8" name="Shape 755"/>
          <p:cNvSpPr txBox="1">
            <a:spLocks/>
          </p:cNvSpPr>
          <p:nvPr/>
        </p:nvSpPr>
        <p:spPr>
          <a:xfrm>
            <a:off x="5308601" y="4646083"/>
            <a:ext cx="3251185" cy="129655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lvl1pPr marL="0" marR="0" indent="0" algn="l" defTabSz="457136" rtl="0" latinLnBrk="0">
              <a:lnSpc>
                <a:spcPct val="100000"/>
              </a:lnSpc>
              <a:spcBef>
                <a:spcPts val="700"/>
              </a:spcBef>
              <a:spcAft>
                <a:spcPts val="0"/>
              </a:spcAft>
              <a:buClrTx/>
              <a:buSzTx/>
              <a:buFontTx/>
              <a:buNone/>
              <a:tabLst/>
              <a:defRPr sz="3200" b="0" i="0" u="none" strike="noStrike" cap="none" spc="0" baseline="0">
                <a:ln>
                  <a:noFill/>
                </a:ln>
                <a:solidFill>
                  <a:srgbClr val="888888"/>
                </a:solidFill>
                <a:uFillTx/>
                <a:latin typeface="Roboto Regular"/>
                <a:ea typeface="Roboto Regular"/>
                <a:cs typeface="Roboto Regular"/>
                <a:sym typeface="Roboto Regular"/>
              </a:defRPr>
            </a:lvl1pPr>
            <a:lvl2pPr marL="0" marR="0" indent="457136" algn="l" defTabSz="457136" rtl="0" latinLnBrk="0">
              <a:lnSpc>
                <a:spcPct val="100000"/>
              </a:lnSpc>
              <a:spcBef>
                <a:spcPts val="700"/>
              </a:spcBef>
              <a:spcAft>
                <a:spcPts val="0"/>
              </a:spcAft>
              <a:buClrTx/>
              <a:buSzTx/>
              <a:buFontTx/>
              <a:buNone/>
              <a:tabLst/>
              <a:defRPr sz="3200" b="0" i="0" u="none" strike="noStrike" cap="none" spc="0" baseline="0">
                <a:ln>
                  <a:noFill/>
                </a:ln>
                <a:solidFill>
                  <a:srgbClr val="888888"/>
                </a:solidFill>
                <a:uFillTx/>
                <a:latin typeface="Roboto Regular"/>
                <a:ea typeface="Roboto Regular"/>
                <a:cs typeface="Roboto Regular"/>
                <a:sym typeface="Roboto Regular"/>
              </a:defRPr>
            </a:lvl2pPr>
            <a:lvl3pPr marL="0" marR="0" indent="914272" algn="l" defTabSz="457136" rtl="0" latinLnBrk="0">
              <a:lnSpc>
                <a:spcPct val="100000"/>
              </a:lnSpc>
              <a:spcBef>
                <a:spcPts val="700"/>
              </a:spcBef>
              <a:spcAft>
                <a:spcPts val="0"/>
              </a:spcAft>
              <a:buClrTx/>
              <a:buSzTx/>
              <a:buFontTx/>
              <a:buNone/>
              <a:tabLst/>
              <a:defRPr sz="3200" b="0" i="0" u="none" strike="noStrike" cap="none" spc="0" baseline="0">
                <a:ln>
                  <a:noFill/>
                </a:ln>
                <a:solidFill>
                  <a:srgbClr val="888888"/>
                </a:solidFill>
                <a:uFillTx/>
                <a:latin typeface="Roboto Regular"/>
                <a:ea typeface="Roboto Regular"/>
                <a:cs typeface="Roboto Regular"/>
                <a:sym typeface="Roboto Regular"/>
              </a:defRPr>
            </a:lvl3pPr>
            <a:lvl4pPr marL="0" marR="0" indent="1371407" algn="l" defTabSz="457136" rtl="0" latinLnBrk="0">
              <a:lnSpc>
                <a:spcPct val="100000"/>
              </a:lnSpc>
              <a:spcBef>
                <a:spcPts val="700"/>
              </a:spcBef>
              <a:spcAft>
                <a:spcPts val="0"/>
              </a:spcAft>
              <a:buClrTx/>
              <a:buSzTx/>
              <a:buFontTx/>
              <a:buNone/>
              <a:tabLst/>
              <a:defRPr sz="3200" b="0" i="0" u="none" strike="noStrike" cap="none" spc="0" baseline="0">
                <a:ln>
                  <a:noFill/>
                </a:ln>
                <a:solidFill>
                  <a:srgbClr val="888888"/>
                </a:solidFill>
                <a:uFillTx/>
                <a:latin typeface="Roboto Regular"/>
                <a:ea typeface="Roboto Regular"/>
                <a:cs typeface="Roboto Regular"/>
                <a:sym typeface="Roboto Regular"/>
              </a:defRPr>
            </a:lvl4pPr>
            <a:lvl5pPr marL="0" marR="0" indent="1828543" algn="l" defTabSz="457136" rtl="0" latinLnBrk="0">
              <a:lnSpc>
                <a:spcPct val="100000"/>
              </a:lnSpc>
              <a:spcBef>
                <a:spcPts val="700"/>
              </a:spcBef>
              <a:spcAft>
                <a:spcPts val="0"/>
              </a:spcAft>
              <a:buClrTx/>
              <a:buSzTx/>
              <a:buFontTx/>
              <a:buNone/>
              <a:tabLst/>
              <a:defRPr sz="3200" b="0" i="0" u="none" strike="noStrike" cap="none" spc="0" baseline="0">
                <a:ln>
                  <a:noFill/>
                </a:ln>
                <a:solidFill>
                  <a:srgbClr val="888888"/>
                </a:solidFill>
                <a:uFillTx/>
                <a:latin typeface="Roboto Regular"/>
                <a:ea typeface="Roboto Regular"/>
                <a:cs typeface="Roboto Regular"/>
                <a:sym typeface="Roboto Regular"/>
              </a:defRPr>
            </a:lvl5pPr>
            <a:lvl6pPr marL="2651387"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6pPr>
            <a:lvl7pPr marL="3108523"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7pPr>
            <a:lvl8pPr marL="3565659"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8pPr>
            <a:lvl9pPr marL="4022795"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9pPr>
          </a:lstStyle>
          <a:p>
            <a:pPr algn="r" hangingPunct="1">
              <a:spcBef>
                <a:spcPts val="200"/>
              </a:spcBef>
              <a:defRPr sz="900">
                <a:solidFill>
                  <a:srgbClr val="FFFFFF"/>
                </a:solidFill>
              </a:defRPr>
            </a:pPr>
            <a:endParaRPr lang="en-US" sz="900" smtClean="0">
              <a:solidFill>
                <a:srgbClr val="FFFFFF"/>
              </a:solidFill>
            </a:endParaRPr>
          </a:p>
          <a:p>
            <a:pPr algn="r" hangingPunct="1">
              <a:spcBef>
                <a:spcPts val="200"/>
              </a:spcBef>
              <a:defRPr sz="900">
                <a:solidFill>
                  <a:srgbClr val="FFFFFF"/>
                </a:solidFill>
              </a:defRPr>
            </a:pPr>
            <a:r>
              <a:rPr lang="en-US" sz="900" smtClean="0">
                <a:solidFill>
                  <a:srgbClr val="FFFFFF"/>
                </a:solidFill>
              </a:rPr>
              <a:t>Lowri Angharad Rees/</a:t>
            </a:r>
          </a:p>
          <a:p>
            <a:pPr algn="r" hangingPunct="1">
              <a:spcBef>
                <a:spcPts val="200"/>
              </a:spcBef>
              <a:defRPr sz="900">
                <a:solidFill>
                  <a:srgbClr val="FFFFFF"/>
                </a:solidFill>
              </a:defRPr>
            </a:pPr>
            <a:r>
              <a:rPr lang="en-US" sz="900" smtClean="0">
                <a:solidFill>
                  <a:srgbClr val="FFFFFF"/>
                </a:solidFill>
              </a:rPr>
              <a:t>Africa Office / Resource Efficiency Unit</a:t>
            </a:r>
          </a:p>
          <a:p>
            <a:pPr algn="r" hangingPunct="1">
              <a:spcBef>
                <a:spcPts val="200"/>
              </a:spcBef>
              <a:defRPr sz="900">
                <a:solidFill>
                  <a:srgbClr val="FFFFFF"/>
                </a:solidFill>
              </a:defRPr>
            </a:pPr>
            <a:r>
              <a:rPr lang="en-US" sz="900" smtClean="0">
                <a:solidFill>
                  <a:srgbClr val="FFFFFF"/>
                </a:solidFill>
              </a:rPr>
              <a:t>UN Environment</a:t>
            </a:r>
          </a:p>
          <a:p>
            <a:pPr algn="r" hangingPunct="1">
              <a:spcBef>
                <a:spcPts val="200"/>
              </a:spcBef>
              <a:defRPr sz="900">
                <a:solidFill>
                  <a:srgbClr val="FFFFFF"/>
                </a:solidFill>
              </a:defRPr>
            </a:pPr>
            <a:r>
              <a:rPr lang="en-US" sz="900" smtClean="0">
                <a:solidFill>
                  <a:srgbClr val="FFFFFF"/>
                </a:solidFill>
              </a:rPr>
              <a:t>United Nations Office in Nairobi, Kenya</a:t>
            </a:r>
          </a:p>
          <a:p>
            <a:pPr algn="r" hangingPunct="1">
              <a:spcBef>
                <a:spcPts val="200"/>
              </a:spcBef>
              <a:defRPr sz="900">
                <a:solidFill>
                  <a:srgbClr val="FFFFFF"/>
                </a:solidFill>
              </a:defRPr>
            </a:pPr>
            <a:r>
              <a:rPr lang="en-US" sz="900" smtClean="0">
                <a:solidFill>
                  <a:schemeClr val="bg1"/>
                </a:solidFill>
                <a:hlinkClick r:id="rId3"/>
              </a:rPr>
              <a:t>Lowri.rees@unep.org</a:t>
            </a:r>
            <a:endParaRPr lang="en-US" sz="900" dirty="0" smtClean="0">
              <a:solidFill>
                <a:schemeClr val="bg1"/>
              </a:solidFill>
            </a:endParaRPr>
          </a:p>
        </p:txBody>
      </p:sp>
    </p:spTree>
  </p:cSld>
  <p:clrMapOvr>
    <a:masterClrMapping/>
  </p:clrMapOvr>
  <p:transition spd="slow" advClick="0">
    <p:randomBar dir="vert"/>
  </p:transition>
  <p:timing>
    <p:tnLst>
      <p:par>
        <p:cTn id="1" dur="indefinite" restart="never" nodeType="tmRoot"/>
      </p:par>
    </p:tnLst>
  </p:timing>
</p:sld>
</file>

<file path=ppt/theme/theme1.xml><?xml version="1.0" encoding="utf-8"?>
<a:theme xmlns:a="http://schemas.openxmlformats.org/drawingml/2006/main" name="UNEnvironment_PPT_English_ver2">
  <a:themeElements>
    <a:clrScheme name="UNEnvironment_PPT_English_ver2">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UNEnvironment_PPT_English_ver2">
      <a:majorFont>
        <a:latin typeface="Calibri"/>
        <a:ea typeface="Calibri"/>
        <a:cs typeface="Calibri"/>
      </a:majorFont>
      <a:minorFont>
        <a:latin typeface="Helvetica"/>
        <a:ea typeface="Helvetica"/>
        <a:cs typeface="Helvetica"/>
      </a:minorFont>
    </a:fontScheme>
    <a:fmtScheme name="UNEnvironment_PPT_English_ver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UNEnvironment_PPT_English_ver2">
  <a:themeElements>
    <a:clrScheme name="UNEnvironment_PPT_English_ver2">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UNEnvironment_PPT_English_ver2">
      <a:majorFont>
        <a:latin typeface="Calibri"/>
        <a:ea typeface="Calibri"/>
        <a:cs typeface="Calibri"/>
      </a:majorFont>
      <a:minorFont>
        <a:latin typeface="Helvetica"/>
        <a:ea typeface="Helvetica"/>
        <a:cs typeface="Helvetica"/>
      </a:minorFont>
    </a:fontScheme>
    <a:fmtScheme name="UNEnvironment_PPT_English_ver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Angles</Template>
  <TotalTime>945</TotalTime>
  <Words>1457</Words>
  <Application>Microsoft Office PowerPoint</Application>
  <PresentationFormat>On-screen Show (4:3)</PresentationFormat>
  <Paragraphs>192</Paragraphs>
  <Slides>19</Slides>
  <Notes>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UNEnvironment_PPT_English_ver2</vt:lpstr>
      <vt:lpstr>Geospatial disaggregation as key to understanding where people are vulnerable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will the 2030 Agenda  be monitored?</dc:title>
  <dc:creator>Jillian Campbell</dc:creator>
  <cp:lastModifiedBy>Lowri Rees</cp:lastModifiedBy>
  <cp:revision>67</cp:revision>
  <dcterms:modified xsi:type="dcterms:W3CDTF">2017-09-28T06:10:37Z</dcterms:modified>
</cp:coreProperties>
</file>