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2" r:id="rId4"/>
    <p:sldId id="263" r:id="rId5"/>
    <p:sldId id="261" r:id="rId6"/>
    <p:sldId id="264" r:id="rId7"/>
    <p:sldId id="26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63" autoAdjust="0"/>
    <p:restoredTop sz="94660"/>
  </p:normalViewPr>
  <p:slideViewPr>
    <p:cSldViewPr snapToGrid="0">
      <p:cViewPr varScale="1">
        <p:scale>
          <a:sx n="89" d="100"/>
          <a:sy n="89" d="100"/>
        </p:scale>
        <p:origin x="42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963A-E8A0-4A1C-866F-9A12ADED0837}" type="datetimeFigureOut">
              <a:rPr lang="en-ZA" smtClean="0"/>
              <a:t>2017/09/21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7F376-0011-4740-B02C-BA52C5D67231}" type="slidenum">
              <a:rPr lang="en-ZA" smtClean="0"/>
              <a:t>‹#›</a:t>
            </a:fld>
            <a:endParaRPr lang="en-ZA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1002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963A-E8A0-4A1C-866F-9A12ADED0837}" type="datetimeFigureOut">
              <a:rPr lang="en-ZA" smtClean="0"/>
              <a:t>2017/09/21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7F376-0011-4740-B02C-BA52C5D6723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49715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963A-E8A0-4A1C-866F-9A12ADED0837}" type="datetimeFigureOut">
              <a:rPr lang="en-ZA" smtClean="0"/>
              <a:t>2017/09/21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7F376-0011-4740-B02C-BA52C5D6723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60031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963A-E8A0-4A1C-866F-9A12ADED0837}" type="datetimeFigureOut">
              <a:rPr lang="en-ZA" smtClean="0"/>
              <a:t>2017/09/21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7F376-0011-4740-B02C-BA52C5D6723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15059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963A-E8A0-4A1C-866F-9A12ADED0837}" type="datetimeFigureOut">
              <a:rPr lang="en-ZA" smtClean="0"/>
              <a:t>2017/09/21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7F376-0011-4740-B02C-BA52C5D6723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42854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963A-E8A0-4A1C-866F-9A12ADED0837}" type="datetimeFigureOut">
              <a:rPr lang="en-ZA" smtClean="0"/>
              <a:t>2017/09/21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7F376-0011-4740-B02C-BA52C5D6723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91304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963A-E8A0-4A1C-866F-9A12ADED0837}" type="datetimeFigureOut">
              <a:rPr lang="en-ZA" smtClean="0"/>
              <a:t>2017/09/21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7F376-0011-4740-B02C-BA52C5D6723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62220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963A-E8A0-4A1C-866F-9A12ADED0837}" type="datetimeFigureOut">
              <a:rPr lang="en-ZA" smtClean="0"/>
              <a:t>2017/09/21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7F376-0011-4740-B02C-BA52C5D6723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80352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963A-E8A0-4A1C-866F-9A12ADED0837}" type="datetimeFigureOut">
              <a:rPr lang="en-ZA" smtClean="0"/>
              <a:t>2017/09/21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7F376-0011-4740-B02C-BA52C5D6723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21276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963A-E8A0-4A1C-866F-9A12ADED0837}" type="datetimeFigureOut">
              <a:rPr lang="en-ZA" smtClean="0"/>
              <a:t>2017/09/21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7F376-0011-4740-B02C-BA52C5D6723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75765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963A-E8A0-4A1C-866F-9A12ADED0837}" type="datetimeFigureOut">
              <a:rPr lang="en-ZA" smtClean="0"/>
              <a:t>2017/09/21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7F376-0011-4740-B02C-BA52C5D6723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47505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963A-E8A0-4A1C-866F-9A12ADED0837}" type="datetimeFigureOut">
              <a:rPr lang="en-ZA" smtClean="0"/>
              <a:t>2017/09/21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7F376-0011-4740-B02C-BA52C5D67231}" type="slidenum">
              <a:rPr lang="en-ZA" smtClean="0"/>
              <a:t>‹#›</a:t>
            </a:fld>
            <a:endParaRPr lang="en-ZA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941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963A-E8A0-4A1C-866F-9A12ADED0837}" type="datetimeFigureOut">
              <a:rPr lang="en-ZA" smtClean="0"/>
              <a:t>2017/09/21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7F376-0011-4740-B02C-BA52C5D6723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635408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963A-E8A0-4A1C-866F-9A12ADED0837}" type="datetimeFigureOut">
              <a:rPr lang="en-ZA" smtClean="0"/>
              <a:t>2017/09/21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7F376-0011-4740-B02C-BA52C5D67231}" type="slidenum">
              <a:rPr lang="en-ZA" smtClean="0"/>
              <a:t>‹#›</a:t>
            </a:fld>
            <a:endParaRPr lang="en-ZA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26687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963A-E8A0-4A1C-866F-9A12ADED0837}" type="datetimeFigureOut">
              <a:rPr lang="en-ZA" smtClean="0"/>
              <a:t>2017/09/21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7F376-0011-4740-B02C-BA52C5D6723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617874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963A-E8A0-4A1C-866F-9A12ADED0837}" type="datetimeFigureOut">
              <a:rPr lang="en-ZA" smtClean="0"/>
              <a:t>2017/09/21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7F376-0011-4740-B02C-BA52C5D6723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695784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963A-E8A0-4A1C-866F-9A12ADED0837}" type="datetimeFigureOut">
              <a:rPr lang="en-ZA" smtClean="0"/>
              <a:t>2017/09/21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7F376-0011-4740-B02C-BA52C5D6723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22360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F39963A-E8A0-4A1C-866F-9A12ADED0837}" type="datetimeFigureOut">
              <a:rPr lang="en-ZA" smtClean="0"/>
              <a:t>2017/09/21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827F376-0011-4740-B02C-BA52C5D6723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470368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Efforts made in Swaziland to address the need for disaggregated data at national level to address data needs for the 2030 Agenda</a:t>
            </a:r>
            <a:r>
              <a:rPr lang="en-ZA" b="1" dirty="0" smtClean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.</a:t>
            </a:r>
            <a:endParaRPr lang="en-ZA" sz="40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6012" y="5362486"/>
            <a:ext cx="8535988" cy="1879600"/>
          </a:xfrm>
        </p:spPr>
        <p:txBody>
          <a:bodyPr/>
          <a:lstStyle/>
          <a:p>
            <a:pPr algn="r"/>
            <a:r>
              <a:rPr lang="en-ZA" dirty="0" smtClean="0">
                <a:solidFill>
                  <a:schemeClr val="tx1"/>
                </a:solidFill>
              </a:rPr>
              <a:t>September 2017</a:t>
            </a:r>
          </a:p>
          <a:p>
            <a:pPr algn="r"/>
            <a:r>
              <a:rPr lang="en-ZA" dirty="0" smtClean="0">
                <a:solidFill>
                  <a:schemeClr val="tx1"/>
                </a:solidFill>
              </a:rPr>
              <a:t>Presented by : </a:t>
            </a:r>
            <a:r>
              <a:rPr lang="en-ZA" dirty="0" err="1" smtClean="0">
                <a:solidFill>
                  <a:schemeClr val="tx1"/>
                </a:solidFill>
              </a:rPr>
              <a:t>Nolwazi</a:t>
            </a:r>
            <a:r>
              <a:rPr lang="en-ZA" dirty="0" smtClean="0">
                <a:solidFill>
                  <a:schemeClr val="tx1"/>
                </a:solidFill>
              </a:rPr>
              <a:t> Dlamini</a:t>
            </a:r>
            <a:endParaRPr lang="en-Z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420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667120" y="359715"/>
            <a:ext cx="8382876" cy="793968"/>
          </a:xfrm>
        </p:spPr>
        <p:txBody>
          <a:bodyPr>
            <a:normAutofit/>
          </a:bodyPr>
          <a:lstStyle/>
          <a:p>
            <a:r>
              <a:rPr lang="en-ZA" sz="2800" dirty="0" smtClean="0">
                <a:solidFill>
                  <a:schemeClr val="bg1"/>
                </a:solidFill>
                <a:latin typeface="HCo Hoefler Text"/>
              </a:rPr>
              <a:t>Introduction</a:t>
            </a:r>
            <a:endParaRPr lang="en-ZA" sz="2800" dirty="0">
              <a:solidFill>
                <a:schemeClr val="bg1"/>
              </a:solidFill>
              <a:latin typeface="HCo Hoefler Text"/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667120" y="1650764"/>
            <a:ext cx="9733112" cy="4420708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r>
              <a:rPr lang="en-ZA" dirty="0">
                <a:solidFill>
                  <a:schemeClr val="bg1"/>
                </a:solidFill>
                <a:latin typeface="HCo Hoefler Text"/>
              </a:rPr>
              <a:t>Disaggregation of data is a necessary step in fully understanding the needs </a:t>
            </a: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of a population in a country</a:t>
            </a:r>
            <a:r>
              <a:rPr lang="en-ZA" dirty="0" smtClean="0">
                <a:solidFill>
                  <a:srgbClr val="565656"/>
                </a:solidFill>
                <a:latin typeface="HCo Hoefler Text"/>
              </a:rPr>
              <a:t>.</a:t>
            </a:r>
            <a:endParaRPr lang="en-ZA" dirty="0" smtClean="0"/>
          </a:p>
          <a:p>
            <a:pPr lvl="0">
              <a:buClr>
                <a:prstClr val="white"/>
              </a:buClr>
            </a:pP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When collecting data for Censuses and Surveys, </a:t>
            </a:r>
            <a:r>
              <a:rPr lang="en-ZA" dirty="0">
                <a:solidFill>
                  <a:schemeClr val="bg1"/>
                </a:solidFill>
                <a:latin typeface="HCo Hoefler Text"/>
              </a:rPr>
              <a:t>the Central Statistical </a:t>
            </a: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Office ensures that the data is produced and disseminated in a disaggregated manner, that is by age and sex.</a:t>
            </a:r>
            <a:endParaRPr lang="en-ZA" dirty="0">
              <a:solidFill>
                <a:schemeClr val="bg1"/>
              </a:solidFill>
              <a:latin typeface="HCo Hoefler Text"/>
            </a:endParaRPr>
          </a:p>
        </p:txBody>
      </p:sp>
    </p:spTree>
    <p:extLst>
      <p:ext uri="{BB962C8B-B14F-4D97-AF65-F5344CB8AC3E}">
        <p14:creationId xmlns:p14="http://schemas.microsoft.com/office/powerpoint/2010/main" val="3077133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0471" y="685801"/>
            <a:ext cx="8464804" cy="1066088"/>
          </a:xfrm>
        </p:spPr>
        <p:txBody>
          <a:bodyPr>
            <a:normAutofit/>
          </a:bodyPr>
          <a:lstStyle/>
          <a:p>
            <a:r>
              <a:rPr lang="en-ZA" sz="2800" dirty="0">
                <a:solidFill>
                  <a:schemeClr val="bg1"/>
                </a:solidFill>
                <a:latin typeface="HCo Hoefler Text"/>
              </a:rPr>
              <a:t>Available data for </a:t>
            </a:r>
            <a:r>
              <a:rPr lang="en-ZA" sz="2800" dirty="0" smtClean="0">
                <a:solidFill>
                  <a:schemeClr val="bg1"/>
                </a:solidFill>
                <a:latin typeface="HCo Hoefler Text"/>
              </a:rPr>
              <a:t>disaggregation by vulnerable groups</a:t>
            </a:r>
            <a:endParaRPr lang="en-ZA" sz="2800" dirty="0">
              <a:solidFill>
                <a:schemeClr val="bg1"/>
              </a:solidFill>
              <a:latin typeface="HCo Hoefler Tex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0470" y="1845892"/>
            <a:ext cx="9148467" cy="4734370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ZA" sz="1400" dirty="0" smtClean="0">
                <a:solidFill>
                  <a:schemeClr val="bg1"/>
                </a:solidFill>
                <a:latin typeface="HCo Hoefler Text"/>
              </a:rPr>
              <a:t>Sex</a:t>
            </a:r>
          </a:p>
          <a:p>
            <a:r>
              <a:rPr lang="en-ZA" sz="1400" dirty="0" smtClean="0">
                <a:solidFill>
                  <a:schemeClr val="bg1"/>
                </a:solidFill>
                <a:latin typeface="HCo Hoefler Text"/>
              </a:rPr>
              <a:t>Age</a:t>
            </a:r>
          </a:p>
          <a:p>
            <a:r>
              <a:rPr lang="en-ZA" sz="1400" dirty="0" smtClean="0">
                <a:solidFill>
                  <a:schemeClr val="bg1"/>
                </a:solidFill>
                <a:latin typeface="HCo Hoefler Text"/>
              </a:rPr>
              <a:t>Citizenship</a:t>
            </a:r>
          </a:p>
          <a:p>
            <a:r>
              <a:rPr lang="en-ZA" sz="1400" dirty="0" smtClean="0">
                <a:solidFill>
                  <a:schemeClr val="bg1"/>
                </a:solidFill>
                <a:latin typeface="HCo Hoefler Text"/>
              </a:rPr>
              <a:t>Education</a:t>
            </a:r>
          </a:p>
          <a:p>
            <a:r>
              <a:rPr lang="en-ZA" sz="1400" dirty="0" smtClean="0">
                <a:solidFill>
                  <a:schemeClr val="bg1"/>
                </a:solidFill>
                <a:latin typeface="HCo Hoefler Text"/>
              </a:rPr>
              <a:t>Migration</a:t>
            </a:r>
          </a:p>
          <a:p>
            <a:r>
              <a:rPr lang="en-ZA" sz="1400" dirty="0" smtClean="0">
                <a:solidFill>
                  <a:schemeClr val="bg1"/>
                </a:solidFill>
                <a:latin typeface="HCo Hoefler Text"/>
              </a:rPr>
              <a:t>Health</a:t>
            </a:r>
          </a:p>
          <a:p>
            <a:r>
              <a:rPr lang="en-ZA" sz="1400" dirty="0" smtClean="0">
                <a:solidFill>
                  <a:schemeClr val="bg1"/>
                </a:solidFill>
                <a:latin typeface="HCo Hoefler Text"/>
              </a:rPr>
              <a:t>Occupation</a:t>
            </a:r>
          </a:p>
          <a:p>
            <a:r>
              <a:rPr lang="en-ZA" sz="1400" dirty="0" smtClean="0">
                <a:solidFill>
                  <a:schemeClr val="bg1"/>
                </a:solidFill>
                <a:latin typeface="HCo Hoefler Text"/>
              </a:rPr>
              <a:t>Industry</a:t>
            </a:r>
          </a:p>
          <a:p>
            <a:r>
              <a:rPr lang="en-ZA" sz="1400" dirty="0" smtClean="0">
                <a:solidFill>
                  <a:schemeClr val="bg1"/>
                </a:solidFill>
                <a:latin typeface="HCo Hoefler Text"/>
              </a:rPr>
              <a:t>Access to water and sanitation</a:t>
            </a:r>
          </a:p>
          <a:p>
            <a:r>
              <a:rPr lang="en-ZA" sz="1400" dirty="0" smtClean="0">
                <a:solidFill>
                  <a:schemeClr val="bg1"/>
                </a:solidFill>
                <a:latin typeface="HCo Hoefler Text"/>
              </a:rPr>
              <a:t>Assets and  ownership</a:t>
            </a:r>
          </a:p>
          <a:p>
            <a:r>
              <a:rPr lang="en-ZA" sz="1400" dirty="0" smtClean="0">
                <a:solidFill>
                  <a:schemeClr val="bg1"/>
                </a:solidFill>
                <a:latin typeface="HCo Hoefler Text"/>
              </a:rPr>
              <a:t>Agriculture</a:t>
            </a:r>
          </a:p>
          <a:p>
            <a:r>
              <a:rPr lang="en-ZA" sz="1400" dirty="0" smtClean="0">
                <a:solidFill>
                  <a:schemeClr val="bg1"/>
                </a:solidFill>
                <a:latin typeface="HCo Hoefler Text"/>
              </a:rPr>
              <a:t>Survivorship</a:t>
            </a:r>
          </a:p>
          <a:p>
            <a:r>
              <a:rPr lang="en-ZA" sz="1400" dirty="0" smtClean="0">
                <a:solidFill>
                  <a:schemeClr val="bg1"/>
                </a:solidFill>
                <a:latin typeface="HCo Hoefler Text"/>
              </a:rPr>
              <a:t>Household income</a:t>
            </a:r>
          </a:p>
          <a:p>
            <a:r>
              <a:rPr lang="en-ZA" sz="1400" dirty="0" smtClean="0">
                <a:solidFill>
                  <a:schemeClr val="bg1"/>
                </a:solidFill>
                <a:latin typeface="HCo Hoefler Text"/>
              </a:rPr>
              <a:t>Household expenditure</a:t>
            </a:r>
            <a:endParaRPr lang="en-ZA" sz="1400" dirty="0">
              <a:solidFill>
                <a:schemeClr val="bg1"/>
              </a:solidFill>
              <a:latin typeface="HCo Hoefler Text"/>
            </a:endParaRPr>
          </a:p>
        </p:txBody>
      </p:sp>
    </p:spTree>
    <p:extLst>
      <p:ext uri="{BB962C8B-B14F-4D97-AF65-F5344CB8AC3E}">
        <p14:creationId xmlns:p14="http://schemas.microsoft.com/office/powerpoint/2010/main" val="2374432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685800"/>
            <a:ext cx="8534400" cy="1507067"/>
          </a:xfrm>
        </p:spPr>
        <p:txBody>
          <a:bodyPr>
            <a:normAutofit/>
          </a:bodyPr>
          <a:lstStyle/>
          <a:p>
            <a:r>
              <a:rPr lang="en-ZA" sz="2800" dirty="0" smtClean="0">
                <a:solidFill>
                  <a:schemeClr val="bg1"/>
                </a:solidFill>
                <a:latin typeface="HCo Hoefler Text"/>
              </a:rPr>
              <a:t>Levels of disaggregation</a:t>
            </a:r>
            <a:endParaRPr lang="en-ZA" sz="2800" dirty="0">
              <a:solidFill>
                <a:schemeClr val="bg1"/>
              </a:solidFill>
              <a:latin typeface="HCo Hoefler Tex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2129840"/>
            <a:ext cx="8534400" cy="3615267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r>
              <a:rPr lang="en-ZA" dirty="0" smtClean="0">
                <a:solidFill>
                  <a:schemeClr val="bg1"/>
                </a:solidFill>
                <a:latin typeface="HCo Hoefler Text"/>
              </a:rPr>
              <a:t>Administrative levels ( 52 Tinkhundla)</a:t>
            </a:r>
          </a:p>
          <a:p>
            <a:r>
              <a:rPr lang="en-ZA" dirty="0" smtClean="0">
                <a:solidFill>
                  <a:schemeClr val="bg1"/>
                </a:solidFill>
                <a:latin typeface="HCo Hoefler Text"/>
              </a:rPr>
              <a:t>Geographical location (Urban, rural)</a:t>
            </a:r>
          </a:p>
          <a:p>
            <a:r>
              <a:rPr lang="en-ZA" dirty="0" smtClean="0">
                <a:solidFill>
                  <a:schemeClr val="bg1"/>
                </a:solidFill>
                <a:latin typeface="HCo Hoefler Text"/>
              </a:rPr>
              <a:t>Regions (Hhohho, Manzini, Shiselweni, Lubombo)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52881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9205" y="685800"/>
            <a:ext cx="8534400" cy="1507067"/>
          </a:xfrm>
        </p:spPr>
        <p:txBody>
          <a:bodyPr>
            <a:normAutofit/>
          </a:bodyPr>
          <a:lstStyle/>
          <a:p>
            <a:r>
              <a:rPr lang="en-ZA" sz="2800" dirty="0" smtClean="0">
                <a:solidFill>
                  <a:schemeClr val="bg1"/>
                </a:solidFill>
                <a:latin typeface="HCo Hoefler Text"/>
              </a:rPr>
              <a:t>Efforts made to </a:t>
            </a:r>
            <a:r>
              <a:rPr lang="en-ZA" sz="2800" dirty="0">
                <a:solidFill>
                  <a:schemeClr val="bg1"/>
                </a:solidFill>
                <a:latin typeface="HCo Hoefler Text"/>
              </a:rPr>
              <a:t>ensure that no one is left behind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9205" y="2273182"/>
            <a:ext cx="8534400" cy="3926152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In the 2017 Population and Housing Census, </a:t>
            </a:r>
            <a:r>
              <a:rPr lang="en-ZA" dirty="0">
                <a:solidFill>
                  <a:schemeClr val="bg1"/>
                </a:solidFill>
                <a:latin typeface="HCo Hoefler Text"/>
              </a:rPr>
              <a:t>a scaled response question was used </a:t>
            </a: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for disability in line with UN recommendations for disability. New questions on albinism and epilepsy were also included.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>
                <a:solidFill>
                  <a:schemeClr val="bg1"/>
                </a:solidFill>
                <a:latin typeface="HCo Hoefler Text"/>
              </a:rPr>
              <a:t>In trying to further look at how specific subgroups </a:t>
            </a: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are performing, </a:t>
            </a:r>
            <a:r>
              <a:rPr lang="en-ZA" dirty="0">
                <a:solidFill>
                  <a:schemeClr val="bg1"/>
                </a:solidFill>
                <a:latin typeface="HCo Hoefler Text"/>
              </a:rPr>
              <a:t>the 2017 </a:t>
            </a: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PHC introduced a question on religion, so as to have </a:t>
            </a:r>
            <a:r>
              <a:rPr lang="en-ZA" dirty="0">
                <a:solidFill>
                  <a:schemeClr val="bg1"/>
                </a:solidFill>
                <a:latin typeface="HCo Hoefler Text"/>
              </a:rPr>
              <a:t>more detailed information about the educational performance and </a:t>
            </a: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health </a:t>
            </a:r>
            <a:r>
              <a:rPr lang="en-ZA" dirty="0">
                <a:solidFill>
                  <a:schemeClr val="bg1"/>
                </a:solidFill>
                <a:latin typeface="HCo Hoefler Text"/>
              </a:rPr>
              <a:t>needs of certain </a:t>
            </a: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population groups.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A module was formulated with the help of UNESCO to measure some issues on culture in MICS </a:t>
            </a: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2014, </a:t>
            </a: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as there was no standard question on it.</a:t>
            </a:r>
            <a:endParaRPr lang="en-ZA" dirty="0"/>
          </a:p>
          <a:p>
            <a:pPr>
              <a:buFont typeface="Wingdings" panose="05000000000000000000" pitchFamily="2" charset="2"/>
              <a:buChar char="Ø"/>
            </a:pPr>
            <a:endParaRPr lang="en-ZA" dirty="0" smtClean="0"/>
          </a:p>
        </p:txBody>
      </p:sp>
    </p:spTree>
    <p:extLst>
      <p:ext uri="{BB962C8B-B14F-4D97-AF65-F5344CB8AC3E}">
        <p14:creationId xmlns:p14="http://schemas.microsoft.com/office/powerpoint/2010/main" val="3219580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40" y="446960"/>
            <a:ext cx="8534400" cy="1507067"/>
          </a:xfrm>
        </p:spPr>
        <p:txBody>
          <a:bodyPr>
            <a:normAutofit/>
          </a:bodyPr>
          <a:lstStyle/>
          <a:p>
            <a:r>
              <a:rPr lang="en-ZA" sz="2800" dirty="0" smtClean="0">
                <a:solidFill>
                  <a:schemeClr val="bg1"/>
                </a:solidFill>
                <a:latin typeface="HCo Hoefler Text"/>
              </a:rPr>
              <a:t>Limitations in efforts made</a:t>
            </a:r>
            <a:endParaRPr lang="en-ZA" sz="2800" dirty="0">
              <a:solidFill>
                <a:schemeClr val="bg1"/>
              </a:solidFill>
              <a:latin typeface="HCo Hoefler Tex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940" y="1874480"/>
            <a:ext cx="8534400" cy="3615267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>
              <a:buClr>
                <a:prstClr val="white"/>
              </a:buClr>
            </a:pP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Disaggregation of data is guided by the </a:t>
            </a: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users` </a:t>
            </a: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needs and demands, whereas there is </a:t>
            </a:r>
            <a:r>
              <a:rPr lang="en-ZA" sz="1900" dirty="0" smtClean="0">
                <a:solidFill>
                  <a:schemeClr val="bg1"/>
                </a:solidFill>
                <a:latin typeface="HCo Hoefler Text"/>
              </a:rPr>
              <a:t>no </a:t>
            </a:r>
            <a:r>
              <a:rPr lang="en-ZA" sz="1900" dirty="0">
                <a:solidFill>
                  <a:schemeClr val="bg1"/>
                </a:solidFill>
                <a:latin typeface="HCo Hoefler Text"/>
              </a:rPr>
              <a:t>clear system/ guidelines on how to disaggregate </a:t>
            </a:r>
            <a:r>
              <a:rPr lang="en-ZA" sz="1900" dirty="0" smtClean="0">
                <a:solidFill>
                  <a:schemeClr val="bg1"/>
                </a:solidFill>
                <a:latin typeface="HCo Hoefler Text"/>
              </a:rPr>
              <a:t>data, </a:t>
            </a: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so </a:t>
            </a:r>
            <a:r>
              <a:rPr lang="en-ZA" dirty="0">
                <a:solidFill>
                  <a:schemeClr val="bg1"/>
                </a:solidFill>
                <a:latin typeface="HCo Hoefler Text"/>
              </a:rPr>
              <a:t>as to try expose underlying trends and issues such as achievement gaps, opportunity gaps, learning gaps, and other inequities in </a:t>
            </a: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a population.</a:t>
            </a:r>
            <a:endParaRPr lang="en-ZA" dirty="0">
              <a:solidFill>
                <a:schemeClr val="bg1"/>
              </a:solidFill>
              <a:latin typeface="HCo Hoefler Text"/>
            </a:endParaRPr>
          </a:p>
          <a:p>
            <a:r>
              <a:rPr lang="en-ZA" dirty="0" smtClean="0">
                <a:solidFill>
                  <a:schemeClr val="bg1"/>
                </a:solidFill>
                <a:latin typeface="HCo Hoefler Text"/>
              </a:rPr>
              <a:t>For example, Information on albinism is a sensitive topic, thus can not be reported at geographical levels.</a:t>
            </a:r>
          </a:p>
          <a:p>
            <a:r>
              <a:rPr lang="en-ZA" dirty="0" smtClean="0">
                <a:solidFill>
                  <a:schemeClr val="bg1"/>
                </a:solidFill>
                <a:latin typeface="HCo Hoefler Text"/>
              </a:rPr>
              <a:t>We are still </a:t>
            </a:r>
            <a:r>
              <a:rPr lang="en-ZA" dirty="0">
                <a:solidFill>
                  <a:schemeClr val="bg1"/>
                </a:solidFill>
                <a:latin typeface="HCo Hoefler Text"/>
              </a:rPr>
              <a:t>trying to  </a:t>
            </a: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establish </a:t>
            </a:r>
            <a:r>
              <a:rPr lang="en-ZA" dirty="0">
                <a:solidFill>
                  <a:schemeClr val="bg1"/>
                </a:solidFill>
                <a:latin typeface="HCo Hoefler Text"/>
              </a:rPr>
              <a:t>a data governance structure </a:t>
            </a: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that </a:t>
            </a:r>
            <a:r>
              <a:rPr lang="en-ZA" dirty="0">
                <a:solidFill>
                  <a:schemeClr val="bg1"/>
                </a:solidFill>
                <a:latin typeface="HCo Hoefler Text"/>
              </a:rPr>
              <a:t>is effective in </a:t>
            </a:r>
            <a:r>
              <a:rPr lang="en-ZA" dirty="0" smtClean="0">
                <a:solidFill>
                  <a:schemeClr val="bg1"/>
                </a:solidFill>
                <a:latin typeface="HCo Hoefler Text"/>
              </a:rPr>
              <a:t>its operations </a:t>
            </a:r>
            <a:r>
              <a:rPr lang="en-ZA" dirty="0">
                <a:solidFill>
                  <a:schemeClr val="bg1"/>
                </a:solidFill>
                <a:latin typeface="HCo Hoefler Text"/>
              </a:rPr>
              <a:t>at every level.</a:t>
            </a:r>
          </a:p>
        </p:txBody>
      </p:sp>
    </p:spTree>
    <p:extLst>
      <p:ext uri="{BB962C8B-B14F-4D97-AF65-F5344CB8AC3E}">
        <p14:creationId xmlns:p14="http://schemas.microsoft.com/office/powerpoint/2010/main" val="3614345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9330" y="2188513"/>
            <a:ext cx="8534400" cy="1507067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ZA" dirty="0" smtClean="0">
                <a:solidFill>
                  <a:schemeClr val="bg1"/>
                </a:solidFill>
              </a:rPr>
              <a:t>Thank you   </a:t>
            </a:r>
            <a:r>
              <a:rPr lang="en-ZA" dirty="0" smtClean="0">
                <a:solidFill>
                  <a:schemeClr val="bg1"/>
                </a:solidFill>
                <a:sym typeface="Wingdings" panose="05000000000000000000" pitchFamily="2" charset="2"/>
              </a:rPr>
              <a:t></a:t>
            </a:r>
            <a:endParaRPr lang="en-Z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179243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1124</TotalTime>
  <Words>350</Words>
  <Application>Microsoft Office PowerPoint</Application>
  <PresentationFormat>Widescreen</PresentationFormat>
  <Paragraphs>34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Angsana New</vt:lpstr>
      <vt:lpstr>Century Gothic</vt:lpstr>
      <vt:lpstr>HCo Hoefler Text</vt:lpstr>
      <vt:lpstr>Wingdings</vt:lpstr>
      <vt:lpstr>Wingdings 3</vt:lpstr>
      <vt:lpstr>Slice</vt:lpstr>
      <vt:lpstr>Efforts made in Swaziland to address the need for disaggregated data at national level to address data needs for the 2030 Agenda.</vt:lpstr>
      <vt:lpstr>Introduction</vt:lpstr>
      <vt:lpstr>Available data for disaggregation by vulnerable groups</vt:lpstr>
      <vt:lpstr>Levels of disaggregation</vt:lpstr>
      <vt:lpstr>Efforts made to ensure that no one is left behind </vt:lpstr>
      <vt:lpstr>Limitations in efforts made</vt:lpstr>
      <vt:lpstr>Thank you   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Efforts made in Swaziland to address the need for disaggregated data at national level to address data needs for the 2030 Agenda.</dc:title>
  <dc:creator>user</dc:creator>
  <cp:lastModifiedBy>user</cp:lastModifiedBy>
  <cp:revision>27</cp:revision>
  <dcterms:created xsi:type="dcterms:W3CDTF">2017-09-13T07:47:36Z</dcterms:created>
  <dcterms:modified xsi:type="dcterms:W3CDTF">2017-09-21T17:34:40Z</dcterms:modified>
</cp:coreProperties>
</file>