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3" r:id="rId1"/>
  </p:sldMasterIdLst>
  <p:notesMasterIdLst>
    <p:notesMasterId r:id="rId16"/>
  </p:notesMasterIdLst>
  <p:sldIdLst>
    <p:sldId id="387" r:id="rId2"/>
    <p:sldId id="508" r:id="rId3"/>
    <p:sldId id="501" r:id="rId4"/>
    <p:sldId id="513" r:id="rId5"/>
    <p:sldId id="518" r:id="rId6"/>
    <p:sldId id="517" r:id="rId7"/>
    <p:sldId id="499" r:id="rId8"/>
    <p:sldId id="512" r:id="rId9"/>
    <p:sldId id="514" r:id="rId10"/>
    <p:sldId id="519" r:id="rId11"/>
    <p:sldId id="515" r:id="rId12"/>
    <p:sldId id="516" r:id="rId13"/>
    <p:sldId id="520" r:id="rId14"/>
    <p:sldId id="469" r:id="rId15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00" autoAdjust="0"/>
    <p:restoredTop sz="94660"/>
  </p:normalViewPr>
  <p:slideViewPr>
    <p:cSldViewPr>
      <p:cViewPr varScale="1">
        <p:scale>
          <a:sx n="55" d="100"/>
          <a:sy n="55" d="100"/>
        </p:scale>
        <p:origin x="979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F486E8C-6487-47B0-AFF5-2AA5B0AD64D9}" type="datetimeFigureOut">
              <a:rPr lang="en-US"/>
              <a:pPr>
                <a:defRPr/>
              </a:pPr>
              <a:t>27-Sep-17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73EEE5F-C327-4EF2-94B1-690EA7024C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8167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B744765-D5B5-41C0-AD0B-0CB3A7ABF1AF}" type="datetimeFigureOut">
              <a:rPr lang="en-US"/>
              <a:pPr>
                <a:defRPr/>
              </a:pPr>
              <a:t>27-Sep-17</a:t>
            </a:fld>
            <a:endParaRPr lang="en-US"/>
          </a:p>
        </p:txBody>
      </p:sp>
      <p:sp>
        <p:nvSpPr>
          <p:cNvPr id="7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32B1506-9DA0-4D12-8037-101BA4D174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325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8FCC17-9141-401E-948A-A97BAA9E389F}" type="datetimeFigureOut">
              <a:rPr lang="en-US"/>
              <a:pPr>
                <a:defRPr/>
              </a:pPr>
              <a:t>27-Sep-17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EAA4AB-811E-4EDF-9053-9BA7BBB762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627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857E800-4F32-432D-BD83-20C8D88707A8}" type="datetimeFigureOut">
              <a:rPr lang="en-US"/>
              <a:pPr>
                <a:defRPr/>
              </a:pPr>
              <a:t>27-Sep-17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10FAD5C-6478-42C4-802D-ED7B5B1382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469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2EAFC4-DF37-4E14-93BC-F17D2EF46F89}" type="datetimeFigureOut">
              <a:rPr lang="en-US"/>
              <a:pPr>
                <a:defRPr/>
              </a:pPr>
              <a:t>27-Sep-17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6D270-7891-436A-92F6-2BD928FF98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830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186ACBF-A377-438F-84B3-D529E3E12819}" type="datetimeFigureOut">
              <a:rPr lang="en-US"/>
              <a:pPr>
                <a:defRPr/>
              </a:pPr>
              <a:t>27-Sep-17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247E036-1CF0-4D34-8D92-A151772ABD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866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7C4AF4-8C65-4EA0-8006-5392F6BA6E16}" type="datetimeFigureOut">
              <a:rPr lang="en-US"/>
              <a:pPr>
                <a:defRPr/>
              </a:pPr>
              <a:t>27-Sep-17</a:t>
            </a:fld>
            <a:endParaRPr lang="en-US"/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3FB249-8E1A-49C3-9C79-794F98C78B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724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Rectangle 2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E03857F-570F-4D3D-96B7-284A5792F65F}" type="datetimeFigureOut">
              <a:rPr lang="en-US"/>
              <a:pPr>
                <a:defRPr/>
              </a:pPr>
              <a:t>27-Sep-17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AC575BA-E73E-4117-993A-23521E0258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579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2A9F730-FC68-4090-A0A1-5DBCBACA95CE}" type="datetimeFigureOut">
              <a:rPr lang="en-US"/>
              <a:pPr>
                <a:defRPr/>
              </a:pPr>
              <a:t>27-Sep-17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8146693-B6EC-4EB9-AA19-B94EDA9DFB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45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extLst/>
          </a:lstStyle>
          <a:p>
            <a:pPr indent="-283464" eaLnBrk="1" fontAlgn="auto" hangingPunct="1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</a:endParaRPr>
          </a:p>
        </p:txBody>
      </p:sp>
      <p:sp>
        <p:nvSpPr>
          <p:cNvPr id="6" name="Flowchart: Process 5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lowchart: Process 6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3F72547-22B0-4D03-83DE-801F9F54F13C}" type="datetimeFigureOut">
              <a:rPr lang="en-US"/>
              <a:pPr>
                <a:defRPr/>
              </a:pPr>
              <a:t>27-Sep-17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7335C5F-01DE-4CFB-953E-085960F4A5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989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06494A-8482-4675-9252-C67FA1182672}" type="datetimeFigureOut">
              <a:rPr lang="en-US"/>
              <a:pPr>
                <a:defRPr/>
              </a:pPr>
              <a:t>27-Sep-17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81EEC9-4EAE-4C9B-B4DD-9B8C5C6DD9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189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9C5E42-080E-432B-83DE-D8E6323FBB14}" type="datetimeFigureOut">
              <a:rPr lang="en-US"/>
              <a:pPr>
                <a:defRPr/>
              </a:pPr>
              <a:t>27-Sep-17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124187-2D80-41DB-81B2-693BD1C4FE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532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3270D719-95F5-4A1B-9592-4CDFA5025F62}" type="datetimeFigureOut">
              <a:rPr lang="en-US"/>
              <a:pPr>
                <a:defRPr/>
              </a:pPr>
              <a:t>27-Sep-17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</a:defRPr>
            </a:lvl1pPr>
            <a:extLst/>
          </a:lstStyle>
          <a:p>
            <a:pPr>
              <a:defRPr/>
            </a:pPr>
            <a:fld id="{490FBF79-0956-4EE3-931F-BA3A6972BB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1" r:id="rId2"/>
    <p:sldLayoutId id="2147483777" r:id="rId3"/>
    <p:sldLayoutId id="2147483772" r:id="rId4"/>
    <p:sldLayoutId id="2147483778" r:id="rId5"/>
    <p:sldLayoutId id="2147483773" r:id="rId6"/>
    <p:sldLayoutId id="2147483779" r:id="rId7"/>
    <p:sldLayoutId id="2147483780" r:id="rId8"/>
    <p:sldLayoutId id="2147483781" r:id="rId9"/>
    <p:sldLayoutId id="2147483774" r:id="rId10"/>
    <p:sldLayoutId id="2147483775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anose="020B0502020104020203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anose="020B0502020104020203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anose="020B0502020104020203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anose="020B0502020104020203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anose="020B0502020104020203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anose="020B0502020104020203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anose="020B0502020104020203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anose="020B0502020104020203" pitchFamily="34" charset="0"/>
        </a:defRPr>
      </a:lvl9pPr>
      <a:extLst/>
    </p:titleStyle>
    <p:bodyStyle>
      <a:lvl1pPr marL="365125" indent="-282575" algn="l" rtl="0" eaLnBrk="1" fontAlgn="base" hangingPunct="1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1" fontAlgn="base" hangingPunct="1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1" fontAlgn="base" hangingPunct="1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1" fontAlgn="base" hangingPunct="1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1219200"/>
            <a:ext cx="7696201" cy="2286000"/>
          </a:xfr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en-GB" sz="2300" dirty="0" smtClean="0">
              <a:latin typeface="Arial Unicode MS" pitchFamily="34" charset="-128"/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en-US" sz="4400" dirty="0" smtClean="0">
                <a:solidFill>
                  <a:prstClr val="black"/>
                </a:solidFill>
                <a:latin typeface="Calibri"/>
                <a:ea typeface="+mj-ea"/>
                <a:cs typeface="+mj-cs"/>
              </a:rPr>
              <a:t>Session 3: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en-US" sz="4400" dirty="0" smtClean="0">
                <a:solidFill>
                  <a:prstClr val="black"/>
                </a:solidFill>
                <a:latin typeface="Calibri"/>
                <a:ea typeface="+mj-ea"/>
                <a:cs typeface="+mj-cs"/>
              </a:rPr>
              <a:t>Innovative solutions</a:t>
            </a:r>
            <a:endParaRPr lang="en-GB" sz="2300" dirty="0" smtClean="0">
              <a:latin typeface="Arial Unicode MS" pitchFamily="34" charset="-128"/>
            </a:endParaRPr>
          </a:p>
        </p:txBody>
      </p:sp>
      <p:sp>
        <p:nvSpPr>
          <p:cNvPr id="18434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08B229-3B01-46C7-9EDE-F6ED267C0903}" type="slidenum">
              <a:rPr lang="en-US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5307013" y="5842000"/>
            <a:ext cx="3505200" cy="685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GB" sz="2300" dirty="0">
              <a:solidFill>
                <a:schemeClr val="tx1">
                  <a:tint val="75000"/>
                </a:schemeClr>
              </a:solidFill>
              <a:latin typeface="Arial Unicode MS" pitchFamily="34" charset="-128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070296"/>
              </p:ext>
            </p:extLst>
          </p:nvPr>
        </p:nvGraphicFramePr>
        <p:xfrm>
          <a:off x="1371600" y="4357624"/>
          <a:ext cx="7697788" cy="21518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697788"/>
              </a:tblGrid>
              <a:tr h="191300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2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tint val="75000"/>
                            </a:prstClr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Sub-regional workshop on Data Disaggregation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2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tint val="75000"/>
                            </a:prstClr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27-29 September, 2017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2800" b="1" kern="1200" noProof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By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2800" b="1" kern="1200" noProof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Ghana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100" y="27709"/>
            <a:ext cx="7499350" cy="73429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762000"/>
            <a:ext cx="7791450" cy="5867400"/>
          </a:xfrm>
        </p:spPr>
        <p:txBody>
          <a:bodyPr/>
          <a:lstStyle/>
          <a:p>
            <a:pPr marL="82550" indent="0">
              <a:buNone/>
            </a:pPr>
            <a:endParaRPr lang="en-US" sz="4000" dirty="0" smtClean="0"/>
          </a:p>
          <a:p>
            <a:pPr marL="82550" indent="0">
              <a:buNone/>
            </a:pPr>
            <a:r>
              <a:rPr lang="en-US" sz="4000" dirty="0" smtClean="0"/>
              <a:t>“</a:t>
            </a:r>
            <a:r>
              <a:rPr lang="en-US" sz="4000" i="1" dirty="0" smtClean="0"/>
              <a:t>Data </a:t>
            </a:r>
            <a:r>
              <a:rPr lang="en-US" sz="4000" i="1" dirty="0"/>
              <a:t>are the lifeblood of decision-making and the raw material for accountability. </a:t>
            </a:r>
            <a:r>
              <a:rPr lang="en-US" sz="4000" i="1" dirty="0" smtClean="0"/>
              <a:t>Without high-quality </a:t>
            </a:r>
            <a:r>
              <a:rPr lang="en-US" sz="4000" i="1" dirty="0"/>
              <a:t>data providing the right information on the right things at the right time</a:t>
            </a:r>
            <a:r>
              <a:rPr lang="en-US" sz="4000" i="1" dirty="0" smtClean="0"/>
              <a:t>, designing</a:t>
            </a:r>
            <a:r>
              <a:rPr lang="en-US" sz="4000" i="1" dirty="0"/>
              <a:t>, monitoring and evaluating effective policies becomes almost impossible</a:t>
            </a:r>
            <a:r>
              <a:rPr lang="en-US" sz="4000" i="1" dirty="0" smtClean="0"/>
              <a:t>.”</a:t>
            </a:r>
            <a:endParaRPr lang="en-US" sz="4000" i="1" dirty="0"/>
          </a:p>
          <a:p>
            <a:pPr marL="82550" indent="0">
              <a:buNone/>
            </a:pPr>
            <a:r>
              <a:rPr lang="en-US" sz="1800" dirty="0" smtClean="0"/>
              <a:t>(United </a:t>
            </a:r>
            <a:r>
              <a:rPr lang="en-US" sz="1800" dirty="0"/>
              <a:t>Nations, IEAG on a Data Revolution, A World that Counts, </a:t>
            </a:r>
            <a:r>
              <a:rPr lang="en-US" sz="1800" dirty="0" smtClean="0"/>
              <a:t>2014)</a:t>
            </a:r>
            <a:endParaRPr lang="en-US" sz="1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2045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100" y="6927"/>
            <a:ext cx="7499350" cy="1143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100" y="1066800"/>
            <a:ext cx="7499350" cy="5562600"/>
          </a:xfrm>
        </p:spPr>
        <p:txBody>
          <a:bodyPr/>
          <a:lstStyle/>
          <a:p>
            <a:pPr lvl="0"/>
            <a:r>
              <a:rPr lang="en-US" dirty="0" smtClean="0"/>
              <a:t>In Ghana</a:t>
            </a:r>
            <a:r>
              <a:rPr lang="en-US" dirty="0"/>
              <a:t>, </a:t>
            </a:r>
            <a:r>
              <a:rPr lang="en-US" dirty="0" smtClean="0"/>
              <a:t>the NSO has </a:t>
            </a:r>
            <a:r>
              <a:rPr lang="en-US" dirty="0"/>
              <a:t>been leading a process to identify the current state of data availability for the SDGs, engaging with </a:t>
            </a:r>
            <a:r>
              <a:rPr lang="en-US" dirty="0" smtClean="0"/>
              <a:t>stakeholders from different </a:t>
            </a:r>
            <a:r>
              <a:rPr lang="en-US" dirty="0"/>
              <a:t>sectors and government</a:t>
            </a:r>
            <a:r>
              <a:rPr lang="en-US" dirty="0" smtClean="0"/>
              <a:t> </a:t>
            </a:r>
            <a:r>
              <a:rPr lang="en-US" dirty="0"/>
              <a:t>in the cycle of data production and </a:t>
            </a:r>
            <a:r>
              <a:rPr lang="en-US" dirty="0" smtClean="0"/>
              <a:t>use of official statistics.</a:t>
            </a:r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 This collaboration </a:t>
            </a:r>
            <a:r>
              <a:rPr lang="en-US" dirty="0"/>
              <a:t>attempt to chart a data </a:t>
            </a:r>
            <a:r>
              <a:rPr lang="en-US" dirty="0" smtClean="0"/>
              <a:t>roadmap </a:t>
            </a:r>
            <a:r>
              <a:rPr lang="en-US" dirty="0"/>
              <a:t>in aligning timely data production to </a:t>
            </a:r>
            <a:r>
              <a:rPr lang="en-US" dirty="0" smtClean="0"/>
              <a:t>its </a:t>
            </a:r>
            <a:r>
              <a:rPr lang="en-US" dirty="0"/>
              <a:t>use in the most efficient ways. </a:t>
            </a:r>
          </a:p>
        </p:txBody>
      </p:sp>
    </p:spTree>
    <p:extLst>
      <p:ext uri="{BB962C8B-B14F-4D97-AF65-F5344CB8AC3E}">
        <p14:creationId xmlns:p14="http://schemas.microsoft.com/office/powerpoint/2010/main" val="2986622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100" y="152400"/>
            <a:ext cx="7499350" cy="1143000"/>
          </a:xfrm>
        </p:spPr>
        <p:txBody>
          <a:bodyPr/>
          <a:lstStyle/>
          <a:p>
            <a:r>
              <a:rPr lang="en-US" dirty="0" smtClean="0"/>
              <a:t>Mobile Network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100" y="1295400"/>
            <a:ext cx="7499350" cy="5410200"/>
          </a:xfrm>
        </p:spPr>
        <p:txBody>
          <a:bodyPr/>
          <a:lstStyle/>
          <a:p>
            <a:pPr marL="82550" indent="0">
              <a:buNone/>
            </a:pPr>
            <a:r>
              <a:rPr lang="en-US" dirty="0"/>
              <a:t>One innovative </a:t>
            </a:r>
            <a:r>
              <a:rPr lang="en-US" dirty="0" smtClean="0"/>
              <a:t>solution </a:t>
            </a:r>
            <a:r>
              <a:rPr lang="en-US" dirty="0"/>
              <a:t>emerging </a:t>
            </a:r>
            <a:r>
              <a:rPr lang="en-US" dirty="0" smtClean="0"/>
              <a:t>is </a:t>
            </a:r>
          </a:p>
          <a:p>
            <a:r>
              <a:rPr lang="en-US" dirty="0" smtClean="0">
                <a:latin typeface="+mj-lt"/>
              </a:rPr>
              <a:t> </a:t>
            </a:r>
            <a:r>
              <a:rPr lang="en-US" dirty="0">
                <a:latin typeface="+mj-lt"/>
              </a:rPr>
              <a:t>a project </a:t>
            </a:r>
            <a:r>
              <a:rPr lang="en-US" dirty="0" smtClean="0">
                <a:latin typeface="+mj-lt"/>
              </a:rPr>
              <a:t>which will </a:t>
            </a:r>
            <a:r>
              <a:rPr lang="en-US" dirty="0" smtClean="0">
                <a:solidFill>
                  <a:srgbClr val="000000"/>
                </a:solidFill>
                <a:latin typeface="+mj-lt"/>
              </a:rPr>
              <a:t>anonymize 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and </a:t>
            </a:r>
            <a:r>
              <a:rPr lang="en-US" dirty="0" smtClean="0">
                <a:solidFill>
                  <a:srgbClr val="000000"/>
                </a:solidFill>
                <a:latin typeface="+mj-lt"/>
              </a:rPr>
              <a:t>analyze </a:t>
            </a:r>
            <a:r>
              <a:rPr lang="en-US" dirty="0" smtClean="0">
                <a:latin typeface="+mj-lt"/>
              </a:rPr>
              <a:t>Call Detail Records (CDR) to </a:t>
            </a:r>
            <a:r>
              <a:rPr lang="en-US" dirty="0">
                <a:latin typeface="+mj-lt"/>
              </a:rPr>
              <a:t>produce more frequent and disaggregated </a:t>
            </a:r>
            <a:r>
              <a:rPr lang="en-US" dirty="0" smtClean="0">
                <a:latin typeface="+mj-lt"/>
              </a:rPr>
              <a:t>information.</a:t>
            </a:r>
          </a:p>
          <a:p>
            <a:endParaRPr lang="en-US" dirty="0">
              <a:latin typeface="+mj-lt"/>
            </a:endParaRPr>
          </a:p>
          <a:p>
            <a:r>
              <a:rPr lang="en-US" dirty="0"/>
              <a:t>Mobile users include nearly everyone </a:t>
            </a:r>
            <a:r>
              <a:rPr lang="en-US" dirty="0" smtClean="0"/>
              <a:t>.</a:t>
            </a:r>
          </a:p>
          <a:p>
            <a:pPr lvl="1"/>
            <a:r>
              <a:rPr lang="en-US" dirty="0"/>
              <a:t>Mobile phones have changed the paradigm for how people obtain services, access information, and connect with friends and </a:t>
            </a:r>
            <a:r>
              <a:rPr lang="en-US" dirty="0" smtClean="0"/>
              <a:t>family</a:t>
            </a:r>
          </a:p>
        </p:txBody>
      </p:sp>
    </p:spTree>
    <p:extLst>
      <p:ext uri="{BB962C8B-B14F-4D97-AF65-F5344CB8AC3E}">
        <p14:creationId xmlns:p14="http://schemas.microsoft.com/office/powerpoint/2010/main" val="2059411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Mobile Network </a:t>
            </a:r>
            <a:r>
              <a:rPr lang="en-US" dirty="0" smtClean="0"/>
              <a:t>Data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100" y="1417638"/>
            <a:ext cx="7499350" cy="5287962"/>
          </a:xfrm>
        </p:spPr>
        <p:txBody>
          <a:bodyPr/>
          <a:lstStyle/>
          <a:p>
            <a:r>
              <a:rPr lang="en-US" dirty="0"/>
              <a:t>Mobile network data generate </a:t>
            </a:r>
            <a:r>
              <a:rPr lang="en-US" dirty="0" smtClean="0"/>
              <a:t>data and  </a:t>
            </a:r>
            <a:r>
              <a:rPr lang="en-US" dirty="0"/>
              <a:t>when harnessed well become information resource in this era of “big data”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Mobile </a:t>
            </a:r>
            <a:r>
              <a:rPr lang="en-US" dirty="0"/>
              <a:t>money services </a:t>
            </a:r>
            <a:r>
              <a:rPr lang="en-US" dirty="0" smtClean="0"/>
              <a:t>are increasing enabling the unbanked to access </a:t>
            </a:r>
            <a:r>
              <a:rPr lang="en-US" dirty="0"/>
              <a:t>banking services </a:t>
            </a:r>
            <a:endParaRPr lang="en-US" dirty="0" smtClean="0"/>
          </a:p>
          <a:p>
            <a:endParaRPr lang="en-US" sz="1600" dirty="0" smtClean="0"/>
          </a:p>
          <a:p>
            <a:r>
              <a:rPr lang="en-US" dirty="0" smtClean="0"/>
              <a:t>Use of mobile apps for </a:t>
            </a:r>
            <a:r>
              <a:rPr lang="en-US" dirty="0"/>
              <a:t>geographical location </a:t>
            </a:r>
            <a:r>
              <a:rPr lang="en-US" dirty="0" smtClean="0"/>
              <a:t>and trade</a:t>
            </a:r>
          </a:p>
          <a:p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3093894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28600"/>
            <a:ext cx="749935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Partnership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066800"/>
            <a:ext cx="7943850" cy="5791200"/>
          </a:xfrm>
        </p:spPr>
        <p:txBody>
          <a:bodyPr/>
          <a:lstStyle/>
          <a:p>
            <a:r>
              <a:rPr lang="en-US" dirty="0" smtClean="0"/>
              <a:t>Partnership </a:t>
            </a:r>
            <a:r>
              <a:rPr lang="en-US" dirty="0"/>
              <a:t>with </a:t>
            </a:r>
            <a:r>
              <a:rPr lang="en-US" dirty="0" err="1" smtClean="0"/>
              <a:t>Flowminder</a:t>
            </a:r>
            <a:r>
              <a:rPr lang="en-US" dirty="0" smtClean="0"/>
              <a:t> (NGO), </a:t>
            </a:r>
            <a:r>
              <a:rPr lang="en-US" dirty="0"/>
              <a:t>NCA, </a:t>
            </a:r>
            <a:r>
              <a:rPr lang="en-US" dirty="0" smtClean="0"/>
              <a:t> Telecoms, Data Protection Agency </a:t>
            </a:r>
            <a:r>
              <a:rPr lang="en-US" dirty="0" err="1" smtClean="0"/>
              <a:t>etc</a:t>
            </a:r>
            <a:endParaRPr lang="en-US" dirty="0"/>
          </a:p>
          <a:p>
            <a:pPr lvl="1"/>
            <a:r>
              <a:rPr lang="en-US" dirty="0"/>
              <a:t> develop the capacity </a:t>
            </a:r>
            <a:r>
              <a:rPr lang="en-US" dirty="0" smtClean="0"/>
              <a:t>of GSS </a:t>
            </a:r>
            <a:r>
              <a:rPr lang="en-US" dirty="0" smtClean="0"/>
              <a:t>to receive new </a:t>
            </a:r>
            <a:r>
              <a:rPr lang="en-US" dirty="0"/>
              <a:t>dimensions of official statistics </a:t>
            </a:r>
            <a:r>
              <a:rPr lang="en-US" dirty="0" smtClean="0"/>
              <a:t>under a project</a:t>
            </a:r>
          </a:p>
          <a:p>
            <a:pPr marL="403225" lvl="1" indent="0">
              <a:buNone/>
            </a:pPr>
            <a:endParaRPr lang="en-US" dirty="0" smtClean="0"/>
          </a:p>
          <a:p>
            <a:pPr marL="403225" lvl="1" indent="0">
              <a:buNone/>
            </a:pPr>
            <a:r>
              <a:rPr lang="en-US" b="1" i="1" dirty="0" smtClean="0"/>
              <a:t>“The </a:t>
            </a:r>
            <a:r>
              <a:rPr lang="en-US" b="1" i="1" dirty="0"/>
              <a:t>Ghana Aggregated Mobile Network Data Analysis for Public </a:t>
            </a:r>
            <a:r>
              <a:rPr lang="en-US" b="1" i="1" dirty="0" smtClean="0"/>
              <a:t>Benefit”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contemporary </a:t>
            </a:r>
            <a:r>
              <a:rPr lang="en-US" dirty="0"/>
              <a:t>and detailed reports of aggregated population </a:t>
            </a:r>
            <a:r>
              <a:rPr lang="en-US" dirty="0" smtClean="0"/>
              <a:t>data on access </a:t>
            </a:r>
            <a:r>
              <a:rPr lang="en-US" dirty="0"/>
              <a:t>to basic services across the </a:t>
            </a:r>
            <a:r>
              <a:rPr lang="en-US" dirty="0" smtClean="0"/>
              <a:t>country will be generated from the CDRs</a:t>
            </a:r>
            <a:endParaRPr lang="en-US" dirty="0" smtClean="0"/>
          </a:p>
          <a:p>
            <a:pPr marL="403225" lvl="1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6315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0"/>
            <a:ext cx="8001000" cy="1143000"/>
          </a:xfrm>
        </p:spPr>
        <p:txBody>
          <a:bodyPr>
            <a:normAutofit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</a:pP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143000"/>
            <a:ext cx="7639050" cy="5562600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Currently, data on access to </a:t>
            </a:r>
            <a:r>
              <a:rPr lang="en-US" i="1" dirty="0">
                <a:solidFill>
                  <a:srgbClr val="000000"/>
                </a:solidFill>
                <a:latin typeface="Times New Roman" panose="02020603050405020304" pitchFamily="18" charset="0"/>
              </a:rPr>
              <a:t>basic services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at district level is collected only during the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censuses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(every 10 years) and at regional level through periodic surveys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  <a:p>
            <a:endParaRPr lang="en-US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This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methodology will allow GSS to produce much more timely estimates at lower levels of geographic disaggregation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to inform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planning around service provision at the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district and other lower levels</a:t>
            </a:r>
            <a:endParaRPr lang="en-US" dirty="0"/>
          </a:p>
          <a:p>
            <a:pPr lvl="0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61755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100" y="152400"/>
            <a:ext cx="749935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Categories of </a:t>
            </a:r>
            <a:r>
              <a:rPr lang="en-US" dirty="0" smtClean="0"/>
              <a:t>data expected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100" y="868362"/>
            <a:ext cx="7499350" cy="5380038"/>
          </a:xfrm>
        </p:spPr>
        <p:txBody>
          <a:bodyPr/>
          <a:lstStyle/>
          <a:p>
            <a:r>
              <a:rPr lang="en-US" b="1" dirty="0" smtClean="0"/>
              <a:t>Mobility</a:t>
            </a:r>
            <a:r>
              <a:rPr lang="en-US" b="1" dirty="0"/>
              <a:t>: </a:t>
            </a:r>
            <a:endParaRPr lang="en-US" b="1" dirty="0" smtClean="0"/>
          </a:p>
          <a:p>
            <a:pPr lvl="1"/>
            <a:r>
              <a:rPr lang="en-US" dirty="0" smtClean="0"/>
              <a:t>records </a:t>
            </a:r>
            <a:r>
              <a:rPr lang="en-US" dirty="0"/>
              <a:t>are produced that can reveal community or population-level movements </a:t>
            </a:r>
            <a:endParaRPr lang="en-US" dirty="0" smtClean="0"/>
          </a:p>
          <a:p>
            <a:pPr lvl="1"/>
            <a:r>
              <a:rPr lang="en-US" dirty="0" smtClean="0"/>
              <a:t>tracking </a:t>
            </a:r>
            <a:r>
              <a:rPr lang="en-US" dirty="0"/>
              <a:t>internal migration </a:t>
            </a:r>
            <a:r>
              <a:rPr lang="en-US" dirty="0" smtClean="0"/>
              <a:t>flows for </a:t>
            </a:r>
            <a:r>
              <a:rPr lang="en-US" dirty="0"/>
              <a:t>urban planning</a:t>
            </a:r>
          </a:p>
          <a:p>
            <a:r>
              <a:rPr lang="en-US" b="1" dirty="0" smtClean="0"/>
              <a:t>Social </a:t>
            </a:r>
            <a:r>
              <a:rPr lang="en-US" b="1" dirty="0"/>
              <a:t>Interaction. </a:t>
            </a:r>
            <a:endParaRPr lang="en-US" b="1" dirty="0" smtClean="0"/>
          </a:p>
          <a:p>
            <a:pPr lvl="1"/>
            <a:r>
              <a:rPr lang="en-US" dirty="0" smtClean="0"/>
              <a:t>Information </a:t>
            </a:r>
            <a:r>
              <a:rPr lang="en-US" dirty="0"/>
              <a:t>about how groups of individuals engage with their social community, </a:t>
            </a:r>
            <a:endParaRPr lang="en-US" dirty="0" smtClean="0"/>
          </a:p>
          <a:p>
            <a:pPr lvl="1"/>
            <a:r>
              <a:rPr lang="en-US" dirty="0" smtClean="0"/>
              <a:t>to </a:t>
            </a:r>
            <a:r>
              <a:rPr lang="en-US" dirty="0"/>
              <a:t>understand behavior and socio-economic trends </a:t>
            </a:r>
          </a:p>
        </p:txBody>
      </p:sp>
    </p:spTree>
    <p:extLst>
      <p:ext uri="{BB962C8B-B14F-4D97-AF65-F5344CB8AC3E}">
        <p14:creationId xmlns:p14="http://schemas.microsoft.com/office/powerpoint/2010/main" val="32043834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749935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Categories of </a:t>
            </a:r>
            <a:r>
              <a:rPr lang="en-US" dirty="0" smtClean="0"/>
              <a:t>data </a:t>
            </a:r>
            <a:r>
              <a:rPr lang="en-US" dirty="0" smtClean="0"/>
              <a:t>expected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100" y="1066800"/>
            <a:ext cx="7499350" cy="5181600"/>
          </a:xfrm>
        </p:spPr>
        <p:txBody>
          <a:bodyPr/>
          <a:lstStyle/>
          <a:p>
            <a:r>
              <a:rPr lang="en-US" b="1" dirty="0" smtClean="0"/>
              <a:t>Economic </a:t>
            </a:r>
            <a:r>
              <a:rPr lang="en-US" b="1" dirty="0"/>
              <a:t>Activity. </a:t>
            </a:r>
            <a:endParaRPr lang="en-US" b="1" dirty="0" smtClean="0"/>
          </a:p>
          <a:p>
            <a:pPr lvl="1"/>
            <a:r>
              <a:rPr lang="en-US" dirty="0" smtClean="0"/>
              <a:t>Monthly </a:t>
            </a:r>
            <a:r>
              <a:rPr lang="en-US" dirty="0"/>
              <a:t>airtime top-up patterns, consumption of value-added services (VAS</a:t>
            </a:r>
            <a:r>
              <a:rPr lang="en-US" dirty="0" smtClean="0"/>
              <a:t>),</a:t>
            </a:r>
          </a:p>
          <a:p>
            <a:pPr lvl="1"/>
            <a:r>
              <a:rPr lang="en-US" dirty="0" smtClean="0"/>
              <a:t> use </a:t>
            </a:r>
            <a:r>
              <a:rPr lang="en-US" dirty="0"/>
              <a:t>of mobile financial services </a:t>
            </a:r>
            <a:endParaRPr lang="en-US" dirty="0" smtClean="0"/>
          </a:p>
          <a:p>
            <a:pPr lvl="1"/>
            <a:r>
              <a:rPr lang="en-US" dirty="0" smtClean="0"/>
              <a:t>to </a:t>
            </a:r>
            <a:r>
              <a:rPr lang="en-US" dirty="0"/>
              <a:t>extrapolate </a:t>
            </a:r>
            <a:r>
              <a:rPr lang="en-US" dirty="0" smtClean="0"/>
              <a:t>the </a:t>
            </a:r>
            <a:r>
              <a:rPr lang="en-US" dirty="0"/>
              <a:t>economic health and resilience of a </a:t>
            </a:r>
            <a:r>
              <a:rPr lang="en-US" dirty="0" smtClean="0"/>
              <a:t>community</a:t>
            </a:r>
          </a:p>
          <a:p>
            <a:pPr lvl="1"/>
            <a:endParaRPr lang="en-US" dirty="0"/>
          </a:p>
          <a:p>
            <a:pPr marL="585787" indent="-457200"/>
            <a:r>
              <a:rPr lang="en-US" dirty="0" smtClean="0"/>
              <a:t>Activities starts from 2018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2682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6200"/>
            <a:ext cx="7867650" cy="914400"/>
          </a:xfrm>
        </p:spPr>
        <p:txBody>
          <a:bodyPr/>
          <a:lstStyle/>
          <a:p>
            <a:r>
              <a:rPr lang="en-US" dirty="0" smtClean="0"/>
              <a:t>Innovation II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219200"/>
            <a:ext cx="7867650" cy="5029200"/>
          </a:xfrm>
        </p:spPr>
        <p:txBody>
          <a:bodyPr/>
          <a:lstStyle/>
          <a:p>
            <a:r>
              <a:rPr lang="en-US" sz="3600" dirty="0" smtClean="0"/>
              <a:t>The </a:t>
            </a:r>
            <a:r>
              <a:rPr lang="en-US" sz="3600" dirty="0" smtClean="0"/>
              <a:t>roll out of the National Identification system  “</a:t>
            </a:r>
            <a:r>
              <a:rPr lang="en-US" sz="3600" dirty="0" err="1" smtClean="0"/>
              <a:t>GhanaCard</a:t>
            </a:r>
            <a:r>
              <a:rPr lang="en-US" sz="3600" dirty="0" smtClean="0"/>
              <a:t>” by the </a:t>
            </a:r>
            <a:r>
              <a:rPr lang="en-US" sz="3600" dirty="0" smtClean="0"/>
              <a:t>President </a:t>
            </a:r>
            <a:r>
              <a:rPr lang="en-US" sz="3600" dirty="0" smtClean="0"/>
              <a:t>last week for </a:t>
            </a:r>
            <a:r>
              <a:rPr lang="en-US" sz="3600" dirty="0" smtClean="0"/>
              <a:t>everybody living in Ghana.</a:t>
            </a:r>
            <a:endParaRPr lang="en-US" sz="3600" dirty="0" smtClean="0"/>
          </a:p>
          <a:p>
            <a:endParaRPr lang="en-US" sz="3600" dirty="0"/>
          </a:p>
          <a:p>
            <a:r>
              <a:rPr lang="en-US" sz="3600" dirty="0"/>
              <a:t>NIS will be linked to b</a:t>
            </a:r>
            <a:r>
              <a:rPr lang="en-US" sz="3600" dirty="0" smtClean="0"/>
              <a:t>irth </a:t>
            </a:r>
            <a:r>
              <a:rPr lang="en-US" sz="3600" dirty="0"/>
              <a:t>registration system.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0436453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100" y="76200"/>
            <a:ext cx="749935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Civil Registration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143000"/>
            <a:ext cx="7791450" cy="5486400"/>
          </a:xfrm>
        </p:spPr>
        <p:txBody>
          <a:bodyPr/>
          <a:lstStyle/>
          <a:p>
            <a:pPr lvl="1"/>
            <a:r>
              <a:rPr lang="en-US" dirty="0" smtClean="0"/>
              <a:t>There was an assessment </a:t>
            </a:r>
            <a:r>
              <a:rPr lang="en-US" dirty="0"/>
              <a:t>of the civil registration and vital statistics (CRVS) </a:t>
            </a:r>
            <a:r>
              <a:rPr lang="en-US" dirty="0" smtClean="0"/>
              <a:t>system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Ghana </a:t>
            </a:r>
            <a:r>
              <a:rPr lang="en-US" dirty="0"/>
              <a:t>piloted an automated mobile birth registration system (called M-birth) in </a:t>
            </a:r>
            <a:r>
              <a:rPr lang="en-US" dirty="0" smtClean="0"/>
              <a:t>2016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P</a:t>
            </a:r>
            <a:r>
              <a:rPr lang="en-US" dirty="0" smtClean="0"/>
              <a:t>roject </a:t>
            </a:r>
            <a:r>
              <a:rPr lang="en-US" dirty="0" smtClean="0"/>
              <a:t>was </a:t>
            </a:r>
            <a:r>
              <a:rPr lang="en-US" dirty="0"/>
              <a:t>a partnership </a:t>
            </a:r>
            <a:r>
              <a:rPr lang="en-US" dirty="0" smtClean="0"/>
              <a:t>between </a:t>
            </a:r>
            <a:r>
              <a:rPr lang="en-US" dirty="0"/>
              <a:t>government, a private sector mobile phone operator and a development partner which hinged on </a:t>
            </a:r>
            <a:r>
              <a:rPr lang="en-US" dirty="0" smtClean="0"/>
              <a:t>use of technology</a:t>
            </a:r>
            <a:r>
              <a:rPr lang="en-US" dirty="0"/>
              <a:t>. 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199603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74638"/>
            <a:ext cx="8077200" cy="86836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Civil Registration </a:t>
            </a:r>
            <a:r>
              <a:rPr lang="en-US" b="1" dirty="0" smtClean="0"/>
              <a:t>Project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7943850" cy="5257800"/>
          </a:xfrm>
        </p:spPr>
        <p:txBody>
          <a:bodyPr/>
          <a:lstStyle/>
          <a:p>
            <a:r>
              <a:rPr lang="en-US" dirty="0" smtClean="0"/>
              <a:t>In </a:t>
            </a:r>
            <a:r>
              <a:rPr lang="en-US" dirty="0"/>
              <a:t>8 months in 8/10 regions , the national coverage for birth registration for children 0-12 months increased from 58 to 63 </a:t>
            </a:r>
            <a:r>
              <a:rPr lang="en-US" dirty="0" smtClean="0"/>
              <a:t>percent</a:t>
            </a:r>
            <a:r>
              <a:rPr lang="en-US" b="1" dirty="0" smtClean="0"/>
              <a:t>.</a:t>
            </a:r>
          </a:p>
          <a:p>
            <a:endParaRPr lang="en-US" b="1" dirty="0" smtClean="0"/>
          </a:p>
          <a:p>
            <a:r>
              <a:rPr lang="en-US" dirty="0"/>
              <a:t>Increase quite significant and the NIS which requires everyone to </a:t>
            </a:r>
            <a:r>
              <a:rPr lang="en-US" dirty="0" smtClean="0"/>
              <a:t>have a “</a:t>
            </a:r>
            <a:r>
              <a:rPr lang="en-US" dirty="0" err="1" smtClean="0"/>
              <a:t>GhanaCard</a:t>
            </a:r>
            <a:r>
              <a:rPr lang="en-US" dirty="0" smtClean="0"/>
              <a:t>” will also increase the birth registration in the country.</a:t>
            </a:r>
            <a:endParaRPr lang="en-US" dirty="0"/>
          </a:p>
          <a:p>
            <a:endParaRPr lang="en-US" dirty="0"/>
          </a:p>
          <a:p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8318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Leveraging technology to increase the availability of quality data through partnerships and collaborations is one important step to ensure we deliver and achieve the SDGs.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0512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429000"/>
            <a:ext cx="7497763" cy="1143000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600" b="1" dirty="0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Thank you for attention</a:t>
            </a:r>
            <a:endParaRPr lang="en-US" sz="2600" b="1" dirty="0">
              <a:solidFill>
                <a:schemeClr val="tx2">
                  <a:satMod val="130000"/>
                </a:schemeClr>
              </a:solidFill>
              <a:latin typeface="Calibri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219200" y="1600200"/>
            <a:ext cx="7497763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 fontAlgn="auto">
              <a:spcAft>
                <a:spcPts val="0"/>
              </a:spcAft>
              <a:defRPr/>
            </a:pPr>
            <a:r>
              <a:rPr lang="en-US" sz="2600" b="1" dirty="0" smtClean="0">
                <a:latin typeface="Calibri" pitchFamily="34" charset="0"/>
              </a:rPr>
              <a:t>END OF PRESENTATION</a:t>
            </a:r>
            <a:endParaRPr lang="en-US" sz="26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YES_presentation_gss_24042015" id="{E5C5F529-6B20-4B64-B526-ABFB96C6C101}" vid="{240BA1F3-E783-4C46-9A32-A9A32589B9F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YES_presentation_gss_24042015_</Template>
  <TotalTime>1835</TotalTime>
  <Words>627</Words>
  <Application>Microsoft Office PowerPoint</Application>
  <PresentationFormat>On-screen Show (4:3)</PresentationFormat>
  <Paragraphs>69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 Unicode MS</vt:lpstr>
      <vt:lpstr>Arial</vt:lpstr>
      <vt:lpstr>Calibri</vt:lpstr>
      <vt:lpstr>Gill Sans MT</vt:lpstr>
      <vt:lpstr>Times New Roman</vt:lpstr>
      <vt:lpstr>Verdana</vt:lpstr>
      <vt:lpstr>Wingdings 2</vt:lpstr>
      <vt:lpstr>Solstice</vt:lpstr>
      <vt:lpstr>PowerPoint Presentation</vt:lpstr>
      <vt:lpstr>Introduction</vt:lpstr>
      <vt:lpstr>PowerPoint Presentation</vt:lpstr>
      <vt:lpstr>Mobile Network Data</vt:lpstr>
      <vt:lpstr>Mobile Network Data cont’d</vt:lpstr>
      <vt:lpstr>Partnership</vt:lpstr>
      <vt:lpstr>PowerPoint Presentation</vt:lpstr>
      <vt:lpstr>Categories of data expected</vt:lpstr>
      <vt:lpstr>Categories of data expected cont’d</vt:lpstr>
      <vt:lpstr>Innovation II </vt:lpstr>
      <vt:lpstr>Civil Registration Project</vt:lpstr>
      <vt:lpstr>Civil Registration Project cont’d</vt:lpstr>
      <vt:lpstr>PowerPoint Presentation</vt:lpstr>
      <vt:lpstr>Thank you for attention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innovative solutions</dc:title>
  <dc:creator>dede</dc:creator>
  <cp:lastModifiedBy>user</cp:lastModifiedBy>
  <cp:revision>147</cp:revision>
  <cp:lastPrinted>2015-11-20T08:00:21Z</cp:lastPrinted>
  <dcterms:created xsi:type="dcterms:W3CDTF">2015-06-12T21:47:23Z</dcterms:created>
  <dcterms:modified xsi:type="dcterms:W3CDTF">2017-09-27T19:55:05Z</dcterms:modified>
</cp:coreProperties>
</file>