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4" r:id="rId4"/>
    <p:sldId id="259" r:id="rId5"/>
    <p:sldId id="260" r:id="rId6"/>
    <p:sldId id="261" r:id="rId7"/>
    <p:sldId id="262" r:id="rId8"/>
    <p:sldId id="263"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81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15"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0" y="3465218"/>
            <a:ext cx="8534400"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91827" y="6278095"/>
            <a:ext cx="6236620" cy="540000"/>
          </a:xfrm>
          <a:prstGeom prst="rect">
            <a:avLst/>
          </a:prstGeom>
        </p:spPr>
      </p:pic>
      <p:cxnSp>
        <p:nvCxnSpPr>
          <p:cNvPr id="6" name="Straight Connector 5"/>
          <p:cNvCxnSpPr/>
          <p:nvPr/>
        </p:nvCxnSpPr>
        <p:spPr bwMode="auto">
          <a:xfrm>
            <a:off x="0" y="6231333"/>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2385583695"/>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2303" y="56700"/>
            <a:ext cx="11553935" cy="492443"/>
          </a:xfrm>
        </p:spPr>
        <p:txBody>
          <a:bodyPr anchor="t"/>
          <a:lstStyle>
            <a:lvl1pPr>
              <a:defRPr sz="3200">
                <a:solidFill>
                  <a:schemeClr val="accent2">
                    <a:lumMod val="50000"/>
                  </a:schemeClr>
                </a:solidFill>
              </a:defRPr>
            </a:lvl1pPr>
          </a:lstStyle>
          <a:p>
            <a:r>
              <a:rPr lang="en-US" dirty="0"/>
              <a:t>Click to Edit Master Title Style</a:t>
            </a:r>
          </a:p>
        </p:txBody>
      </p:sp>
      <p:sp>
        <p:nvSpPr>
          <p:cNvPr id="5" name="Content Placeholder 4"/>
          <p:cNvSpPr>
            <a:spLocks noGrp="1"/>
          </p:cNvSpPr>
          <p:nvPr>
            <p:ph sz="quarter" idx="10"/>
          </p:nvPr>
        </p:nvSpPr>
        <p:spPr>
          <a:xfrm>
            <a:off x="275951" y="756560"/>
            <a:ext cx="11589479" cy="5529943"/>
          </a:xfrm>
        </p:spPr>
        <p:txBody>
          <a:bodyPr/>
          <a:lstStyle>
            <a:lvl1pPr>
              <a:buClr>
                <a:schemeClr val="tx2"/>
              </a:buClr>
              <a:buSzPct val="110000"/>
              <a:defRPr sz="2800">
                <a:solidFill>
                  <a:schemeClr val="tx2"/>
                </a:solidFill>
              </a:defRPr>
            </a:lvl1pPr>
            <a:lvl2pPr marL="457200" indent="-173736">
              <a:buClr>
                <a:schemeClr val="tx2"/>
              </a:buClr>
              <a:buSzPct val="80000"/>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4143378891"/>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42687" y="56700"/>
            <a:ext cx="11299372" cy="492443"/>
          </a:xfrm>
        </p:spPr>
        <p:txBody>
          <a:bodyPr/>
          <a:lstStyle>
            <a:lvl1pPr>
              <a:defRPr sz="3200">
                <a:solidFill>
                  <a:schemeClr val="accent2">
                    <a:lumMod val="50000"/>
                  </a:schemeClr>
                </a:solidFill>
              </a:defRPr>
            </a:lvl1pPr>
          </a:lstStyle>
          <a:p>
            <a:r>
              <a:rPr lang="en-US" dirty="0"/>
              <a:t>Click to Edit Master Title Style</a:t>
            </a:r>
          </a:p>
        </p:txBody>
      </p:sp>
      <p:sp>
        <p:nvSpPr>
          <p:cNvPr id="8" name="Text Placeholder 7"/>
          <p:cNvSpPr>
            <a:spLocks noGrp="1"/>
          </p:cNvSpPr>
          <p:nvPr>
            <p:ph type="body" sz="quarter" idx="11" hasCustomPrompt="1"/>
          </p:nvPr>
        </p:nvSpPr>
        <p:spPr>
          <a:xfrm>
            <a:off x="442686" y="604060"/>
            <a:ext cx="11299372" cy="430887"/>
          </a:xfrm>
        </p:spPr>
        <p:txBody>
          <a:bodyPr wrap="square" anchor="t" anchorCtr="0">
            <a:spAutoFit/>
          </a:bodyPr>
          <a:lstStyle>
            <a:lvl1pPr marL="0" indent="0">
              <a:spcBef>
                <a:spcPts val="0"/>
              </a:spcBef>
              <a:spcAft>
                <a:spcPts val="0"/>
              </a:spcAft>
              <a:buNone/>
              <a:defRPr sz="2800" i="1">
                <a:solidFill>
                  <a:schemeClr val="tx2"/>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442687" y="1349832"/>
            <a:ext cx="11299372" cy="4936671"/>
          </a:xfrm>
        </p:spPr>
        <p:txBody>
          <a:bodyPr/>
          <a:lstStyle>
            <a:lvl1pPr>
              <a:buClr>
                <a:schemeClr val="tx2"/>
              </a:buClr>
              <a:buSzPct val="100000"/>
              <a:defRPr sz="2800">
                <a:solidFill>
                  <a:schemeClr val="tx2"/>
                </a:solidFill>
              </a:defRPr>
            </a:lvl1pPr>
            <a:lvl2pPr marL="457200" indent="-173736">
              <a:buClr>
                <a:schemeClr val="tx2"/>
              </a:buClr>
              <a:buFont typeface="Wingdings" panose="05000000000000000000" pitchFamily="2" charset="2"/>
              <a:buChar char="§"/>
              <a:defRPr sz="2400">
                <a:solidFill>
                  <a:schemeClr val="tx2"/>
                </a:solidFill>
              </a:defRPr>
            </a:lvl2pPr>
            <a:lvl3pPr>
              <a:buClr>
                <a:schemeClr val="tx2"/>
              </a:buClr>
              <a:buSzPct val="100000"/>
              <a:defRPr sz="2000">
                <a:solidFill>
                  <a:schemeClr val="tx2"/>
                </a:solidFill>
              </a:defRPr>
            </a:lvl3pPr>
          </a:lstStyle>
          <a:p>
            <a:pPr lvl="0"/>
            <a:r>
              <a:rPr lang="en-US" smtClean="0"/>
              <a:t>Click to edit Master text styles</a:t>
            </a:r>
          </a:p>
          <a:p>
            <a:pPr lvl="1"/>
            <a:r>
              <a:rPr lang="en-US" smtClean="0"/>
              <a:t>Second level</a:t>
            </a:r>
          </a:p>
          <a:p>
            <a:pPr lvl="2"/>
            <a:r>
              <a:rPr lang="en-US" smtClean="0"/>
              <a:t>Third level</a:t>
            </a:r>
          </a:p>
        </p:txBody>
      </p:sp>
    </p:spTree>
    <p:extLst>
      <p:ext uri="{BB962C8B-B14F-4D97-AF65-F5344CB8AC3E}">
        <p14:creationId xmlns:p14="http://schemas.microsoft.com/office/powerpoint/2010/main" val="250706992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155979162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2532987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Title">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914401" y="3060742"/>
            <a:ext cx="5486400" cy="338554"/>
          </a:xfrm>
          <a:noFill/>
        </p:spPr>
        <p:txBody>
          <a:bodyPr anchor="t">
            <a:spAutoFit/>
          </a:bodyPr>
          <a:lstStyle>
            <a:lvl1pPr marL="0" indent="0" algn="l">
              <a:lnSpc>
                <a:spcPct val="100000"/>
              </a:lnSpc>
              <a:spcBef>
                <a:spcPts val="0"/>
              </a:spcBef>
              <a:spcAft>
                <a:spcPts val="0"/>
              </a:spcAft>
              <a:buNone/>
              <a:defRPr sz="2200" b="0">
                <a:solidFill>
                  <a:schemeClr val="tx2">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1750886"/>
            <a:ext cx="5486400" cy="1169551"/>
          </a:xfrm>
        </p:spPr>
        <p:txBody>
          <a:bodyPr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Section Title</a:t>
            </a:r>
            <a:endParaRPr lang="en-US" dirty="0"/>
          </a:p>
        </p:txBody>
      </p:sp>
      <p:sp>
        <p:nvSpPr>
          <p:cNvPr id="10" name="Picture Placeholder 8"/>
          <p:cNvSpPr>
            <a:spLocks noGrp="1"/>
          </p:cNvSpPr>
          <p:nvPr>
            <p:ph type="pic" sz="quarter" idx="12" hasCustomPrompt="1"/>
          </p:nvPr>
        </p:nvSpPr>
        <p:spPr>
          <a:xfrm>
            <a:off x="7315200" y="0"/>
            <a:ext cx="4876800" cy="6428014"/>
          </a:xfrm>
          <a:prstGeom prst="rect">
            <a:avLst/>
          </a:prstGeom>
          <a:solidFill>
            <a:srgbClr val="FFFFFF"/>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Tree>
    <p:extLst>
      <p:ext uri="{BB962C8B-B14F-4D97-AF65-F5344CB8AC3E}">
        <p14:creationId xmlns:p14="http://schemas.microsoft.com/office/powerpoint/2010/main" val="330224404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6"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286" y="3467757"/>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Tree>
    <p:extLst>
      <p:ext uri="{BB962C8B-B14F-4D97-AF65-F5344CB8AC3E}">
        <p14:creationId xmlns:p14="http://schemas.microsoft.com/office/powerpoint/2010/main" val="272775034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3" y="4639290"/>
            <a:ext cx="10060516" cy="461665"/>
          </a:xfrm>
        </p:spPr>
        <p:txBody>
          <a:bodyPr anchor="b"/>
          <a:lstStyle>
            <a:lvl1pPr>
              <a:spcAft>
                <a:spcPts val="0"/>
              </a:spcAft>
              <a:defRPr sz="3000" b="0" baseline="0">
                <a:solidFill>
                  <a:schemeClr val="tx2"/>
                </a:solidFill>
              </a:defRPr>
            </a:lvl1pPr>
          </a:lstStyle>
          <a:p>
            <a:r>
              <a:rPr lang="en-US" dirty="0"/>
              <a:t>“Quote”</a:t>
            </a:r>
          </a:p>
        </p:txBody>
      </p:sp>
      <p:sp>
        <p:nvSpPr>
          <p:cNvPr id="4" name="Text Placeholder 3"/>
          <p:cNvSpPr>
            <a:spLocks noGrp="1"/>
          </p:cNvSpPr>
          <p:nvPr>
            <p:ph type="body" sz="quarter" idx="10" hasCustomPrompt="1"/>
          </p:nvPr>
        </p:nvSpPr>
        <p:spPr>
          <a:xfrm>
            <a:off x="912283" y="5697071"/>
            <a:ext cx="10060516"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2">
                    <a:lumMod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Tree>
    <p:extLst>
      <p:ext uri="{BB962C8B-B14F-4D97-AF65-F5344CB8AC3E}">
        <p14:creationId xmlns:p14="http://schemas.microsoft.com/office/powerpoint/2010/main" val="2259239207"/>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369332"/>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1800" b="1"/>
            </a:lvl1pPr>
            <a:lvl2pPr marL="342991" indent="0">
              <a:buNone/>
              <a:defRPr sz="1500" b="1"/>
            </a:lvl2pPr>
            <a:lvl3pPr marL="685983" indent="0">
              <a:buNone/>
              <a:defRPr sz="1350" b="1"/>
            </a:lvl3pPr>
            <a:lvl4pPr marL="1028974" indent="0">
              <a:buNone/>
              <a:defRPr sz="1200" b="1"/>
            </a:lvl4pPr>
            <a:lvl5pPr marL="1371966" indent="0">
              <a:buNone/>
              <a:defRPr sz="1200" b="1"/>
            </a:lvl5pPr>
            <a:lvl6pPr marL="1714957" indent="0">
              <a:buNone/>
              <a:defRPr sz="1200" b="1"/>
            </a:lvl6pPr>
            <a:lvl7pPr marL="2057949" indent="0">
              <a:buNone/>
              <a:defRPr sz="1200" b="1"/>
            </a:lvl7pPr>
            <a:lvl8pPr marL="2400940" indent="0">
              <a:buNone/>
              <a:defRPr sz="1200" b="1"/>
            </a:lvl8pPr>
            <a:lvl9pPr marL="2743932"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649693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032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858000" y="2057400"/>
            <a:ext cx="4622800" cy="3505200"/>
          </a:xfrm>
        </p:spPr>
        <p:txBody>
          <a:bodyPr/>
          <a:lstStyle>
            <a:lvl1pPr>
              <a:defRPr sz="2101"/>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8582441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smtClean="0"/>
              <a:t>Click to edit Master title style</a:t>
            </a:r>
            <a:endParaRPr lang="en-GB"/>
          </a:p>
        </p:txBody>
      </p:sp>
      <p:sp>
        <p:nvSpPr>
          <p:cNvPr id="3" name="Marcador de Posição de Conteúdo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6"/>
          <p:cNvSpPr>
            <a:spLocks noGrp="1"/>
          </p:cNvSpPr>
          <p:nvPr>
            <p:ph type="sldNum" sz="quarter" idx="10"/>
          </p:nvPr>
        </p:nvSpPr>
        <p:spPr>
          <a:xfrm>
            <a:off x="11224685" y="6376988"/>
            <a:ext cx="357716" cy="279400"/>
          </a:xfrm>
          <a:prstGeom prst="rect">
            <a:avLst/>
          </a:prstGeom>
        </p:spPr>
        <p:txBody>
          <a:bodyPr/>
          <a:lstStyle>
            <a:lvl1pPr>
              <a:defRPr/>
            </a:lvl1pPr>
          </a:lstStyle>
          <a:p>
            <a:fld id="{21BBA26E-1211-4979-AA88-4021B26A55C9}" type="slidenum">
              <a:rPr lang="en-US" smtClean="0"/>
              <a:t>‹#›</a:t>
            </a:fld>
            <a:endParaRPr lang="en-US"/>
          </a:p>
        </p:txBody>
      </p:sp>
    </p:spTree>
    <p:extLst>
      <p:ext uri="{BB962C8B-B14F-4D97-AF65-F5344CB8AC3E}">
        <p14:creationId xmlns:p14="http://schemas.microsoft.com/office/powerpoint/2010/main" val="560985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200" y="56697"/>
            <a:ext cx="12091912" cy="369332"/>
          </a:xfrm>
          <a:prstGeom prst="rect">
            <a:avLst/>
          </a:prstGeom>
          <a:noFill/>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37200" y="598715"/>
            <a:ext cx="12091912" cy="5709557"/>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pic>
        <p:nvPicPr>
          <p:cNvPr id="4" name="Picture 3"/>
          <p:cNvPicPr>
            <a:picLocks noChangeAspect="1"/>
          </p:cNvPicPr>
          <p:nvPr/>
        </p:nvPicPr>
        <p:blipFill>
          <a:blip r:embed="rId13"/>
          <a:stretch>
            <a:fillRect/>
          </a:stretch>
        </p:blipFill>
        <p:spPr>
          <a:xfrm>
            <a:off x="37201" y="6440808"/>
            <a:ext cx="3789891" cy="328149"/>
          </a:xfrm>
          <a:prstGeom prst="rect">
            <a:avLst/>
          </a:prstGeom>
        </p:spPr>
      </p:pic>
      <p:cxnSp>
        <p:nvCxnSpPr>
          <p:cNvPr id="8" name="Straight Connector 7"/>
          <p:cNvCxnSpPr/>
          <p:nvPr/>
        </p:nvCxnSpPr>
        <p:spPr bwMode="auto">
          <a:xfrm>
            <a:off x="0" y="6308270"/>
            <a:ext cx="12192000" cy="0"/>
          </a:xfrm>
          <a:prstGeom prst="line">
            <a:avLst/>
          </a:prstGeom>
          <a:noFill/>
          <a:ln w="19050" cap="flat" cmpd="sng" algn="ctr">
            <a:solidFill>
              <a:schemeClr val="tx2"/>
            </a:solidFill>
            <a:prstDash val="solid"/>
            <a:round/>
            <a:headEnd type="none" w="med" len="med"/>
            <a:tailEnd type="none" w="med" len="med"/>
          </a:ln>
          <a:effectLst/>
        </p:spPr>
      </p:cxnSp>
    </p:spTree>
    <p:extLst>
      <p:ext uri="{BB962C8B-B14F-4D97-AF65-F5344CB8AC3E}">
        <p14:creationId xmlns:p14="http://schemas.microsoft.com/office/powerpoint/2010/main" val="4238013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l" defTabSz="457200" rtl="0" eaLnBrk="1" latinLnBrk="0" hangingPunct="1">
        <a:lnSpc>
          <a:spcPct val="100000"/>
        </a:lnSpc>
        <a:spcBef>
          <a:spcPct val="0"/>
        </a:spcBef>
        <a:buNone/>
        <a:defRPr sz="2400" b="1" kern="1200">
          <a:solidFill>
            <a:schemeClr val="accent2">
              <a:lumMod val="50000"/>
            </a:schemeClr>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2"/>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2"/>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2"/>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1" name="Marcador de Posição do Número do Diapositivo 20"/>
          <p:cNvSpPr>
            <a:spLocks noGrp="1"/>
          </p:cNvSpPr>
          <p:nvPr>
            <p:ph type="sldNum" sz="quarter" idx="4294967295"/>
          </p:nvPr>
        </p:nvSpPr>
        <p:spPr>
          <a:xfrm>
            <a:off x="11844338" y="6380163"/>
            <a:ext cx="347662" cy="269875"/>
          </a:xfrm>
          <a:prstGeom prst="rect">
            <a:avLst/>
          </a:prstGeo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a:p>
            <a:fld id="{B01BFE31-AD30-4F55-A4E4-CE7B450CF237}" type="slidenum">
              <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rPr>
              <a:pPr/>
              <a:t>1</a:t>
            </a:fld>
            <a:endParaRPr lang="en-US" altLang="fr-FR">
              <a:solidFill>
                <a:srgbClr val="888888"/>
              </a:solidFill>
              <a:latin typeface="Helvetica" panose="020B0604020202020204" pitchFamily="34" charset="0"/>
              <a:cs typeface="Helvetica" panose="020B0604020202020204" pitchFamily="34" charset="0"/>
              <a:sym typeface="Helvetica" panose="020B0604020202020204" pitchFamily="34" charset="0"/>
            </a:endParaRPr>
          </a:p>
        </p:txBody>
      </p:sp>
      <p:sp>
        <p:nvSpPr>
          <p:cNvPr id="23" name="Rectangle 1"/>
          <p:cNvSpPr>
            <a:spLocks/>
          </p:cNvSpPr>
          <p:nvPr/>
        </p:nvSpPr>
        <p:spPr bwMode="auto">
          <a:xfrm>
            <a:off x="0" y="0"/>
            <a:ext cx="12192000" cy="6848954"/>
          </a:xfrm>
          <a:prstGeom prst="rect">
            <a:avLst/>
          </a:prstGeom>
          <a:solidFill>
            <a:srgbClr val="0B5784"/>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4" name="Rectangle 3"/>
          <p:cNvSpPr>
            <a:spLocks/>
          </p:cNvSpPr>
          <p:nvPr/>
        </p:nvSpPr>
        <p:spPr bwMode="auto">
          <a:xfrm>
            <a:off x="10363954" y="266802"/>
            <a:ext cx="977889"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smtClean="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5" name="Rectangle 4" descr="image2.png"/>
          <p:cNvSpPr>
            <a:spLocks/>
          </p:cNvSpPr>
          <p:nvPr/>
        </p:nvSpPr>
        <p:spPr bwMode="auto">
          <a:xfrm>
            <a:off x="9594216" y="256514"/>
            <a:ext cx="741634" cy="460709"/>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6" name="Rectangle 5"/>
          <p:cNvSpPr txBox="1">
            <a:spLocks noChangeArrowheads="1"/>
          </p:cNvSpPr>
          <p:nvPr/>
        </p:nvSpPr>
        <p:spPr>
          <a:xfrm>
            <a:off x="5401008" y="966083"/>
            <a:ext cx="6723113" cy="2133100"/>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indent="12700">
              <a:lnSpc>
                <a:spcPct val="104000"/>
              </a:lnSpc>
            </a:pPr>
            <a:r>
              <a:rPr lang="en-US" altLang="fr-FR" sz="4400" b="1" dirty="0" smtClean="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rPr>
              <a:t>Data innovation in Africa: Selected case studies</a:t>
            </a:r>
            <a:endParaRPr lang="en-US" altLang="fr-FR" sz="4400" b="1" dirty="0">
              <a:solidFill>
                <a:schemeClr val="accent6">
                  <a:lumMod val="20000"/>
                  <a:lumOff val="80000"/>
                </a:schemeClr>
              </a:solidFill>
              <a:ea typeface="Lato" panose="020F0502020204030203" pitchFamily="34" charset="0"/>
              <a:cs typeface="Lato" panose="020F0502020204030203" pitchFamily="34" charset="0"/>
              <a:sym typeface="Lato" panose="020F0502020204030203" pitchFamily="34" charset="0"/>
            </a:endParaRPr>
          </a:p>
        </p:txBody>
      </p:sp>
      <p:sp>
        <p:nvSpPr>
          <p:cNvPr id="27" name="Rectangle 6"/>
          <p:cNvSpPr>
            <a:spLocks/>
          </p:cNvSpPr>
          <p:nvPr/>
        </p:nvSpPr>
        <p:spPr bwMode="auto">
          <a:xfrm>
            <a:off x="5653862" y="4873370"/>
            <a:ext cx="4938750" cy="5360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spcBef>
                <a:spcPts val="100"/>
              </a:spcBef>
            </a:pPr>
            <a:r>
              <a:rPr lang="en-US" altLang="fr-FR" sz="1700" dirty="0" smtClean="0">
                <a:solidFill>
                  <a:srgbClr val="FFFFFF"/>
                </a:solidFill>
                <a:latin typeface="Lato" panose="020F0502020204030203" pitchFamily="34" charset="0"/>
                <a:sym typeface="Lato" panose="020F0502020204030203" pitchFamily="34" charset="0"/>
              </a:rPr>
              <a:t>Léandre </a:t>
            </a:r>
            <a:r>
              <a:rPr lang="en-US" altLang="fr-FR" sz="1700" dirty="0" err="1" smtClean="0">
                <a:solidFill>
                  <a:srgbClr val="FFFFFF"/>
                </a:solidFill>
                <a:latin typeface="Lato" panose="020F0502020204030203" pitchFamily="34" charset="0"/>
                <a:sym typeface="Lato" panose="020F0502020204030203" pitchFamily="34" charset="0"/>
              </a:rPr>
              <a:t>Ngogang</a:t>
            </a:r>
            <a:r>
              <a:rPr lang="en-US" altLang="fr-FR" sz="1700" dirty="0" smtClean="0">
                <a:solidFill>
                  <a:srgbClr val="FFFFFF"/>
                </a:solidFill>
                <a:latin typeface="Lato" panose="020F0502020204030203" pitchFamily="34" charset="0"/>
                <a:sym typeface="Lato" panose="020F0502020204030203" pitchFamily="34" charset="0"/>
              </a:rPr>
              <a:t> </a:t>
            </a:r>
          </a:p>
          <a:p>
            <a:pPr algn="ctr" eaLnBrk="1">
              <a:spcBef>
                <a:spcPts val="100"/>
              </a:spcBef>
            </a:pPr>
            <a:r>
              <a:rPr lang="en-GB" altLang="fr-FR" sz="1700" dirty="0" smtClean="0">
                <a:solidFill>
                  <a:srgbClr val="FFFFFF"/>
                </a:solidFill>
                <a:latin typeface="Lato" panose="020F0502020204030203" pitchFamily="34" charset="0"/>
                <a:sym typeface="Lato" panose="020F0502020204030203" pitchFamily="34" charset="0"/>
              </a:rPr>
              <a:t>African Centre for Statistics</a:t>
            </a:r>
            <a:endParaRPr lang="en-US" altLang="fr-FR" sz="1700" dirty="0">
              <a:solidFill>
                <a:srgbClr val="FFFFFF"/>
              </a:solidFill>
              <a:latin typeface="Lato" panose="020F0502020204030203" pitchFamily="34" charset="0"/>
              <a:sym typeface="Lato" panose="020F0502020204030203" pitchFamily="34" charset="0"/>
            </a:endParaRPr>
          </a:p>
        </p:txBody>
      </p:sp>
      <p:sp>
        <p:nvSpPr>
          <p:cNvPr id="28" name="Rectangle 7"/>
          <p:cNvSpPr>
            <a:spLocks/>
          </p:cNvSpPr>
          <p:nvPr/>
        </p:nvSpPr>
        <p:spPr bwMode="auto">
          <a:xfrm>
            <a:off x="5178019" y="6159386"/>
            <a:ext cx="5157831" cy="2616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0" tIns="0" rIns="0" bIns="0">
            <a:spAutoFit/>
          </a:bodyPr>
          <a:lstStyle>
            <a:lvl1pPr marL="187325" indent="3619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700" b="1" dirty="0">
                <a:solidFill>
                  <a:srgbClr val="FFFFFF"/>
                </a:solidFill>
                <a:latin typeface="Lato" panose="020F0502020204030203" pitchFamily="34" charset="0"/>
                <a:sym typeface="Lato" panose="020F0502020204030203" pitchFamily="34" charset="0"/>
              </a:rPr>
              <a:t>Lilongwe, </a:t>
            </a:r>
            <a:r>
              <a:rPr lang="en-US" altLang="fr-FR" sz="1700" b="1" dirty="0" smtClean="0">
                <a:solidFill>
                  <a:srgbClr val="FFFFFF"/>
                </a:solidFill>
                <a:latin typeface="Lato" panose="020F0502020204030203" pitchFamily="34" charset="0"/>
                <a:sym typeface="Lato" panose="020F0502020204030203" pitchFamily="34" charset="0"/>
              </a:rPr>
              <a:t>Malawi, </a:t>
            </a:r>
            <a:r>
              <a:rPr lang="en-US" altLang="fr-FR" sz="1700" b="1" dirty="0" smtClean="0">
                <a:solidFill>
                  <a:srgbClr val="FFFFFF"/>
                </a:solidFill>
                <a:latin typeface="Lato" panose="020F0502020204030203" pitchFamily="34" charset="0"/>
                <a:sym typeface="Lato" panose="020F0502020204030203" pitchFamily="34" charset="0"/>
              </a:rPr>
              <a:t>28 </a:t>
            </a:r>
            <a:r>
              <a:rPr lang="en-US" altLang="fr-FR" sz="1700" b="1" dirty="0" smtClean="0">
                <a:solidFill>
                  <a:srgbClr val="FFFFFF"/>
                </a:solidFill>
                <a:latin typeface="Lato" panose="020F0502020204030203" pitchFamily="34" charset="0"/>
                <a:sym typeface="Lato" panose="020F0502020204030203" pitchFamily="34" charset="0"/>
              </a:rPr>
              <a:t>September 2017</a:t>
            </a:r>
            <a:endParaRPr lang="en-US" altLang="fr-FR" sz="1700" b="1" dirty="0">
              <a:solidFill>
                <a:srgbClr val="FFFFFF"/>
              </a:solidFill>
              <a:latin typeface="Lato" panose="020F0502020204030203" pitchFamily="34" charset="0"/>
              <a:sym typeface="Lato" panose="020F0502020204030203" pitchFamily="34" charset="0"/>
            </a:endParaRPr>
          </a:p>
        </p:txBody>
      </p:sp>
      <p:sp>
        <p:nvSpPr>
          <p:cNvPr id="29" name="AutoShape 8"/>
          <p:cNvSpPr>
            <a:spLocks/>
          </p:cNvSpPr>
          <p:nvPr/>
        </p:nvSpPr>
        <p:spPr bwMode="auto">
          <a:xfrm>
            <a:off x="663575" y="3279431"/>
            <a:ext cx="4827813" cy="49285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155" y="0"/>
                </a:moveTo>
                <a:lnTo>
                  <a:pt x="1445" y="0"/>
                </a:lnTo>
                <a:lnTo>
                  <a:pt x="1185" y="172"/>
                </a:lnTo>
                <a:lnTo>
                  <a:pt x="941" y="669"/>
                </a:lnTo>
                <a:lnTo>
                  <a:pt x="716" y="1460"/>
                </a:lnTo>
                <a:lnTo>
                  <a:pt x="514" y="2514"/>
                </a:lnTo>
                <a:lnTo>
                  <a:pt x="340" y="3803"/>
                </a:lnTo>
                <a:lnTo>
                  <a:pt x="197" y="5295"/>
                </a:lnTo>
                <a:lnTo>
                  <a:pt x="90" y="6961"/>
                </a:lnTo>
                <a:lnTo>
                  <a:pt x="23" y="8770"/>
                </a:lnTo>
                <a:lnTo>
                  <a:pt x="0" y="10692"/>
                </a:lnTo>
                <a:lnTo>
                  <a:pt x="0" y="10908"/>
                </a:lnTo>
                <a:lnTo>
                  <a:pt x="23" y="12830"/>
                </a:lnTo>
                <a:lnTo>
                  <a:pt x="90" y="14639"/>
                </a:lnTo>
                <a:lnTo>
                  <a:pt x="197" y="16304"/>
                </a:lnTo>
                <a:lnTo>
                  <a:pt x="340" y="17797"/>
                </a:lnTo>
                <a:lnTo>
                  <a:pt x="514" y="19085"/>
                </a:lnTo>
                <a:lnTo>
                  <a:pt x="716" y="20140"/>
                </a:lnTo>
                <a:lnTo>
                  <a:pt x="941" y="20931"/>
                </a:lnTo>
                <a:lnTo>
                  <a:pt x="1185" y="21428"/>
                </a:lnTo>
                <a:lnTo>
                  <a:pt x="1445" y="21600"/>
                </a:lnTo>
                <a:lnTo>
                  <a:pt x="20155" y="21600"/>
                </a:lnTo>
                <a:lnTo>
                  <a:pt x="20415" y="21428"/>
                </a:lnTo>
                <a:lnTo>
                  <a:pt x="20659" y="20931"/>
                </a:lnTo>
                <a:lnTo>
                  <a:pt x="20884" y="20140"/>
                </a:lnTo>
                <a:lnTo>
                  <a:pt x="21086" y="19085"/>
                </a:lnTo>
                <a:lnTo>
                  <a:pt x="21260" y="17797"/>
                </a:lnTo>
                <a:lnTo>
                  <a:pt x="21403" y="16304"/>
                </a:lnTo>
                <a:lnTo>
                  <a:pt x="21510" y="14639"/>
                </a:lnTo>
                <a:lnTo>
                  <a:pt x="21577" y="12830"/>
                </a:lnTo>
                <a:lnTo>
                  <a:pt x="21600" y="10908"/>
                </a:lnTo>
                <a:lnTo>
                  <a:pt x="21600" y="10692"/>
                </a:lnTo>
                <a:lnTo>
                  <a:pt x="21577" y="8770"/>
                </a:lnTo>
                <a:lnTo>
                  <a:pt x="21510" y="6961"/>
                </a:lnTo>
                <a:lnTo>
                  <a:pt x="21403" y="5295"/>
                </a:lnTo>
                <a:lnTo>
                  <a:pt x="21260" y="3803"/>
                </a:lnTo>
                <a:lnTo>
                  <a:pt x="21086" y="2514"/>
                </a:lnTo>
                <a:lnTo>
                  <a:pt x="20884" y="1460"/>
                </a:lnTo>
                <a:lnTo>
                  <a:pt x="20659" y="669"/>
                </a:lnTo>
                <a:lnTo>
                  <a:pt x="20415" y="172"/>
                </a:lnTo>
                <a:lnTo>
                  <a:pt x="20155"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0" name="AutoShape 9"/>
          <p:cNvSpPr>
            <a:spLocks/>
          </p:cNvSpPr>
          <p:nvPr/>
        </p:nvSpPr>
        <p:spPr bwMode="auto">
          <a:xfrm>
            <a:off x="1004887" y="3895381"/>
            <a:ext cx="3484243" cy="49285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597" y="0"/>
                </a:moveTo>
                <a:lnTo>
                  <a:pt x="2003" y="0"/>
                </a:lnTo>
                <a:lnTo>
                  <a:pt x="1643" y="172"/>
                </a:lnTo>
                <a:lnTo>
                  <a:pt x="1304" y="669"/>
                </a:lnTo>
                <a:lnTo>
                  <a:pt x="992" y="1460"/>
                </a:lnTo>
                <a:lnTo>
                  <a:pt x="713" y="2514"/>
                </a:lnTo>
                <a:lnTo>
                  <a:pt x="471" y="3803"/>
                </a:lnTo>
                <a:lnTo>
                  <a:pt x="274" y="5295"/>
                </a:lnTo>
                <a:lnTo>
                  <a:pt x="125" y="6961"/>
                </a:lnTo>
                <a:lnTo>
                  <a:pt x="32" y="8770"/>
                </a:lnTo>
                <a:lnTo>
                  <a:pt x="0" y="10692"/>
                </a:lnTo>
                <a:lnTo>
                  <a:pt x="0" y="10908"/>
                </a:lnTo>
                <a:lnTo>
                  <a:pt x="32" y="12830"/>
                </a:lnTo>
                <a:lnTo>
                  <a:pt x="125" y="14639"/>
                </a:lnTo>
                <a:lnTo>
                  <a:pt x="274" y="16304"/>
                </a:lnTo>
                <a:lnTo>
                  <a:pt x="471" y="17797"/>
                </a:lnTo>
                <a:lnTo>
                  <a:pt x="713" y="19085"/>
                </a:lnTo>
                <a:lnTo>
                  <a:pt x="992" y="20140"/>
                </a:lnTo>
                <a:lnTo>
                  <a:pt x="1304" y="20931"/>
                </a:lnTo>
                <a:lnTo>
                  <a:pt x="1643" y="21428"/>
                </a:lnTo>
                <a:lnTo>
                  <a:pt x="2003" y="21600"/>
                </a:lnTo>
                <a:lnTo>
                  <a:pt x="19597" y="21600"/>
                </a:lnTo>
                <a:lnTo>
                  <a:pt x="19957" y="21428"/>
                </a:lnTo>
                <a:lnTo>
                  <a:pt x="20296" y="20931"/>
                </a:lnTo>
                <a:lnTo>
                  <a:pt x="20608" y="20140"/>
                </a:lnTo>
                <a:lnTo>
                  <a:pt x="20887" y="19085"/>
                </a:lnTo>
                <a:lnTo>
                  <a:pt x="21129" y="17797"/>
                </a:lnTo>
                <a:lnTo>
                  <a:pt x="21327" y="16304"/>
                </a:lnTo>
                <a:lnTo>
                  <a:pt x="21475" y="14639"/>
                </a:lnTo>
                <a:lnTo>
                  <a:pt x="21568" y="12830"/>
                </a:lnTo>
                <a:lnTo>
                  <a:pt x="21600" y="10908"/>
                </a:lnTo>
                <a:lnTo>
                  <a:pt x="21600" y="10692"/>
                </a:lnTo>
                <a:lnTo>
                  <a:pt x="21568" y="8770"/>
                </a:lnTo>
                <a:lnTo>
                  <a:pt x="21475" y="6961"/>
                </a:lnTo>
                <a:lnTo>
                  <a:pt x="21327" y="5295"/>
                </a:lnTo>
                <a:lnTo>
                  <a:pt x="21129" y="3803"/>
                </a:lnTo>
                <a:lnTo>
                  <a:pt x="20887" y="2514"/>
                </a:lnTo>
                <a:lnTo>
                  <a:pt x="20608" y="1460"/>
                </a:lnTo>
                <a:lnTo>
                  <a:pt x="20296" y="669"/>
                </a:lnTo>
                <a:lnTo>
                  <a:pt x="19957" y="172"/>
                </a:lnTo>
                <a:lnTo>
                  <a:pt x="19597"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1" name="AutoShape 10"/>
          <p:cNvSpPr>
            <a:spLocks/>
          </p:cNvSpPr>
          <p:nvPr/>
        </p:nvSpPr>
        <p:spPr bwMode="auto">
          <a:xfrm>
            <a:off x="1166813" y="4573225"/>
            <a:ext cx="3634213" cy="49132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681" y="0"/>
                </a:moveTo>
                <a:lnTo>
                  <a:pt x="1919" y="0"/>
                </a:lnTo>
                <a:lnTo>
                  <a:pt x="1574" y="172"/>
                </a:lnTo>
                <a:lnTo>
                  <a:pt x="1250" y="669"/>
                </a:lnTo>
                <a:lnTo>
                  <a:pt x="951" y="1460"/>
                </a:lnTo>
                <a:lnTo>
                  <a:pt x="683" y="2514"/>
                </a:lnTo>
                <a:lnTo>
                  <a:pt x="451" y="3803"/>
                </a:lnTo>
                <a:lnTo>
                  <a:pt x="262" y="5295"/>
                </a:lnTo>
                <a:lnTo>
                  <a:pt x="120" y="6961"/>
                </a:lnTo>
                <a:lnTo>
                  <a:pt x="31" y="8770"/>
                </a:lnTo>
                <a:lnTo>
                  <a:pt x="0" y="10692"/>
                </a:lnTo>
                <a:lnTo>
                  <a:pt x="0" y="10908"/>
                </a:lnTo>
                <a:lnTo>
                  <a:pt x="31" y="12830"/>
                </a:lnTo>
                <a:lnTo>
                  <a:pt x="120" y="14639"/>
                </a:lnTo>
                <a:lnTo>
                  <a:pt x="262" y="16304"/>
                </a:lnTo>
                <a:lnTo>
                  <a:pt x="451" y="17797"/>
                </a:lnTo>
                <a:lnTo>
                  <a:pt x="683" y="19085"/>
                </a:lnTo>
                <a:lnTo>
                  <a:pt x="951" y="20140"/>
                </a:lnTo>
                <a:lnTo>
                  <a:pt x="1250" y="20931"/>
                </a:lnTo>
                <a:lnTo>
                  <a:pt x="1574" y="21428"/>
                </a:lnTo>
                <a:lnTo>
                  <a:pt x="1919" y="21600"/>
                </a:lnTo>
                <a:lnTo>
                  <a:pt x="19681" y="21600"/>
                </a:lnTo>
                <a:lnTo>
                  <a:pt x="20026" y="21420"/>
                </a:lnTo>
                <a:lnTo>
                  <a:pt x="20350" y="20904"/>
                </a:lnTo>
                <a:lnTo>
                  <a:pt x="20649" y="20084"/>
                </a:lnTo>
                <a:lnTo>
                  <a:pt x="20917" y="18995"/>
                </a:lnTo>
                <a:lnTo>
                  <a:pt x="21149" y="17671"/>
                </a:lnTo>
                <a:lnTo>
                  <a:pt x="21338" y="16144"/>
                </a:lnTo>
                <a:lnTo>
                  <a:pt x="21480" y="14450"/>
                </a:lnTo>
                <a:lnTo>
                  <a:pt x="21569" y="12621"/>
                </a:lnTo>
                <a:lnTo>
                  <a:pt x="21600" y="10692"/>
                </a:lnTo>
                <a:lnTo>
                  <a:pt x="21569" y="8770"/>
                </a:lnTo>
                <a:lnTo>
                  <a:pt x="21480" y="6961"/>
                </a:lnTo>
                <a:lnTo>
                  <a:pt x="21338" y="5295"/>
                </a:lnTo>
                <a:lnTo>
                  <a:pt x="21149" y="3803"/>
                </a:lnTo>
                <a:lnTo>
                  <a:pt x="20917" y="2514"/>
                </a:lnTo>
                <a:lnTo>
                  <a:pt x="20649" y="1460"/>
                </a:lnTo>
                <a:lnTo>
                  <a:pt x="20350" y="669"/>
                </a:lnTo>
                <a:lnTo>
                  <a:pt x="20026" y="172"/>
                </a:lnTo>
                <a:lnTo>
                  <a:pt x="19681"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2" name="AutoShape 11"/>
          <p:cNvSpPr>
            <a:spLocks/>
          </p:cNvSpPr>
          <p:nvPr/>
        </p:nvSpPr>
        <p:spPr bwMode="auto">
          <a:xfrm>
            <a:off x="1166813" y="5259025"/>
            <a:ext cx="2771369" cy="49132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083" y="0"/>
                </a:moveTo>
                <a:lnTo>
                  <a:pt x="2517" y="0"/>
                </a:lnTo>
                <a:lnTo>
                  <a:pt x="2065" y="172"/>
                </a:lnTo>
                <a:lnTo>
                  <a:pt x="1639" y="669"/>
                </a:lnTo>
                <a:lnTo>
                  <a:pt x="1247" y="1460"/>
                </a:lnTo>
                <a:lnTo>
                  <a:pt x="895" y="2514"/>
                </a:lnTo>
                <a:lnTo>
                  <a:pt x="592" y="3803"/>
                </a:lnTo>
                <a:lnTo>
                  <a:pt x="344" y="5295"/>
                </a:lnTo>
                <a:lnTo>
                  <a:pt x="157" y="6961"/>
                </a:lnTo>
                <a:lnTo>
                  <a:pt x="41" y="8770"/>
                </a:lnTo>
                <a:lnTo>
                  <a:pt x="0" y="10692"/>
                </a:lnTo>
                <a:lnTo>
                  <a:pt x="0" y="10908"/>
                </a:lnTo>
                <a:lnTo>
                  <a:pt x="41" y="12830"/>
                </a:lnTo>
                <a:lnTo>
                  <a:pt x="157" y="14639"/>
                </a:lnTo>
                <a:lnTo>
                  <a:pt x="344" y="16304"/>
                </a:lnTo>
                <a:lnTo>
                  <a:pt x="592" y="17797"/>
                </a:lnTo>
                <a:lnTo>
                  <a:pt x="895" y="19085"/>
                </a:lnTo>
                <a:lnTo>
                  <a:pt x="1247" y="20140"/>
                </a:lnTo>
                <a:lnTo>
                  <a:pt x="1639" y="20931"/>
                </a:lnTo>
                <a:lnTo>
                  <a:pt x="2065" y="21428"/>
                </a:lnTo>
                <a:lnTo>
                  <a:pt x="2517" y="21600"/>
                </a:lnTo>
                <a:lnTo>
                  <a:pt x="19083" y="21600"/>
                </a:lnTo>
                <a:lnTo>
                  <a:pt x="19535" y="21428"/>
                </a:lnTo>
                <a:lnTo>
                  <a:pt x="19961" y="20931"/>
                </a:lnTo>
                <a:lnTo>
                  <a:pt x="20353" y="20140"/>
                </a:lnTo>
                <a:lnTo>
                  <a:pt x="20705" y="19085"/>
                </a:lnTo>
                <a:lnTo>
                  <a:pt x="21008" y="17797"/>
                </a:lnTo>
                <a:lnTo>
                  <a:pt x="21256" y="16304"/>
                </a:lnTo>
                <a:lnTo>
                  <a:pt x="21443" y="14639"/>
                </a:lnTo>
                <a:lnTo>
                  <a:pt x="21559" y="12830"/>
                </a:lnTo>
                <a:lnTo>
                  <a:pt x="21600" y="10908"/>
                </a:lnTo>
                <a:lnTo>
                  <a:pt x="21600" y="10692"/>
                </a:lnTo>
                <a:lnTo>
                  <a:pt x="21559" y="8770"/>
                </a:lnTo>
                <a:lnTo>
                  <a:pt x="21443" y="6961"/>
                </a:lnTo>
                <a:lnTo>
                  <a:pt x="21256" y="5295"/>
                </a:lnTo>
                <a:lnTo>
                  <a:pt x="21008" y="3803"/>
                </a:lnTo>
                <a:lnTo>
                  <a:pt x="20705" y="2514"/>
                </a:lnTo>
                <a:lnTo>
                  <a:pt x="20353" y="1460"/>
                </a:lnTo>
                <a:lnTo>
                  <a:pt x="19961" y="669"/>
                </a:lnTo>
                <a:lnTo>
                  <a:pt x="19535" y="172"/>
                </a:lnTo>
                <a:lnTo>
                  <a:pt x="1908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3" name="AutoShape 12"/>
          <p:cNvSpPr>
            <a:spLocks/>
          </p:cNvSpPr>
          <p:nvPr/>
        </p:nvSpPr>
        <p:spPr bwMode="auto">
          <a:xfrm>
            <a:off x="1411288" y="5928969"/>
            <a:ext cx="1910581" cy="49285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948" y="0"/>
                </a:moveTo>
                <a:lnTo>
                  <a:pt x="3652" y="0"/>
                </a:lnTo>
                <a:lnTo>
                  <a:pt x="2996" y="172"/>
                </a:lnTo>
                <a:lnTo>
                  <a:pt x="2378" y="669"/>
                </a:lnTo>
                <a:lnTo>
                  <a:pt x="1809" y="1460"/>
                </a:lnTo>
                <a:lnTo>
                  <a:pt x="1299" y="2514"/>
                </a:lnTo>
                <a:lnTo>
                  <a:pt x="859" y="3803"/>
                </a:lnTo>
                <a:lnTo>
                  <a:pt x="499" y="5295"/>
                </a:lnTo>
                <a:lnTo>
                  <a:pt x="228" y="6961"/>
                </a:lnTo>
                <a:lnTo>
                  <a:pt x="59" y="8770"/>
                </a:lnTo>
                <a:lnTo>
                  <a:pt x="0" y="10692"/>
                </a:lnTo>
                <a:lnTo>
                  <a:pt x="0" y="10908"/>
                </a:lnTo>
                <a:lnTo>
                  <a:pt x="59" y="12830"/>
                </a:lnTo>
                <a:lnTo>
                  <a:pt x="228" y="14639"/>
                </a:lnTo>
                <a:lnTo>
                  <a:pt x="499" y="16304"/>
                </a:lnTo>
                <a:lnTo>
                  <a:pt x="859" y="17797"/>
                </a:lnTo>
                <a:lnTo>
                  <a:pt x="1299" y="19085"/>
                </a:lnTo>
                <a:lnTo>
                  <a:pt x="1809" y="20140"/>
                </a:lnTo>
                <a:lnTo>
                  <a:pt x="2378" y="20931"/>
                </a:lnTo>
                <a:lnTo>
                  <a:pt x="2996" y="21428"/>
                </a:lnTo>
                <a:lnTo>
                  <a:pt x="3652" y="21600"/>
                </a:lnTo>
                <a:lnTo>
                  <a:pt x="17948" y="21600"/>
                </a:lnTo>
                <a:lnTo>
                  <a:pt x="18605" y="21428"/>
                </a:lnTo>
                <a:lnTo>
                  <a:pt x="19222" y="20931"/>
                </a:lnTo>
                <a:lnTo>
                  <a:pt x="19791" y="20140"/>
                </a:lnTo>
                <a:lnTo>
                  <a:pt x="20301" y="19085"/>
                </a:lnTo>
                <a:lnTo>
                  <a:pt x="20741" y="17797"/>
                </a:lnTo>
                <a:lnTo>
                  <a:pt x="21101" y="16304"/>
                </a:lnTo>
                <a:lnTo>
                  <a:pt x="21372" y="14639"/>
                </a:lnTo>
                <a:lnTo>
                  <a:pt x="21541" y="12830"/>
                </a:lnTo>
                <a:lnTo>
                  <a:pt x="21600" y="10908"/>
                </a:lnTo>
                <a:lnTo>
                  <a:pt x="21600" y="10692"/>
                </a:lnTo>
                <a:lnTo>
                  <a:pt x="21541" y="8770"/>
                </a:lnTo>
                <a:lnTo>
                  <a:pt x="21372" y="6961"/>
                </a:lnTo>
                <a:lnTo>
                  <a:pt x="21101" y="5295"/>
                </a:lnTo>
                <a:lnTo>
                  <a:pt x="20741" y="3803"/>
                </a:lnTo>
                <a:lnTo>
                  <a:pt x="20301" y="2514"/>
                </a:lnTo>
                <a:lnTo>
                  <a:pt x="19791" y="1460"/>
                </a:lnTo>
                <a:lnTo>
                  <a:pt x="19222" y="669"/>
                </a:lnTo>
                <a:lnTo>
                  <a:pt x="18605" y="172"/>
                </a:lnTo>
                <a:lnTo>
                  <a:pt x="1794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4" name="AutoShape 13"/>
          <p:cNvSpPr>
            <a:spLocks/>
          </p:cNvSpPr>
          <p:nvPr/>
        </p:nvSpPr>
        <p:spPr bwMode="auto">
          <a:xfrm>
            <a:off x="-1" y="5838"/>
            <a:ext cx="1300429" cy="47907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7873" y="0"/>
                </a:moveTo>
                <a:lnTo>
                  <a:pt x="0" y="0"/>
                </a:lnTo>
                <a:lnTo>
                  <a:pt x="0" y="21600"/>
                </a:lnTo>
                <a:lnTo>
                  <a:pt x="16243" y="21600"/>
                </a:lnTo>
                <a:lnTo>
                  <a:pt x="17206" y="21423"/>
                </a:lnTo>
                <a:lnTo>
                  <a:pt x="18112" y="20914"/>
                </a:lnTo>
                <a:lnTo>
                  <a:pt x="18947" y="20103"/>
                </a:lnTo>
                <a:lnTo>
                  <a:pt x="19694" y="19021"/>
                </a:lnTo>
                <a:lnTo>
                  <a:pt x="20340" y="17700"/>
                </a:lnTo>
                <a:lnTo>
                  <a:pt x="20869" y="16169"/>
                </a:lnTo>
                <a:lnTo>
                  <a:pt x="21265" y="14461"/>
                </a:lnTo>
                <a:lnTo>
                  <a:pt x="21514" y="12606"/>
                </a:lnTo>
                <a:lnTo>
                  <a:pt x="21600" y="10635"/>
                </a:lnTo>
                <a:lnTo>
                  <a:pt x="21600" y="10413"/>
                </a:lnTo>
                <a:lnTo>
                  <a:pt x="21514" y="8442"/>
                </a:lnTo>
                <a:lnTo>
                  <a:pt x="21265" y="6587"/>
                </a:lnTo>
                <a:lnTo>
                  <a:pt x="20869" y="4879"/>
                </a:lnTo>
                <a:lnTo>
                  <a:pt x="20340" y="3349"/>
                </a:lnTo>
                <a:lnTo>
                  <a:pt x="19694" y="2027"/>
                </a:lnTo>
                <a:lnTo>
                  <a:pt x="18947" y="945"/>
                </a:lnTo>
                <a:lnTo>
                  <a:pt x="18112" y="134"/>
                </a:lnTo>
                <a:lnTo>
                  <a:pt x="1787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5" name="AutoShape 14"/>
          <p:cNvSpPr>
            <a:spLocks/>
          </p:cNvSpPr>
          <p:nvPr/>
        </p:nvSpPr>
        <p:spPr bwMode="auto">
          <a:xfrm>
            <a:off x="1519238" y="6550487"/>
            <a:ext cx="1023085" cy="29846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782" y="0"/>
                </a:moveTo>
                <a:lnTo>
                  <a:pt x="6817" y="0"/>
                </a:lnTo>
                <a:lnTo>
                  <a:pt x="5592" y="283"/>
                </a:lnTo>
                <a:lnTo>
                  <a:pt x="4439" y="1100"/>
                </a:lnTo>
                <a:lnTo>
                  <a:pt x="3377" y="2401"/>
                </a:lnTo>
                <a:lnTo>
                  <a:pt x="2425" y="4137"/>
                </a:lnTo>
                <a:lnTo>
                  <a:pt x="1603" y="6257"/>
                </a:lnTo>
                <a:lnTo>
                  <a:pt x="931" y="8712"/>
                </a:lnTo>
                <a:lnTo>
                  <a:pt x="426" y="11452"/>
                </a:lnTo>
                <a:lnTo>
                  <a:pt x="110" y="14428"/>
                </a:lnTo>
                <a:lnTo>
                  <a:pt x="0" y="17590"/>
                </a:lnTo>
                <a:lnTo>
                  <a:pt x="0" y="17946"/>
                </a:lnTo>
                <a:lnTo>
                  <a:pt x="110" y="21108"/>
                </a:lnTo>
                <a:lnTo>
                  <a:pt x="162" y="21600"/>
                </a:lnTo>
                <a:lnTo>
                  <a:pt x="21438" y="21600"/>
                </a:lnTo>
                <a:lnTo>
                  <a:pt x="21490" y="21108"/>
                </a:lnTo>
                <a:lnTo>
                  <a:pt x="21600" y="17946"/>
                </a:lnTo>
                <a:lnTo>
                  <a:pt x="21600" y="17590"/>
                </a:lnTo>
                <a:lnTo>
                  <a:pt x="21490" y="14428"/>
                </a:lnTo>
                <a:lnTo>
                  <a:pt x="21173" y="11452"/>
                </a:lnTo>
                <a:lnTo>
                  <a:pt x="20669" y="8712"/>
                </a:lnTo>
                <a:lnTo>
                  <a:pt x="19997" y="6257"/>
                </a:lnTo>
                <a:lnTo>
                  <a:pt x="19175" y="4137"/>
                </a:lnTo>
                <a:lnTo>
                  <a:pt x="18223" y="2401"/>
                </a:lnTo>
                <a:lnTo>
                  <a:pt x="17161" y="1100"/>
                </a:lnTo>
                <a:lnTo>
                  <a:pt x="16008" y="283"/>
                </a:lnTo>
                <a:lnTo>
                  <a:pt x="1478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6" name="AutoShape 15"/>
          <p:cNvSpPr>
            <a:spLocks/>
          </p:cNvSpPr>
          <p:nvPr/>
        </p:nvSpPr>
        <p:spPr bwMode="auto">
          <a:xfrm>
            <a:off x="0" y="579075"/>
            <a:ext cx="1988648" cy="49132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093" y="0"/>
                </a:moveTo>
                <a:lnTo>
                  <a:pt x="0" y="0"/>
                </a:lnTo>
                <a:lnTo>
                  <a:pt x="0" y="21600"/>
                </a:lnTo>
                <a:lnTo>
                  <a:pt x="18093" y="21600"/>
                </a:lnTo>
                <a:lnTo>
                  <a:pt x="18724" y="21428"/>
                </a:lnTo>
                <a:lnTo>
                  <a:pt x="19317" y="20931"/>
                </a:lnTo>
                <a:lnTo>
                  <a:pt x="19863" y="20140"/>
                </a:lnTo>
                <a:lnTo>
                  <a:pt x="20353" y="19085"/>
                </a:lnTo>
                <a:lnTo>
                  <a:pt x="20775" y="17797"/>
                </a:lnTo>
                <a:lnTo>
                  <a:pt x="21121" y="16304"/>
                </a:lnTo>
                <a:lnTo>
                  <a:pt x="21381" y="14639"/>
                </a:lnTo>
                <a:lnTo>
                  <a:pt x="21544" y="12830"/>
                </a:lnTo>
                <a:lnTo>
                  <a:pt x="21600" y="10908"/>
                </a:lnTo>
                <a:lnTo>
                  <a:pt x="21600" y="10692"/>
                </a:lnTo>
                <a:lnTo>
                  <a:pt x="21544" y="8770"/>
                </a:lnTo>
                <a:lnTo>
                  <a:pt x="21381" y="6961"/>
                </a:lnTo>
                <a:lnTo>
                  <a:pt x="21121" y="5295"/>
                </a:lnTo>
                <a:lnTo>
                  <a:pt x="20775" y="3803"/>
                </a:lnTo>
                <a:lnTo>
                  <a:pt x="20353" y="2514"/>
                </a:lnTo>
                <a:lnTo>
                  <a:pt x="19863" y="1460"/>
                </a:lnTo>
                <a:lnTo>
                  <a:pt x="19317" y="669"/>
                </a:lnTo>
                <a:lnTo>
                  <a:pt x="18724" y="172"/>
                </a:lnTo>
                <a:lnTo>
                  <a:pt x="18093"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7" name="AutoShape 16"/>
          <p:cNvSpPr>
            <a:spLocks/>
          </p:cNvSpPr>
          <p:nvPr/>
        </p:nvSpPr>
        <p:spPr bwMode="auto">
          <a:xfrm>
            <a:off x="-1" y="1244237"/>
            <a:ext cx="3969079" cy="491322"/>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9842" y="0"/>
                </a:moveTo>
                <a:lnTo>
                  <a:pt x="0" y="0"/>
                </a:lnTo>
                <a:lnTo>
                  <a:pt x="0" y="21600"/>
                </a:lnTo>
                <a:lnTo>
                  <a:pt x="19842" y="21600"/>
                </a:lnTo>
                <a:lnTo>
                  <a:pt x="20158" y="21428"/>
                </a:lnTo>
                <a:lnTo>
                  <a:pt x="20456" y="20931"/>
                </a:lnTo>
                <a:lnTo>
                  <a:pt x="20729" y="20140"/>
                </a:lnTo>
                <a:lnTo>
                  <a:pt x="20975" y="19085"/>
                </a:lnTo>
                <a:lnTo>
                  <a:pt x="21187" y="17797"/>
                </a:lnTo>
                <a:lnTo>
                  <a:pt x="21360" y="16304"/>
                </a:lnTo>
                <a:lnTo>
                  <a:pt x="21490" y="14639"/>
                </a:lnTo>
                <a:lnTo>
                  <a:pt x="21572" y="12830"/>
                </a:lnTo>
                <a:lnTo>
                  <a:pt x="21600" y="10908"/>
                </a:lnTo>
                <a:lnTo>
                  <a:pt x="21600" y="10692"/>
                </a:lnTo>
                <a:lnTo>
                  <a:pt x="21572" y="8770"/>
                </a:lnTo>
                <a:lnTo>
                  <a:pt x="21490" y="6961"/>
                </a:lnTo>
                <a:lnTo>
                  <a:pt x="21360" y="5295"/>
                </a:lnTo>
                <a:lnTo>
                  <a:pt x="21187" y="3803"/>
                </a:lnTo>
                <a:lnTo>
                  <a:pt x="20975" y="2514"/>
                </a:lnTo>
                <a:lnTo>
                  <a:pt x="20729" y="1460"/>
                </a:lnTo>
                <a:lnTo>
                  <a:pt x="20456" y="669"/>
                </a:lnTo>
                <a:lnTo>
                  <a:pt x="20158" y="172"/>
                </a:lnTo>
                <a:lnTo>
                  <a:pt x="19842"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8" name="AutoShape 17"/>
          <p:cNvSpPr>
            <a:spLocks/>
          </p:cNvSpPr>
          <p:nvPr/>
        </p:nvSpPr>
        <p:spPr bwMode="auto">
          <a:xfrm>
            <a:off x="0" y="1877625"/>
            <a:ext cx="4441588" cy="49132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030" y="0"/>
                </a:moveTo>
                <a:lnTo>
                  <a:pt x="0" y="0"/>
                </a:lnTo>
                <a:lnTo>
                  <a:pt x="0" y="21600"/>
                </a:lnTo>
                <a:lnTo>
                  <a:pt x="20030" y="21600"/>
                </a:lnTo>
                <a:lnTo>
                  <a:pt x="20312" y="21428"/>
                </a:lnTo>
                <a:lnTo>
                  <a:pt x="20578" y="20931"/>
                </a:lnTo>
                <a:lnTo>
                  <a:pt x="20822" y="20140"/>
                </a:lnTo>
                <a:lnTo>
                  <a:pt x="21041" y="19085"/>
                </a:lnTo>
                <a:lnTo>
                  <a:pt x="21231" y="17797"/>
                </a:lnTo>
                <a:lnTo>
                  <a:pt x="21386" y="16304"/>
                </a:lnTo>
                <a:lnTo>
                  <a:pt x="21502" y="14639"/>
                </a:lnTo>
                <a:lnTo>
                  <a:pt x="21575" y="12830"/>
                </a:lnTo>
                <a:lnTo>
                  <a:pt x="21600" y="10908"/>
                </a:lnTo>
                <a:lnTo>
                  <a:pt x="21600" y="10692"/>
                </a:lnTo>
                <a:lnTo>
                  <a:pt x="21575" y="8770"/>
                </a:lnTo>
                <a:lnTo>
                  <a:pt x="21502" y="6961"/>
                </a:lnTo>
                <a:lnTo>
                  <a:pt x="21386" y="5295"/>
                </a:lnTo>
                <a:lnTo>
                  <a:pt x="21231" y="3803"/>
                </a:lnTo>
                <a:lnTo>
                  <a:pt x="21041" y="2514"/>
                </a:lnTo>
                <a:lnTo>
                  <a:pt x="20822" y="1460"/>
                </a:lnTo>
                <a:lnTo>
                  <a:pt x="20578" y="669"/>
                </a:lnTo>
                <a:lnTo>
                  <a:pt x="20312" y="172"/>
                </a:lnTo>
                <a:lnTo>
                  <a:pt x="20030"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39" name="AutoShape 18"/>
          <p:cNvSpPr>
            <a:spLocks/>
          </p:cNvSpPr>
          <p:nvPr/>
        </p:nvSpPr>
        <p:spPr bwMode="auto">
          <a:xfrm>
            <a:off x="0" y="2606331"/>
            <a:ext cx="5978270" cy="492851"/>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20598" y="0"/>
                </a:moveTo>
                <a:lnTo>
                  <a:pt x="0" y="0"/>
                </a:lnTo>
                <a:lnTo>
                  <a:pt x="0" y="21600"/>
                </a:lnTo>
                <a:lnTo>
                  <a:pt x="20433" y="21600"/>
                </a:lnTo>
                <a:lnTo>
                  <a:pt x="20643" y="21428"/>
                </a:lnTo>
                <a:lnTo>
                  <a:pt x="20840" y="20931"/>
                </a:lnTo>
                <a:lnTo>
                  <a:pt x="21022" y="20140"/>
                </a:lnTo>
                <a:lnTo>
                  <a:pt x="21185" y="19085"/>
                </a:lnTo>
                <a:lnTo>
                  <a:pt x="21326" y="17797"/>
                </a:lnTo>
                <a:lnTo>
                  <a:pt x="21441" y="16304"/>
                </a:lnTo>
                <a:lnTo>
                  <a:pt x="21527" y="14639"/>
                </a:lnTo>
                <a:lnTo>
                  <a:pt x="21581" y="12830"/>
                </a:lnTo>
                <a:lnTo>
                  <a:pt x="21600" y="10908"/>
                </a:lnTo>
                <a:lnTo>
                  <a:pt x="21600" y="9184"/>
                </a:lnTo>
                <a:lnTo>
                  <a:pt x="21574" y="7078"/>
                </a:lnTo>
                <a:lnTo>
                  <a:pt x="21498" y="5145"/>
                </a:lnTo>
                <a:lnTo>
                  <a:pt x="21380" y="3440"/>
                </a:lnTo>
                <a:lnTo>
                  <a:pt x="21225" y="2018"/>
                </a:lnTo>
                <a:lnTo>
                  <a:pt x="21039" y="933"/>
                </a:lnTo>
                <a:lnTo>
                  <a:pt x="20828" y="243"/>
                </a:lnTo>
                <a:lnTo>
                  <a:pt x="20598" y="0"/>
                </a:lnTo>
                <a:close/>
              </a:path>
            </a:pathLst>
          </a:custGeom>
          <a:solidFill>
            <a:srgbClr val="0A7CB8"/>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40" name="Rectangle 19"/>
          <p:cNvSpPr>
            <a:spLocks/>
          </p:cNvSpPr>
          <p:nvPr/>
        </p:nvSpPr>
        <p:spPr bwMode="auto">
          <a:xfrm>
            <a:off x="4441588" y="3885276"/>
            <a:ext cx="6800026" cy="3847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wrap="square" lIns="45720" rIns="45720">
            <a:spAutoFit/>
          </a:bodyPr>
          <a:lstStyle>
            <a:lvl1pPr indent="3873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r"/>
            <a:r>
              <a:rPr lang="en-US" altLang="fr-FR" sz="1900" b="1" dirty="0">
                <a:solidFill>
                  <a:srgbClr val="FFC000"/>
                </a:solidFill>
                <a:latin typeface="Lato" panose="020F0502020204030203" pitchFamily="34" charset="0"/>
                <a:sym typeface="Lato" panose="020F0502020204030203" pitchFamily="34" charset="0"/>
              </a:rPr>
              <a:t>Sub-regional workshop on Data </a:t>
            </a:r>
            <a:r>
              <a:rPr lang="en-US" altLang="fr-FR" sz="1900" b="1" dirty="0" smtClean="0">
                <a:solidFill>
                  <a:srgbClr val="FFC000"/>
                </a:solidFill>
                <a:latin typeface="Lato" panose="020F0502020204030203" pitchFamily="34" charset="0"/>
                <a:sym typeface="Lato" panose="020F0502020204030203" pitchFamily="34" charset="0"/>
              </a:rPr>
              <a:t>disaggregation</a:t>
            </a:r>
            <a:endParaRPr lang="en-US" altLang="fr-FR" sz="1900" b="1" dirty="0">
              <a:solidFill>
                <a:srgbClr val="FFC000"/>
              </a:solidFill>
              <a:latin typeface="Lato" panose="020F0502020204030203" pitchFamily="34" charset="0"/>
              <a:sym typeface="Lato" panose="020F0502020204030203" pitchFamily="34" charset="0"/>
            </a:endParaRPr>
          </a:p>
        </p:txBody>
      </p:sp>
    </p:spTree>
    <p:extLst>
      <p:ext uri="{BB962C8B-B14F-4D97-AF65-F5344CB8AC3E}">
        <p14:creationId xmlns:p14="http://schemas.microsoft.com/office/powerpoint/2010/main" val="984793064"/>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Background</a:t>
            </a:r>
            <a:endParaRPr lang="en-US" dirty="0"/>
          </a:p>
        </p:txBody>
      </p:sp>
      <p:sp>
        <p:nvSpPr>
          <p:cNvPr id="3" name="Content Placeholder 2"/>
          <p:cNvSpPr>
            <a:spLocks noGrp="1"/>
          </p:cNvSpPr>
          <p:nvPr>
            <p:ph sz="quarter" idx="10"/>
          </p:nvPr>
        </p:nvSpPr>
        <p:spPr/>
        <p:txBody>
          <a:bodyPr/>
          <a:lstStyle/>
          <a:p>
            <a:r>
              <a:rPr lang="en-GB" dirty="0" smtClean="0"/>
              <a:t>Session 3 aims at highlighting innovative </a:t>
            </a:r>
            <a:r>
              <a:rPr lang="en-GB" dirty="0"/>
              <a:t>solutions to assist national statistical offices in the collection, </a:t>
            </a:r>
            <a:r>
              <a:rPr lang="en-GB" dirty="0" smtClean="0"/>
              <a:t>production and </a:t>
            </a:r>
            <a:r>
              <a:rPr lang="en-GB" dirty="0"/>
              <a:t>dissemination of disaggregated </a:t>
            </a:r>
            <a:r>
              <a:rPr lang="en-GB" dirty="0" smtClean="0"/>
              <a:t>data</a:t>
            </a:r>
          </a:p>
          <a:p>
            <a:r>
              <a:rPr lang="en-GB" dirty="0"/>
              <a:t>The </a:t>
            </a:r>
            <a:r>
              <a:rPr lang="en-GB" dirty="0" smtClean="0"/>
              <a:t>objective of this presentation is to show an example </a:t>
            </a:r>
            <a:r>
              <a:rPr lang="en-US" dirty="0" smtClean="0"/>
              <a:t>of a national statistical office going beyond its traditional domain to provide data on specific topic and particularly hard to reach population and for building collaboration for efficiency in statistical production</a:t>
            </a:r>
          </a:p>
        </p:txBody>
      </p:sp>
    </p:spTree>
    <p:extLst>
      <p:ext uri="{BB962C8B-B14F-4D97-AF65-F5344CB8AC3E}">
        <p14:creationId xmlns:p14="http://schemas.microsoft.com/office/powerpoint/2010/main" val="3762124683"/>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Context</a:t>
            </a:r>
            <a:endParaRPr lang="en-US" dirty="0"/>
          </a:p>
        </p:txBody>
      </p:sp>
      <p:sp>
        <p:nvSpPr>
          <p:cNvPr id="3" name="Content Placeholder 2"/>
          <p:cNvSpPr>
            <a:spLocks noGrp="1"/>
          </p:cNvSpPr>
          <p:nvPr>
            <p:ph sz="quarter" idx="10"/>
          </p:nvPr>
        </p:nvSpPr>
        <p:spPr/>
        <p:txBody>
          <a:bodyPr/>
          <a:lstStyle/>
          <a:p>
            <a:pPr marL="0" indent="0">
              <a:buNone/>
            </a:pPr>
            <a:r>
              <a:rPr lang="en-US" dirty="0" smtClean="0"/>
              <a:t>“</a:t>
            </a:r>
            <a:r>
              <a:rPr lang="en-US" i="1" dirty="0" smtClean="0"/>
              <a:t>In 2030, people living in South Africa feel safe at home, at school and at work, and they enjoy a community life free of fear. Women walk freely in the streets and children play safely outside. The police service is well-resourced and professional, staffed by highly skilled officers who value their work, serve the community, safeguard lives and property without discrimination, protect the peaceful against violence, and respect the rights to equality and justice</a:t>
            </a:r>
            <a:r>
              <a:rPr lang="en-US" dirty="0" smtClean="0"/>
              <a:t>.”</a:t>
            </a:r>
          </a:p>
          <a:p>
            <a:pPr marL="0" indent="0" algn="r">
              <a:buNone/>
            </a:pPr>
            <a:r>
              <a:rPr lang="en-US" dirty="0" smtClean="0"/>
              <a:t>The National Development Plan of South Africa, 2030</a:t>
            </a:r>
            <a:endParaRPr lang="en-US" dirty="0"/>
          </a:p>
        </p:txBody>
      </p:sp>
    </p:spTree>
    <p:extLst>
      <p:ext uri="{BB962C8B-B14F-4D97-AF65-F5344CB8AC3E}">
        <p14:creationId xmlns:p14="http://schemas.microsoft.com/office/powerpoint/2010/main" val="1572547712"/>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Context	</a:t>
            </a:r>
            <a:endParaRPr lang="en-US" dirty="0"/>
          </a:p>
        </p:txBody>
      </p:sp>
      <p:sp>
        <p:nvSpPr>
          <p:cNvPr id="3" name="Content Placeholder 2"/>
          <p:cNvSpPr>
            <a:spLocks noGrp="1"/>
          </p:cNvSpPr>
          <p:nvPr>
            <p:ph sz="quarter" idx="10"/>
          </p:nvPr>
        </p:nvSpPr>
        <p:spPr/>
        <p:txBody>
          <a:bodyPr/>
          <a:lstStyle/>
          <a:p>
            <a:r>
              <a:rPr lang="en-US" dirty="0" smtClean="0"/>
              <a:t>Official crime statistics are released by the South African police services (SAPS)</a:t>
            </a:r>
          </a:p>
          <a:p>
            <a:r>
              <a:rPr lang="en-US" dirty="0" smtClean="0"/>
              <a:t>However, the systematic underreporting of certain serious crimes (such as rape) and “less serious” crimes (such as theft and robbery), coupled with questions about internal reporting procedures, have made the official crime statistics a subject of intense questioning</a:t>
            </a:r>
          </a:p>
          <a:p>
            <a:r>
              <a:rPr lang="en-GB" dirty="0" smtClean="0"/>
              <a:t>So what to do then?</a:t>
            </a:r>
            <a:endParaRPr lang="en-US" dirty="0"/>
          </a:p>
        </p:txBody>
      </p:sp>
    </p:spTree>
    <p:extLst>
      <p:ext uri="{BB962C8B-B14F-4D97-AF65-F5344CB8AC3E}">
        <p14:creationId xmlns:p14="http://schemas.microsoft.com/office/powerpoint/2010/main" val="329549601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Context</a:t>
            </a:r>
            <a:endParaRPr lang="en-US" dirty="0"/>
          </a:p>
        </p:txBody>
      </p:sp>
      <p:sp>
        <p:nvSpPr>
          <p:cNvPr id="3" name="Content Placeholder 2"/>
          <p:cNvSpPr>
            <a:spLocks noGrp="1"/>
          </p:cNvSpPr>
          <p:nvPr>
            <p:ph sz="quarter" idx="10"/>
          </p:nvPr>
        </p:nvSpPr>
        <p:spPr/>
        <p:txBody>
          <a:bodyPr/>
          <a:lstStyle/>
          <a:p>
            <a:r>
              <a:rPr lang="en-US" dirty="0" smtClean="0"/>
              <a:t>South Africa conducted a first Crime Survey in 1998</a:t>
            </a:r>
          </a:p>
          <a:p>
            <a:r>
              <a:rPr lang="en-US" dirty="0" smtClean="0"/>
              <a:t>The Institute for Security Studies carried out two more in 2003 and 2007</a:t>
            </a:r>
          </a:p>
          <a:p>
            <a:r>
              <a:rPr lang="en-US" dirty="0" smtClean="0"/>
              <a:t>In 2011, Statistics South Africa resumed data collection, and adopted a continuous data collection methodology from 2013</a:t>
            </a:r>
          </a:p>
          <a:p>
            <a:r>
              <a:rPr lang="en-US" dirty="0" smtClean="0"/>
              <a:t>The Survey is notable in acknowledging that there is a wide gulf between actual statistics about crime and how crime is experienced or perceived, by both its victims and community members.</a:t>
            </a:r>
            <a:endParaRPr lang="en-US" dirty="0"/>
          </a:p>
        </p:txBody>
      </p:sp>
    </p:spTree>
    <p:extLst>
      <p:ext uri="{BB962C8B-B14F-4D97-AF65-F5344CB8AC3E}">
        <p14:creationId xmlns:p14="http://schemas.microsoft.com/office/powerpoint/2010/main" val="415791126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 of </a:t>
            </a:r>
            <a:r>
              <a:rPr lang="en-US" dirty="0"/>
              <a:t>t</a:t>
            </a:r>
            <a:r>
              <a:rPr lang="en-US" dirty="0" smtClean="0"/>
              <a:t>he Victims of Crime Survey (VOCS) </a:t>
            </a:r>
            <a:endParaRPr lang="en-US" dirty="0"/>
          </a:p>
        </p:txBody>
      </p:sp>
      <p:sp>
        <p:nvSpPr>
          <p:cNvPr id="3" name="Content Placeholder 2"/>
          <p:cNvSpPr>
            <a:spLocks noGrp="1"/>
          </p:cNvSpPr>
          <p:nvPr>
            <p:ph sz="quarter" idx="10"/>
          </p:nvPr>
        </p:nvSpPr>
        <p:spPr/>
        <p:txBody>
          <a:bodyPr/>
          <a:lstStyle/>
          <a:p>
            <a:pPr marL="0" indent="0">
              <a:buNone/>
            </a:pPr>
            <a:r>
              <a:rPr lang="en-US" dirty="0" smtClean="0"/>
              <a:t>VOCS series is a countrywide household-based survey and has three main objectives: </a:t>
            </a:r>
          </a:p>
          <a:p>
            <a:r>
              <a:rPr lang="en-US" dirty="0" smtClean="0"/>
              <a:t>Provide information about the dynamics of crime from the perspective of households and the victims of crime</a:t>
            </a:r>
          </a:p>
          <a:p>
            <a:r>
              <a:rPr lang="en-US" dirty="0" smtClean="0"/>
              <a:t> Explore public perceptions of the activities of the police, prosecutors, courts and correctional services in the prevention of crime and victimization</a:t>
            </a:r>
          </a:p>
          <a:p>
            <a:r>
              <a:rPr lang="en-US" dirty="0" smtClean="0"/>
              <a:t> </a:t>
            </a:r>
            <a:r>
              <a:rPr lang="en-US" i="1" dirty="0" smtClean="0"/>
              <a:t>Provide complementary data on the level of crime within South Africa (SA) in addition to the statistics published annually by the South African Police Service (SAPS).</a:t>
            </a:r>
            <a:endParaRPr lang="en-US" i="1" dirty="0"/>
          </a:p>
        </p:txBody>
      </p:sp>
    </p:spTree>
    <p:extLst>
      <p:ext uri="{BB962C8B-B14F-4D97-AF65-F5344CB8AC3E}">
        <p14:creationId xmlns:p14="http://schemas.microsoft.com/office/powerpoint/2010/main" val="2276866525"/>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Statistics on crime: </a:t>
            </a:r>
            <a:r>
              <a:rPr lang="en-GB" dirty="0" err="1" smtClean="0"/>
              <a:t>StatSA</a:t>
            </a:r>
            <a:r>
              <a:rPr lang="en-GB" dirty="0" smtClean="0"/>
              <a:t> </a:t>
            </a:r>
            <a:r>
              <a:rPr lang="en-GB" i="1" dirty="0" err="1" smtClean="0"/>
              <a:t>Vs</a:t>
            </a:r>
            <a:r>
              <a:rPr lang="en-GB" dirty="0" smtClean="0"/>
              <a:t> SAPS</a:t>
            </a:r>
            <a:endParaRPr lang="en-US" dirty="0"/>
          </a:p>
        </p:txBody>
      </p:sp>
      <p:sp>
        <p:nvSpPr>
          <p:cNvPr id="3" name="Content Placeholder 2"/>
          <p:cNvSpPr>
            <a:spLocks noGrp="1"/>
          </p:cNvSpPr>
          <p:nvPr>
            <p:ph sz="quarter" idx="10"/>
          </p:nvPr>
        </p:nvSpPr>
        <p:spPr/>
        <p:txBody>
          <a:bodyPr/>
          <a:lstStyle/>
          <a:p>
            <a:r>
              <a:rPr lang="en-US" dirty="0"/>
              <a:t>T</a:t>
            </a:r>
            <a:r>
              <a:rPr lang="en-US" dirty="0" smtClean="0"/>
              <a:t>he VOCS do not replace police statistics: rich source of information which assists in the planning of crime prevention as well as providing a more holistic picture of crime in South Africa</a:t>
            </a:r>
          </a:p>
          <a:p>
            <a:r>
              <a:rPr lang="en-US" dirty="0" smtClean="0"/>
              <a:t>Data are used for the development of policies and strategies, as well as for crime prevention and public education </a:t>
            </a:r>
            <a:r>
              <a:rPr lang="en-US" dirty="0" err="1" smtClean="0"/>
              <a:t>programmes</a:t>
            </a:r>
            <a:endParaRPr lang="en-US" dirty="0"/>
          </a:p>
          <a:p>
            <a:r>
              <a:rPr lang="en-US" dirty="0" smtClean="0"/>
              <a:t>VOCS 2015/16 will be used to pilot the possibility of integrating the crime statistics obtained from administrative data with those of a sample survey in order to maximize understanding of the extent of crime and the under-reporting of crime</a:t>
            </a:r>
            <a:endParaRPr lang="en-US" dirty="0"/>
          </a:p>
        </p:txBody>
      </p:sp>
    </p:spTree>
    <p:extLst>
      <p:ext uri="{BB962C8B-B14F-4D97-AF65-F5344CB8AC3E}">
        <p14:creationId xmlns:p14="http://schemas.microsoft.com/office/powerpoint/2010/main" val="100828883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	</a:t>
            </a:r>
            <a:endParaRPr lang="en-US" dirty="0"/>
          </a:p>
        </p:txBody>
      </p:sp>
      <p:sp>
        <p:nvSpPr>
          <p:cNvPr id="3" name="Content Placeholder 2"/>
          <p:cNvSpPr>
            <a:spLocks noGrp="1"/>
          </p:cNvSpPr>
          <p:nvPr>
            <p:ph sz="quarter" idx="10"/>
          </p:nvPr>
        </p:nvSpPr>
        <p:spPr/>
        <p:txBody>
          <a:bodyPr/>
          <a:lstStyle/>
          <a:p>
            <a:r>
              <a:rPr lang="en-GB" dirty="0" smtClean="0"/>
              <a:t>This example shows that NSO has an important role in working with others NSS actors in providing appropriate statistics to decision makers</a:t>
            </a:r>
          </a:p>
          <a:p>
            <a:r>
              <a:rPr lang="en-GB" dirty="0" smtClean="0"/>
              <a:t> NSO can </a:t>
            </a:r>
            <a:r>
              <a:rPr lang="en-US" dirty="0" smtClean="0"/>
              <a:t>engage with statistics beyond its traditional domain, especially where strong social and societal development urgencies are manifest</a:t>
            </a:r>
          </a:p>
          <a:p>
            <a:r>
              <a:rPr lang="en-GB" dirty="0" smtClean="0"/>
              <a:t>This also </a:t>
            </a:r>
            <a:r>
              <a:rPr lang="en-GB" smtClean="0"/>
              <a:t>highlights one coordination </a:t>
            </a:r>
            <a:r>
              <a:rPr lang="en-GB" dirty="0" smtClean="0"/>
              <a:t>role of </a:t>
            </a:r>
            <a:r>
              <a:rPr lang="en-GB" smtClean="0"/>
              <a:t>the NSO: </a:t>
            </a:r>
            <a:r>
              <a:rPr lang="en-GB" dirty="0" smtClean="0"/>
              <a:t>should </a:t>
            </a:r>
            <a:r>
              <a:rPr lang="en-US" dirty="0" smtClean="0"/>
              <a:t>have an ear to the other actors and key users, including policy takers and makers</a:t>
            </a:r>
          </a:p>
        </p:txBody>
      </p:sp>
    </p:spTree>
    <p:extLst>
      <p:ext uri="{BB962C8B-B14F-4D97-AF65-F5344CB8AC3E}">
        <p14:creationId xmlns:p14="http://schemas.microsoft.com/office/powerpoint/2010/main" val="125058577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p:cNvSpPr>
          <p:nvPr/>
        </p:nvSpPr>
        <p:spPr bwMode="auto">
          <a:xfrm>
            <a:off x="0" y="0"/>
            <a:ext cx="12192000" cy="6858000"/>
          </a:xfrm>
          <a:prstGeom prst="rect">
            <a:avLst/>
          </a:prstGeom>
          <a:solidFill>
            <a:srgbClr val="065785"/>
          </a:solid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1" name="Rectangle 2"/>
          <p:cNvSpPr>
            <a:spLocks/>
          </p:cNvSpPr>
          <p:nvPr/>
        </p:nvSpPr>
        <p:spPr bwMode="auto">
          <a:xfrm>
            <a:off x="3884614" y="4294188"/>
            <a:ext cx="4421187" cy="83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fr-FR" sz="5500" b="1">
                <a:solidFill>
                  <a:srgbClr val="FFFFFF"/>
                </a:solidFill>
                <a:latin typeface="Lato" panose="020F0502020204030203" pitchFamily="34" charset="0"/>
                <a:sym typeface="Lato" panose="020F0502020204030203" pitchFamily="34" charset="0"/>
              </a:rPr>
              <a:t>Thank you!</a:t>
            </a:r>
            <a:endParaRPr lang="en-US" altLang="fr-FR" sz="5500" b="1" dirty="0">
              <a:solidFill>
                <a:srgbClr val="FFFFFF"/>
              </a:solidFill>
              <a:latin typeface="Lato" panose="020F0502020204030203" pitchFamily="34" charset="0"/>
              <a:sym typeface="Lato" panose="020F0502020204030203" pitchFamily="34" charset="0"/>
            </a:endParaRPr>
          </a:p>
        </p:txBody>
      </p:sp>
      <p:sp>
        <p:nvSpPr>
          <p:cNvPr id="22532" name="Rectangle 3"/>
          <p:cNvSpPr>
            <a:spLocks/>
          </p:cNvSpPr>
          <p:nvPr/>
        </p:nvSpPr>
        <p:spPr bwMode="auto">
          <a:xfrm>
            <a:off x="9755188" y="184150"/>
            <a:ext cx="755650" cy="4154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2700" b="1" dirty="0" smtClean="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rPr>
              <a:t>ECA</a:t>
            </a:r>
            <a:endParaRPr lang="en-US" altLang="fr-FR" sz="2700" b="1" dirty="0">
              <a:solidFill>
                <a:srgbClr val="FFFFFF"/>
              </a:solidFill>
              <a:latin typeface="Times New Roman" panose="02020603050405020304" pitchFamily="18" charset="0"/>
              <a:cs typeface="Times New Roman" panose="02020603050405020304" pitchFamily="18" charset="0"/>
              <a:sym typeface="Times New Roman" panose="02020603050405020304" pitchFamily="18" charset="0"/>
            </a:endParaRPr>
          </a:p>
        </p:txBody>
      </p:sp>
      <p:sp>
        <p:nvSpPr>
          <p:cNvPr id="22533" name="Rectangle 4" descr="image7.png"/>
          <p:cNvSpPr>
            <a:spLocks/>
          </p:cNvSpPr>
          <p:nvPr/>
        </p:nvSpPr>
        <p:spPr bwMode="auto">
          <a:xfrm>
            <a:off x="9140825" y="171451"/>
            <a:ext cx="573088" cy="479425"/>
          </a:xfrm>
          <a:prstGeom prst="rect">
            <a:avLst/>
          </a:prstGeom>
          <a:blipFill dpi="0" rotWithShape="0">
            <a:blip r:embed="rId2"/>
            <a:srcRect/>
            <a:stretch>
              <a:fillRect/>
            </a:stretch>
          </a:blipFill>
          <a:ln>
            <a:noFill/>
          </a:ln>
          <a:extLst>
            <a:ext uri="{91240B29-F687-4f45-9708-019B960494DF}">
              <a14:hiddenLine xmlns="" xmlns:a14="http://schemas.microsoft.com/office/drawing/2010/main" w="12700">
                <a:solidFill>
                  <a:srgbClr val="000000"/>
                </a:solidFill>
                <a:miter lim="400000"/>
                <a:headEnd/>
                <a:tailEnd/>
              </a14:hiddenLine>
            </a:ext>
          </a:extLst>
        </p:spPr>
        <p:txBody>
          <a:bodyPr lIns="45720" rIns="45720"/>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endParaRPr lang="fr-FR" altLang="fr-FR"/>
          </a:p>
        </p:txBody>
      </p:sp>
      <p:sp>
        <p:nvSpPr>
          <p:cNvPr id="22534" name="AutoShape 5"/>
          <p:cNvSpPr>
            <a:spLocks/>
          </p:cNvSpPr>
          <p:nvPr/>
        </p:nvSpPr>
        <p:spPr bwMode="auto">
          <a:xfrm>
            <a:off x="5448301" y="6135689"/>
            <a:ext cx="1293813" cy="441325"/>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2147483646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8463" y="0"/>
                </a:moveTo>
                <a:lnTo>
                  <a:pt x="3137" y="0"/>
                </a:lnTo>
                <a:lnTo>
                  <a:pt x="2303" y="328"/>
                </a:lnTo>
                <a:lnTo>
                  <a:pt x="1554" y="1254"/>
                </a:lnTo>
                <a:lnTo>
                  <a:pt x="919" y="2690"/>
                </a:lnTo>
                <a:lnTo>
                  <a:pt x="428" y="4549"/>
                </a:lnTo>
                <a:lnTo>
                  <a:pt x="112" y="6742"/>
                </a:lnTo>
                <a:lnTo>
                  <a:pt x="0" y="9183"/>
                </a:lnTo>
                <a:lnTo>
                  <a:pt x="0" y="12416"/>
                </a:lnTo>
                <a:lnTo>
                  <a:pt x="112" y="14858"/>
                </a:lnTo>
                <a:lnTo>
                  <a:pt x="428" y="17052"/>
                </a:lnTo>
                <a:lnTo>
                  <a:pt x="919" y="18910"/>
                </a:lnTo>
                <a:lnTo>
                  <a:pt x="1554" y="20346"/>
                </a:lnTo>
                <a:lnTo>
                  <a:pt x="2303" y="21272"/>
                </a:lnTo>
                <a:lnTo>
                  <a:pt x="3137" y="21600"/>
                </a:lnTo>
                <a:lnTo>
                  <a:pt x="18463" y="21600"/>
                </a:lnTo>
                <a:lnTo>
                  <a:pt x="19297" y="21272"/>
                </a:lnTo>
                <a:lnTo>
                  <a:pt x="20047" y="20346"/>
                </a:lnTo>
                <a:lnTo>
                  <a:pt x="20681" y="18910"/>
                </a:lnTo>
                <a:lnTo>
                  <a:pt x="21172" y="17052"/>
                </a:lnTo>
                <a:lnTo>
                  <a:pt x="21488" y="14858"/>
                </a:lnTo>
                <a:lnTo>
                  <a:pt x="21600" y="12416"/>
                </a:lnTo>
                <a:lnTo>
                  <a:pt x="21600" y="9183"/>
                </a:lnTo>
                <a:lnTo>
                  <a:pt x="21488" y="6742"/>
                </a:lnTo>
                <a:lnTo>
                  <a:pt x="21172" y="4549"/>
                </a:lnTo>
                <a:lnTo>
                  <a:pt x="20681" y="2690"/>
                </a:lnTo>
                <a:lnTo>
                  <a:pt x="20047" y="1254"/>
                </a:lnTo>
                <a:lnTo>
                  <a:pt x="19297" y="328"/>
                </a:lnTo>
                <a:lnTo>
                  <a:pt x="18463" y="0"/>
                </a:lnTo>
                <a:close/>
              </a:path>
            </a:pathLst>
          </a:custGeom>
          <a:solidFill>
            <a:srgbClr val="0D7CB9"/>
          </a:solidFill>
          <a:ln>
            <a:noFill/>
          </a:ln>
          <a:extLst>
            <a:ext uri="{91240B29-F687-4f45-9708-019B960494DF}">
              <a14:hiddenLine xmlns="" xmlns:a14="http://schemas.microsoft.com/office/drawing/2010/main" w="12700" cap="flat" cmpd="sng">
                <a:solidFill>
                  <a:srgbClr val="000000"/>
                </a:solidFill>
                <a:prstDash val="solid"/>
                <a:miter lim="400000"/>
                <a:headEnd type="none" w="med" len="med"/>
                <a:tailEnd type="none" w="med" len="med"/>
              </a14:hiddenLine>
            </a:ext>
          </a:extLst>
        </p:spPr>
        <p:txBody>
          <a:bodyPr lIns="45720" rIns="45720"/>
          <a:lstStyle/>
          <a:p>
            <a:endParaRPr lang="en-US"/>
          </a:p>
        </p:txBody>
      </p:sp>
      <p:sp>
        <p:nvSpPr>
          <p:cNvPr id="22536" name="Rectangle 7"/>
          <p:cNvSpPr>
            <a:spLocks/>
          </p:cNvSpPr>
          <p:nvPr/>
        </p:nvSpPr>
        <p:spPr bwMode="auto">
          <a:xfrm>
            <a:off x="5641975" y="6261100"/>
            <a:ext cx="90805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txBody>
          <a:bodyPr lIns="0" tIns="0" rIns="0" bIns="0">
            <a:spAutoFit/>
          </a:bodyPr>
          <a:lstStyle>
            <a:lvl1pPr indent="127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eaLnBrk="1"/>
            <a:r>
              <a:rPr lang="en-US" altLang="fr-FR" sz="1200" b="1">
                <a:solidFill>
                  <a:srgbClr val="FFFFFF"/>
                </a:solidFill>
                <a:latin typeface="Lato" panose="020F0502020204030203" pitchFamily="34" charset="0"/>
                <a:sym typeface="Lato" panose="020F0502020204030203" pitchFamily="34" charset="0"/>
              </a:rPr>
              <a:t>UNECA.ORG</a:t>
            </a:r>
          </a:p>
        </p:txBody>
      </p:sp>
      <p:pic>
        <p:nvPicPr>
          <p:cNvPr id="22537" name="Picture 8" descr="pasted-image.pd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13301" y="1171576"/>
            <a:ext cx="2563813" cy="26638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pic>
        <p:nvPicPr>
          <p:cNvPr id="22538" name="Picture 9" descr="pasted-image.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041901" y="2174876"/>
            <a:ext cx="2106613" cy="911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543844653"/>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WDF-ACS Theme">
  <a:themeElements>
    <a:clrScheme name="Esri Branding Colors 2013_Blue Background">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9F2FF"/>
      </a:hlink>
      <a:folHlink>
        <a:srgbClr val="94E6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19050" cap="flat" cmpd="sng" algn="ctr">
          <a:solidFill>
            <a:schemeClr val="tx2"/>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defRPr dirty="0" err="1" smtClean="0">
            <a:ea typeface="+mn-ea"/>
            <a:cs typeface="+mn-cs"/>
          </a:defRPr>
        </a:defPPr>
      </a:lstStyle>
    </a:txDef>
  </a:objectDefaults>
  <a:extraClrSchemeLst/>
  <a:extLst>
    <a:ext uri="{05A4C25C-085E-4340-85A3-A5531E510DB2}">
      <thm15:themeFamily xmlns:thm15="http://schemas.microsoft.com/office/thememl/2012/main" name="template" id="{B5E9E839-4D9B-4B72-8CA8-25BC623A51D9}" vid="{898B1AD9-E3FC-431B-A92D-15992F2E7C38}"/>
    </a:ext>
  </a:extLst>
</a:theme>
</file>

<file path=docProps/app.xml><?xml version="1.0" encoding="utf-8"?>
<Properties xmlns="http://schemas.openxmlformats.org/officeDocument/2006/extended-properties" xmlns:vt="http://schemas.openxmlformats.org/officeDocument/2006/docPropsVTypes">
  <Template>Africa first template</Template>
  <TotalTime>95</TotalTime>
  <Words>601</Words>
  <Application>Microsoft Office PowerPoint</Application>
  <PresentationFormat>Widescreen</PresentationFormat>
  <Paragraphs>39</Paragraphs>
  <Slides>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MS PGothic</vt:lpstr>
      <vt:lpstr>Arial</vt:lpstr>
      <vt:lpstr>Calibri</vt:lpstr>
      <vt:lpstr>Helvetica</vt:lpstr>
      <vt:lpstr>Lato</vt:lpstr>
      <vt:lpstr>Lucida Grande</vt:lpstr>
      <vt:lpstr>Times New Roman</vt:lpstr>
      <vt:lpstr>Wingdings</vt:lpstr>
      <vt:lpstr>WDF-ACS Theme</vt:lpstr>
      <vt:lpstr>PowerPoint Presentation</vt:lpstr>
      <vt:lpstr>Background</vt:lpstr>
      <vt:lpstr>Context</vt:lpstr>
      <vt:lpstr>Context </vt:lpstr>
      <vt:lpstr>Context</vt:lpstr>
      <vt:lpstr>Objective of the Victims of Crime Survey (VOCS) </vt:lpstr>
      <vt:lpstr>Statistics on crime: StatSA Vs SAPS</vt:lpstr>
      <vt:lpstr>Conclusion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Léandre NGOGANG WANDJI</dc:creator>
  <cp:lastModifiedBy>Léandre NGOGANG WANDJI</cp:lastModifiedBy>
  <cp:revision>10</cp:revision>
  <dcterms:created xsi:type="dcterms:W3CDTF">2017-09-27T19:06:39Z</dcterms:created>
  <dcterms:modified xsi:type="dcterms:W3CDTF">2017-09-27T20:42:23Z</dcterms:modified>
</cp:coreProperties>
</file>