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65" r:id="rId5"/>
    <p:sldId id="270" r:id="rId6"/>
    <p:sldId id="269" r:id="rId7"/>
    <p:sldId id="268" r:id="rId8"/>
    <p:sldId id="266" r:id="rId9"/>
    <p:sldId id="260" r:id="rId10"/>
    <p:sldId id="261" r:id="rId11"/>
    <p:sldId id="263" r:id="rId12"/>
    <p:sldId id="272" r:id="rId13"/>
    <p:sldId id="273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538FD-FEB9-45F0-A7AF-7AEE773027E8}" type="datetimeFigureOut">
              <a:rPr lang="en-GB" smtClean="0"/>
              <a:t>22/09/2017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83C6A-1B1C-464B-9C39-EAA963C95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699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17095-4B5A-466A-B5C9-06CB39CF3834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03E-7295-4A99-9CE4-B8D7C8BC4A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44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CFD2B4A-1D07-428D-BF38-FBD6251B308C}" type="datetimeFigureOut">
              <a:rPr lang="en-GB" smtClean="0"/>
              <a:pPr/>
              <a:t>22/09/2017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772400" cy="1586607"/>
          </a:xfrm>
        </p:spPr>
        <p:txBody>
          <a:bodyPr>
            <a:normAutofit/>
          </a:bodyPr>
          <a:lstStyle/>
          <a:p>
            <a:pPr lvl="0"/>
            <a:r>
              <a:rPr lang="en-GB" sz="2000" dirty="0"/>
              <a:t>Challenges in producing disaggregated </a:t>
            </a:r>
            <a:r>
              <a:rPr lang="en-GB" sz="2000" dirty="0" smtClean="0"/>
              <a:t>data and STRIDES </a:t>
            </a:r>
            <a:r>
              <a:rPr lang="en-GB" sz="2000" dirty="0"/>
              <a:t>TOWARDS COORDINATED DISAGGREGATION</a:t>
            </a:r>
            <a:r>
              <a:rPr lang="en-GB" sz="2000" dirty="0" smtClean="0"/>
              <a:t>-The </a:t>
            </a:r>
            <a:r>
              <a:rPr lang="en-GB" sz="2000" dirty="0"/>
              <a:t>Case of  Zambia NSO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933056"/>
            <a:ext cx="6400800" cy="22098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ZA" sz="2400" dirty="0">
                <a:latin typeface="+mj-lt"/>
                <a:cs typeface="Times New Roman" panose="02020603050405020304" pitchFamily="18" charset="0"/>
              </a:rPr>
              <a:t>Presented during </a:t>
            </a:r>
            <a:r>
              <a:rPr lang="en-ZA" sz="2400" dirty="0" smtClean="0">
                <a:latin typeface="+mj-lt"/>
                <a:cs typeface="Times New Roman" panose="02020603050405020304" pitchFamily="18" charset="0"/>
              </a:rPr>
              <a:t>the Data Disaggregation Workshop Held </a:t>
            </a:r>
            <a:r>
              <a:rPr lang="en-ZA" sz="2400" dirty="0" smtClean="0">
                <a:latin typeface="+mj-lt"/>
                <a:cs typeface="Times New Roman" panose="02020603050405020304" pitchFamily="18" charset="0"/>
              </a:rPr>
              <a:t>at </a:t>
            </a:r>
            <a:r>
              <a:rPr lang="en-GB" sz="2400" dirty="0" err="1" smtClean="0">
                <a:latin typeface="+mj-lt"/>
              </a:rPr>
              <a:t>Sogecoa</a:t>
            </a:r>
            <a:r>
              <a:rPr lang="en-GB" sz="2400" dirty="0" smtClean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Golden Peacock </a:t>
            </a:r>
            <a:r>
              <a:rPr lang="en-GB" sz="2400" dirty="0" err="1">
                <a:latin typeface="+mj-lt"/>
              </a:rPr>
              <a:t>Hote</a:t>
            </a:r>
            <a:r>
              <a:rPr lang="en-ZA" sz="2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ZA" sz="2400" dirty="0" smtClean="0">
                <a:latin typeface="+mj-lt"/>
                <a:cs typeface="Times New Roman" panose="02020603050405020304" pitchFamily="18" charset="0"/>
              </a:rPr>
              <a:t>Lilongwe, Malawi</a:t>
            </a:r>
            <a:endParaRPr lang="en-GB" dirty="0" smtClean="0">
              <a:latin typeface="+mj-lt"/>
            </a:endParaRPr>
          </a:p>
          <a:p>
            <a:pPr algn="ctr"/>
            <a:r>
              <a:rPr lang="en-GB" dirty="0" smtClean="0">
                <a:latin typeface="+mj-lt"/>
              </a:rPr>
              <a:t>27</a:t>
            </a:r>
            <a:r>
              <a:rPr lang="en-GB" baseline="30000" dirty="0" smtClean="0">
                <a:latin typeface="+mj-lt"/>
              </a:rPr>
              <a:t>th  </a:t>
            </a:r>
            <a:r>
              <a:rPr lang="en-GB" dirty="0" smtClean="0">
                <a:latin typeface="+mj-lt"/>
              </a:rPr>
              <a:t>to 29</a:t>
            </a:r>
            <a:r>
              <a:rPr lang="en-GB" baseline="30000" dirty="0" smtClean="0">
                <a:latin typeface="+mj-lt"/>
              </a:rPr>
              <a:t>th</a:t>
            </a:r>
            <a:r>
              <a:rPr lang="en-GB" dirty="0" smtClean="0">
                <a:latin typeface="+mj-lt"/>
              </a:rPr>
              <a:t> September,</a:t>
            </a:r>
            <a:r>
              <a:rPr lang="en-GB" baseline="30000" dirty="0" smtClean="0">
                <a:latin typeface="+mj-lt"/>
              </a:rPr>
              <a:t> </a:t>
            </a:r>
            <a:r>
              <a:rPr lang="en-GB" dirty="0" smtClean="0">
                <a:latin typeface="+mj-lt"/>
              </a:rPr>
              <a:t>2017</a:t>
            </a:r>
          </a:p>
          <a:p>
            <a:pPr algn="ctr"/>
            <a:endParaRPr lang="en-GB" dirty="0">
              <a:latin typeface="+mj-lt"/>
            </a:endParaRPr>
          </a:p>
          <a:p>
            <a:pPr algn="ctr"/>
            <a:r>
              <a:rPr lang="en-GB" dirty="0" smtClean="0">
                <a:latin typeface="+mj-lt"/>
              </a:rPr>
              <a:t>Prepared By </a:t>
            </a:r>
          </a:p>
          <a:p>
            <a:pPr algn="ctr"/>
            <a:endParaRPr lang="en-GB" dirty="0" smtClean="0">
              <a:latin typeface="+mj-lt"/>
            </a:endParaRPr>
          </a:p>
          <a:p>
            <a:pPr algn="ctr"/>
            <a:r>
              <a:rPr lang="en-GB" dirty="0" smtClean="0">
                <a:latin typeface="+mj-lt"/>
              </a:rPr>
              <a:t>Batista Chilopa-Principal Statistician</a:t>
            </a:r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Content of Presentation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917160"/>
          </a:xfrm>
        </p:spPr>
        <p:txBody>
          <a:bodyPr/>
          <a:lstStyle/>
          <a:p>
            <a:r>
              <a:rPr lang="en-GB" dirty="0" smtClean="0"/>
              <a:t>Common </a:t>
            </a:r>
            <a:r>
              <a:rPr lang="en-GB" dirty="0" smtClean="0"/>
              <a:t>Characteristics used in disaggregation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Challenges </a:t>
            </a:r>
            <a:r>
              <a:rPr lang="en-GB" dirty="0" smtClean="0"/>
              <a:t>faced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Sub-groups at risk of being left </a:t>
            </a:r>
            <a:r>
              <a:rPr lang="en-GB" dirty="0" smtClean="0"/>
              <a:t>behind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Strides Towards Coordinated Disaggregation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67600" cy="1143000"/>
          </a:xfrm>
        </p:spPr>
        <p:txBody>
          <a:bodyPr>
            <a:normAutofit/>
          </a:bodyPr>
          <a:lstStyle/>
          <a:p>
            <a:r>
              <a:rPr lang="en-GB" dirty="0"/>
              <a:t>Common Characteristics used in disaggregation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endParaRPr lang="en-GB" sz="2600" dirty="0" smtClean="0"/>
          </a:p>
          <a:p>
            <a:r>
              <a:rPr lang="en-GB" sz="2600" dirty="0" smtClean="0"/>
              <a:t>Geographic: National, Rural, Urban and Provincial (rarely districts</a:t>
            </a:r>
            <a:r>
              <a:rPr lang="en-GB" sz="2600" dirty="0" smtClean="0"/>
              <a:t>)</a:t>
            </a:r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Demographic: Sex, Age </a:t>
            </a:r>
            <a:r>
              <a:rPr lang="en-GB" sz="2600" dirty="0" smtClean="0"/>
              <a:t>groups, Household Headship (male, female</a:t>
            </a:r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Economic: Income, </a:t>
            </a:r>
            <a:r>
              <a:rPr lang="en-GB" sz="2600" dirty="0"/>
              <a:t>Economic </a:t>
            </a:r>
            <a:r>
              <a:rPr lang="en-GB" sz="2600" dirty="0" smtClean="0"/>
              <a:t>Activity, (</a:t>
            </a:r>
            <a:r>
              <a:rPr lang="en-GB" sz="2600" dirty="0"/>
              <a:t>Paid Employment, Unpaid , Family Worker, Un Employed, Full Time Student, Home Maker, Retired/Too old/Too young), </a:t>
            </a:r>
            <a:r>
              <a:rPr lang="en-GB" sz="2600" dirty="0" smtClean="0"/>
              <a:t>Industry, occupation, Employment Status, Sector of </a:t>
            </a:r>
            <a:r>
              <a:rPr lang="en-GB" sz="2600" dirty="0" smtClean="0"/>
              <a:t>Employment</a:t>
            </a:r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Social: Education Levels (No Schooling, Primary, Secondary and Higher</a:t>
            </a:r>
            <a:r>
              <a:rPr lang="en-GB" sz="2600" dirty="0" smtClean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300" dirty="0" smtClean="0"/>
              <a:t>HIV Status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300" dirty="0" smtClean="0"/>
              <a:t>Disability Status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300" dirty="0" smtClean="0"/>
              <a:t>Migration Status</a:t>
            </a:r>
            <a:endParaRPr lang="en-GB" sz="2300" dirty="0" smtClean="0"/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Agriculture</a:t>
            </a:r>
            <a:r>
              <a:rPr lang="en-GB" sz="2600" dirty="0" smtClean="0"/>
              <a:t>: Agricultural Households (Small scale, Medium Scale, Large Scale farming)</a:t>
            </a:r>
            <a:endParaRPr lang="en-GB" sz="2600" dirty="0" smtClean="0"/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FACED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Non Standardised Definitions of Categories -Different data sources not using </a:t>
            </a:r>
            <a:r>
              <a:rPr lang="en-GB" dirty="0" smtClean="0"/>
              <a:t>the same </a:t>
            </a:r>
            <a:r>
              <a:rPr lang="en-GB" dirty="0" smtClean="0"/>
              <a:t>definitions or breakdowns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orphan-hood (ages 0-17 for ZDHS 0-20 for LCMS) </a:t>
            </a:r>
            <a:endParaRPr lang="en-GB" dirty="0" smtClean="0"/>
          </a:p>
          <a:p>
            <a:pPr marL="365760" lvl="1" indent="0">
              <a:buNone/>
            </a:pP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Sanitation (type of toilet facility, Safe water sources</a:t>
            </a:r>
            <a:r>
              <a:rPr lang="en-GB" dirty="0" smtClean="0"/>
              <a:t>)</a:t>
            </a:r>
          </a:p>
          <a:p>
            <a:pPr marL="365760" lvl="1" indent="0">
              <a:buNone/>
            </a:pP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Age related categorisation e.g.: </a:t>
            </a:r>
            <a:r>
              <a:rPr lang="en-GB" dirty="0" smtClean="0"/>
              <a:t>(child</a:t>
            </a:r>
            <a:r>
              <a:rPr lang="en-GB" dirty="0"/>
              <a:t>, youth, adolescents, adults</a:t>
            </a:r>
            <a:r>
              <a:rPr lang="en-GB" dirty="0" smtClean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Ethnicity: Ethnic </a:t>
            </a:r>
            <a:r>
              <a:rPr lang="en-GB" dirty="0" smtClean="0"/>
              <a:t>group or </a:t>
            </a:r>
            <a:r>
              <a:rPr lang="en-GB" dirty="0" smtClean="0"/>
              <a:t>tribe?)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64251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</a:t>
            </a:r>
            <a:r>
              <a:rPr lang="en-GB" dirty="0"/>
              <a:t>FACED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Inadequate Sample Sizes-Not easy to see trends when numbers are too small (more so for disaggregation by type of disability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/>
              <a:t>Hard to reach places sometimes excluded due to budgetary   constraints- this leads to missing out a subgroup that could be eligible for certain services </a:t>
            </a:r>
            <a:endParaRPr lang="en-GB" sz="2400" dirty="0" smtClean="0"/>
          </a:p>
          <a:p>
            <a:pPr marL="365760" lvl="1" indent="0">
              <a:buNone/>
            </a:pPr>
            <a:endParaRPr lang="en-GB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/>
              <a:t>Flooded </a:t>
            </a:r>
            <a:r>
              <a:rPr lang="en-GB" sz="2400" dirty="0"/>
              <a:t>areas and places that require water transport sometimes end up being </a:t>
            </a:r>
            <a:r>
              <a:rPr lang="en-GB" sz="2400" dirty="0" smtClean="0"/>
              <a:t>excluded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96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 FACED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Inconsistent/Conflicting </a:t>
            </a:r>
            <a:r>
              <a:rPr lang="en-GB" dirty="0"/>
              <a:t>Methodologies for Classification </a:t>
            </a:r>
            <a:r>
              <a:rPr lang="en-GB" dirty="0" smtClean="0"/>
              <a:t>(Labour-force employment </a:t>
            </a:r>
            <a:r>
              <a:rPr lang="en-GB" dirty="0" smtClean="0"/>
              <a:t>issues especially cut-off criteria especially number of hours, decisions on what informal and formal sector constitute)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Expertise </a:t>
            </a:r>
            <a:r>
              <a:rPr lang="en-GB" dirty="0" smtClean="0"/>
              <a:t>Limitations- not having many staff trained in advanced analysis software to enable certain disaggregation such as wealth or income quintiles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Lack </a:t>
            </a:r>
            <a:r>
              <a:rPr lang="en-GB" dirty="0"/>
              <a:t>of Coordination-Operating in </a:t>
            </a:r>
            <a:r>
              <a:rPr lang="en-GB" dirty="0" smtClean="0"/>
              <a:t>“self contained manner” </a:t>
            </a:r>
            <a:r>
              <a:rPr lang="en-GB" dirty="0"/>
              <a:t>both within the Central Statistical Office and as the NSS-no or little interaction for assessing data requirements for effective disaggregation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Stake </a:t>
            </a:r>
            <a:r>
              <a:rPr lang="en-GB" dirty="0"/>
              <a:t>holder Consultative meetings not taken </a:t>
            </a:r>
            <a:r>
              <a:rPr lang="en-GB" dirty="0" smtClean="0"/>
              <a:t>seriously-Participation left to inexperienced staff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334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Limiting of Disaggregation categories (Census Data e.g. Religion Catholic, protestants, </a:t>
            </a:r>
            <a:r>
              <a:rPr lang="en-GB" dirty="0" smtClean="0"/>
              <a:t>other)-Data </a:t>
            </a:r>
            <a:r>
              <a:rPr lang="en-GB" dirty="0" smtClean="0"/>
              <a:t>is most often requested by actual </a:t>
            </a:r>
            <a:r>
              <a:rPr lang="en-GB" dirty="0" smtClean="0"/>
              <a:t>denomination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Administrative records </a:t>
            </a:r>
            <a:r>
              <a:rPr lang="en-GB" dirty="0" smtClean="0"/>
              <a:t>e.g</a:t>
            </a:r>
            <a:r>
              <a:rPr lang="en-GB" dirty="0" smtClean="0"/>
              <a:t>. </a:t>
            </a:r>
            <a:r>
              <a:rPr lang="en-GB" dirty="0" smtClean="0"/>
              <a:t>from </a:t>
            </a:r>
            <a:r>
              <a:rPr lang="en-GB" dirty="0" smtClean="0"/>
              <a:t>the police reports </a:t>
            </a:r>
            <a:r>
              <a:rPr lang="en-GB" dirty="0"/>
              <a:t>From entry/exit </a:t>
            </a:r>
            <a:r>
              <a:rPr lang="en-GB" dirty="0" smtClean="0"/>
              <a:t>port </a:t>
            </a:r>
            <a:r>
              <a:rPr lang="en-GB" dirty="0" smtClean="0"/>
              <a:t>are </a:t>
            </a:r>
            <a:r>
              <a:rPr lang="en-GB" dirty="0" smtClean="0"/>
              <a:t>not disaggregated by </a:t>
            </a:r>
            <a:r>
              <a:rPr lang="en-GB" dirty="0" smtClean="0"/>
              <a:t>important characteristics such as sex </a:t>
            </a:r>
            <a:r>
              <a:rPr lang="en-GB" dirty="0" smtClean="0"/>
              <a:t>or age</a:t>
            </a:r>
          </a:p>
        </p:txBody>
      </p:sp>
    </p:spTree>
    <p:extLst>
      <p:ext uri="{BB962C8B-B14F-4D97-AF65-F5344CB8AC3E}">
        <p14:creationId xmlns:p14="http://schemas.microsoft.com/office/powerpoint/2010/main" val="915835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467600" cy="1143000"/>
          </a:xfrm>
        </p:spPr>
        <p:txBody>
          <a:bodyPr/>
          <a:lstStyle/>
          <a:p>
            <a:r>
              <a:rPr lang="en-GB" dirty="0" smtClean="0"/>
              <a:t>WHO is left behind?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Migrants</a:t>
            </a:r>
          </a:p>
          <a:p>
            <a:r>
              <a:rPr lang="en-GB" dirty="0" smtClean="0"/>
              <a:t>Refugees</a:t>
            </a:r>
            <a:endParaRPr lang="en-GB" dirty="0" smtClean="0"/>
          </a:p>
          <a:p>
            <a:r>
              <a:rPr lang="en-GB" dirty="0" smtClean="0"/>
              <a:t>Hard to reach populations</a:t>
            </a:r>
          </a:p>
          <a:p>
            <a:r>
              <a:rPr lang="en-GB" dirty="0" smtClean="0"/>
              <a:t>Sub-groups with </a:t>
            </a:r>
            <a:r>
              <a:rPr lang="en-GB" smtClean="0"/>
              <a:t>smaller </a:t>
            </a:r>
            <a:r>
              <a:rPr lang="en-GB" smtClean="0"/>
              <a:t>populations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5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STRIDES TOWARDS COORDINATED DISAGGREGATION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The CSO has </a:t>
            </a:r>
            <a:r>
              <a:rPr lang="en-US" dirty="0"/>
              <a:t>taken a </a:t>
            </a:r>
            <a:r>
              <a:rPr lang="en-US" dirty="0" smtClean="0"/>
              <a:t>stance, </a:t>
            </a:r>
            <a:r>
              <a:rPr lang="en-US" dirty="0"/>
              <a:t>to </a:t>
            </a:r>
            <a:r>
              <a:rPr lang="en-US" dirty="0" smtClean="0"/>
              <a:t>strengthening </a:t>
            </a:r>
            <a:r>
              <a:rPr lang="en-US" dirty="0"/>
              <a:t>its coordination role in the National Statistical System (NSS), by creating a coordination </a:t>
            </a:r>
            <a:r>
              <a:rPr lang="en-US" dirty="0" smtClean="0"/>
              <a:t>Division</a:t>
            </a:r>
          </a:p>
          <a:p>
            <a:pPr marL="0" indent="0">
              <a:buNone/>
            </a:pPr>
            <a:endParaRPr lang="en-US" dirty="0" smtClean="0"/>
          </a:p>
          <a:p>
            <a:pPr lvl="0"/>
            <a:r>
              <a:rPr lang="en-US" dirty="0"/>
              <a:t>The principal responsibility of the Division is to coordinate the </a:t>
            </a:r>
            <a:r>
              <a:rPr lang="en-US" dirty="0" err="1"/>
              <a:t>Programmes</a:t>
            </a:r>
            <a:r>
              <a:rPr lang="en-US" dirty="0"/>
              <a:t> and data production activities of Central Statistical office in particular and the NSS in general;</a:t>
            </a:r>
            <a:endParaRPr lang="en-GB" dirty="0"/>
          </a:p>
          <a:p>
            <a:endParaRPr lang="en-US" dirty="0" smtClean="0"/>
          </a:p>
          <a:p>
            <a:pPr lvl="0"/>
            <a:r>
              <a:rPr lang="en-US" dirty="0" smtClean="0"/>
              <a:t>This will lead to promotion </a:t>
            </a:r>
            <a:r>
              <a:rPr lang="en-US" dirty="0"/>
              <a:t>of harmonization and integration of subsystems of </a:t>
            </a:r>
            <a:r>
              <a:rPr lang="en-US" dirty="0" smtClean="0"/>
              <a:t>data production and embracing the principal of “not leaving anyone behind</a:t>
            </a:r>
            <a:r>
              <a:rPr lang="en-US" dirty="0" smtClean="0"/>
              <a:t>” as data is produced and disseminated.</a:t>
            </a:r>
          </a:p>
          <a:p>
            <a:pPr lvl="0"/>
            <a:endParaRPr lang="en-US" dirty="0" smtClean="0"/>
          </a:p>
          <a:p>
            <a:r>
              <a:rPr lang="en-US" dirty="0" smtClean="0"/>
              <a:t>The office is currently drafting a statistical coordination policy document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STRIDES….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The office in 2016 initiated a training activity (</a:t>
            </a:r>
            <a:r>
              <a:rPr lang="en-ZA" b="1" dirty="0" smtClean="0"/>
              <a:t>Basic data analysis and utilisation training workshop) </a:t>
            </a:r>
            <a:r>
              <a:rPr lang="en-ZA" dirty="0" smtClean="0"/>
              <a:t>for provincial data management staff, mainly planners. This is in order to develop capacities for data management as well as analysis across all sectors in the NSS.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STRIDES…..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Reviewed and integrated </a:t>
            </a:r>
            <a:r>
              <a:rPr lang="en-GB" dirty="0"/>
              <a:t>various </a:t>
            </a:r>
            <a:r>
              <a:rPr lang="en-GB" dirty="0" smtClean="0"/>
              <a:t>indicators prepared </a:t>
            </a:r>
            <a:r>
              <a:rPr lang="en-GB" dirty="0"/>
              <a:t>by different </a:t>
            </a:r>
            <a:r>
              <a:rPr lang="en-GB" dirty="0" smtClean="0"/>
              <a:t>line ministries </a:t>
            </a:r>
            <a:r>
              <a:rPr lang="en-GB" dirty="0"/>
              <a:t>and </a:t>
            </a:r>
            <a:r>
              <a:rPr lang="en-GB" dirty="0" smtClean="0"/>
              <a:t>sectors to </a:t>
            </a:r>
            <a:r>
              <a:rPr lang="en-GB" dirty="0" smtClean="0"/>
              <a:t>come up with core indicators that can be used to report both on SDGs and National Development Plan.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Mapping of data sources was done for all indicators at national Level</a:t>
            </a:r>
            <a:r>
              <a:rPr lang="en-GB" dirty="0" smtClean="0"/>
              <a:t>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6080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 of the Coordination Efforts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Standardization </a:t>
            </a:r>
            <a:r>
              <a:rPr lang="en-US" dirty="0"/>
              <a:t>of norms, concepts, practices across and within </a:t>
            </a:r>
            <a:r>
              <a:rPr lang="en-US" dirty="0" smtClean="0"/>
              <a:t>institution;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/>
              <a:t>Provision of internal examination of institutional performance through monitoring and evaluation;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 smtClean="0"/>
              <a:t>Achievement of </a:t>
            </a:r>
            <a:r>
              <a:rPr lang="en-US" dirty="0"/>
              <a:t>synergy and cost effectiveness in the utilization of resources;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 smtClean="0"/>
              <a:t>Promoting </a:t>
            </a:r>
            <a:r>
              <a:rPr lang="en-US" dirty="0"/>
              <a:t>sharing of best practices; and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 smtClean="0"/>
              <a:t>Strengthening </a:t>
            </a:r>
            <a:r>
              <a:rPr lang="en-US" dirty="0"/>
              <a:t>the position of the organization and </a:t>
            </a:r>
            <a:r>
              <a:rPr lang="en-US" dirty="0" smtClean="0"/>
              <a:t>enhancing </a:t>
            </a:r>
            <a:r>
              <a:rPr lang="en-US" dirty="0"/>
              <a:t>the image of official statistics.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08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 very much for your attention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End of presentation.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773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3907</TotalTime>
  <Words>707</Words>
  <Application>Microsoft Office PowerPoint</Application>
  <PresentationFormat>On-screen Show (4:3)</PresentationFormat>
  <Paragraphs>102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Schoolbook</vt:lpstr>
      <vt:lpstr>Times New Roman</vt:lpstr>
      <vt:lpstr>Wingdings</vt:lpstr>
      <vt:lpstr>Wingdings 2</vt:lpstr>
      <vt:lpstr>Oriel</vt:lpstr>
      <vt:lpstr>Challenges in producing disaggregated data and STRIDES TOWARDS COORDINATED DISAGGREGATION-The Case of  Zambia NSO</vt:lpstr>
      <vt:lpstr>Content of Presentation</vt:lpstr>
      <vt:lpstr>Common Characteristics used in disaggregation </vt:lpstr>
      <vt:lpstr>CHALLENGES FACED</vt:lpstr>
      <vt:lpstr>CHALLENGES FACED</vt:lpstr>
      <vt:lpstr>CHALLENGES FACED</vt:lpstr>
      <vt:lpstr>Challenges</vt:lpstr>
      <vt:lpstr>WHO is left behind?</vt:lpstr>
      <vt:lpstr>STRIDES TOWARDS COORDINATED DISAGGREGATION</vt:lpstr>
      <vt:lpstr>STRIDES….</vt:lpstr>
      <vt:lpstr>STRIDES….. </vt:lpstr>
      <vt:lpstr>Benefits of the Coordination Efforts</vt:lpstr>
      <vt:lpstr>Thank you very much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Building for CSO</dc:title>
  <dc:creator>user</dc:creator>
  <cp:lastModifiedBy>Batista Chilopa</cp:lastModifiedBy>
  <cp:revision>69</cp:revision>
  <cp:lastPrinted>2017-09-22T07:49:52Z</cp:lastPrinted>
  <dcterms:created xsi:type="dcterms:W3CDTF">2017-04-18T19:36:36Z</dcterms:created>
  <dcterms:modified xsi:type="dcterms:W3CDTF">2017-09-22T13:43:41Z</dcterms:modified>
</cp:coreProperties>
</file>