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8" r:id="rId2"/>
    <p:sldId id="256" r:id="rId3"/>
    <p:sldId id="260" r:id="rId4"/>
    <p:sldId id="257" r:id="rId5"/>
    <p:sldId id="259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CB42BD-771F-4711-BFCE-4D0300B30D58}">
          <p14:sldIdLst>
            <p14:sldId id="258"/>
            <p14:sldId id="256"/>
            <p14:sldId id="260"/>
            <p14:sldId id="257"/>
            <p14:sldId id="25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3" autoAdjust="0"/>
    <p:restoredTop sz="94660"/>
  </p:normalViewPr>
  <p:slideViewPr>
    <p:cSldViewPr snapToGrid="0">
      <p:cViewPr varScale="1">
        <p:scale>
          <a:sx n="45" d="100"/>
          <a:sy n="45" d="100"/>
        </p:scale>
        <p:origin x="67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36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0279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3879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102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683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4872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952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4863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09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8591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1050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8873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59452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0964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7671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0799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11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2F80BF3-AB92-4C91-8F66-FCA0E7692555}" type="datetimeFigureOut">
              <a:rPr lang="en-ZA" smtClean="0"/>
              <a:t>2017/09/27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40098C3-6F56-4FB4-A80C-21EE3D6075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54767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8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Experiences &amp; challenges in producing disaggregated data in Swaziland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7412" y="5518298"/>
            <a:ext cx="8535988" cy="1879600"/>
          </a:xfrm>
        </p:spPr>
        <p:txBody>
          <a:bodyPr/>
          <a:lstStyle/>
          <a:p>
            <a:pPr lvl="0" algn="r">
              <a:buClr>
                <a:prstClr val="white"/>
              </a:buClr>
            </a:pPr>
            <a:r>
              <a:rPr lang="en-ZA" b="1" dirty="0">
                <a:solidFill>
                  <a:schemeClr val="tx1"/>
                </a:solidFill>
              </a:rPr>
              <a:t>September 2017</a:t>
            </a:r>
          </a:p>
          <a:p>
            <a:pPr lvl="0" algn="r">
              <a:buClr>
                <a:prstClr val="white"/>
              </a:buClr>
            </a:pPr>
            <a:r>
              <a:rPr lang="en-ZA" b="1" dirty="0">
                <a:solidFill>
                  <a:schemeClr val="tx1"/>
                </a:solidFill>
              </a:rPr>
              <a:t>Presented by : </a:t>
            </a:r>
            <a:r>
              <a:rPr lang="en-ZA" b="1" dirty="0" err="1">
                <a:solidFill>
                  <a:schemeClr val="tx1"/>
                </a:solidFill>
              </a:rPr>
              <a:t>Nolwazi</a:t>
            </a:r>
            <a:r>
              <a:rPr lang="en-ZA" b="1" dirty="0">
                <a:solidFill>
                  <a:schemeClr val="tx1"/>
                </a:solidFill>
              </a:rPr>
              <a:t> Dlamini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500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0226" y="413374"/>
            <a:ext cx="9228910" cy="928316"/>
          </a:xfrm>
        </p:spPr>
        <p:txBody>
          <a:bodyPr>
            <a:noAutofit/>
          </a:bodyPr>
          <a:lstStyle/>
          <a:p>
            <a:r>
              <a:rPr lang="en-ZA" sz="2800" cap="none" dirty="0">
                <a:solidFill>
                  <a:schemeClr val="bg1"/>
                </a:solidFill>
                <a:latin typeface="HCo Hoefler Text"/>
                <a:ea typeface="+mn-ea"/>
                <a:cs typeface="+mn-cs"/>
              </a:rPr>
              <a:t>NATIONAL DATA </a:t>
            </a:r>
            <a:r>
              <a:rPr lang="en-ZA" sz="2800" cap="none" dirty="0" smtClean="0">
                <a:solidFill>
                  <a:schemeClr val="bg1"/>
                </a:solidFill>
                <a:latin typeface="HCo Hoefler Text"/>
                <a:ea typeface="+mn-ea"/>
                <a:cs typeface="+mn-cs"/>
              </a:rPr>
              <a:t>SOURCES</a:t>
            </a:r>
            <a:endParaRPr lang="en-ZA" sz="2800" cap="none" dirty="0">
              <a:solidFill>
                <a:schemeClr val="bg1"/>
              </a:solidFill>
              <a:latin typeface="HCo Hoefler Text"/>
              <a:ea typeface="+mn-ea"/>
              <a:cs typeface="+mn-cs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982388"/>
              </p:ext>
            </p:extLst>
          </p:nvPr>
        </p:nvGraphicFramePr>
        <p:xfrm>
          <a:off x="795868" y="1879599"/>
          <a:ext cx="9990665" cy="4754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1065"/>
                <a:gridCol w="1806211"/>
                <a:gridCol w="1753403"/>
                <a:gridCol w="2373842"/>
                <a:gridCol w="2296144"/>
              </a:tblGrid>
              <a:tr h="1258947">
                <a:tc>
                  <a:txBody>
                    <a:bodyPr/>
                    <a:lstStyle/>
                    <a:p>
                      <a:pPr algn="l"/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CENSUSES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SURVEYS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LINE MINISTRIES &amp; AGENCIES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ADMINISTRATIVE SOURCE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NEW PARTNERSHIPS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308400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prstClr val="white"/>
                        </a:buClr>
                        <a:buSzPct val="8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ZA" sz="2000" kern="1200" cap="none" noProof="0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Population and Housing Census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prstClr val="white"/>
                        </a:buClr>
                        <a:buSzPct val="8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ZA" sz="2000" kern="1200" cap="none" noProof="0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Economic Census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prstClr val="white"/>
                        </a:buClr>
                        <a:buSzPct val="8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ZA" sz="2000" kern="1200" cap="none" noProof="0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Agriculture Census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>
                          <a:prstClr val="white"/>
                        </a:buClr>
                        <a:buSzPct val="8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ZA" sz="2000" kern="1200" cap="none" noProof="0" dirty="0" smtClean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Income &amp; expenditure survey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MICS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Labour force Survey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Intercensal Survey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Agriculture Survey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CRVS Report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MOH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MOE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kern="1200" cap="none" dirty="0" smtClean="0">
                          <a:solidFill>
                            <a:schemeClr val="bg1"/>
                          </a:solidFill>
                          <a:effectLst/>
                          <a:latin typeface="HCo Hoefler Text"/>
                          <a:ea typeface="+mn-ea"/>
                          <a:cs typeface="+mn-cs"/>
                        </a:rPr>
                        <a:t>SHIMS</a:t>
                      </a:r>
                      <a:endParaRPr lang="en-ZA" sz="2000" kern="1200" cap="none" dirty="0">
                        <a:solidFill>
                          <a:schemeClr val="bg1"/>
                        </a:solidFill>
                        <a:effectLst/>
                        <a:latin typeface="HCo Hoefler Tex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44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8128" y="662171"/>
            <a:ext cx="8664021" cy="1507067"/>
          </a:xfrm>
        </p:spPr>
        <p:txBody>
          <a:bodyPr>
            <a:no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EXPERIENCES WITH </a:t>
            </a:r>
            <a:r>
              <a:rPr lang="en-ZA" sz="2800" dirty="0">
                <a:solidFill>
                  <a:schemeClr val="bg1"/>
                </a:solidFill>
                <a:latin typeface="HCo Hoefler Text"/>
              </a:rPr>
              <a:t>PRODUCING DISAGGREGATED DATA </a:t>
            </a:r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by SDG INDICATORs</a:t>
            </a:r>
            <a:endParaRPr lang="en-ZA" sz="2800" dirty="0">
              <a:solidFill>
                <a:schemeClr val="bg1"/>
              </a:solidFill>
              <a:latin typeface="HCo Hoefler Tex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8129" y="2169238"/>
            <a:ext cx="8534400" cy="3615267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>
                <a:solidFill>
                  <a:schemeClr val="bg1"/>
                </a:solidFill>
                <a:latin typeface="HCo Hoefler Text"/>
              </a:rPr>
              <a:t>Age ranges by which data is disaggregated are 5 year age groups and 10 year </a:t>
            </a:r>
            <a:r>
              <a:rPr lang="en-ZA">
                <a:solidFill>
                  <a:schemeClr val="bg1"/>
                </a:solidFill>
                <a:latin typeface="HCo Hoefler Text"/>
              </a:rPr>
              <a:t>age </a:t>
            </a:r>
            <a:r>
              <a:rPr lang="en-ZA" smtClean="0">
                <a:solidFill>
                  <a:schemeClr val="bg1"/>
                </a:solidFill>
                <a:latin typeface="HCo Hoefler Text"/>
              </a:rPr>
              <a:t>groups</a:t>
            </a:r>
            <a:endParaRPr lang="en-ZA" dirty="0">
              <a:solidFill>
                <a:schemeClr val="bg1"/>
              </a:solidFill>
              <a:latin typeface="HCo Hoefler Tex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ZA" dirty="0">
                <a:solidFill>
                  <a:schemeClr val="bg1"/>
                </a:solidFill>
                <a:latin typeface="HCo Hoefler Text"/>
              </a:rPr>
              <a:t>All household surveys and censuses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further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disaggregate by sex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>
                <a:solidFill>
                  <a:schemeClr val="bg1"/>
                </a:solidFill>
                <a:latin typeface="HCo Hoefler Text"/>
              </a:rPr>
              <a:t>Disaggregation by disability status is a new concept that was introduced in the 2017 Population &amp;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Housing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C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ensus</a:t>
            </a:r>
            <a:endParaRPr lang="en-ZA" dirty="0">
              <a:solidFill>
                <a:schemeClr val="bg1"/>
              </a:solidFill>
              <a:latin typeface="HCo Hoefler Tex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ZA" dirty="0">
                <a:solidFill>
                  <a:schemeClr val="bg1"/>
                </a:solidFill>
                <a:latin typeface="HCo Hoefler Text"/>
              </a:rPr>
              <a:t>Disaggregation by race/ ethnicity is not applicable to our country, although we do collect information on citizenship</a:t>
            </a:r>
          </a:p>
        </p:txBody>
      </p:sp>
    </p:spTree>
    <p:extLst>
      <p:ext uri="{BB962C8B-B14F-4D97-AF65-F5344CB8AC3E}">
        <p14:creationId xmlns:p14="http://schemas.microsoft.com/office/powerpoint/2010/main" val="8007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7" y="-76200"/>
            <a:ext cx="9170602" cy="1546077"/>
          </a:xfrm>
        </p:spPr>
        <p:txBody>
          <a:bodyPr>
            <a:norm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CHALLENGES WITH PRODUCING DISAGGREGATED DATA  AT ALL LEVELS</a:t>
            </a:r>
            <a:endParaRPr lang="en-ZA" sz="2800" dirty="0">
              <a:solidFill>
                <a:schemeClr val="bg1"/>
              </a:solidFill>
              <a:latin typeface="HCo Hoefler Tex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9437" y="1469877"/>
            <a:ext cx="9004301" cy="521667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ZA" dirty="0">
                <a:solidFill>
                  <a:schemeClr val="bg1"/>
                </a:solidFill>
                <a:latin typeface="HCo Hoefler Text"/>
              </a:rPr>
              <a:t>Legal framework for official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statistics: The Statistics law is being reviewed and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updated</a:t>
            </a:r>
          </a:p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No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coordination body; The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current situation of statistical production produced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by line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ministries and agencies is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decentralized</a:t>
            </a:r>
          </a:p>
          <a:p>
            <a:r>
              <a:rPr lang="en-ZA" dirty="0">
                <a:solidFill>
                  <a:schemeClr val="bg1"/>
                </a:solidFill>
                <a:latin typeface="HCo Hoefler Text"/>
              </a:rPr>
              <a:t>Different conceptual framework on classification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and methodologies recommended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by international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organizations</a:t>
            </a:r>
          </a:p>
          <a:p>
            <a:r>
              <a:rPr lang="en-ZA" dirty="0">
                <a:solidFill>
                  <a:schemeClr val="bg1"/>
                </a:solidFill>
                <a:latin typeface="HCo Hoefler Text"/>
              </a:rPr>
              <a:t>C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hallenges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in terms of how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to utilize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the new and emerging data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sources</a:t>
            </a:r>
          </a:p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Insufficient funding,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coordination, integration (surveys) to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achieve the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required disaggregation</a:t>
            </a:r>
          </a:p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Inadequate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staff and statistical expertise  to meet increased demand for disaggregated data </a:t>
            </a:r>
            <a:endParaRPr lang="en-ZA" dirty="0">
              <a:solidFill>
                <a:schemeClr val="bg1"/>
              </a:solidFill>
              <a:latin typeface="HCo Hoefler Text"/>
            </a:endParaRPr>
          </a:p>
          <a:p>
            <a:endParaRPr lang="en-ZA" dirty="0">
              <a:solidFill>
                <a:schemeClr val="bg1"/>
              </a:solidFill>
              <a:latin typeface="High Tower Text" panose="02040502050506030303" pitchFamily="18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8253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33" y="361508"/>
            <a:ext cx="11724167" cy="781492"/>
          </a:xfrm>
        </p:spPr>
        <p:txBody>
          <a:bodyPr>
            <a:no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SUPPORT REQUIRED INORDER TO UNLOCK THE FULL POTENTIAL FOR DISSAGGREGATION OF KEY INDICATORS for vulnerable groups</a:t>
            </a:r>
            <a:endParaRPr lang="en-ZA" sz="2800" dirty="0">
              <a:solidFill>
                <a:schemeClr val="bg1"/>
              </a:solidFill>
              <a:latin typeface="HCo Hoefler Tex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83" y="1695450"/>
            <a:ext cx="10714517" cy="482917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Training/capacity building on integrating data disaggregation in existing tools and processes for producing and disseminating data in line with Agenda 2030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Capacity building on Designing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of  more appropriate or effective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methodologies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for data disaggregation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Financial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resources and capacity building for adopting new data sources and innovative data integration techniques and data compilation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procedures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Strengthening of  Coordination and collaboration not only within NSS and stakeholders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at country level, but also regional and international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level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Development of 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special area survey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instruments and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their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implementation </a:t>
            </a:r>
            <a:r>
              <a:rPr lang="en-ZA" dirty="0" err="1" smtClean="0">
                <a:solidFill>
                  <a:schemeClr val="bg1"/>
                </a:solidFill>
                <a:latin typeface="HCo Hoefler Text"/>
              </a:rPr>
              <a:t>e.g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 module for disability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survey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and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informal sector survey</a:t>
            </a:r>
            <a:endParaRPr lang="en-ZA" dirty="0" smtClean="0">
              <a:solidFill>
                <a:schemeClr val="bg1"/>
              </a:solidFill>
              <a:latin typeface="HCo Hoefler Text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tabLst>
                <a:tab pos="4500880" algn="l"/>
                <a:tab pos="457200" algn="l"/>
                <a:tab pos="4500880" algn="l"/>
              </a:tabLst>
            </a:pPr>
            <a:r>
              <a:rPr lang="en-GB" dirty="0">
                <a:solidFill>
                  <a:schemeClr val="bg1"/>
                </a:solidFill>
                <a:latin typeface="HCo Hoefler Text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en-GB" dirty="0" smtClean="0">
                <a:solidFill>
                  <a:schemeClr val="bg1"/>
                </a:solidFill>
                <a:latin typeface="HCo Hoefler Text"/>
                <a:ea typeface="Times New Roman" panose="02020603050405020304" pitchFamily="18" charset="0"/>
                <a:cs typeface="Arial" panose="020B0604020202020204" pitchFamily="34" charset="0"/>
              </a:rPr>
              <a:t>evelopment </a:t>
            </a:r>
            <a:r>
              <a:rPr lang="en-GB" dirty="0">
                <a:solidFill>
                  <a:schemeClr val="bg1"/>
                </a:solidFill>
                <a:latin typeface="HCo Hoefler Text"/>
                <a:ea typeface="Times New Roman" panose="02020603050405020304" pitchFamily="18" charset="0"/>
                <a:cs typeface="Arial" panose="020B0604020202020204" pitchFamily="34" charset="0"/>
              </a:rPr>
              <a:t>of a </a:t>
            </a:r>
            <a:r>
              <a:rPr lang="en-ZA" dirty="0">
                <a:solidFill>
                  <a:schemeClr val="bg1"/>
                </a:solidFill>
                <a:latin typeface="HCo Hoefler Text"/>
                <a:ea typeface="Times New Roman" panose="02020603050405020304" pitchFamily="18" charset="0"/>
                <a:cs typeface="Arial" panose="020B0604020202020204" pitchFamily="34" charset="0"/>
              </a:rPr>
              <a:t>conceptual framework and </a:t>
            </a:r>
            <a:r>
              <a:rPr lang="en-ZA" dirty="0" smtClean="0">
                <a:solidFill>
                  <a:schemeClr val="bg1"/>
                </a:solidFill>
                <a:latin typeface="HCo Hoefler Text"/>
                <a:ea typeface="Times New Roman" panose="02020603050405020304" pitchFamily="18" charset="0"/>
                <a:cs typeface="Arial" panose="020B0604020202020204" pitchFamily="34" charset="0"/>
              </a:rPr>
              <a:t>methodology for identifying how data should be disaggregated for a specific service or policy.</a:t>
            </a:r>
            <a:endParaRPr lang="en-ZA" dirty="0" smtClean="0">
              <a:solidFill>
                <a:schemeClr val="bg1"/>
              </a:solidFill>
              <a:latin typeface="HCo Hoefler Tex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11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863" y="2807388"/>
            <a:ext cx="8534400" cy="1507067"/>
          </a:xfrm>
        </p:spPr>
        <p:txBody>
          <a:bodyPr/>
          <a:lstStyle/>
          <a:p>
            <a:pPr algn="ctr"/>
            <a:r>
              <a:rPr lang="en-ZA" dirty="0" smtClean="0"/>
              <a:t>Thank you </a:t>
            </a:r>
            <a:r>
              <a:rPr lang="en-ZA" dirty="0" smtClean="0">
                <a:sym typeface="Wingdings" panose="05000000000000000000" pitchFamily="2" charset="2"/>
              </a:rPr>
              <a:t>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729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1677</TotalTime>
  <Words>347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Angsana New</vt:lpstr>
      <vt:lpstr>Arial</vt:lpstr>
      <vt:lpstr>Century Gothic</vt:lpstr>
      <vt:lpstr>HCo Hoefler Text</vt:lpstr>
      <vt:lpstr>High Tower Text</vt:lpstr>
      <vt:lpstr>Times New Roman</vt:lpstr>
      <vt:lpstr>Wingdings</vt:lpstr>
      <vt:lpstr>Wingdings 3</vt:lpstr>
      <vt:lpstr>Slice</vt:lpstr>
      <vt:lpstr>Experiences &amp; challenges in producing disaggregated data in Swaziland</vt:lpstr>
      <vt:lpstr>NATIONAL DATA SOURCES</vt:lpstr>
      <vt:lpstr>EXPERIENCES WITH PRODUCING DISAGGREGATED DATA by SDG INDICATORs</vt:lpstr>
      <vt:lpstr>CHALLENGES WITH PRODUCING DISAGGREGATED DATA  AT ALL LEVELS</vt:lpstr>
      <vt:lpstr>SUPPORT REQUIRED INORDER TO UNLOCK THE FULL POTENTIAL FOR DISSAGGREGATION OF KEY INDICATORS for vulnerable groups</vt:lpstr>
      <vt:lpstr>Thank you 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37</cp:revision>
  <dcterms:created xsi:type="dcterms:W3CDTF">2017-09-13T07:38:13Z</dcterms:created>
  <dcterms:modified xsi:type="dcterms:W3CDTF">2017-09-27T10:47:15Z</dcterms:modified>
</cp:coreProperties>
</file>