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drawings/drawing1.xml" ContentType="application/vnd.openxmlformats-officedocument.drawingml.chartshapes+xml"/>
  <Override PartName="/ppt/charts/chart2.xml" ContentType="application/vnd.openxmlformats-officedocument.drawingml.chart+xml"/>
  <Override PartName="/ppt/drawings/drawing2.xml" ContentType="application/vnd.openxmlformats-officedocument.drawingml.chartshape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</p:sldMasterIdLst>
  <p:sldIdLst>
    <p:sldId id="257" r:id="rId2"/>
    <p:sldId id="258" r:id="rId3"/>
    <p:sldId id="259" r:id="rId4"/>
    <p:sldId id="269" r:id="rId5"/>
    <p:sldId id="261" r:id="rId6"/>
    <p:sldId id="263" r:id="rId7"/>
    <p:sldId id="265" r:id="rId8"/>
    <p:sldId id="266" r:id="rId9"/>
    <p:sldId id="267" r:id="rId10"/>
    <p:sldId id="268" r:id="rId1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50" autoAdjust="0"/>
    <p:restoredTop sz="94660"/>
  </p:normalViewPr>
  <p:slideViewPr>
    <p:cSldViewPr>
      <p:cViewPr varScale="1">
        <p:scale>
          <a:sx n="83" d="100"/>
          <a:sy n="83" d="100"/>
        </p:scale>
        <p:origin x="-1421" y="-7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Microsoft_Excel_Worksheet1.xlsx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2.xml"/><Relationship Id="rId1" Type="http://schemas.openxmlformats.org/officeDocument/2006/relationships/package" Target="../embeddings/Microsoft_Excel_Worksheet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spPr>
            <a:solidFill>
              <a:schemeClr val="bg1">
                <a:lumMod val="85000"/>
              </a:schemeClr>
            </a:solidFill>
            <a:ln>
              <a:solidFill>
                <a:schemeClr val="bg1"/>
              </a:solidFill>
            </a:ln>
          </c:spPr>
          <c:dPt>
            <c:idx val="0"/>
            <c:bubble3D val="0"/>
            <c:spPr>
              <a:solidFill>
                <a:schemeClr val="accent2"/>
              </a:solidFill>
              <a:ln>
                <a:solidFill>
                  <a:schemeClr val="bg1"/>
                </a:solidFill>
              </a:ln>
            </c:spPr>
          </c:dPt>
          <c:dPt>
            <c:idx val="1"/>
            <c:bubble3D val="0"/>
            <c:spPr>
              <a:solidFill>
                <a:schemeClr val="accent2"/>
              </a:solidFill>
              <a:ln>
                <a:solidFill>
                  <a:schemeClr val="bg1"/>
                </a:solidFill>
              </a:ln>
            </c:spPr>
          </c:dPt>
          <c:dPt>
            <c:idx val="2"/>
            <c:bubble3D val="0"/>
            <c:spPr>
              <a:solidFill>
                <a:schemeClr val="accent2"/>
              </a:solidFill>
              <a:ln>
                <a:solidFill>
                  <a:schemeClr val="bg1"/>
                </a:solidFill>
              </a:ln>
            </c:spPr>
          </c:dPt>
          <c:dPt>
            <c:idx val="3"/>
            <c:bubble3D val="0"/>
            <c:spPr>
              <a:solidFill>
                <a:schemeClr val="accent2"/>
              </a:solidFill>
              <a:ln>
                <a:solidFill>
                  <a:schemeClr val="bg1"/>
                </a:solidFill>
              </a:ln>
            </c:spPr>
          </c:dPt>
          <c:dPt>
            <c:idx val="4"/>
            <c:bubble3D val="0"/>
            <c:spPr>
              <a:solidFill>
                <a:schemeClr val="accent2"/>
              </a:solidFill>
              <a:ln>
                <a:solidFill>
                  <a:schemeClr val="bg1"/>
                </a:solidFill>
              </a:ln>
            </c:spPr>
          </c:dPt>
          <c:dPt>
            <c:idx val="9"/>
            <c:bubble3D val="0"/>
            <c:spPr>
              <a:solidFill>
                <a:schemeClr val="accent2"/>
              </a:solidFill>
              <a:ln>
                <a:solidFill>
                  <a:schemeClr val="bg1"/>
                </a:solidFill>
              </a:ln>
            </c:spPr>
          </c:dPt>
          <c:cat>
            <c:strRef>
              <c:f>Sheet1!$A$2:$A$11</c:f>
              <c:strCache>
                <c:ptCount val="10"/>
                <c:pt idx="0">
                  <c:v>1st Qtr</c:v>
                </c:pt>
                <c:pt idx="1">
                  <c:v>2nd Qtr</c:v>
                </c:pt>
                <c:pt idx="2">
                  <c:v>1st Qtr</c:v>
                </c:pt>
                <c:pt idx="3">
                  <c:v>1st Qtr</c:v>
                </c:pt>
                <c:pt idx="4">
                  <c:v>1st Qtr</c:v>
                </c:pt>
                <c:pt idx="5">
                  <c:v>1st Qtr</c:v>
                </c:pt>
                <c:pt idx="6">
                  <c:v>1st Qtr</c:v>
                </c:pt>
                <c:pt idx="7">
                  <c:v>1st Qtr</c:v>
                </c:pt>
                <c:pt idx="8">
                  <c:v>1st Qtr</c:v>
                </c:pt>
                <c:pt idx="9">
                  <c:v>1st Qtr</c:v>
                </c:pt>
              </c:strCache>
            </c:strRef>
          </c:cat>
          <c:val>
            <c:numRef>
              <c:f>Sheet1!$B$2:$B$11</c:f>
              <c:numCache>
                <c:formatCode>General</c:formatCode>
                <c:ptCount val="10"/>
                <c:pt idx="0">
                  <c:v>10</c:v>
                </c:pt>
                <c:pt idx="1">
                  <c:v>10</c:v>
                </c:pt>
                <c:pt idx="2">
                  <c:v>10</c:v>
                </c:pt>
                <c:pt idx="3">
                  <c:v>10</c:v>
                </c:pt>
                <c:pt idx="4">
                  <c:v>10</c:v>
                </c:pt>
                <c:pt idx="5">
                  <c:v>10</c:v>
                </c:pt>
                <c:pt idx="6">
                  <c:v>10</c:v>
                </c:pt>
                <c:pt idx="7">
                  <c:v>10</c:v>
                </c:pt>
                <c:pt idx="8">
                  <c:v>10</c:v>
                </c:pt>
                <c:pt idx="9">
                  <c:v>10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54"/>
      </c:doughnutChart>
    </c:plotArea>
    <c:plotVisOnly val="1"/>
    <c:dispBlanksAs val="zero"/>
    <c:showDLblsOverMax val="0"/>
  </c:chart>
  <c:spPr>
    <a:ln>
      <a:noFill/>
    </a:ln>
  </c:spPr>
  <c:txPr>
    <a:bodyPr/>
    <a:lstStyle/>
    <a:p>
      <a:pPr rtl="0">
        <a:defRPr sz="1800" baseline="-25000"/>
      </a:pPr>
      <a:endParaRPr lang="en-US"/>
    </a:p>
  </c:txPr>
  <c:externalData r:id="rId1">
    <c:autoUpdate val="0"/>
  </c:externalData>
  <c:userShapes r:id="rId2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spPr>
            <a:solidFill>
              <a:schemeClr val="bg1">
                <a:lumMod val="85000"/>
              </a:schemeClr>
            </a:solidFill>
            <a:ln>
              <a:solidFill>
                <a:schemeClr val="bg1"/>
              </a:solidFill>
            </a:ln>
          </c:spPr>
          <c:explosion val="5"/>
          <c:dPt>
            <c:idx val="0"/>
            <c:bubble3D val="0"/>
            <c:spPr>
              <a:solidFill>
                <a:schemeClr val="tx2">
                  <a:lumMod val="20000"/>
                  <a:lumOff val="80000"/>
                </a:schemeClr>
              </a:solidFill>
              <a:ln>
                <a:solidFill>
                  <a:schemeClr val="bg1"/>
                </a:solidFill>
              </a:ln>
            </c:spPr>
          </c:dPt>
          <c:dPt>
            <c:idx val="1"/>
            <c:bubble3D val="0"/>
            <c:spPr>
              <a:solidFill>
                <a:schemeClr val="bg2">
                  <a:lumMod val="50000"/>
                </a:schemeClr>
              </a:solidFill>
              <a:ln>
                <a:solidFill>
                  <a:schemeClr val="bg1"/>
                </a:solidFill>
              </a:ln>
            </c:spPr>
          </c:dPt>
          <c:dPt>
            <c:idx val="2"/>
            <c:bubble3D val="0"/>
            <c:spPr>
              <a:solidFill>
                <a:schemeClr val="bg2">
                  <a:lumMod val="50000"/>
                </a:schemeClr>
              </a:solidFill>
              <a:ln>
                <a:solidFill>
                  <a:schemeClr val="bg1"/>
                </a:solidFill>
              </a:ln>
            </c:spPr>
          </c:dPt>
          <c:dPt>
            <c:idx val="3"/>
            <c:bubble3D val="0"/>
            <c:spPr>
              <a:solidFill>
                <a:schemeClr val="bg2">
                  <a:lumMod val="50000"/>
                </a:schemeClr>
              </a:solidFill>
              <a:ln>
                <a:solidFill>
                  <a:schemeClr val="bg1"/>
                </a:solidFill>
              </a:ln>
            </c:spPr>
          </c:dPt>
          <c:dPt>
            <c:idx val="4"/>
            <c:bubble3D val="0"/>
            <c:spPr>
              <a:solidFill>
                <a:schemeClr val="bg2">
                  <a:lumMod val="50000"/>
                </a:schemeClr>
              </a:solidFill>
              <a:ln>
                <a:solidFill>
                  <a:schemeClr val="bg1"/>
                </a:solidFill>
              </a:ln>
            </c:spPr>
          </c:dPt>
          <c:cat>
            <c:strRef>
              <c:f>Sheet1!$A$2:$A$11</c:f>
              <c:strCache>
                <c:ptCount val="10"/>
                <c:pt idx="0">
                  <c:v>1st Qtr</c:v>
                </c:pt>
                <c:pt idx="1">
                  <c:v>2nd Qtr</c:v>
                </c:pt>
                <c:pt idx="2">
                  <c:v>1st Qtr</c:v>
                </c:pt>
                <c:pt idx="3">
                  <c:v>1st Qtr</c:v>
                </c:pt>
                <c:pt idx="4">
                  <c:v>1st Qtr</c:v>
                </c:pt>
                <c:pt idx="5">
                  <c:v>1st Qtr</c:v>
                </c:pt>
                <c:pt idx="6">
                  <c:v>1st Qtr</c:v>
                </c:pt>
                <c:pt idx="7">
                  <c:v>1st Qtr</c:v>
                </c:pt>
                <c:pt idx="8">
                  <c:v>1st Qtr</c:v>
                </c:pt>
                <c:pt idx="9">
                  <c:v>1st Qtr</c:v>
                </c:pt>
              </c:strCache>
            </c:strRef>
          </c:cat>
          <c:val>
            <c:numRef>
              <c:f>Sheet1!$B$2:$B$11</c:f>
              <c:numCache>
                <c:formatCode>General</c:formatCode>
                <c:ptCount val="10"/>
                <c:pt idx="0">
                  <c:v>10</c:v>
                </c:pt>
                <c:pt idx="1">
                  <c:v>10</c:v>
                </c:pt>
                <c:pt idx="2">
                  <c:v>10</c:v>
                </c:pt>
                <c:pt idx="3">
                  <c:v>10</c:v>
                </c:pt>
                <c:pt idx="4">
                  <c:v>10</c:v>
                </c:pt>
                <c:pt idx="5">
                  <c:v>10</c:v>
                </c:pt>
                <c:pt idx="6">
                  <c:v>10</c:v>
                </c:pt>
                <c:pt idx="7">
                  <c:v>10</c:v>
                </c:pt>
                <c:pt idx="8">
                  <c:v>10</c:v>
                </c:pt>
                <c:pt idx="9">
                  <c:v>10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54"/>
      </c:doughnutChart>
    </c:plotArea>
    <c:plotVisOnly val="1"/>
    <c:dispBlanksAs val="zero"/>
    <c:showDLblsOverMax val="0"/>
  </c:chart>
  <c:spPr>
    <a:ln>
      <a:noFill/>
    </a:ln>
  </c:spPr>
  <c:txPr>
    <a:bodyPr/>
    <a:lstStyle/>
    <a:p>
      <a:pPr rtl="0">
        <a:defRPr sz="1800" baseline="-25000"/>
      </a:pPr>
      <a:endParaRPr lang="en-US"/>
    </a:p>
  </c:txPr>
  <c:externalData r:id="rId1">
    <c:autoUpdate val="0"/>
  </c:externalData>
  <c:userShapes r:id="rId2"/>
</c:chartSpac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0.32857</cdr:x>
      <cdr:y>0.37569</cdr:y>
    </cdr:from>
    <cdr:to>
      <cdr:x>0.69312</cdr:x>
      <cdr:y>0.55437</cdr:y>
    </cdr:to>
    <cdr:sp macro="" textlink="">
      <cdr:nvSpPr>
        <cdr:cNvPr id="2" name="Text Placeholder 3"/>
        <cdr:cNvSpPr txBox="1">
          <a:spLocks xmlns:a="http://schemas.openxmlformats.org/drawingml/2006/main"/>
        </cdr:cNvSpPr>
      </cdr:nvSpPr>
      <cdr:spPr>
        <a:xfrm xmlns:a="http://schemas.openxmlformats.org/drawingml/2006/main">
          <a:off x="571107" y="582425"/>
          <a:ext cx="633653" cy="27699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lIns="0" tIns="0" rIns="0" bIns="0" anchor="t">
          <a:spAutoFit/>
        </a:bodyPr>
        <a:lstStyle xmlns:a="http://schemas.openxmlformats.org/drawingml/2006/main">
          <a:defPPr>
            <a:defRPr lang="en-US"/>
          </a:defPPr>
          <a:lvl1pPr marL="0" algn="l" defTabSz="1031626" rtl="0" eaLnBrk="1" latinLnBrk="0" hangingPunct="1">
            <a:defRPr sz="2000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515813" algn="l" defTabSz="1031626" rtl="0" eaLnBrk="1" latinLnBrk="0" hangingPunct="1">
            <a:defRPr sz="20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1031626" algn="l" defTabSz="1031626" rtl="0" eaLnBrk="1" latinLnBrk="0" hangingPunct="1">
            <a:defRPr sz="20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547439" algn="l" defTabSz="1031626" rtl="0" eaLnBrk="1" latinLnBrk="0" hangingPunct="1">
            <a:defRPr sz="20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2063252" algn="l" defTabSz="1031626" rtl="0" eaLnBrk="1" latinLnBrk="0" hangingPunct="1">
            <a:defRPr sz="20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579065" algn="l" defTabSz="1031626" rtl="0" eaLnBrk="1" latinLnBrk="0" hangingPunct="1">
            <a:defRPr sz="20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3094878" algn="l" defTabSz="1031626" rtl="0" eaLnBrk="1" latinLnBrk="0" hangingPunct="1">
            <a:defRPr sz="20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610691" algn="l" defTabSz="1031626" rtl="0" eaLnBrk="1" latinLnBrk="0" hangingPunct="1">
            <a:defRPr sz="20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4126504" algn="l" defTabSz="1031626" rtl="0" eaLnBrk="1" latinLnBrk="0" hangingPunct="1">
            <a:defRPr sz="20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marL="0" marR="0" lvl="0" indent="0" defTabSz="914400" rtl="0" eaLnBrk="1" fontAlgn="auto" latinLnBrk="0" hangingPunct="1">
            <a:lnSpc>
              <a:spcPct val="100000"/>
            </a:lnSpc>
            <a:spcBef>
              <a:spcPct val="20000"/>
            </a:spcBef>
            <a:spcAft>
              <a:spcPts val="0"/>
            </a:spcAft>
            <a:buClrTx/>
            <a:buSzTx/>
            <a:buFont typeface="Arial" pitchFamily="34" charset="0"/>
            <a:buNone/>
            <a:tabLst/>
            <a:defRPr/>
          </a:pPr>
          <a:r>
            <a:rPr kumimoji="0" lang="en-US" sz="1800" b="1" i="0" u="none" strike="noStrike" kern="1200" cap="none" spc="0" normalizeH="0" baseline="0" noProof="0" dirty="0" smtClean="0">
              <a:ln>
                <a:noFill/>
              </a:ln>
              <a:solidFill>
                <a:schemeClr val="accent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rPr>
            <a:t>59%</a:t>
          </a:r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0.30012</cdr:x>
      <cdr:y>0.35375</cdr:y>
    </cdr:from>
    <cdr:to>
      <cdr:x>0.92863</cdr:x>
      <cdr:y>0.5557</cdr:y>
    </cdr:to>
    <cdr:sp macro="" textlink="">
      <cdr:nvSpPr>
        <cdr:cNvPr id="2" name="Text Placeholder 3"/>
        <cdr:cNvSpPr txBox="1">
          <a:spLocks xmlns:a="http://schemas.openxmlformats.org/drawingml/2006/main"/>
        </cdr:cNvSpPr>
      </cdr:nvSpPr>
      <cdr:spPr>
        <a:xfrm xmlns:a="http://schemas.openxmlformats.org/drawingml/2006/main">
          <a:off x="510019" y="539115"/>
          <a:ext cx="1068077" cy="30777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lIns="0" tIns="0" rIns="0" bIns="0" anchor="t">
          <a:spAutoFit/>
        </a:bodyPr>
        <a:lstStyle xmlns:a="http://schemas.openxmlformats.org/drawingml/2006/main">
          <a:defPPr>
            <a:defRPr lang="en-US"/>
          </a:defPPr>
          <a:lvl1pPr marL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marL="0" marR="0" lvl="0" indent="0" defTabSz="914400" rtl="0" eaLnBrk="1" fontAlgn="auto" latinLnBrk="0" hangingPunct="1">
            <a:lnSpc>
              <a:spcPct val="100000"/>
            </a:lnSpc>
            <a:spcBef>
              <a:spcPct val="20000"/>
            </a:spcBef>
            <a:spcAft>
              <a:spcPts val="0"/>
            </a:spcAft>
            <a:buClrTx/>
            <a:buSzTx/>
            <a:buFont typeface="Arial" pitchFamily="34" charset="0"/>
            <a:buNone/>
            <a:tabLst/>
            <a:defRPr/>
          </a:pPr>
          <a:r>
            <a:rPr kumimoji="0" lang="en-US" sz="2000" b="1" i="0" u="none" strike="noStrike" kern="1200" cap="none" spc="0" normalizeH="0" baseline="0" noProof="0" dirty="0" smtClean="0">
              <a:ln>
                <a:noFill/>
              </a:ln>
              <a:solidFill>
                <a:schemeClr val="accent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rPr>
            <a:t>41%</a:t>
          </a:r>
        </a:p>
      </cdr:txBody>
    </cdr:sp>
  </cdr:relSizeAnchor>
</c:userShap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ight Triangle 6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-2380" y="-925"/>
            <a:ext cx="9146380" cy="6858925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2002901">
                <a:moveTo>
                  <a:pt x="0" y="2002901"/>
                </a:moveTo>
                <a:lnTo>
                  <a:pt x="2836585" y="0"/>
                </a:lnTo>
                <a:lnTo>
                  <a:pt x="3352800" y="270"/>
                </a:lnTo>
                <a:lnTo>
                  <a:pt x="3352800" y="2002901"/>
                </a:lnTo>
                <a:lnTo>
                  <a:pt x="0" y="2002901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19140000">
            <a:off x="817112" y="1730403"/>
            <a:ext cx="5648623" cy="1204306"/>
          </a:xfrm>
        </p:spPr>
        <p:txBody>
          <a:bodyPr bIns="9144"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rot="19140000">
            <a:off x="1212277" y="2470925"/>
            <a:ext cx="6511131" cy="329259"/>
          </a:xfrm>
        </p:spPr>
        <p:txBody>
          <a:bodyPr tIns="9144">
            <a:normAutofit/>
          </a:bodyPr>
          <a:lstStyle>
            <a:lvl1pPr marL="0" indent="0" algn="l">
              <a:buNone/>
              <a:defRPr kumimoji="0" lang="en-US" sz="1400" b="0" i="0" u="none" strike="noStrike" kern="1200" cap="all" spc="40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Tunga" pitchFamily="2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7"/>
          <p:cNvSpPr/>
          <p:nvPr/>
        </p:nvSpPr>
        <p:spPr>
          <a:xfrm>
            <a:off x="-2380" y="-925"/>
            <a:ext cx="9146380" cy="6858925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2002901">
                <a:moveTo>
                  <a:pt x="0" y="2002901"/>
                </a:moveTo>
                <a:lnTo>
                  <a:pt x="2836585" y="0"/>
                </a:lnTo>
                <a:lnTo>
                  <a:pt x="3352800" y="270"/>
                </a:lnTo>
                <a:lnTo>
                  <a:pt x="3352800" y="2002901"/>
                </a:lnTo>
                <a:lnTo>
                  <a:pt x="0" y="200290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ight Triangle 6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819399" y="1726737"/>
            <a:ext cx="5650992" cy="1207509"/>
          </a:xfrm>
        </p:spPr>
        <p:txBody>
          <a:bodyPr bIns="9144" anchor="b"/>
          <a:lstStyle>
            <a:lvl1pPr algn="l">
              <a:defRPr kumimoji="0" lang="en-US" sz="3200" b="0" i="0" u="none" strike="noStrike" kern="1200" cap="all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 rot="19140000">
            <a:off x="1216152" y="2468304"/>
            <a:ext cx="6510528" cy="329184"/>
          </a:xfrm>
        </p:spPr>
        <p:txBody>
          <a:bodyPr anchor="t">
            <a:normAutofit/>
          </a:bodyPr>
          <a:lstStyle>
            <a:lvl1pPr marL="0" indent="0">
              <a:buNone/>
              <a:defRPr kumimoji="0" lang="en-US" sz="1400" b="0" i="0" u="none" strike="noStrike" kern="1200" cap="all" spc="40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2960" y="1097280"/>
            <a:ext cx="3200400" cy="371246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00016" y="1097280"/>
            <a:ext cx="3200400" cy="371246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9/27/2017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097280"/>
            <a:ext cx="3200400" cy="548640"/>
          </a:xfrm>
        </p:spPr>
        <p:txBody>
          <a:bodyPr anchor="b">
            <a:normAutofit/>
          </a:bodyPr>
          <a:lstStyle>
            <a:lvl1pPr marL="0" indent="0">
              <a:buNone/>
              <a:defRPr lang="en-US" sz="1400" b="0" kern="1200" cap="all" spc="400" baseline="0" dirty="0" smtClean="0">
                <a:solidFill>
                  <a:schemeClr val="tx1"/>
                </a:solidFill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19150" y="1701848"/>
            <a:ext cx="3200400" cy="310896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00016" y="1097280"/>
            <a:ext cx="3200400" cy="548640"/>
          </a:xfrm>
        </p:spPr>
        <p:txBody>
          <a:bodyPr anchor="b">
            <a:normAutofit/>
          </a:bodyPr>
          <a:lstStyle>
            <a:lvl1pPr marL="0" indent="0">
              <a:buNone/>
              <a:defRPr lang="en-US" sz="1400" b="0" kern="1200" cap="all" spc="400" baseline="0" dirty="0" smtClean="0">
                <a:solidFill>
                  <a:schemeClr val="tx1"/>
                </a:solidFill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00016" y="1701848"/>
            <a:ext cx="3200400" cy="310896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9/27/2017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9/27/2017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9/27/2017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ight Triangle 16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ight Triangle 17"/>
          <p:cNvSpPr/>
          <p:nvPr/>
        </p:nvSpPr>
        <p:spPr>
          <a:xfrm rot="5400000">
            <a:off x="433389" y="-433387"/>
            <a:ext cx="6858000" cy="7724778"/>
          </a:xfrm>
          <a:prstGeom prst="rtTriangle">
            <a:avLst/>
          </a:pr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784930" y="1576103"/>
            <a:ext cx="5212080" cy="1089427"/>
          </a:xfrm>
        </p:spPr>
        <p:txBody>
          <a:bodyPr bIns="0" anchor="b"/>
          <a:lstStyle>
            <a:lvl1pPr algn="l">
              <a:defRPr kumimoji="0" lang="en-US" sz="2800" b="0" i="0" u="none" strike="noStrike" kern="1200" cap="all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49552" y="2618912"/>
            <a:ext cx="3807779" cy="332468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19140000">
            <a:off x="1297954" y="2253385"/>
            <a:ext cx="5794760" cy="623314"/>
          </a:xfrm>
        </p:spPr>
        <p:txBody>
          <a:bodyPr>
            <a:normAutofit/>
          </a:bodyPr>
          <a:lstStyle>
            <a:lvl1pPr marL="0" indent="0">
              <a:buNone/>
              <a:defRPr lang="en-US" sz="1400" b="1" kern="1200" dirty="0" smtClean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9/27/2017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solidFill>
              <a:schemeClr val="tx2"/>
            </a:solidFill>
          </a:ln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/>
          <p:cNvSpPr>
            <a:spLocks noGrp="1"/>
          </p:cNvSpPr>
          <p:nvPr>
            <p:ph type="pic" sz="quarter" idx="14"/>
          </p:nvPr>
        </p:nvSpPr>
        <p:spPr>
          <a:xfrm>
            <a:off x="2028825" y="0"/>
            <a:ext cx="7115175" cy="6858000"/>
          </a:xfrm>
          <a:custGeom>
            <a:avLst/>
            <a:gdLst>
              <a:gd name="connsiteX0" fmla="*/ 0 w 7104888"/>
              <a:gd name="connsiteY0" fmla="*/ 0 h 6858000"/>
              <a:gd name="connsiteX1" fmla="*/ 7104888 w 7104888"/>
              <a:gd name="connsiteY1" fmla="*/ 0 h 6858000"/>
              <a:gd name="connsiteX2" fmla="*/ 7104888 w 7104888"/>
              <a:gd name="connsiteY2" fmla="*/ 6858000 h 6858000"/>
              <a:gd name="connsiteX3" fmla="*/ 0 w 7104888"/>
              <a:gd name="connsiteY3" fmla="*/ 6858000 h 6858000"/>
              <a:gd name="connsiteX4" fmla="*/ 0 w 7104888"/>
              <a:gd name="connsiteY4" fmla="*/ 0 h 6858000"/>
              <a:gd name="connsiteX0" fmla="*/ 0 w 7104888"/>
              <a:gd name="connsiteY0" fmla="*/ 0 h 6858000"/>
              <a:gd name="connsiteX1" fmla="*/ 5695188 w 7104888"/>
              <a:gd name="connsiteY1" fmla="*/ 0 h 6858000"/>
              <a:gd name="connsiteX2" fmla="*/ 7104888 w 7104888"/>
              <a:gd name="connsiteY2" fmla="*/ 0 h 6858000"/>
              <a:gd name="connsiteX3" fmla="*/ 7104888 w 7104888"/>
              <a:gd name="connsiteY3" fmla="*/ 6858000 h 6858000"/>
              <a:gd name="connsiteX4" fmla="*/ 0 w 7104888"/>
              <a:gd name="connsiteY4" fmla="*/ 6858000 h 6858000"/>
              <a:gd name="connsiteX5" fmla="*/ 0 w 7104888"/>
              <a:gd name="connsiteY5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0287 w 7115175"/>
              <a:gd name="connsiteY4" fmla="*/ 6858000 h 6858000"/>
              <a:gd name="connsiteX5" fmla="*/ 0 w 7115175"/>
              <a:gd name="connsiteY5" fmla="*/ 5048250 h 6858000"/>
              <a:gd name="connsiteX6" fmla="*/ 10287 w 7115175"/>
              <a:gd name="connsiteY6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10287 w 7115175"/>
              <a:gd name="connsiteY5" fmla="*/ 6858000 h 6858000"/>
              <a:gd name="connsiteX6" fmla="*/ 0 w 7115175"/>
              <a:gd name="connsiteY6" fmla="*/ 5048250 h 6858000"/>
              <a:gd name="connsiteX7" fmla="*/ 10287 w 7115175"/>
              <a:gd name="connsiteY7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0 w 7115175"/>
              <a:gd name="connsiteY5" fmla="*/ 5048250 h 6858000"/>
              <a:gd name="connsiteX6" fmla="*/ 10287 w 7115175"/>
              <a:gd name="connsiteY6" fmla="*/ 0 h 6858000"/>
              <a:gd name="connsiteX0" fmla="*/ 0 w 7115175"/>
              <a:gd name="connsiteY0" fmla="*/ 504825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0 w 7115175"/>
              <a:gd name="connsiteY5" fmla="*/ 504825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115175" h="6858000">
                <a:moveTo>
                  <a:pt x="0" y="5048250"/>
                </a:moveTo>
                <a:lnTo>
                  <a:pt x="5705475" y="0"/>
                </a:lnTo>
                <a:lnTo>
                  <a:pt x="7115175" y="0"/>
                </a:lnTo>
                <a:lnTo>
                  <a:pt x="7115175" y="6858000"/>
                </a:lnTo>
                <a:lnTo>
                  <a:pt x="1533526" y="6848475"/>
                </a:lnTo>
                <a:lnTo>
                  <a:pt x="0" y="5048250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</p:spPr>
        <p:txBody>
          <a:bodyPr rIns="182880" anchor="ctr"/>
          <a:lstStyle>
            <a:lvl1pPr algn="r">
              <a:defRPr/>
            </a:lvl1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9" name="Right Triangle 8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 9"/>
          <p:cNvSpPr/>
          <p:nvPr/>
        </p:nvSpPr>
        <p:spPr>
          <a:xfrm>
            <a:off x="0" y="5048250"/>
            <a:ext cx="3571875" cy="1809750"/>
          </a:xfrm>
          <a:custGeom>
            <a:avLst/>
            <a:gdLst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3571875 w 3571875"/>
              <a:gd name="connsiteY2" fmla="*/ 4210050 h 4210050"/>
              <a:gd name="connsiteX3" fmla="*/ 0 w 3571875"/>
              <a:gd name="connsiteY3" fmla="*/ 4210050 h 4210050"/>
              <a:gd name="connsiteX0" fmla="*/ 0 w 3571875"/>
              <a:gd name="connsiteY0" fmla="*/ 1809750 h 1809750"/>
              <a:gd name="connsiteX1" fmla="*/ 1895475 w 3571875"/>
              <a:gd name="connsiteY1" fmla="*/ 0 h 1809750"/>
              <a:gd name="connsiteX2" fmla="*/ 3571875 w 3571875"/>
              <a:gd name="connsiteY2" fmla="*/ 1809750 h 1809750"/>
              <a:gd name="connsiteX3" fmla="*/ 0 w 3571875"/>
              <a:gd name="connsiteY3" fmla="*/ 1809750 h 1809750"/>
              <a:gd name="connsiteX0" fmla="*/ 0 w 3571875"/>
              <a:gd name="connsiteY0" fmla="*/ 1809750 h 1809750"/>
              <a:gd name="connsiteX1" fmla="*/ 2038350 w 3571875"/>
              <a:gd name="connsiteY1" fmla="*/ 0 h 1809750"/>
              <a:gd name="connsiteX2" fmla="*/ 3571875 w 3571875"/>
              <a:gd name="connsiteY2" fmla="*/ 1809750 h 1809750"/>
              <a:gd name="connsiteX3" fmla="*/ 0 w 3571875"/>
              <a:gd name="connsiteY3" fmla="*/ 1809750 h 1809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571875" h="1809750">
                <a:moveTo>
                  <a:pt x="0" y="1809750"/>
                </a:moveTo>
                <a:lnTo>
                  <a:pt x="2038350" y="0"/>
                </a:lnTo>
                <a:lnTo>
                  <a:pt x="3571875" y="1809750"/>
                </a:lnTo>
                <a:lnTo>
                  <a:pt x="0" y="1809750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671197" y="1717501"/>
            <a:ext cx="5486400" cy="867444"/>
          </a:xfrm>
        </p:spPr>
        <p:txBody>
          <a:bodyPr anchor="b"/>
          <a:lstStyle>
            <a:lvl1pPr algn="l">
              <a:defRPr sz="2800" b="0"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19140000">
            <a:off x="1143479" y="2180529"/>
            <a:ext cx="6096545" cy="740664"/>
          </a:xfrm>
        </p:spPr>
        <p:txBody>
          <a:bodyPr/>
          <a:lstStyle>
            <a:lvl1pPr marL="0" indent="0">
              <a:buNone/>
              <a:defRPr sz="14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9/27/2017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467836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467836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>
          <a:xfrm>
            <a:off x="-2382" y="5050633"/>
            <a:ext cx="3574257" cy="1807368"/>
          </a:xfrm>
          <a:custGeom>
            <a:avLst/>
            <a:gdLst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3571875 w 3571875"/>
              <a:gd name="connsiteY2" fmla="*/ 4210050 h 4210050"/>
              <a:gd name="connsiteX3" fmla="*/ 0 w 3571875"/>
              <a:gd name="connsiteY3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88394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205038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281238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76450 w 3571875"/>
              <a:gd name="connsiteY2" fmla="*/ 2274094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245519 w 3571875"/>
              <a:gd name="connsiteY2" fmla="*/ 2405063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38350 w 3571875"/>
              <a:gd name="connsiteY2" fmla="*/ 2405063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2433637 h 2433637"/>
              <a:gd name="connsiteX1" fmla="*/ 257175 w 3571875"/>
              <a:gd name="connsiteY1" fmla="*/ 0 h 2433637"/>
              <a:gd name="connsiteX2" fmla="*/ 2038350 w 3571875"/>
              <a:gd name="connsiteY2" fmla="*/ 628650 h 2433637"/>
              <a:gd name="connsiteX3" fmla="*/ 3571875 w 3571875"/>
              <a:gd name="connsiteY3" fmla="*/ 2433637 h 2433637"/>
              <a:gd name="connsiteX4" fmla="*/ 0 w 3571875"/>
              <a:gd name="connsiteY4" fmla="*/ 2433637 h 2433637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0732 w 3574257"/>
              <a:gd name="connsiteY2" fmla="*/ 238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924051 w 3574257"/>
              <a:gd name="connsiteY2" fmla="*/ 30718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9749 h 1809749"/>
              <a:gd name="connsiteX1" fmla="*/ 0 w 3574257"/>
              <a:gd name="connsiteY1" fmla="*/ 2381 h 1809749"/>
              <a:gd name="connsiteX2" fmla="*/ 2038351 w 3574257"/>
              <a:gd name="connsiteY2" fmla="*/ 0 h 1809749"/>
              <a:gd name="connsiteX3" fmla="*/ 3574257 w 3574257"/>
              <a:gd name="connsiteY3" fmla="*/ 1809749 h 1809749"/>
              <a:gd name="connsiteX4" fmla="*/ 2382 w 3574257"/>
              <a:gd name="connsiteY4" fmla="*/ 1809749 h 1809749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640682 w 3574257"/>
              <a:gd name="connsiteY2" fmla="*/ 450057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9749 h 1809749"/>
              <a:gd name="connsiteX1" fmla="*/ 0 w 3574257"/>
              <a:gd name="connsiteY1" fmla="*/ 2381 h 1809749"/>
              <a:gd name="connsiteX2" fmla="*/ 2038351 w 3574257"/>
              <a:gd name="connsiteY2" fmla="*/ 0 h 1809749"/>
              <a:gd name="connsiteX3" fmla="*/ 3574257 w 3574257"/>
              <a:gd name="connsiteY3" fmla="*/ 1809749 h 1809749"/>
              <a:gd name="connsiteX4" fmla="*/ 2382 w 3574257"/>
              <a:gd name="connsiteY4" fmla="*/ 1809749 h 1809749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657351 w 3574257"/>
              <a:gd name="connsiteY2" fmla="*/ 23098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0732 w 3574257"/>
              <a:gd name="connsiteY2" fmla="*/ 238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774032 w 3574257"/>
              <a:gd name="connsiteY2" fmla="*/ 161925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969294 w 3574257"/>
              <a:gd name="connsiteY2" fmla="*/ 2143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819275 w 3574257"/>
              <a:gd name="connsiteY2" fmla="*/ 200026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5494 w 3574257"/>
              <a:gd name="connsiteY2" fmla="*/ 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574257" h="1807368">
                <a:moveTo>
                  <a:pt x="2382" y="1807368"/>
                </a:moveTo>
                <a:lnTo>
                  <a:pt x="0" y="0"/>
                </a:lnTo>
                <a:lnTo>
                  <a:pt x="2045494" y="1"/>
                </a:lnTo>
                <a:lnTo>
                  <a:pt x="3574257" y="1807368"/>
                </a:lnTo>
                <a:lnTo>
                  <a:pt x="2382" y="1807368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-2380" y="5051292"/>
            <a:ext cx="9146380" cy="1806709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  <a:gd name="connsiteX0" fmla="*/ 0 w 3352800"/>
              <a:gd name="connsiteY0" fmla="*/ 2002631 h 2002631"/>
              <a:gd name="connsiteX1" fmla="*/ 754045 w 3352800"/>
              <a:gd name="connsiteY1" fmla="*/ 146832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534305 h 534305"/>
              <a:gd name="connsiteX1" fmla="*/ 754045 w 3352800"/>
              <a:gd name="connsiteY1" fmla="*/ 0 h 534305"/>
              <a:gd name="connsiteX2" fmla="*/ 3352800 w 3352800"/>
              <a:gd name="connsiteY2" fmla="*/ 7687 h 534305"/>
              <a:gd name="connsiteX3" fmla="*/ 3352800 w 3352800"/>
              <a:gd name="connsiteY3" fmla="*/ 534305 h 534305"/>
              <a:gd name="connsiteX4" fmla="*/ 0 w 3352800"/>
              <a:gd name="connsiteY4" fmla="*/ 534305 h 534305"/>
              <a:gd name="connsiteX0" fmla="*/ 0 w 3352800"/>
              <a:gd name="connsiteY0" fmla="*/ 534305 h 534305"/>
              <a:gd name="connsiteX1" fmla="*/ 754045 w 3352800"/>
              <a:gd name="connsiteY1" fmla="*/ 0 h 534305"/>
              <a:gd name="connsiteX2" fmla="*/ 3352800 w 3352800"/>
              <a:gd name="connsiteY2" fmla="*/ 7687 h 534305"/>
              <a:gd name="connsiteX3" fmla="*/ 3352800 w 3352800"/>
              <a:gd name="connsiteY3" fmla="*/ 534305 h 534305"/>
              <a:gd name="connsiteX4" fmla="*/ 0 w 3352800"/>
              <a:gd name="connsiteY4" fmla="*/ 534305 h 534305"/>
              <a:gd name="connsiteX0" fmla="*/ 0 w 3352800"/>
              <a:gd name="connsiteY0" fmla="*/ 526618 h 526618"/>
              <a:gd name="connsiteX1" fmla="*/ 980611 w 3352800"/>
              <a:gd name="connsiteY1" fmla="*/ 93681 h 526618"/>
              <a:gd name="connsiteX2" fmla="*/ 3352800 w 3352800"/>
              <a:gd name="connsiteY2" fmla="*/ 0 h 526618"/>
              <a:gd name="connsiteX3" fmla="*/ 3352800 w 3352800"/>
              <a:gd name="connsiteY3" fmla="*/ 526618 h 526618"/>
              <a:gd name="connsiteX4" fmla="*/ 0 w 3352800"/>
              <a:gd name="connsiteY4" fmla="*/ 526618 h 526618"/>
              <a:gd name="connsiteX0" fmla="*/ 0 w 3352800"/>
              <a:gd name="connsiteY0" fmla="*/ 526888 h 526888"/>
              <a:gd name="connsiteX1" fmla="*/ 744735 w 3352800"/>
              <a:gd name="connsiteY1" fmla="*/ 0 h 526888"/>
              <a:gd name="connsiteX2" fmla="*/ 3352800 w 3352800"/>
              <a:gd name="connsiteY2" fmla="*/ 270 h 526888"/>
              <a:gd name="connsiteX3" fmla="*/ 3352800 w 3352800"/>
              <a:gd name="connsiteY3" fmla="*/ 526888 h 526888"/>
              <a:gd name="connsiteX4" fmla="*/ 0 w 3352800"/>
              <a:gd name="connsiteY4" fmla="*/ 526888 h 526888"/>
              <a:gd name="connsiteX0" fmla="*/ 0 w 3352800"/>
              <a:gd name="connsiteY0" fmla="*/ 526618 h 526618"/>
              <a:gd name="connsiteX1" fmla="*/ 811948 w 3352800"/>
              <a:gd name="connsiteY1" fmla="*/ 60921 h 526618"/>
              <a:gd name="connsiteX2" fmla="*/ 3352800 w 3352800"/>
              <a:gd name="connsiteY2" fmla="*/ 0 h 526618"/>
              <a:gd name="connsiteX3" fmla="*/ 3352800 w 3352800"/>
              <a:gd name="connsiteY3" fmla="*/ 526618 h 526618"/>
              <a:gd name="connsiteX4" fmla="*/ 0 w 3352800"/>
              <a:gd name="connsiteY4" fmla="*/ 526618 h 526618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352800 w 3352800"/>
              <a:gd name="connsiteY2" fmla="*/ 966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241069 w 3352800"/>
              <a:gd name="connsiteY2" fmla="*/ 94144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352800 w 3352800"/>
              <a:gd name="connsiteY2" fmla="*/ 271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313 h 527313"/>
              <a:gd name="connsiteX1" fmla="*/ 900984 w 3352800"/>
              <a:gd name="connsiteY1" fmla="*/ 97774 h 527313"/>
              <a:gd name="connsiteX2" fmla="*/ 3352800 w 3352800"/>
              <a:gd name="connsiteY2" fmla="*/ 0 h 527313"/>
              <a:gd name="connsiteX3" fmla="*/ 3352800 w 3352800"/>
              <a:gd name="connsiteY3" fmla="*/ 527313 h 527313"/>
              <a:gd name="connsiteX4" fmla="*/ 0 w 3352800"/>
              <a:gd name="connsiteY4" fmla="*/ 527313 h 527313"/>
              <a:gd name="connsiteX0" fmla="*/ 0 w 3352800"/>
              <a:gd name="connsiteY0" fmla="*/ 527584 h 527584"/>
              <a:gd name="connsiteX1" fmla="*/ 748227 w 3352800"/>
              <a:gd name="connsiteY1" fmla="*/ 0 h 527584"/>
              <a:gd name="connsiteX2" fmla="*/ 3352800 w 3352800"/>
              <a:gd name="connsiteY2" fmla="*/ 271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527584">
                <a:moveTo>
                  <a:pt x="0" y="527584"/>
                </a:moveTo>
                <a:lnTo>
                  <a:pt x="748227" y="0"/>
                </a:lnTo>
                <a:lnTo>
                  <a:pt x="3352800" y="271"/>
                </a:lnTo>
                <a:lnTo>
                  <a:pt x="3352800" y="527584"/>
                </a:lnTo>
                <a:lnTo>
                  <a:pt x="0" y="527584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22960" y="365760"/>
            <a:ext cx="7520940" cy="54864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100628"/>
            <a:ext cx="7520940" cy="357984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9140000">
            <a:off x="201168" y="5870448"/>
            <a:ext cx="2176272" cy="2011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9/27/2017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517514" y="6285122"/>
            <a:ext cx="4724400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spc="200" baseline="0"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401038" y="6170822"/>
            <a:ext cx="502920" cy="502920"/>
          </a:xfrm>
          <a:prstGeom prst="ellipse">
            <a:avLst/>
          </a:prstGeom>
          <a:ln w="19050">
            <a:solidFill>
              <a:srgbClr val="FFFFFF"/>
            </a:solidFill>
          </a:ln>
        </p:spPr>
        <p:txBody>
          <a:bodyPr vert="horz" lIns="9144" tIns="9144" rIns="9144" bIns="9144" rtlCol="0" anchor="ctr">
            <a:normAutofit/>
          </a:bodyPr>
          <a:lstStyle>
            <a:lvl1pPr algn="ctr">
              <a:defRPr sz="1650">
                <a:solidFill>
                  <a:srgbClr val="FFFFFF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28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ts val="800"/>
        </a:spcBef>
        <a:buFont typeface="Arial" pitchFamily="34" charset="0"/>
        <a:buNone/>
        <a:defRPr sz="16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173736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402336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630936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859536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097280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353312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581912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792224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9600" y="1981200"/>
            <a:ext cx="8229600" cy="1752600"/>
          </a:xfrm>
        </p:spPr>
        <p:txBody>
          <a:bodyPr>
            <a:normAutofit/>
          </a:bodyPr>
          <a:lstStyle/>
          <a:p>
            <a:r>
              <a:rPr lang="en-GB" dirty="0" smtClean="0"/>
              <a:t>EXPERIENCES AND CHALLENGES IN PRODUCING DISAGGREGATED DATA IN SIERRA LEONE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364088" y="5877272"/>
            <a:ext cx="3664496" cy="528464"/>
          </a:xfrm>
        </p:spPr>
        <p:txBody>
          <a:bodyPr>
            <a:normAutofit fontScale="92500" lnSpcReduction="10000"/>
          </a:bodyPr>
          <a:lstStyle/>
          <a:p>
            <a:pPr algn="ctr"/>
            <a:endParaRPr lang="en-GB" b="1" dirty="0"/>
          </a:p>
          <a:p>
            <a:pPr algn="ctr"/>
            <a:r>
              <a:rPr lang="en-GB" b="1" dirty="0" smtClean="0"/>
              <a:t>  ALIMATU </a:t>
            </a:r>
            <a:r>
              <a:rPr lang="en-GB" b="1" dirty="0" smtClean="0"/>
              <a:t>VANDI</a:t>
            </a:r>
            <a:endParaRPr lang="en-GB" b="1" dirty="0"/>
          </a:p>
        </p:txBody>
      </p:sp>
      <p:pic>
        <p:nvPicPr>
          <p:cNvPr id="4" name="Picture 3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304800"/>
            <a:ext cx="1493085" cy="1449137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Picture 4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9000" y="228600"/>
            <a:ext cx="1646989" cy="129025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1555302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PRESENTATION OUTLINE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q"/>
            </a:pPr>
            <a:endParaRPr lang="en-GB" dirty="0" smtClean="0"/>
          </a:p>
          <a:p>
            <a:pPr>
              <a:buFont typeface="Wingdings" panose="05000000000000000000" pitchFamily="2" charset="2"/>
              <a:buChar char="q"/>
            </a:pPr>
            <a:r>
              <a:rPr lang="en-GB" dirty="0" smtClean="0"/>
              <a:t>Population Size and Distribution </a:t>
            </a:r>
            <a:r>
              <a:rPr lang="en-GB" dirty="0" smtClean="0"/>
              <a:t> of Sierra Leone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GB" dirty="0" smtClean="0"/>
              <a:t>What we do at Statistics Sierra Leone (SSL)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GB" dirty="0" smtClean="0"/>
              <a:t>Challenges/ Experiences  with Data Disaggregation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GB" dirty="0" smtClean="0"/>
              <a:t>What SSL has done so far with regards to data Disaggregation</a:t>
            </a:r>
            <a:endParaRPr lang="en-GB" dirty="0" smtClean="0"/>
          </a:p>
          <a:p>
            <a:pPr marL="0" indent="0">
              <a:buNone/>
            </a:pPr>
            <a:endParaRPr lang="en-GB" dirty="0" smtClean="0"/>
          </a:p>
          <a:p>
            <a:pPr marL="0" indent="0">
              <a:buNone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8620005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911858" y="152400"/>
            <a:ext cx="7432041" cy="762000"/>
          </a:xfrm>
        </p:spPr>
        <p:txBody>
          <a:bodyPr>
            <a:noAutofit/>
          </a:bodyPr>
          <a:lstStyle/>
          <a:p>
            <a:pPr algn="just"/>
            <a:r>
              <a:rPr lang="en-US" sz="3200" i="1" dirty="0" smtClean="0">
                <a:solidFill>
                  <a:schemeClr val="accent1">
                    <a:lumMod val="50000"/>
                  </a:schemeClr>
                </a:solidFill>
                <a:latin typeface="Cambria" panose="02040503050406030204" pitchFamily="18" charset="0"/>
                <a:ea typeface="Arial" charset="0"/>
                <a:cs typeface="Arial" charset="0"/>
              </a:rPr>
              <a:t/>
            </a:r>
            <a:br>
              <a:rPr lang="en-US" sz="3200" i="1" dirty="0" smtClean="0">
                <a:solidFill>
                  <a:schemeClr val="accent1">
                    <a:lumMod val="50000"/>
                  </a:schemeClr>
                </a:solidFill>
                <a:latin typeface="Cambria" panose="02040503050406030204" pitchFamily="18" charset="0"/>
                <a:ea typeface="Arial" charset="0"/>
                <a:cs typeface="Arial" charset="0"/>
              </a:rPr>
            </a:br>
            <a:r>
              <a:rPr lang="en-US" sz="3200" i="1" dirty="0" smtClean="0">
                <a:solidFill>
                  <a:schemeClr val="accent1">
                    <a:lumMod val="50000"/>
                  </a:schemeClr>
                </a:solidFill>
                <a:latin typeface="Cambria" panose="02040503050406030204" pitchFamily="18" charset="0"/>
                <a:ea typeface="Arial" charset="0"/>
                <a:cs typeface="Arial" charset="0"/>
              </a:rPr>
              <a:t>Population </a:t>
            </a:r>
            <a:r>
              <a:rPr lang="en-US" sz="3200" i="1" dirty="0">
                <a:solidFill>
                  <a:schemeClr val="accent1">
                    <a:lumMod val="50000"/>
                  </a:schemeClr>
                </a:solidFill>
                <a:latin typeface="Cambria" panose="02040503050406030204" pitchFamily="18" charset="0"/>
                <a:ea typeface="Arial" charset="0"/>
                <a:cs typeface="Arial" charset="0"/>
              </a:rPr>
              <a:t>size and distribution</a:t>
            </a:r>
            <a:br>
              <a:rPr lang="en-US" sz="3200" i="1" dirty="0">
                <a:solidFill>
                  <a:schemeClr val="accent1">
                    <a:lumMod val="50000"/>
                  </a:schemeClr>
                </a:solidFill>
                <a:latin typeface="Cambria" panose="02040503050406030204" pitchFamily="18" charset="0"/>
                <a:ea typeface="Arial" charset="0"/>
                <a:cs typeface="Arial" charset="0"/>
              </a:rPr>
            </a:br>
            <a:endParaRPr lang="en-GB" sz="3200" dirty="0"/>
          </a:p>
        </p:txBody>
      </p:sp>
      <p:grpSp>
        <p:nvGrpSpPr>
          <p:cNvPr id="4" name="Groupe 147"/>
          <p:cNvGrpSpPr/>
          <p:nvPr/>
        </p:nvGrpSpPr>
        <p:grpSpPr>
          <a:xfrm>
            <a:off x="4191000" y="1656238"/>
            <a:ext cx="4724400" cy="2245744"/>
            <a:chOff x="3733096" y="1434840"/>
            <a:chExt cx="4448958" cy="2245744"/>
          </a:xfrm>
        </p:grpSpPr>
        <p:grpSp>
          <p:nvGrpSpPr>
            <p:cNvPr id="5" name="Group 184"/>
            <p:cNvGrpSpPr/>
            <p:nvPr/>
          </p:nvGrpSpPr>
          <p:grpSpPr>
            <a:xfrm>
              <a:off x="3733096" y="2770815"/>
              <a:ext cx="286952" cy="616043"/>
              <a:chOff x="6643934" y="1758708"/>
              <a:chExt cx="227013" cy="487363"/>
            </a:xfrm>
            <a:solidFill>
              <a:schemeClr val="accent1"/>
            </a:solidFill>
          </p:grpSpPr>
          <p:sp>
            <p:nvSpPr>
              <p:cNvPr id="13" name="Oval 98"/>
              <p:cNvSpPr>
                <a:spLocks noChangeArrowheads="1"/>
              </p:cNvSpPr>
              <p:nvPr/>
            </p:nvSpPr>
            <p:spPr bwMode="auto">
              <a:xfrm>
                <a:off x="6721722" y="1758708"/>
                <a:ext cx="73025" cy="73025"/>
              </a:xfrm>
              <a:prstGeom prst="ellipse">
                <a:avLst/>
              </a:prstGeom>
              <a:solidFill>
                <a:srgbClr val="E3126E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14" name="Freeform 99"/>
              <p:cNvSpPr>
                <a:spLocks/>
              </p:cNvSpPr>
              <p:nvPr/>
            </p:nvSpPr>
            <p:spPr bwMode="auto">
              <a:xfrm>
                <a:off x="6643934" y="1847609"/>
                <a:ext cx="227013" cy="398462"/>
              </a:xfrm>
              <a:custGeom>
                <a:avLst/>
                <a:gdLst/>
                <a:ahLst/>
                <a:cxnLst>
                  <a:cxn ang="0">
                    <a:pos x="87" y="56"/>
                  </a:cxn>
                  <a:cxn ang="0">
                    <a:pos x="71" y="9"/>
                  </a:cxn>
                  <a:cxn ang="0">
                    <a:pos x="61" y="0"/>
                  </a:cxn>
                  <a:cxn ang="0">
                    <a:pos x="26" y="0"/>
                  </a:cxn>
                  <a:cxn ang="0">
                    <a:pos x="18" y="4"/>
                  </a:cxn>
                  <a:cxn ang="0">
                    <a:pos x="17" y="6"/>
                  </a:cxn>
                  <a:cxn ang="0">
                    <a:pos x="17" y="6"/>
                  </a:cxn>
                  <a:cxn ang="0">
                    <a:pos x="16" y="7"/>
                  </a:cxn>
                  <a:cxn ang="0">
                    <a:pos x="1" y="56"/>
                  </a:cxn>
                  <a:cxn ang="0">
                    <a:pos x="5" y="64"/>
                  </a:cxn>
                  <a:cxn ang="0">
                    <a:pos x="13" y="60"/>
                  </a:cxn>
                  <a:cxn ang="0">
                    <a:pos x="25" y="21"/>
                  </a:cxn>
                  <a:cxn ang="0">
                    <a:pos x="26" y="21"/>
                  </a:cxn>
                  <a:cxn ang="0">
                    <a:pos x="27" y="21"/>
                  </a:cxn>
                  <a:cxn ang="0">
                    <a:pos x="9" y="91"/>
                  </a:cxn>
                  <a:cxn ang="0">
                    <a:pos x="28" y="91"/>
                  </a:cxn>
                  <a:cxn ang="0">
                    <a:pos x="28" y="146"/>
                  </a:cxn>
                  <a:cxn ang="0">
                    <a:pos x="35" y="153"/>
                  </a:cxn>
                  <a:cxn ang="0">
                    <a:pos x="42" y="146"/>
                  </a:cxn>
                  <a:cxn ang="0">
                    <a:pos x="42" y="91"/>
                  </a:cxn>
                  <a:cxn ang="0">
                    <a:pos x="46" y="91"/>
                  </a:cxn>
                  <a:cxn ang="0">
                    <a:pos x="46" y="146"/>
                  </a:cxn>
                  <a:cxn ang="0">
                    <a:pos x="54" y="153"/>
                  </a:cxn>
                  <a:cxn ang="0">
                    <a:pos x="61" y="146"/>
                  </a:cxn>
                  <a:cxn ang="0">
                    <a:pos x="61" y="91"/>
                  </a:cxn>
                  <a:cxn ang="0">
                    <a:pos x="80" y="91"/>
                  </a:cxn>
                  <a:cxn ang="0">
                    <a:pos x="60" y="21"/>
                  </a:cxn>
                  <a:cxn ang="0">
                    <a:pos x="61" y="21"/>
                  </a:cxn>
                  <a:cxn ang="0">
                    <a:pos x="62" y="21"/>
                  </a:cxn>
                  <a:cxn ang="0">
                    <a:pos x="75" y="60"/>
                  </a:cxn>
                  <a:cxn ang="0">
                    <a:pos x="83" y="64"/>
                  </a:cxn>
                  <a:cxn ang="0">
                    <a:pos x="87" y="56"/>
                  </a:cxn>
                </a:cxnLst>
                <a:rect l="0" t="0" r="r" b="b"/>
                <a:pathLst>
                  <a:path w="88" h="153">
                    <a:moveTo>
                      <a:pt x="87" y="56"/>
                    </a:moveTo>
                    <a:cubicBezTo>
                      <a:pt x="71" y="9"/>
                      <a:pt x="71" y="9"/>
                      <a:pt x="71" y="9"/>
                    </a:cubicBezTo>
                    <a:cubicBezTo>
                      <a:pt x="71" y="4"/>
                      <a:pt x="67" y="0"/>
                      <a:pt x="61" y="0"/>
                    </a:cubicBezTo>
                    <a:cubicBezTo>
                      <a:pt x="26" y="0"/>
                      <a:pt x="26" y="0"/>
                      <a:pt x="26" y="0"/>
                    </a:cubicBezTo>
                    <a:cubicBezTo>
                      <a:pt x="23" y="0"/>
                      <a:pt x="19" y="1"/>
                      <a:pt x="18" y="4"/>
                    </a:cubicBezTo>
                    <a:cubicBezTo>
                      <a:pt x="17" y="5"/>
                      <a:pt x="17" y="5"/>
                      <a:pt x="17" y="6"/>
                    </a:cubicBezTo>
                    <a:cubicBezTo>
                      <a:pt x="17" y="6"/>
                      <a:pt x="17" y="6"/>
                      <a:pt x="17" y="6"/>
                    </a:cubicBezTo>
                    <a:cubicBezTo>
                      <a:pt x="17" y="7"/>
                      <a:pt x="16" y="7"/>
                      <a:pt x="16" y="7"/>
                    </a:cubicBezTo>
                    <a:cubicBezTo>
                      <a:pt x="1" y="56"/>
                      <a:pt x="1" y="56"/>
                      <a:pt x="1" y="56"/>
                    </a:cubicBezTo>
                    <a:cubicBezTo>
                      <a:pt x="0" y="60"/>
                      <a:pt x="2" y="63"/>
                      <a:pt x="5" y="64"/>
                    </a:cubicBezTo>
                    <a:cubicBezTo>
                      <a:pt x="8" y="65"/>
                      <a:pt x="12" y="63"/>
                      <a:pt x="13" y="60"/>
                    </a:cubicBezTo>
                    <a:cubicBezTo>
                      <a:pt x="25" y="21"/>
                      <a:pt x="25" y="21"/>
                      <a:pt x="25" y="21"/>
                    </a:cubicBezTo>
                    <a:cubicBezTo>
                      <a:pt x="25" y="21"/>
                      <a:pt x="26" y="21"/>
                      <a:pt x="26" y="21"/>
                    </a:cubicBezTo>
                    <a:cubicBezTo>
                      <a:pt x="27" y="21"/>
                      <a:pt x="27" y="21"/>
                      <a:pt x="27" y="21"/>
                    </a:cubicBezTo>
                    <a:cubicBezTo>
                      <a:pt x="9" y="91"/>
                      <a:pt x="9" y="91"/>
                      <a:pt x="9" y="91"/>
                    </a:cubicBezTo>
                    <a:cubicBezTo>
                      <a:pt x="28" y="91"/>
                      <a:pt x="28" y="91"/>
                      <a:pt x="28" y="91"/>
                    </a:cubicBezTo>
                    <a:cubicBezTo>
                      <a:pt x="28" y="146"/>
                      <a:pt x="28" y="146"/>
                      <a:pt x="28" y="146"/>
                    </a:cubicBezTo>
                    <a:cubicBezTo>
                      <a:pt x="28" y="150"/>
                      <a:pt x="31" y="153"/>
                      <a:pt x="35" y="153"/>
                    </a:cubicBezTo>
                    <a:cubicBezTo>
                      <a:pt x="39" y="153"/>
                      <a:pt x="42" y="150"/>
                      <a:pt x="42" y="146"/>
                    </a:cubicBezTo>
                    <a:cubicBezTo>
                      <a:pt x="42" y="91"/>
                      <a:pt x="42" y="91"/>
                      <a:pt x="42" y="91"/>
                    </a:cubicBezTo>
                    <a:cubicBezTo>
                      <a:pt x="46" y="91"/>
                      <a:pt x="46" y="91"/>
                      <a:pt x="46" y="91"/>
                    </a:cubicBezTo>
                    <a:cubicBezTo>
                      <a:pt x="46" y="146"/>
                      <a:pt x="46" y="146"/>
                      <a:pt x="46" y="146"/>
                    </a:cubicBezTo>
                    <a:cubicBezTo>
                      <a:pt x="46" y="150"/>
                      <a:pt x="50" y="153"/>
                      <a:pt x="54" y="153"/>
                    </a:cubicBezTo>
                    <a:cubicBezTo>
                      <a:pt x="58" y="153"/>
                      <a:pt x="61" y="150"/>
                      <a:pt x="61" y="146"/>
                    </a:cubicBezTo>
                    <a:cubicBezTo>
                      <a:pt x="61" y="91"/>
                      <a:pt x="61" y="91"/>
                      <a:pt x="61" y="91"/>
                    </a:cubicBezTo>
                    <a:cubicBezTo>
                      <a:pt x="80" y="91"/>
                      <a:pt x="80" y="91"/>
                      <a:pt x="80" y="91"/>
                    </a:cubicBezTo>
                    <a:cubicBezTo>
                      <a:pt x="60" y="21"/>
                      <a:pt x="60" y="21"/>
                      <a:pt x="60" y="21"/>
                    </a:cubicBezTo>
                    <a:cubicBezTo>
                      <a:pt x="61" y="21"/>
                      <a:pt x="61" y="21"/>
                      <a:pt x="61" y="21"/>
                    </a:cubicBezTo>
                    <a:cubicBezTo>
                      <a:pt x="62" y="21"/>
                      <a:pt x="62" y="21"/>
                      <a:pt x="62" y="21"/>
                    </a:cubicBezTo>
                    <a:cubicBezTo>
                      <a:pt x="75" y="60"/>
                      <a:pt x="75" y="60"/>
                      <a:pt x="75" y="60"/>
                    </a:cubicBezTo>
                    <a:cubicBezTo>
                      <a:pt x="77" y="63"/>
                      <a:pt x="80" y="65"/>
                      <a:pt x="83" y="64"/>
                    </a:cubicBezTo>
                    <a:cubicBezTo>
                      <a:pt x="87" y="63"/>
                      <a:pt x="88" y="59"/>
                      <a:pt x="87" y="56"/>
                    </a:cubicBezTo>
                    <a:close/>
                  </a:path>
                </a:pathLst>
              </a:custGeom>
              <a:solidFill>
                <a:srgbClr val="E3126E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</p:grpSp>
        <p:grpSp>
          <p:nvGrpSpPr>
            <p:cNvPr id="6" name="Group 179"/>
            <p:cNvGrpSpPr/>
            <p:nvPr/>
          </p:nvGrpSpPr>
          <p:grpSpPr>
            <a:xfrm>
              <a:off x="3762230" y="1689426"/>
              <a:ext cx="254743" cy="651969"/>
              <a:chOff x="5458236" y="1543082"/>
              <a:chExt cx="187325" cy="479424"/>
            </a:xfrm>
            <a:solidFill>
              <a:schemeClr val="accent4"/>
            </a:solidFill>
          </p:grpSpPr>
          <p:sp>
            <p:nvSpPr>
              <p:cNvPr id="11" name="Freeform 96"/>
              <p:cNvSpPr>
                <a:spLocks/>
              </p:cNvSpPr>
              <p:nvPr/>
            </p:nvSpPr>
            <p:spPr bwMode="auto">
              <a:xfrm>
                <a:off x="5458236" y="1624044"/>
                <a:ext cx="187325" cy="398462"/>
              </a:xfrm>
              <a:custGeom>
                <a:avLst/>
                <a:gdLst/>
                <a:ahLst/>
                <a:cxnLst>
                  <a:cxn ang="0">
                    <a:pos x="55" y="1"/>
                  </a:cxn>
                  <a:cxn ang="0">
                    <a:pos x="19" y="0"/>
                  </a:cxn>
                  <a:cxn ang="0">
                    <a:pos x="0" y="16"/>
                  </a:cxn>
                  <a:cxn ang="0">
                    <a:pos x="0" y="16"/>
                  </a:cxn>
                  <a:cxn ang="0">
                    <a:pos x="0" y="18"/>
                  </a:cxn>
                  <a:cxn ang="0">
                    <a:pos x="0" y="69"/>
                  </a:cxn>
                  <a:cxn ang="0">
                    <a:pos x="6" y="75"/>
                  </a:cxn>
                  <a:cxn ang="0">
                    <a:pos x="12" y="69"/>
                  </a:cxn>
                  <a:cxn ang="0">
                    <a:pos x="12" y="25"/>
                  </a:cxn>
                  <a:cxn ang="0">
                    <a:pos x="18" y="25"/>
                  </a:cxn>
                  <a:cxn ang="0">
                    <a:pos x="18" y="68"/>
                  </a:cxn>
                  <a:cxn ang="0">
                    <a:pos x="18" y="69"/>
                  </a:cxn>
                  <a:cxn ang="0">
                    <a:pos x="18" y="145"/>
                  </a:cxn>
                  <a:cxn ang="0">
                    <a:pos x="26" y="153"/>
                  </a:cxn>
                  <a:cxn ang="0">
                    <a:pos x="34" y="145"/>
                  </a:cxn>
                  <a:cxn ang="0">
                    <a:pos x="34" y="78"/>
                  </a:cxn>
                  <a:cxn ang="0">
                    <a:pos x="39" y="78"/>
                  </a:cxn>
                  <a:cxn ang="0">
                    <a:pos x="39" y="145"/>
                  </a:cxn>
                  <a:cxn ang="0">
                    <a:pos x="47" y="153"/>
                  </a:cxn>
                  <a:cxn ang="0">
                    <a:pos x="55" y="145"/>
                  </a:cxn>
                  <a:cxn ang="0">
                    <a:pos x="55" y="68"/>
                  </a:cxn>
                  <a:cxn ang="0">
                    <a:pos x="55" y="67"/>
                  </a:cxn>
                  <a:cxn ang="0">
                    <a:pos x="55" y="25"/>
                  </a:cxn>
                  <a:cxn ang="0">
                    <a:pos x="60" y="25"/>
                  </a:cxn>
                  <a:cxn ang="0">
                    <a:pos x="60" y="69"/>
                  </a:cxn>
                  <a:cxn ang="0">
                    <a:pos x="66" y="75"/>
                  </a:cxn>
                  <a:cxn ang="0">
                    <a:pos x="73" y="69"/>
                  </a:cxn>
                  <a:cxn ang="0">
                    <a:pos x="73" y="18"/>
                  </a:cxn>
                  <a:cxn ang="0">
                    <a:pos x="73" y="16"/>
                  </a:cxn>
                  <a:cxn ang="0">
                    <a:pos x="73" y="15"/>
                  </a:cxn>
                  <a:cxn ang="0">
                    <a:pos x="55" y="1"/>
                  </a:cxn>
                </a:cxnLst>
                <a:rect l="0" t="0" r="r" b="b"/>
                <a:pathLst>
                  <a:path w="73" h="153">
                    <a:moveTo>
                      <a:pt x="55" y="1"/>
                    </a:moveTo>
                    <a:cubicBezTo>
                      <a:pt x="19" y="0"/>
                      <a:pt x="19" y="0"/>
                      <a:pt x="19" y="0"/>
                    </a:cubicBezTo>
                    <a:cubicBezTo>
                      <a:pt x="5" y="1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8"/>
                      <a:pt x="0" y="18"/>
                      <a:pt x="0" y="18"/>
                    </a:cubicBezTo>
                    <a:cubicBezTo>
                      <a:pt x="0" y="69"/>
                      <a:pt x="0" y="69"/>
                      <a:pt x="0" y="69"/>
                    </a:cubicBezTo>
                    <a:cubicBezTo>
                      <a:pt x="0" y="73"/>
                      <a:pt x="3" y="75"/>
                      <a:pt x="6" y="75"/>
                    </a:cubicBezTo>
                    <a:cubicBezTo>
                      <a:pt x="10" y="75"/>
                      <a:pt x="12" y="73"/>
                      <a:pt x="12" y="69"/>
                    </a:cubicBezTo>
                    <a:cubicBezTo>
                      <a:pt x="12" y="25"/>
                      <a:pt x="12" y="25"/>
                      <a:pt x="12" y="25"/>
                    </a:cubicBezTo>
                    <a:cubicBezTo>
                      <a:pt x="18" y="25"/>
                      <a:pt x="18" y="25"/>
                      <a:pt x="18" y="25"/>
                    </a:cubicBezTo>
                    <a:cubicBezTo>
                      <a:pt x="18" y="68"/>
                      <a:pt x="18" y="68"/>
                      <a:pt x="18" y="68"/>
                    </a:cubicBezTo>
                    <a:cubicBezTo>
                      <a:pt x="18" y="68"/>
                      <a:pt x="18" y="69"/>
                      <a:pt x="18" y="69"/>
                    </a:cubicBezTo>
                    <a:cubicBezTo>
                      <a:pt x="18" y="145"/>
                      <a:pt x="18" y="145"/>
                      <a:pt x="18" y="145"/>
                    </a:cubicBezTo>
                    <a:cubicBezTo>
                      <a:pt x="18" y="150"/>
                      <a:pt x="21" y="153"/>
                      <a:pt x="26" y="153"/>
                    </a:cubicBezTo>
                    <a:cubicBezTo>
                      <a:pt x="31" y="153"/>
                      <a:pt x="34" y="150"/>
                      <a:pt x="34" y="145"/>
                    </a:cubicBezTo>
                    <a:cubicBezTo>
                      <a:pt x="34" y="78"/>
                      <a:pt x="34" y="78"/>
                      <a:pt x="34" y="78"/>
                    </a:cubicBezTo>
                    <a:cubicBezTo>
                      <a:pt x="39" y="78"/>
                      <a:pt x="39" y="78"/>
                      <a:pt x="39" y="78"/>
                    </a:cubicBezTo>
                    <a:cubicBezTo>
                      <a:pt x="39" y="145"/>
                      <a:pt x="39" y="145"/>
                      <a:pt x="39" y="145"/>
                    </a:cubicBezTo>
                    <a:cubicBezTo>
                      <a:pt x="39" y="150"/>
                      <a:pt x="42" y="153"/>
                      <a:pt x="47" y="153"/>
                    </a:cubicBezTo>
                    <a:cubicBezTo>
                      <a:pt x="52" y="153"/>
                      <a:pt x="55" y="150"/>
                      <a:pt x="55" y="145"/>
                    </a:cubicBezTo>
                    <a:cubicBezTo>
                      <a:pt x="55" y="68"/>
                      <a:pt x="55" y="68"/>
                      <a:pt x="55" y="68"/>
                    </a:cubicBezTo>
                    <a:cubicBezTo>
                      <a:pt x="55" y="67"/>
                      <a:pt x="55" y="67"/>
                      <a:pt x="55" y="67"/>
                    </a:cubicBezTo>
                    <a:cubicBezTo>
                      <a:pt x="55" y="25"/>
                      <a:pt x="55" y="25"/>
                      <a:pt x="55" y="25"/>
                    </a:cubicBezTo>
                    <a:cubicBezTo>
                      <a:pt x="60" y="25"/>
                      <a:pt x="60" y="25"/>
                      <a:pt x="60" y="25"/>
                    </a:cubicBezTo>
                    <a:cubicBezTo>
                      <a:pt x="60" y="69"/>
                      <a:pt x="60" y="69"/>
                      <a:pt x="60" y="69"/>
                    </a:cubicBezTo>
                    <a:cubicBezTo>
                      <a:pt x="60" y="73"/>
                      <a:pt x="63" y="75"/>
                      <a:pt x="66" y="75"/>
                    </a:cubicBezTo>
                    <a:cubicBezTo>
                      <a:pt x="70" y="75"/>
                      <a:pt x="73" y="73"/>
                      <a:pt x="73" y="69"/>
                    </a:cubicBezTo>
                    <a:cubicBezTo>
                      <a:pt x="73" y="18"/>
                      <a:pt x="73" y="18"/>
                      <a:pt x="73" y="18"/>
                    </a:cubicBezTo>
                    <a:cubicBezTo>
                      <a:pt x="73" y="16"/>
                      <a:pt x="73" y="16"/>
                      <a:pt x="73" y="16"/>
                    </a:cubicBezTo>
                    <a:cubicBezTo>
                      <a:pt x="73" y="15"/>
                      <a:pt x="73" y="15"/>
                      <a:pt x="73" y="15"/>
                    </a:cubicBezTo>
                    <a:cubicBezTo>
                      <a:pt x="73" y="10"/>
                      <a:pt x="67" y="1"/>
                      <a:pt x="55" y="1"/>
                    </a:cubicBezTo>
                    <a:close/>
                  </a:path>
                </a:pathLst>
              </a:custGeom>
              <a:solidFill>
                <a:schemeClr val="tx2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12" name="Oval 97"/>
              <p:cNvSpPr>
                <a:spLocks noChangeArrowheads="1"/>
              </p:cNvSpPr>
              <p:nvPr/>
            </p:nvSpPr>
            <p:spPr bwMode="auto">
              <a:xfrm>
                <a:off x="5513799" y="1543082"/>
                <a:ext cx="74613" cy="76200"/>
              </a:xfrm>
              <a:prstGeom prst="ellipse">
                <a:avLst/>
              </a:prstGeom>
              <a:solidFill>
                <a:schemeClr val="tx2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</p:grpSp>
        <p:sp>
          <p:nvSpPr>
            <p:cNvPr id="7" name="Freeform 287"/>
            <p:cNvSpPr/>
            <p:nvPr/>
          </p:nvSpPr>
          <p:spPr>
            <a:xfrm rot="10800000">
              <a:off x="5709871" y="1434840"/>
              <a:ext cx="2472183" cy="1077988"/>
            </a:xfrm>
            <a:custGeom>
              <a:avLst/>
              <a:gdLst>
                <a:gd name="connsiteX0" fmla="*/ 0 w 1324961"/>
                <a:gd name="connsiteY0" fmla="*/ 0 h 1468980"/>
                <a:gd name="connsiteX1" fmla="*/ 769166 w 1324961"/>
                <a:gd name="connsiteY1" fmla="*/ 0 h 1468980"/>
                <a:gd name="connsiteX2" fmla="*/ 769166 w 1324961"/>
                <a:gd name="connsiteY2" fmla="*/ 0 h 1468980"/>
                <a:gd name="connsiteX3" fmla="*/ 1324961 w 1324961"/>
                <a:gd name="connsiteY3" fmla="*/ 734490 h 1468980"/>
                <a:gd name="connsiteX4" fmla="*/ 769166 w 1324961"/>
                <a:gd name="connsiteY4" fmla="*/ 1468980 h 1468980"/>
                <a:gd name="connsiteX5" fmla="*/ 769166 w 1324961"/>
                <a:gd name="connsiteY5" fmla="*/ 1468980 h 1468980"/>
                <a:gd name="connsiteX6" fmla="*/ 0 w 1324961"/>
                <a:gd name="connsiteY6" fmla="*/ 1468980 h 1468980"/>
                <a:gd name="connsiteX7" fmla="*/ 555795 w 1324961"/>
                <a:gd name="connsiteY7" fmla="*/ 734490 h 1468980"/>
                <a:gd name="connsiteX8" fmla="*/ 0 w 1324961"/>
                <a:gd name="connsiteY8" fmla="*/ 0 h 1468980"/>
                <a:gd name="connsiteX0" fmla="*/ 0 w 1324961"/>
                <a:gd name="connsiteY0" fmla="*/ 0 h 1468980"/>
                <a:gd name="connsiteX1" fmla="*/ 769166 w 1324961"/>
                <a:gd name="connsiteY1" fmla="*/ 0 h 1468980"/>
                <a:gd name="connsiteX2" fmla="*/ 1324961 w 1324961"/>
                <a:gd name="connsiteY2" fmla="*/ 2 h 1468980"/>
                <a:gd name="connsiteX3" fmla="*/ 1324961 w 1324961"/>
                <a:gd name="connsiteY3" fmla="*/ 734490 h 1468980"/>
                <a:gd name="connsiteX4" fmla="*/ 769166 w 1324961"/>
                <a:gd name="connsiteY4" fmla="*/ 1468980 h 1468980"/>
                <a:gd name="connsiteX5" fmla="*/ 769166 w 1324961"/>
                <a:gd name="connsiteY5" fmla="*/ 1468980 h 1468980"/>
                <a:gd name="connsiteX6" fmla="*/ 0 w 1324961"/>
                <a:gd name="connsiteY6" fmla="*/ 1468980 h 1468980"/>
                <a:gd name="connsiteX7" fmla="*/ 555795 w 1324961"/>
                <a:gd name="connsiteY7" fmla="*/ 734490 h 1468980"/>
                <a:gd name="connsiteX8" fmla="*/ 0 w 1324961"/>
                <a:gd name="connsiteY8" fmla="*/ 0 h 1468980"/>
                <a:gd name="connsiteX0" fmla="*/ 0 w 1324963"/>
                <a:gd name="connsiteY0" fmla="*/ 0 h 1468983"/>
                <a:gd name="connsiteX1" fmla="*/ 769166 w 1324963"/>
                <a:gd name="connsiteY1" fmla="*/ 0 h 1468983"/>
                <a:gd name="connsiteX2" fmla="*/ 1324961 w 1324963"/>
                <a:gd name="connsiteY2" fmla="*/ 2 h 1468983"/>
                <a:gd name="connsiteX3" fmla="*/ 1324961 w 1324963"/>
                <a:gd name="connsiteY3" fmla="*/ 734490 h 1468983"/>
                <a:gd name="connsiteX4" fmla="*/ 769166 w 1324963"/>
                <a:gd name="connsiteY4" fmla="*/ 1468980 h 1468983"/>
                <a:gd name="connsiteX5" fmla="*/ 1324963 w 1324963"/>
                <a:gd name="connsiteY5" fmla="*/ 1468983 h 1468983"/>
                <a:gd name="connsiteX6" fmla="*/ 0 w 1324963"/>
                <a:gd name="connsiteY6" fmla="*/ 1468980 h 1468983"/>
                <a:gd name="connsiteX7" fmla="*/ 555795 w 1324963"/>
                <a:gd name="connsiteY7" fmla="*/ 734490 h 1468983"/>
                <a:gd name="connsiteX8" fmla="*/ 0 w 1324963"/>
                <a:gd name="connsiteY8" fmla="*/ 0 h 1468983"/>
                <a:gd name="connsiteX0" fmla="*/ 0 w 1324964"/>
                <a:gd name="connsiteY0" fmla="*/ 0 h 1468983"/>
                <a:gd name="connsiteX1" fmla="*/ 769166 w 1324964"/>
                <a:gd name="connsiteY1" fmla="*/ 0 h 1468983"/>
                <a:gd name="connsiteX2" fmla="*/ 1324961 w 1324964"/>
                <a:gd name="connsiteY2" fmla="*/ 2 h 1468983"/>
                <a:gd name="connsiteX3" fmla="*/ 1324961 w 1324964"/>
                <a:gd name="connsiteY3" fmla="*/ 734490 h 1468983"/>
                <a:gd name="connsiteX4" fmla="*/ 1324964 w 1324964"/>
                <a:gd name="connsiteY4" fmla="*/ 1324961 h 1468983"/>
                <a:gd name="connsiteX5" fmla="*/ 1324963 w 1324964"/>
                <a:gd name="connsiteY5" fmla="*/ 1468983 h 1468983"/>
                <a:gd name="connsiteX6" fmla="*/ 0 w 1324964"/>
                <a:gd name="connsiteY6" fmla="*/ 1468980 h 1468983"/>
                <a:gd name="connsiteX7" fmla="*/ 555795 w 1324964"/>
                <a:gd name="connsiteY7" fmla="*/ 734490 h 1468983"/>
                <a:gd name="connsiteX8" fmla="*/ 0 w 1324964"/>
                <a:gd name="connsiteY8" fmla="*/ 0 h 1468983"/>
                <a:gd name="connsiteX0" fmla="*/ 0 w 1324964"/>
                <a:gd name="connsiteY0" fmla="*/ 0 h 1468983"/>
                <a:gd name="connsiteX1" fmla="*/ 769166 w 1324964"/>
                <a:gd name="connsiteY1" fmla="*/ 0 h 1468983"/>
                <a:gd name="connsiteX2" fmla="*/ 1324961 w 1324964"/>
                <a:gd name="connsiteY2" fmla="*/ 2 h 1468983"/>
                <a:gd name="connsiteX3" fmla="*/ 1324961 w 1324964"/>
                <a:gd name="connsiteY3" fmla="*/ 734490 h 1468983"/>
                <a:gd name="connsiteX4" fmla="*/ 1324964 w 1324964"/>
                <a:gd name="connsiteY4" fmla="*/ 1324961 h 1468983"/>
                <a:gd name="connsiteX5" fmla="*/ 1324963 w 1324964"/>
                <a:gd name="connsiteY5" fmla="*/ 1468983 h 1468983"/>
                <a:gd name="connsiteX6" fmla="*/ 0 w 1324964"/>
                <a:gd name="connsiteY6" fmla="*/ 1468980 h 1468983"/>
                <a:gd name="connsiteX7" fmla="*/ 403253 w 1324964"/>
                <a:gd name="connsiteY7" fmla="*/ 734492 h 1468983"/>
                <a:gd name="connsiteX8" fmla="*/ 0 w 1324964"/>
                <a:gd name="connsiteY8" fmla="*/ 0 h 1468983"/>
                <a:gd name="connsiteX0" fmla="*/ 0 w 1324964"/>
                <a:gd name="connsiteY0" fmla="*/ 0 h 1468983"/>
                <a:gd name="connsiteX1" fmla="*/ 769166 w 1324964"/>
                <a:gd name="connsiteY1" fmla="*/ 0 h 1468983"/>
                <a:gd name="connsiteX2" fmla="*/ 1324961 w 1324964"/>
                <a:gd name="connsiteY2" fmla="*/ 2 h 1468983"/>
                <a:gd name="connsiteX3" fmla="*/ 1324961 w 1324964"/>
                <a:gd name="connsiteY3" fmla="*/ 734490 h 1468983"/>
                <a:gd name="connsiteX4" fmla="*/ 1324964 w 1324964"/>
                <a:gd name="connsiteY4" fmla="*/ 1324961 h 1468983"/>
                <a:gd name="connsiteX5" fmla="*/ 1324963 w 1324964"/>
                <a:gd name="connsiteY5" fmla="*/ 1468983 h 1468983"/>
                <a:gd name="connsiteX6" fmla="*/ 0 w 1324964"/>
                <a:gd name="connsiteY6" fmla="*/ 1468980 h 1468983"/>
                <a:gd name="connsiteX7" fmla="*/ 195993 w 1324964"/>
                <a:gd name="connsiteY7" fmla="*/ 688586 h 1468983"/>
                <a:gd name="connsiteX8" fmla="*/ 0 w 1324964"/>
                <a:gd name="connsiteY8" fmla="*/ 0 h 14689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24964" h="1468983">
                  <a:moveTo>
                    <a:pt x="0" y="0"/>
                  </a:moveTo>
                  <a:lnTo>
                    <a:pt x="769166" y="0"/>
                  </a:lnTo>
                  <a:lnTo>
                    <a:pt x="1324961" y="2"/>
                  </a:lnTo>
                  <a:lnTo>
                    <a:pt x="1324961" y="734490"/>
                  </a:lnTo>
                  <a:cubicBezTo>
                    <a:pt x="1324962" y="931314"/>
                    <a:pt x="1324963" y="1128137"/>
                    <a:pt x="1324964" y="1324961"/>
                  </a:cubicBezTo>
                  <a:cubicBezTo>
                    <a:pt x="1324964" y="1372968"/>
                    <a:pt x="1324963" y="1420976"/>
                    <a:pt x="1324963" y="1468983"/>
                  </a:cubicBezTo>
                  <a:lnTo>
                    <a:pt x="0" y="1468980"/>
                  </a:lnTo>
                  <a:lnTo>
                    <a:pt x="195993" y="68858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8" name="Freeform 287"/>
            <p:cNvSpPr/>
            <p:nvPr/>
          </p:nvSpPr>
          <p:spPr>
            <a:xfrm rot="10800000">
              <a:off x="5709870" y="2641598"/>
              <a:ext cx="2467357" cy="1038986"/>
            </a:xfrm>
            <a:custGeom>
              <a:avLst/>
              <a:gdLst>
                <a:gd name="connsiteX0" fmla="*/ 0 w 1324961"/>
                <a:gd name="connsiteY0" fmla="*/ 0 h 1468980"/>
                <a:gd name="connsiteX1" fmla="*/ 769166 w 1324961"/>
                <a:gd name="connsiteY1" fmla="*/ 0 h 1468980"/>
                <a:gd name="connsiteX2" fmla="*/ 769166 w 1324961"/>
                <a:gd name="connsiteY2" fmla="*/ 0 h 1468980"/>
                <a:gd name="connsiteX3" fmla="*/ 1324961 w 1324961"/>
                <a:gd name="connsiteY3" fmla="*/ 734490 h 1468980"/>
                <a:gd name="connsiteX4" fmla="*/ 769166 w 1324961"/>
                <a:gd name="connsiteY4" fmla="*/ 1468980 h 1468980"/>
                <a:gd name="connsiteX5" fmla="*/ 769166 w 1324961"/>
                <a:gd name="connsiteY5" fmla="*/ 1468980 h 1468980"/>
                <a:gd name="connsiteX6" fmla="*/ 0 w 1324961"/>
                <a:gd name="connsiteY6" fmla="*/ 1468980 h 1468980"/>
                <a:gd name="connsiteX7" fmla="*/ 555795 w 1324961"/>
                <a:gd name="connsiteY7" fmla="*/ 734490 h 1468980"/>
                <a:gd name="connsiteX8" fmla="*/ 0 w 1324961"/>
                <a:gd name="connsiteY8" fmla="*/ 0 h 1468980"/>
                <a:gd name="connsiteX0" fmla="*/ 0 w 1324961"/>
                <a:gd name="connsiteY0" fmla="*/ 0 h 1468980"/>
                <a:gd name="connsiteX1" fmla="*/ 769166 w 1324961"/>
                <a:gd name="connsiteY1" fmla="*/ 0 h 1468980"/>
                <a:gd name="connsiteX2" fmla="*/ 1324961 w 1324961"/>
                <a:gd name="connsiteY2" fmla="*/ 2 h 1468980"/>
                <a:gd name="connsiteX3" fmla="*/ 1324961 w 1324961"/>
                <a:gd name="connsiteY3" fmla="*/ 734490 h 1468980"/>
                <a:gd name="connsiteX4" fmla="*/ 769166 w 1324961"/>
                <a:gd name="connsiteY4" fmla="*/ 1468980 h 1468980"/>
                <a:gd name="connsiteX5" fmla="*/ 769166 w 1324961"/>
                <a:gd name="connsiteY5" fmla="*/ 1468980 h 1468980"/>
                <a:gd name="connsiteX6" fmla="*/ 0 w 1324961"/>
                <a:gd name="connsiteY6" fmla="*/ 1468980 h 1468980"/>
                <a:gd name="connsiteX7" fmla="*/ 555795 w 1324961"/>
                <a:gd name="connsiteY7" fmla="*/ 734490 h 1468980"/>
                <a:gd name="connsiteX8" fmla="*/ 0 w 1324961"/>
                <a:gd name="connsiteY8" fmla="*/ 0 h 1468980"/>
                <a:gd name="connsiteX0" fmla="*/ 0 w 1324963"/>
                <a:gd name="connsiteY0" fmla="*/ 0 h 1468983"/>
                <a:gd name="connsiteX1" fmla="*/ 769166 w 1324963"/>
                <a:gd name="connsiteY1" fmla="*/ 0 h 1468983"/>
                <a:gd name="connsiteX2" fmla="*/ 1324961 w 1324963"/>
                <a:gd name="connsiteY2" fmla="*/ 2 h 1468983"/>
                <a:gd name="connsiteX3" fmla="*/ 1324961 w 1324963"/>
                <a:gd name="connsiteY3" fmla="*/ 734490 h 1468983"/>
                <a:gd name="connsiteX4" fmla="*/ 769166 w 1324963"/>
                <a:gd name="connsiteY4" fmla="*/ 1468980 h 1468983"/>
                <a:gd name="connsiteX5" fmla="*/ 1324963 w 1324963"/>
                <a:gd name="connsiteY5" fmla="*/ 1468983 h 1468983"/>
                <a:gd name="connsiteX6" fmla="*/ 0 w 1324963"/>
                <a:gd name="connsiteY6" fmla="*/ 1468980 h 1468983"/>
                <a:gd name="connsiteX7" fmla="*/ 555795 w 1324963"/>
                <a:gd name="connsiteY7" fmla="*/ 734490 h 1468983"/>
                <a:gd name="connsiteX8" fmla="*/ 0 w 1324963"/>
                <a:gd name="connsiteY8" fmla="*/ 0 h 1468983"/>
                <a:gd name="connsiteX0" fmla="*/ 0 w 1324964"/>
                <a:gd name="connsiteY0" fmla="*/ 0 h 1468983"/>
                <a:gd name="connsiteX1" fmla="*/ 769166 w 1324964"/>
                <a:gd name="connsiteY1" fmla="*/ 0 h 1468983"/>
                <a:gd name="connsiteX2" fmla="*/ 1324961 w 1324964"/>
                <a:gd name="connsiteY2" fmla="*/ 2 h 1468983"/>
                <a:gd name="connsiteX3" fmla="*/ 1324961 w 1324964"/>
                <a:gd name="connsiteY3" fmla="*/ 734490 h 1468983"/>
                <a:gd name="connsiteX4" fmla="*/ 1324964 w 1324964"/>
                <a:gd name="connsiteY4" fmla="*/ 1324961 h 1468983"/>
                <a:gd name="connsiteX5" fmla="*/ 1324963 w 1324964"/>
                <a:gd name="connsiteY5" fmla="*/ 1468983 h 1468983"/>
                <a:gd name="connsiteX6" fmla="*/ 0 w 1324964"/>
                <a:gd name="connsiteY6" fmla="*/ 1468980 h 1468983"/>
                <a:gd name="connsiteX7" fmla="*/ 555795 w 1324964"/>
                <a:gd name="connsiteY7" fmla="*/ 734490 h 1468983"/>
                <a:gd name="connsiteX8" fmla="*/ 0 w 1324964"/>
                <a:gd name="connsiteY8" fmla="*/ 0 h 1468983"/>
                <a:gd name="connsiteX0" fmla="*/ 0 w 1324964"/>
                <a:gd name="connsiteY0" fmla="*/ 0 h 1468983"/>
                <a:gd name="connsiteX1" fmla="*/ 769166 w 1324964"/>
                <a:gd name="connsiteY1" fmla="*/ 0 h 1468983"/>
                <a:gd name="connsiteX2" fmla="*/ 1324961 w 1324964"/>
                <a:gd name="connsiteY2" fmla="*/ 2 h 1468983"/>
                <a:gd name="connsiteX3" fmla="*/ 1324961 w 1324964"/>
                <a:gd name="connsiteY3" fmla="*/ 734490 h 1468983"/>
                <a:gd name="connsiteX4" fmla="*/ 1324964 w 1324964"/>
                <a:gd name="connsiteY4" fmla="*/ 1324961 h 1468983"/>
                <a:gd name="connsiteX5" fmla="*/ 1324963 w 1324964"/>
                <a:gd name="connsiteY5" fmla="*/ 1468983 h 1468983"/>
                <a:gd name="connsiteX6" fmla="*/ 0 w 1324964"/>
                <a:gd name="connsiteY6" fmla="*/ 1468980 h 1468983"/>
                <a:gd name="connsiteX7" fmla="*/ 403253 w 1324964"/>
                <a:gd name="connsiteY7" fmla="*/ 734492 h 1468983"/>
                <a:gd name="connsiteX8" fmla="*/ 0 w 1324964"/>
                <a:gd name="connsiteY8" fmla="*/ 0 h 1468983"/>
                <a:gd name="connsiteX0" fmla="*/ 0 w 1324964"/>
                <a:gd name="connsiteY0" fmla="*/ 0 h 1468983"/>
                <a:gd name="connsiteX1" fmla="*/ 769166 w 1324964"/>
                <a:gd name="connsiteY1" fmla="*/ 0 h 1468983"/>
                <a:gd name="connsiteX2" fmla="*/ 1324961 w 1324964"/>
                <a:gd name="connsiteY2" fmla="*/ 2 h 1468983"/>
                <a:gd name="connsiteX3" fmla="*/ 1324961 w 1324964"/>
                <a:gd name="connsiteY3" fmla="*/ 734490 h 1468983"/>
                <a:gd name="connsiteX4" fmla="*/ 1324964 w 1324964"/>
                <a:gd name="connsiteY4" fmla="*/ 1324961 h 1468983"/>
                <a:gd name="connsiteX5" fmla="*/ 1324963 w 1324964"/>
                <a:gd name="connsiteY5" fmla="*/ 1468983 h 1468983"/>
                <a:gd name="connsiteX6" fmla="*/ 0 w 1324964"/>
                <a:gd name="connsiteY6" fmla="*/ 1468980 h 1468983"/>
                <a:gd name="connsiteX7" fmla="*/ 195993 w 1324964"/>
                <a:gd name="connsiteY7" fmla="*/ 688586 h 1468983"/>
                <a:gd name="connsiteX8" fmla="*/ 0 w 1324964"/>
                <a:gd name="connsiteY8" fmla="*/ 0 h 14689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24964" h="1468983">
                  <a:moveTo>
                    <a:pt x="0" y="0"/>
                  </a:moveTo>
                  <a:lnTo>
                    <a:pt x="769166" y="0"/>
                  </a:lnTo>
                  <a:lnTo>
                    <a:pt x="1324961" y="2"/>
                  </a:lnTo>
                  <a:lnTo>
                    <a:pt x="1324961" y="734490"/>
                  </a:lnTo>
                  <a:cubicBezTo>
                    <a:pt x="1324962" y="931314"/>
                    <a:pt x="1324963" y="1128137"/>
                    <a:pt x="1324964" y="1324961"/>
                  </a:cubicBezTo>
                  <a:cubicBezTo>
                    <a:pt x="1324964" y="1372968"/>
                    <a:pt x="1324963" y="1420976"/>
                    <a:pt x="1324963" y="1468983"/>
                  </a:cubicBezTo>
                  <a:lnTo>
                    <a:pt x="0" y="1468980"/>
                  </a:lnTo>
                  <a:lnTo>
                    <a:pt x="195993" y="68858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3126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" name="Text Placeholder 3"/>
            <p:cNvSpPr txBox="1">
              <a:spLocks/>
            </p:cNvSpPr>
            <p:nvPr/>
          </p:nvSpPr>
          <p:spPr>
            <a:xfrm>
              <a:off x="5792996" y="1678992"/>
              <a:ext cx="1956370" cy="492443"/>
            </a:xfrm>
            <a:prstGeom prst="rect">
              <a:avLst/>
            </a:prstGeom>
          </p:spPr>
          <p:txBody>
            <a:bodyPr wrap="none" lIns="0" tIns="0" rIns="0" bIns="0" anchor="ctr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marL="0" marR="0" lvl="0" indent="0" defTabSz="91440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 typeface="Arial" pitchFamily="34" charset="0"/>
                <a:buNone/>
                <a:tabLst/>
                <a:defRPr/>
              </a:pPr>
              <a:r>
                <a:rPr kumimoji="0" lang="en-US" sz="3200" b="1" i="0" u="none" strike="noStrike" kern="1200" cap="none" spc="0" normalizeH="0" baseline="0" noProof="0" dirty="0" smtClean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3,490,978</a:t>
              </a:r>
            </a:p>
          </p:txBody>
        </p:sp>
        <p:sp>
          <p:nvSpPr>
            <p:cNvPr id="10" name="Text Placeholder 3"/>
            <p:cNvSpPr txBox="1">
              <a:spLocks/>
            </p:cNvSpPr>
            <p:nvPr/>
          </p:nvSpPr>
          <p:spPr>
            <a:xfrm>
              <a:off x="5799033" y="2870189"/>
              <a:ext cx="1956371" cy="492443"/>
            </a:xfrm>
            <a:prstGeom prst="rect">
              <a:avLst/>
            </a:prstGeom>
          </p:spPr>
          <p:txBody>
            <a:bodyPr wrap="none" lIns="0" tIns="0" rIns="0" bIns="0" anchor="ctr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marL="0" marR="0" lvl="0" indent="0" defTabSz="91440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 typeface="Arial" pitchFamily="34" charset="0"/>
                <a:buNone/>
                <a:tabLst/>
                <a:defRPr/>
              </a:pPr>
              <a:r>
                <a:rPr kumimoji="0" lang="en-US" sz="3200" b="1" i="0" u="none" strike="noStrike" kern="1200" cap="none" spc="0" normalizeH="0" baseline="0" noProof="0" dirty="0" smtClean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3,601,135</a:t>
              </a:r>
            </a:p>
          </p:txBody>
        </p:sp>
      </p:grpSp>
      <p:sp>
        <p:nvSpPr>
          <p:cNvPr id="15" name="Freeform 47"/>
          <p:cNvSpPr>
            <a:spLocks/>
          </p:cNvSpPr>
          <p:nvPr/>
        </p:nvSpPr>
        <p:spPr bwMode="auto">
          <a:xfrm>
            <a:off x="104493" y="1557308"/>
            <a:ext cx="3476907" cy="3407650"/>
          </a:xfrm>
          <a:custGeom>
            <a:avLst/>
            <a:gdLst/>
            <a:ahLst/>
            <a:cxnLst>
              <a:cxn ang="0">
                <a:pos x="260" y="24"/>
              </a:cxn>
              <a:cxn ang="0">
                <a:pos x="165" y="32"/>
              </a:cxn>
              <a:cxn ang="0">
                <a:pos x="121" y="111"/>
              </a:cxn>
              <a:cxn ang="0">
                <a:pos x="80" y="139"/>
              </a:cxn>
              <a:cxn ang="0">
                <a:pos x="60" y="168"/>
              </a:cxn>
              <a:cxn ang="0">
                <a:pos x="16" y="176"/>
              </a:cxn>
              <a:cxn ang="0">
                <a:pos x="44" y="204"/>
              </a:cxn>
              <a:cxn ang="0">
                <a:pos x="44" y="208"/>
              </a:cxn>
              <a:cxn ang="0">
                <a:pos x="34" y="255"/>
              </a:cxn>
              <a:cxn ang="0">
                <a:pos x="80" y="248"/>
              </a:cxn>
              <a:cxn ang="0">
                <a:pos x="84" y="260"/>
              </a:cxn>
              <a:cxn ang="0">
                <a:pos x="52" y="264"/>
              </a:cxn>
              <a:cxn ang="0">
                <a:pos x="52" y="276"/>
              </a:cxn>
              <a:cxn ang="0">
                <a:pos x="0" y="264"/>
              </a:cxn>
              <a:cxn ang="0">
                <a:pos x="40" y="328"/>
              </a:cxn>
              <a:cxn ang="0">
                <a:pos x="76" y="372"/>
              </a:cxn>
              <a:cxn ang="0">
                <a:pos x="104" y="396"/>
              </a:cxn>
              <a:cxn ang="0">
                <a:pos x="136" y="416"/>
              </a:cxn>
              <a:cxn ang="0">
                <a:pos x="136" y="420"/>
              </a:cxn>
              <a:cxn ang="0">
                <a:pos x="76" y="440"/>
              </a:cxn>
              <a:cxn ang="0">
                <a:pos x="160" y="460"/>
              </a:cxn>
              <a:cxn ang="0">
                <a:pos x="256" y="506"/>
              </a:cxn>
              <a:cxn ang="0">
                <a:pos x="344" y="548"/>
              </a:cxn>
              <a:cxn ang="0">
                <a:pos x="377" y="498"/>
              </a:cxn>
              <a:cxn ang="0">
                <a:pos x="493" y="399"/>
              </a:cxn>
              <a:cxn ang="0">
                <a:pos x="499" y="353"/>
              </a:cxn>
              <a:cxn ang="0">
                <a:pos x="540" y="335"/>
              </a:cxn>
              <a:cxn ang="0">
                <a:pos x="552" y="272"/>
              </a:cxn>
              <a:cxn ang="0">
                <a:pos x="516" y="292"/>
              </a:cxn>
              <a:cxn ang="0">
                <a:pos x="512" y="236"/>
              </a:cxn>
              <a:cxn ang="0">
                <a:pos x="512" y="232"/>
              </a:cxn>
              <a:cxn ang="0">
                <a:pos x="500" y="180"/>
              </a:cxn>
              <a:cxn ang="0">
                <a:pos x="500" y="176"/>
              </a:cxn>
              <a:cxn ang="0">
                <a:pos x="468" y="168"/>
              </a:cxn>
              <a:cxn ang="0">
                <a:pos x="488" y="132"/>
              </a:cxn>
              <a:cxn ang="0">
                <a:pos x="388" y="12"/>
              </a:cxn>
              <a:cxn ang="0">
                <a:pos x="324" y="8"/>
              </a:cxn>
              <a:cxn ang="0">
                <a:pos x="260" y="24"/>
              </a:cxn>
            </a:cxnLst>
            <a:rect l="0" t="0" r="r" b="b"/>
            <a:pathLst>
              <a:path w="552" h="554">
                <a:moveTo>
                  <a:pt x="260" y="24"/>
                </a:moveTo>
                <a:cubicBezTo>
                  <a:pt x="165" y="32"/>
                  <a:pt x="165" y="32"/>
                  <a:pt x="165" y="32"/>
                </a:cubicBezTo>
                <a:cubicBezTo>
                  <a:pt x="121" y="111"/>
                  <a:pt x="121" y="111"/>
                  <a:pt x="121" y="111"/>
                </a:cubicBezTo>
                <a:cubicBezTo>
                  <a:pt x="80" y="139"/>
                  <a:pt x="80" y="139"/>
                  <a:pt x="80" y="139"/>
                </a:cubicBezTo>
                <a:cubicBezTo>
                  <a:pt x="60" y="168"/>
                  <a:pt x="60" y="168"/>
                  <a:pt x="60" y="168"/>
                </a:cubicBezTo>
                <a:cubicBezTo>
                  <a:pt x="16" y="176"/>
                  <a:pt x="16" y="176"/>
                  <a:pt x="16" y="176"/>
                </a:cubicBezTo>
                <a:cubicBezTo>
                  <a:pt x="21" y="193"/>
                  <a:pt x="28" y="200"/>
                  <a:pt x="44" y="204"/>
                </a:cubicBezTo>
                <a:cubicBezTo>
                  <a:pt x="44" y="208"/>
                  <a:pt x="44" y="208"/>
                  <a:pt x="44" y="208"/>
                </a:cubicBezTo>
                <a:cubicBezTo>
                  <a:pt x="30" y="214"/>
                  <a:pt x="15" y="245"/>
                  <a:pt x="34" y="255"/>
                </a:cubicBezTo>
                <a:cubicBezTo>
                  <a:pt x="47" y="262"/>
                  <a:pt x="68" y="254"/>
                  <a:pt x="80" y="248"/>
                </a:cubicBezTo>
                <a:cubicBezTo>
                  <a:pt x="84" y="260"/>
                  <a:pt x="84" y="260"/>
                  <a:pt x="84" y="260"/>
                </a:cubicBezTo>
                <a:cubicBezTo>
                  <a:pt x="52" y="264"/>
                  <a:pt x="52" y="264"/>
                  <a:pt x="52" y="264"/>
                </a:cubicBezTo>
                <a:cubicBezTo>
                  <a:pt x="52" y="276"/>
                  <a:pt x="52" y="276"/>
                  <a:pt x="52" y="276"/>
                </a:cubicBezTo>
                <a:cubicBezTo>
                  <a:pt x="0" y="264"/>
                  <a:pt x="0" y="264"/>
                  <a:pt x="0" y="264"/>
                </a:cubicBezTo>
                <a:cubicBezTo>
                  <a:pt x="40" y="328"/>
                  <a:pt x="40" y="328"/>
                  <a:pt x="40" y="328"/>
                </a:cubicBezTo>
                <a:cubicBezTo>
                  <a:pt x="64" y="326"/>
                  <a:pt x="110" y="350"/>
                  <a:pt x="76" y="372"/>
                </a:cubicBezTo>
                <a:cubicBezTo>
                  <a:pt x="104" y="396"/>
                  <a:pt x="104" y="396"/>
                  <a:pt x="104" y="396"/>
                </a:cubicBezTo>
                <a:cubicBezTo>
                  <a:pt x="108" y="411"/>
                  <a:pt x="122" y="414"/>
                  <a:pt x="136" y="416"/>
                </a:cubicBezTo>
                <a:cubicBezTo>
                  <a:pt x="136" y="420"/>
                  <a:pt x="136" y="420"/>
                  <a:pt x="136" y="420"/>
                </a:cubicBezTo>
                <a:cubicBezTo>
                  <a:pt x="115" y="423"/>
                  <a:pt x="89" y="421"/>
                  <a:pt x="76" y="440"/>
                </a:cubicBezTo>
                <a:cubicBezTo>
                  <a:pt x="160" y="460"/>
                  <a:pt x="160" y="460"/>
                  <a:pt x="160" y="460"/>
                </a:cubicBezTo>
                <a:cubicBezTo>
                  <a:pt x="165" y="484"/>
                  <a:pt x="235" y="494"/>
                  <a:pt x="256" y="506"/>
                </a:cubicBezTo>
                <a:cubicBezTo>
                  <a:pt x="280" y="519"/>
                  <a:pt x="316" y="554"/>
                  <a:pt x="344" y="548"/>
                </a:cubicBezTo>
                <a:cubicBezTo>
                  <a:pt x="366" y="543"/>
                  <a:pt x="361" y="509"/>
                  <a:pt x="377" y="498"/>
                </a:cubicBezTo>
                <a:cubicBezTo>
                  <a:pt x="412" y="473"/>
                  <a:pt x="469" y="436"/>
                  <a:pt x="493" y="399"/>
                </a:cubicBezTo>
                <a:cubicBezTo>
                  <a:pt x="502" y="385"/>
                  <a:pt x="491" y="367"/>
                  <a:pt x="499" y="353"/>
                </a:cubicBezTo>
                <a:cubicBezTo>
                  <a:pt x="509" y="336"/>
                  <a:pt x="528" y="346"/>
                  <a:pt x="540" y="335"/>
                </a:cubicBezTo>
                <a:cubicBezTo>
                  <a:pt x="550" y="326"/>
                  <a:pt x="551" y="287"/>
                  <a:pt x="552" y="272"/>
                </a:cubicBezTo>
                <a:cubicBezTo>
                  <a:pt x="533" y="269"/>
                  <a:pt x="519" y="270"/>
                  <a:pt x="516" y="292"/>
                </a:cubicBezTo>
                <a:cubicBezTo>
                  <a:pt x="457" y="314"/>
                  <a:pt x="494" y="265"/>
                  <a:pt x="512" y="236"/>
                </a:cubicBezTo>
                <a:cubicBezTo>
                  <a:pt x="512" y="232"/>
                  <a:pt x="512" y="232"/>
                  <a:pt x="512" y="232"/>
                </a:cubicBezTo>
                <a:cubicBezTo>
                  <a:pt x="499" y="217"/>
                  <a:pt x="492" y="200"/>
                  <a:pt x="500" y="180"/>
                </a:cubicBezTo>
                <a:cubicBezTo>
                  <a:pt x="500" y="176"/>
                  <a:pt x="500" y="176"/>
                  <a:pt x="500" y="176"/>
                </a:cubicBezTo>
                <a:cubicBezTo>
                  <a:pt x="468" y="168"/>
                  <a:pt x="468" y="168"/>
                  <a:pt x="468" y="168"/>
                </a:cubicBezTo>
                <a:cubicBezTo>
                  <a:pt x="488" y="132"/>
                  <a:pt x="488" y="132"/>
                  <a:pt x="488" y="132"/>
                </a:cubicBezTo>
                <a:cubicBezTo>
                  <a:pt x="448" y="101"/>
                  <a:pt x="431" y="38"/>
                  <a:pt x="388" y="12"/>
                </a:cubicBezTo>
                <a:cubicBezTo>
                  <a:pt x="371" y="3"/>
                  <a:pt x="343" y="8"/>
                  <a:pt x="324" y="8"/>
                </a:cubicBezTo>
                <a:cubicBezTo>
                  <a:pt x="303" y="8"/>
                  <a:pt x="268" y="0"/>
                  <a:pt x="260" y="24"/>
                </a:cubicBezTo>
                <a:close/>
              </a:path>
            </a:pathLst>
          </a:custGeom>
          <a:solidFill>
            <a:schemeClr val="tx1">
              <a:lumMod val="10000"/>
              <a:lumOff val="90000"/>
            </a:schemeClr>
          </a:solidFill>
          <a:ln w="9525">
            <a:solidFill>
              <a:schemeClr val="tx1">
                <a:lumMod val="50000"/>
                <a:lumOff val="50000"/>
              </a:schemeClr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>
              <a:spcBef>
                <a:spcPct val="20000"/>
              </a:spcBef>
              <a:defRPr/>
            </a:pPr>
            <a:endParaRPr lang="en-US" b="1" dirty="0">
              <a:solidFill>
                <a:schemeClr val="accent1">
                  <a:lumMod val="50000"/>
                </a:schemeClr>
              </a:solidFill>
              <a:latin typeface="Cambria" panose="02040503050406030204" pitchFamily="18" charset="0"/>
              <a:cs typeface="Arial" charset="0"/>
            </a:endParaRPr>
          </a:p>
        </p:txBody>
      </p:sp>
      <p:graphicFrame>
        <p:nvGraphicFramePr>
          <p:cNvPr id="16" name="Chart 61" descr="RURAL&#10;" title="RURAL"/>
          <p:cNvGraphicFramePr/>
          <p:nvPr>
            <p:extLst>
              <p:ext uri="{D42A27DB-BD31-4B8C-83A1-F6EECF244321}">
                <p14:modId xmlns:p14="http://schemas.microsoft.com/office/powerpoint/2010/main" val="1027572966"/>
              </p:ext>
            </p:extLst>
          </p:nvPr>
        </p:nvGraphicFramePr>
        <p:xfrm>
          <a:off x="395440" y="4621921"/>
          <a:ext cx="1738159" cy="15502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7" name="Chart 61"/>
          <p:cNvGraphicFramePr/>
          <p:nvPr>
            <p:extLst>
              <p:ext uri="{D42A27DB-BD31-4B8C-83A1-F6EECF244321}">
                <p14:modId xmlns:p14="http://schemas.microsoft.com/office/powerpoint/2010/main" val="3510139867"/>
              </p:ext>
            </p:extLst>
          </p:nvPr>
        </p:nvGraphicFramePr>
        <p:xfrm>
          <a:off x="2133600" y="4724400"/>
          <a:ext cx="1699382" cy="1524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8" name="Rounded Rectangle 31"/>
          <p:cNvSpPr/>
          <p:nvPr/>
        </p:nvSpPr>
        <p:spPr>
          <a:xfrm>
            <a:off x="4393435" y="4218574"/>
            <a:ext cx="4369566" cy="2484150"/>
          </a:xfrm>
          <a:prstGeom prst="roundRect">
            <a:avLst>
              <a:gd name="adj" fmla="val 5186"/>
            </a:avLst>
          </a:prstGeom>
          <a:noFill/>
          <a:ln w="38100"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19" name="Rectangle 18"/>
          <p:cNvSpPr/>
          <p:nvPr/>
        </p:nvSpPr>
        <p:spPr>
          <a:xfrm>
            <a:off x="5302644" y="4267200"/>
            <a:ext cx="257185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="1" dirty="0">
                <a:solidFill>
                  <a:schemeClr val="accent1">
                    <a:lumMod val="50000"/>
                  </a:schemeClr>
                </a:solidFill>
                <a:latin typeface="Cambria" panose="02040503050406030204" pitchFamily="18" charset="0"/>
                <a:cs typeface="Arial" charset="0"/>
              </a:rPr>
              <a:t>Main Age Groups</a:t>
            </a:r>
            <a:endParaRPr lang="fr-CA" sz="2400" b="1" dirty="0">
              <a:solidFill>
                <a:schemeClr val="accent1">
                  <a:lumMod val="50000"/>
                </a:schemeClr>
              </a:solidFill>
              <a:latin typeface="Cambria" panose="02040503050406030204" pitchFamily="18" charset="0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4343359" y="4703348"/>
            <a:ext cx="440437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b="1" dirty="0" smtClean="0">
                <a:solidFill>
                  <a:schemeClr val="accent1">
                    <a:lumMod val="50000"/>
                  </a:schemeClr>
                </a:solidFill>
                <a:latin typeface="Cambria" panose="02040503050406030204" pitchFamily="18" charset="0"/>
                <a:cs typeface="Arial" charset="0"/>
              </a:rPr>
              <a:t>40.9 % less than 15 years</a:t>
            </a:r>
            <a:endParaRPr lang="fr-CA" sz="2800" b="1" dirty="0">
              <a:solidFill>
                <a:schemeClr val="accent1">
                  <a:lumMod val="50000"/>
                </a:schemeClr>
              </a:solidFill>
              <a:latin typeface="Cambria" panose="02040503050406030204" pitchFamily="18" charset="0"/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4409924" y="5446268"/>
            <a:ext cx="419434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b="1" dirty="0" smtClean="0">
                <a:solidFill>
                  <a:schemeClr val="accent1">
                    <a:lumMod val="50000"/>
                  </a:schemeClr>
                </a:solidFill>
                <a:latin typeface="Cambria" panose="02040503050406030204" pitchFamily="18" charset="0"/>
                <a:cs typeface="Arial" charset="0"/>
              </a:rPr>
              <a:t>55.6 % aged 15-64 years</a:t>
            </a:r>
            <a:endParaRPr lang="fr-CA" sz="2800" b="1" dirty="0">
              <a:solidFill>
                <a:schemeClr val="accent1">
                  <a:lumMod val="50000"/>
                </a:schemeClr>
              </a:solidFill>
              <a:latin typeface="Cambria" panose="02040503050406030204" pitchFamily="18" charset="0"/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4412507" y="5988337"/>
            <a:ext cx="419176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b="1" dirty="0" smtClean="0">
                <a:solidFill>
                  <a:schemeClr val="accent1">
                    <a:lumMod val="50000"/>
                  </a:schemeClr>
                </a:solidFill>
                <a:latin typeface="Cambria" panose="02040503050406030204" pitchFamily="18" charset="0"/>
                <a:cs typeface="Arial" charset="0"/>
              </a:rPr>
              <a:t>3.5 %  aged 65 years +</a:t>
            </a:r>
            <a:endParaRPr lang="fr-CA" sz="2800" b="1" dirty="0">
              <a:solidFill>
                <a:schemeClr val="accent1">
                  <a:lumMod val="50000"/>
                </a:schemeClr>
              </a:solidFill>
              <a:latin typeface="Cambria" panose="02040503050406030204" pitchFamily="18" charset="0"/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4724400" y="2030248"/>
            <a:ext cx="253668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b="1" dirty="0" smtClean="0">
                <a:solidFill>
                  <a:schemeClr val="accent1">
                    <a:lumMod val="50000"/>
                  </a:schemeClr>
                </a:solidFill>
                <a:latin typeface="Cambria" panose="02040503050406030204" pitchFamily="18" charset="0"/>
                <a:cs typeface="Arial" charset="0"/>
              </a:rPr>
              <a:t>MALE</a:t>
            </a:r>
            <a:endParaRPr lang="fr-CA" sz="2800" b="1" dirty="0">
              <a:solidFill>
                <a:schemeClr val="accent1">
                  <a:lumMod val="50000"/>
                </a:schemeClr>
              </a:solidFill>
              <a:latin typeface="Cambria" panose="02040503050406030204" pitchFamily="18" charset="0"/>
            </a:endParaRPr>
          </a:p>
        </p:txBody>
      </p:sp>
      <p:sp>
        <p:nvSpPr>
          <p:cNvPr id="24" name="Rectangle 23"/>
          <p:cNvSpPr/>
          <p:nvPr/>
        </p:nvSpPr>
        <p:spPr>
          <a:xfrm>
            <a:off x="4631135" y="3027169"/>
            <a:ext cx="154106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b="1" dirty="0" smtClean="0">
                <a:solidFill>
                  <a:srgbClr val="E3126E"/>
                </a:solidFill>
                <a:latin typeface="Cambria" panose="02040503050406030204" pitchFamily="18" charset="0"/>
                <a:cs typeface="Arial" charset="0"/>
              </a:rPr>
              <a:t>FEMALE</a:t>
            </a:r>
            <a:endParaRPr lang="fr-CA" sz="2800" b="1" dirty="0">
              <a:solidFill>
                <a:srgbClr val="E3126E"/>
              </a:solidFill>
              <a:latin typeface="Cambria" panose="02040503050406030204" pitchFamily="18" charset="0"/>
            </a:endParaRPr>
          </a:p>
        </p:txBody>
      </p:sp>
      <p:sp>
        <p:nvSpPr>
          <p:cNvPr id="25" name="Rectangle 24"/>
          <p:cNvSpPr/>
          <p:nvPr/>
        </p:nvSpPr>
        <p:spPr>
          <a:xfrm>
            <a:off x="531914" y="2207405"/>
            <a:ext cx="3049486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b="1" dirty="0" smtClean="0">
                <a:solidFill>
                  <a:schemeClr val="accent1">
                    <a:lumMod val="50000"/>
                  </a:schemeClr>
                </a:solidFill>
                <a:latin typeface="Cambria" panose="02040503050406030204" pitchFamily="18" charset="0"/>
                <a:cs typeface="Arial" charset="0"/>
              </a:rPr>
              <a:t>TOTAL </a:t>
            </a:r>
          </a:p>
          <a:p>
            <a:pPr algn="ctr"/>
            <a:r>
              <a:rPr lang="en-US" sz="2800" b="1" dirty="0" smtClean="0">
                <a:solidFill>
                  <a:schemeClr val="accent1">
                    <a:lumMod val="50000"/>
                  </a:schemeClr>
                </a:solidFill>
                <a:latin typeface="Cambria" panose="02040503050406030204" pitchFamily="18" charset="0"/>
                <a:cs typeface="Arial" charset="0"/>
              </a:rPr>
              <a:t>POPULATION</a:t>
            </a:r>
            <a:endParaRPr lang="fr-CA" sz="2800" b="1" dirty="0">
              <a:solidFill>
                <a:schemeClr val="accent1">
                  <a:lumMod val="50000"/>
                </a:schemeClr>
              </a:solidFill>
              <a:latin typeface="Cambria" panose="02040503050406030204" pitchFamily="18" charset="0"/>
            </a:endParaRPr>
          </a:p>
        </p:txBody>
      </p:sp>
      <p:sp>
        <p:nvSpPr>
          <p:cNvPr id="26" name="Text Placeholder 3"/>
          <p:cNvSpPr txBox="1">
            <a:spLocks/>
          </p:cNvSpPr>
          <p:nvPr/>
        </p:nvSpPr>
        <p:spPr>
          <a:xfrm>
            <a:off x="911859" y="3287366"/>
            <a:ext cx="2289595" cy="553998"/>
          </a:xfrm>
          <a:prstGeom prst="rect">
            <a:avLst/>
          </a:prstGeom>
        </p:spPr>
        <p:txBody>
          <a:bodyPr wrap="square" lIns="0" tIns="0" rIns="0" bIns="0" anchor="ctr" anchorCtr="0">
            <a:spAutoFit/>
          </a:bodyPr>
          <a:lstStyle>
            <a:lvl1pPr marL="0" indent="0" algn="ctr">
              <a:buNone/>
              <a:defRPr sz="14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n-US" sz="3600" b="1" dirty="0">
                <a:solidFill>
                  <a:schemeClr val="accent1">
                    <a:lumMod val="50000"/>
                  </a:schemeClr>
                </a:solidFill>
                <a:latin typeface="Cambria" panose="02040503050406030204" pitchFamily="18" charset="0"/>
                <a:cs typeface="Arial" charset="0"/>
              </a:rPr>
              <a:t>7,092,113</a:t>
            </a:r>
          </a:p>
        </p:txBody>
      </p:sp>
      <p:sp>
        <p:nvSpPr>
          <p:cNvPr id="27" name="Rectangle 26"/>
          <p:cNvSpPr/>
          <p:nvPr/>
        </p:nvSpPr>
        <p:spPr>
          <a:xfrm>
            <a:off x="531914" y="6101220"/>
            <a:ext cx="116134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fr-CA" sz="2400" b="1" dirty="0" smtClean="0">
                <a:solidFill>
                  <a:schemeClr val="tx2">
                    <a:lumMod val="50000"/>
                  </a:schemeClr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RURAL</a:t>
            </a:r>
            <a:endParaRPr lang="fr-CA" sz="2400" b="1" dirty="0">
              <a:solidFill>
                <a:schemeClr val="tx2">
                  <a:lumMod val="50000"/>
                </a:schemeClr>
              </a:solidFill>
              <a:latin typeface="Cambria" panose="02040503050406030204" pitchFamily="18" charset="0"/>
              <a:cs typeface="Arial" panose="020B0604020202020204" pitchFamily="34" charset="0"/>
            </a:endParaRPr>
          </a:p>
        </p:txBody>
      </p:sp>
      <p:sp>
        <p:nvSpPr>
          <p:cNvPr id="28" name="Rectangle 27"/>
          <p:cNvSpPr/>
          <p:nvPr/>
        </p:nvSpPr>
        <p:spPr>
          <a:xfrm>
            <a:off x="2897943" y="6019114"/>
            <a:ext cx="120186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fr-CA" sz="2400" b="1" dirty="0" smtClean="0">
                <a:solidFill>
                  <a:schemeClr val="tx2">
                    <a:lumMod val="50000"/>
                  </a:schemeClr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URBAN</a:t>
            </a:r>
            <a:endParaRPr lang="fr-CA" sz="2400" b="1" dirty="0">
              <a:solidFill>
                <a:schemeClr val="tx2">
                  <a:lumMod val="50000"/>
                </a:schemeClr>
              </a:solidFill>
              <a:latin typeface="Cambria" panose="02040503050406030204" pitchFamily="18" charset="0"/>
              <a:cs typeface="Arial" panose="020B0604020202020204" pitchFamily="34" charset="0"/>
            </a:endParaRPr>
          </a:p>
        </p:txBody>
      </p:sp>
      <p:sp>
        <p:nvSpPr>
          <p:cNvPr id="29" name="Rectangle 28"/>
          <p:cNvSpPr/>
          <p:nvPr/>
        </p:nvSpPr>
        <p:spPr>
          <a:xfrm>
            <a:off x="3201454" y="4038600"/>
            <a:ext cx="1020484" cy="832931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 dirty="0">
                <a:solidFill>
                  <a:schemeClr val="accent1">
                    <a:lumMod val="50000"/>
                  </a:schemeClr>
                </a:solidFill>
                <a:latin typeface="Cambria" panose="02040503050406030204" pitchFamily="18" charset="0"/>
                <a:cs typeface="Arial" charset="0"/>
              </a:rPr>
              <a:t>SEX </a:t>
            </a:r>
            <a:r>
              <a:rPr lang="en-US" sz="1600" b="1" dirty="0" smtClean="0">
                <a:solidFill>
                  <a:schemeClr val="accent1">
                    <a:lumMod val="50000"/>
                  </a:schemeClr>
                </a:solidFill>
                <a:latin typeface="Cambria" panose="02040503050406030204" pitchFamily="18" charset="0"/>
                <a:cs typeface="Arial" charset="0"/>
              </a:rPr>
              <a:t>RATIO</a:t>
            </a:r>
            <a:endParaRPr lang="en-US" sz="1600" b="1" dirty="0">
              <a:solidFill>
                <a:schemeClr val="accent1">
                  <a:lumMod val="50000"/>
                </a:schemeClr>
              </a:solidFill>
              <a:latin typeface="Cambria" panose="02040503050406030204" pitchFamily="18" charset="0"/>
              <a:cs typeface="Arial" charset="0"/>
            </a:endParaRPr>
          </a:p>
          <a:p>
            <a:pPr algn="ctr"/>
            <a:r>
              <a:rPr lang="en-US" sz="1600" b="1" dirty="0">
                <a:solidFill>
                  <a:schemeClr val="accent1">
                    <a:lumMod val="50000"/>
                  </a:schemeClr>
                </a:solidFill>
                <a:latin typeface="Cambria" panose="02040503050406030204" pitchFamily="18" charset="0"/>
                <a:cs typeface="Arial" charset="0"/>
              </a:rPr>
              <a:t>96.8</a:t>
            </a:r>
            <a:endParaRPr lang="fr-CA" sz="1600" b="1" dirty="0">
              <a:solidFill>
                <a:schemeClr val="accent1">
                  <a:lumMod val="50000"/>
                </a:schemeClr>
              </a:solidFill>
              <a:latin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0738859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381000"/>
            <a:ext cx="8763000" cy="4572000"/>
          </a:xfrm>
        </p:spPr>
        <p:txBody>
          <a:bodyPr>
            <a:noAutofit/>
          </a:bodyPr>
          <a:lstStyle/>
          <a:p>
            <a:pPr algn="just"/>
            <a:r>
              <a:rPr lang="en-GB" sz="4000" dirty="0" smtClean="0">
                <a:latin typeface="Calibri" panose="020F0502020204030204" pitchFamily="34" charset="0"/>
                <a:cs typeface="Calibri" panose="020F0502020204030204" pitchFamily="34" charset="0"/>
              </a:rPr>
              <a:t>The </a:t>
            </a:r>
            <a:r>
              <a:rPr lang="en-GB" sz="4000" dirty="0">
                <a:latin typeface="Calibri" panose="020F0502020204030204" pitchFamily="34" charset="0"/>
                <a:cs typeface="Calibri" panose="020F0502020204030204" pitchFamily="34" charset="0"/>
              </a:rPr>
              <a:t>Government </a:t>
            </a:r>
            <a:r>
              <a:rPr lang="en-GB" sz="4000" dirty="0" smtClean="0">
                <a:latin typeface="Calibri" panose="020F0502020204030204" pitchFamily="34" charset="0"/>
                <a:cs typeface="Calibri" panose="020F0502020204030204" pitchFamily="34" charset="0"/>
              </a:rPr>
              <a:t>Statistical </a:t>
            </a:r>
            <a:r>
              <a:rPr lang="en-GB" sz="4000" dirty="0" smtClean="0">
                <a:latin typeface="Calibri" panose="020F0502020204030204" pitchFamily="34" charset="0"/>
                <a:cs typeface="Calibri" panose="020F0502020204030204" pitchFamily="34" charset="0"/>
              </a:rPr>
              <a:t>Office </a:t>
            </a:r>
            <a:r>
              <a:rPr lang="en-GB" sz="4000" dirty="0" smtClean="0">
                <a:latin typeface="Calibri" panose="020F0502020204030204" pitchFamily="34" charset="0"/>
                <a:cs typeface="Calibri" panose="020F0502020204030204" pitchFamily="34" charset="0"/>
              </a:rPr>
              <a:t>of </a:t>
            </a:r>
            <a:r>
              <a:rPr lang="en-GB" sz="4000" dirty="0">
                <a:latin typeface="Calibri" panose="020F0502020204030204" pitchFamily="34" charset="0"/>
                <a:cs typeface="Calibri" panose="020F0502020204030204" pitchFamily="34" charset="0"/>
              </a:rPr>
              <a:t>Sierra Leone </a:t>
            </a:r>
            <a:r>
              <a:rPr lang="en-GB" sz="4000" dirty="0" smtClean="0">
                <a:latin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en-GB" sz="4000" dirty="0" smtClean="0">
                <a:latin typeface="Calibri" panose="020F0502020204030204" pitchFamily="34" charset="0"/>
                <a:cs typeface="Calibri" panose="020F0502020204030204" pitchFamily="34" charset="0"/>
              </a:rPr>
              <a:t>S</a:t>
            </a:r>
            <a:r>
              <a:rPr lang="en-GB" sz="4000" dirty="0" smtClean="0">
                <a:latin typeface="Calibri" panose="020F0502020204030204" pitchFamily="34" charset="0"/>
                <a:cs typeface="Calibri" panose="020F0502020204030204" pitchFamily="34" charset="0"/>
              </a:rPr>
              <a:t>SL) through the Act, 2002 is the body corporate for the collection, compilation, analysis and dissemination of official and other related matters.</a:t>
            </a:r>
          </a:p>
          <a:p>
            <a:pPr algn="just"/>
            <a:endParaRPr lang="en-GB" sz="2800" dirty="0"/>
          </a:p>
        </p:txBody>
      </p:sp>
    </p:spTree>
    <p:extLst>
      <p:ext uri="{BB962C8B-B14F-4D97-AF65-F5344CB8AC3E}">
        <p14:creationId xmlns:p14="http://schemas.microsoft.com/office/powerpoint/2010/main" val="240522921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52400" y="304800"/>
            <a:ext cx="8661920" cy="55092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GB" sz="32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Statistics Sierra Leone, like other NSO’s produces data mostly through the conduct of Censuses ,  sample surveys such as DHS, MICS, LFS, SLIHS, etc.</a:t>
            </a:r>
          </a:p>
          <a:p>
            <a:pPr algn="just"/>
            <a:r>
              <a:rPr lang="en-GB" sz="32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SSL also source for data from Administrative sources from MDAs.</a:t>
            </a:r>
            <a:endParaRPr lang="en-GB" sz="3200" b="1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just"/>
            <a:endParaRPr lang="en-GB" sz="32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just"/>
            <a:r>
              <a:rPr lang="en-GB" sz="32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Some of these surveys are conducted in different timelines and sometimes can be deferred due to funding challenges or for other reasons e.g EVD, 2014</a:t>
            </a:r>
          </a:p>
          <a:p>
            <a:pPr algn="just"/>
            <a:endParaRPr lang="en-GB" sz="32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3358614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2162"/>
          </a:xfrm>
        </p:spPr>
        <p:txBody>
          <a:bodyPr/>
          <a:lstStyle/>
          <a:p>
            <a:pPr algn="ctr"/>
            <a:r>
              <a:rPr lang="en-GB" sz="36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CHALLENGES</a:t>
            </a:r>
            <a:endParaRPr lang="en-GB" sz="36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914400"/>
            <a:ext cx="8915400" cy="5791200"/>
          </a:xfrm>
        </p:spPr>
        <p:txBody>
          <a:bodyPr>
            <a:normAutofit fontScale="85000" lnSpcReduction="20000"/>
          </a:bodyPr>
          <a:lstStyle/>
          <a:p>
            <a:pPr marL="0" indent="0" algn="just"/>
            <a:r>
              <a:rPr lang="en-GB" sz="3800" dirty="0">
                <a:latin typeface="Calibri" panose="020F0502020204030204" pitchFamily="34" charset="0"/>
                <a:cs typeface="Calibri" panose="020F0502020204030204" pitchFamily="34" charset="0"/>
              </a:rPr>
              <a:t>SSL has evolved over the years from reporting the data produced in an aggregated manner to a disaggregated form</a:t>
            </a:r>
          </a:p>
          <a:p>
            <a:pPr marL="0" indent="0" algn="just">
              <a:buNone/>
            </a:pPr>
            <a:endParaRPr lang="en-GB" sz="3800" dirty="0" smtClean="0"/>
          </a:p>
          <a:p>
            <a:pPr marL="0" indent="0" algn="just">
              <a:buNone/>
            </a:pPr>
            <a:r>
              <a:rPr lang="en-GB" sz="3800" dirty="0" smtClean="0">
                <a:latin typeface="Calibri" panose="020F0502020204030204" pitchFamily="34" charset="0"/>
                <a:cs typeface="Calibri" panose="020F0502020204030204" pitchFamily="34" charset="0"/>
              </a:rPr>
              <a:t>There </a:t>
            </a:r>
            <a:r>
              <a:rPr lang="en-GB" sz="3800" dirty="0" smtClean="0">
                <a:latin typeface="Calibri" panose="020F0502020204030204" pitchFamily="34" charset="0"/>
                <a:cs typeface="Calibri" panose="020F0502020204030204" pitchFamily="34" charset="0"/>
              </a:rPr>
              <a:t>are various challenges with the Traditional, Censuses, sample surveys </a:t>
            </a:r>
            <a:r>
              <a:rPr lang="en-GB" sz="3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3800" dirty="0" smtClean="0">
                <a:latin typeface="Calibri" panose="020F0502020204030204" pitchFamily="34" charset="0"/>
                <a:cs typeface="Calibri" panose="020F0502020204030204" pitchFamily="34" charset="0"/>
              </a:rPr>
              <a:t>and administrative data sources:</a:t>
            </a:r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en-GB" sz="3800" dirty="0" smtClean="0">
                <a:latin typeface="Calibri" panose="020F0502020204030204" pitchFamily="34" charset="0"/>
                <a:cs typeface="Calibri" panose="020F0502020204030204" pitchFamily="34" charset="0"/>
              </a:rPr>
              <a:t>Methodology </a:t>
            </a:r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en-GB" sz="3800" dirty="0" smtClean="0">
                <a:latin typeface="Calibri" panose="020F0502020204030204" pitchFamily="34" charset="0"/>
                <a:cs typeface="Calibri" panose="020F0502020204030204" pitchFamily="34" charset="0"/>
              </a:rPr>
              <a:t>Definition of Key concepts </a:t>
            </a:r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en-GB" sz="3800" dirty="0" smtClean="0">
                <a:latin typeface="Calibri" panose="020F0502020204030204" pitchFamily="34" charset="0"/>
                <a:cs typeface="Calibri" panose="020F0502020204030204" pitchFamily="34" charset="0"/>
              </a:rPr>
              <a:t>Design of the questionnaires</a:t>
            </a:r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en-GB" sz="3800" dirty="0" smtClean="0">
                <a:latin typeface="Calibri" panose="020F0502020204030204" pitchFamily="34" charset="0"/>
                <a:cs typeface="Calibri" panose="020F0502020204030204" pitchFamily="34" charset="0"/>
              </a:rPr>
              <a:t>Missing data (mostly with administrative data)</a:t>
            </a:r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en-GB" sz="3800" dirty="0" smtClean="0">
                <a:latin typeface="Calibri" panose="020F0502020204030204" pitchFamily="34" charset="0"/>
                <a:cs typeface="Calibri" panose="020F0502020204030204" pitchFamily="34" charset="0"/>
              </a:rPr>
              <a:t>Reporting format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43644164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838200" y="152400"/>
            <a:ext cx="7772400" cy="762000"/>
          </a:xfrm>
        </p:spPr>
        <p:txBody>
          <a:bodyPr>
            <a:normAutofit/>
          </a:bodyPr>
          <a:lstStyle/>
          <a:p>
            <a:pPr algn="ctr"/>
            <a:r>
              <a:rPr lang="en-GB" sz="2800" b="1" dirty="0" smtClean="0"/>
              <a:t>What needs /has been done so far</a:t>
            </a:r>
            <a:endParaRPr lang="en-GB" sz="2800" b="1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228600" y="838200"/>
            <a:ext cx="8763000" cy="5943600"/>
          </a:xfrm>
        </p:spPr>
        <p:txBody>
          <a:bodyPr>
            <a:noAutofit/>
          </a:bodyPr>
          <a:lstStyle/>
          <a:p>
            <a:pPr algn="just"/>
            <a:r>
              <a:rPr lang="en-GB" sz="3200" dirty="0" smtClean="0">
                <a:latin typeface="Calibri" panose="020F0502020204030204" pitchFamily="34" charset="0"/>
                <a:cs typeface="Calibri" panose="020F0502020204030204" pitchFamily="34" charset="0"/>
              </a:rPr>
              <a:t>Censuses – capture poverty at household levels not by the sex of  persons within the households</a:t>
            </a:r>
            <a:endParaRPr lang="en-GB" sz="32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just"/>
            <a:r>
              <a:rPr lang="en-GB" sz="3200" dirty="0" smtClean="0">
                <a:latin typeface="Calibri" panose="020F0502020204030204" pitchFamily="34" charset="0"/>
                <a:cs typeface="Calibri" panose="020F0502020204030204" pitchFamily="34" charset="0"/>
              </a:rPr>
              <a:t>SLDHS (2008 &amp; 2013)</a:t>
            </a:r>
          </a:p>
          <a:p>
            <a:pPr algn="just">
              <a:buFont typeface="Wingdings" panose="05000000000000000000" pitchFamily="2" charset="2"/>
              <a:buChar char="v"/>
            </a:pPr>
            <a:r>
              <a:rPr lang="en-GB" sz="3200" dirty="0" smtClean="0">
                <a:latin typeface="Calibri" panose="020F0502020204030204" pitchFamily="34" charset="0"/>
                <a:cs typeface="Calibri" panose="020F0502020204030204" pitchFamily="34" charset="0"/>
              </a:rPr>
              <a:t>Reproductive ages for women 15-49 years (No provision for adolescent 10-14 )</a:t>
            </a:r>
          </a:p>
          <a:p>
            <a:pPr algn="just">
              <a:buFont typeface="Wingdings" panose="05000000000000000000" pitchFamily="2" charset="2"/>
              <a:buChar char="v"/>
            </a:pPr>
            <a:r>
              <a:rPr lang="en-GB" sz="3200" dirty="0" smtClean="0">
                <a:latin typeface="Calibri" panose="020F0502020204030204" pitchFamily="34" charset="0"/>
                <a:cs typeface="Calibri" panose="020F0502020204030204" pitchFamily="34" charset="0"/>
              </a:rPr>
              <a:t>Births attended by skilled health personnel not births </a:t>
            </a:r>
            <a:r>
              <a:rPr lang="en-GB" sz="3200" dirty="0">
                <a:latin typeface="Calibri" panose="020F0502020204030204" pitchFamily="34" charset="0"/>
                <a:cs typeface="Calibri" panose="020F0502020204030204" pitchFamily="34" charset="0"/>
              </a:rPr>
              <a:t>by women with disabilities attended by skilled health </a:t>
            </a:r>
            <a:r>
              <a:rPr lang="en-GB" sz="3200" dirty="0" smtClean="0">
                <a:latin typeface="Calibri" panose="020F0502020204030204" pitchFamily="34" charset="0"/>
                <a:cs typeface="Calibri" panose="020F0502020204030204" pitchFamily="34" charset="0"/>
              </a:rPr>
              <a:t>personnel</a:t>
            </a:r>
          </a:p>
          <a:p>
            <a:pPr algn="just">
              <a:buFont typeface="Wingdings" panose="05000000000000000000" pitchFamily="2" charset="2"/>
              <a:buChar char="v"/>
            </a:pPr>
            <a:r>
              <a:rPr lang="en-GB" sz="3200" dirty="0">
                <a:latin typeface="Calibri" panose="020F0502020204030204" pitchFamily="34" charset="0"/>
                <a:cs typeface="Calibri" panose="020F0502020204030204" pitchFamily="34" charset="0"/>
              </a:rPr>
              <a:t>MICS 2017 ( Verbal autopsy to determine causes of death for </a:t>
            </a:r>
            <a:r>
              <a:rPr lang="en-GB" sz="3200" dirty="0" smtClean="0">
                <a:latin typeface="Calibri" panose="020F0502020204030204" pitchFamily="34" charset="0"/>
                <a:cs typeface="Calibri" panose="020F0502020204030204" pitchFamily="34" charset="0"/>
              </a:rPr>
              <a:t>under-fives</a:t>
            </a:r>
            <a:r>
              <a:rPr lang="en-GB" sz="3200" dirty="0" smtClean="0">
                <a:latin typeface="Calibri" panose="020F0502020204030204" pitchFamily="34" charset="0"/>
                <a:cs typeface="Calibri" panose="020F0502020204030204" pitchFamily="34" charset="0"/>
              </a:rPr>
              <a:t>), Used CAPI</a:t>
            </a:r>
            <a:endParaRPr lang="en-GB" sz="32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0027039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0" indent="0"/>
            <a:r>
              <a:rPr lang="en-GB" b="1" dirty="0">
                <a:latin typeface="Calibri" panose="020F0502020204030204" pitchFamily="34" charset="0"/>
                <a:cs typeface="Calibri" panose="020F0502020204030204" pitchFamily="34" charset="0"/>
              </a:rPr>
              <a:t>WHAT SSL HAS </a:t>
            </a:r>
            <a:r>
              <a:rPr lang="en-GB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BEEN DONE </a:t>
            </a:r>
            <a:r>
              <a:rPr lang="en-GB" b="1" dirty="0">
                <a:latin typeface="Calibri" panose="020F0502020204030204" pitchFamily="34" charset="0"/>
                <a:cs typeface="Calibri" panose="020F0502020204030204" pitchFamily="34" charset="0"/>
              </a:rPr>
              <a:t>SO FAR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en-GB" sz="2800" dirty="0" smtClean="0">
                <a:latin typeface="Calibri" panose="020F0502020204030204" pitchFamily="34" charset="0"/>
                <a:cs typeface="Calibri" panose="020F0502020204030204" pitchFamily="34" charset="0"/>
              </a:rPr>
              <a:t>Methodology of the traditional </a:t>
            </a:r>
            <a:r>
              <a:rPr lang="en-GB" sz="2800" dirty="0">
                <a:latin typeface="Calibri" panose="020F0502020204030204" pitchFamily="34" charset="0"/>
                <a:cs typeface="Calibri" panose="020F0502020204030204" pitchFamily="34" charset="0"/>
              </a:rPr>
              <a:t>censuses </a:t>
            </a:r>
            <a:r>
              <a:rPr lang="en-GB" sz="2800" dirty="0" smtClean="0">
                <a:latin typeface="Calibri" panose="020F0502020204030204" pitchFamily="34" charset="0"/>
                <a:cs typeface="Calibri" panose="020F0502020204030204" pitchFamily="34" charset="0"/>
              </a:rPr>
              <a:t>and </a:t>
            </a:r>
            <a:r>
              <a:rPr lang="en-GB" sz="2800" dirty="0">
                <a:latin typeface="Calibri" panose="020F0502020204030204" pitchFamily="34" charset="0"/>
                <a:cs typeface="Calibri" panose="020F0502020204030204" pitchFamily="34" charset="0"/>
              </a:rPr>
              <a:t>surveys </a:t>
            </a:r>
            <a:r>
              <a:rPr lang="en-GB" sz="2800" dirty="0" smtClean="0">
                <a:latin typeface="Calibri" panose="020F0502020204030204" pitchFamily="34" charset="0"/>
                <a:cs typeface="Calibri" panose="020F0502020204030204" pitchFamily="34" charset="0"/>
              </a:rPr>
              <a:t>to aid in data capture which can be used to monitor the SDGs</a:t>
            </a:r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en-GB" sz="2800" dirty="0" smtClean="0">
                <a:latin typeface="Calibri" panose="020F0502020204030204" pitchFamily="34" charset="0"/>
                <a:cs typeface="Calibri" panose="020F0502020204030204" pitchFamily="34" charset="0"/>
              </a:rPr>
              <a:t>To compute for indicators in </a:t>
            </a:r>
            <a:r>
              <a:rPr lang="en-GB" sz="2800" dirty="0" smtClean="0">
                <a:latin typeface="Calibri" panose="020F0502020204030204" pitchFamily="34" charset="0"/>
                <a:cs typeface="Calibri" panose="020F0502020204030204" pitchFamily="34" charset="0"/>
              </a:rPr>
              <a:t>the just completed </a:t>
            </a:r>
            <a:r>
              <a:rPr lang="en-GB" sz="2800" dirty="0" smtClean="0">
                <a:latin typeface="Calibri" panose="020F0502020204030204" pitchFamily="34" charset="0"/>
                <a:cs typeface="Calibri" panose="020F0502020204030204" pitchFamily="34" charset="0"/>
              </a:rPr>
              <a:t> census,2015 </a:t>
            </a:r>
            <a:r>
              <a:rPr lang="en-GB" sz="2800" dirty="0" smtClean="0">
                <a:latin typeface="Calibri" panose="020F0502020204030204" pitchFamily="34" charset="0"/>
                <a:cs typeface="Calibri" panose="020F0502020204030204" pitchFamily="34" charset="0"/>
              </a:rPr>
              <a:t>and </a:t>
            </a:r>
            <a:r>
              <a:rPr lang="en-GB" sz="2800" dirty="0" smtClean="0">
                <a:latin typeface="Calibri" panose="020F0502020204030204" pitchFamily="34" charset="0"/>
                <a:cs typeface="Calibri" panose="020F0502020204030204" pitchFamily="34" charset="0"/>
              </a:rPr>
              <a:t>surveys </a:t>
            </a:r>
            <a:r>
              <a:rPr lang="en-GB" sz="2800" dirty="0" smtClean="0">
                <a:latin typeface="Calibri" panose="020F0502020204030204" pitchFamily="34" charset="0"/>
                <a:cs typeface="Calibri" panose="020F0502020204030204" pitchFamily="34" charset="0"/>
              </a:rPr>
              <a:t>if the data is already available</a:t>
            </a:r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en-GB" sz="2800" dirty="0" smtClean="0">
                <a:latin typeface="Calibri" panose="020F0502020204030204" pitchFamily="34" charset="0"/>
                <a:cs typeface="Calibri" panose="020F0502020204030204" pitchFamily="34" charset="0"/>
              </a:rPr>
              <a:t>To coordinate and collaborate with data producers with the aim to strengthen data production and </a:t>
            </a:r>
            <a:r>
              <a:rPr lang="en-GB" sz="2800" dirty="0" smtClean="0">
                <a:latin typeface="Calibri" panose="020F0502020204030204" pitchFamily="34" charset="0"/>
                <a:cs typeface="Calibri" panose="020F0502020204030204" pitchFamily="34" charset="0"/>
              </a:rPr>
              <a:t>reporting e.g Training </a:t>
            </a:r>
            <a:r>
              <a:rPr lang="en-GB" sz="2800" dirty="0">
                <a:latin typeface="Calibri" panose="020F0502020204030204" pitchFamily="34" charset="0"/>
                <a:cs typeface="Calibri" panose="020F0502020204030204" pitchFamily="34" charset="0"/>
              </a:rPr>
              <a:t>of personnel's from partners aimed to build capacity in data capture e.g  </a:t>
            </a:r>
          </a:p>
          <a:p>
            <a:pPr marL="457200" indent="-457200" algn="just">
              <a:buFont typeface="Arial" panose="020B0604020202020204" pitchFamily="34" charset="0"/>
              <a:buChar char="•"/>
            </a:pPr>
            <a:endParaRPr lang="en-GB" sz="28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9179085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304800"/>
            <a:ext cx="8839200" cy="640080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GB" b="1" dirty="0" smtClean="0"/>
              <a:t> </a:t>
            </a:r>
            <a:r>
              <a:rPr lang="en-GB" sz="28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WHAT SSL HAS </a:t>
            </a:r>
            <a:r>
              <a:rPr lang="en-GB" sz="28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BEEN DONE </a:t>
            </a:r>
            <a:r>
              <a:rPr lang="en-GB" sz="28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SO FAR</a:t>
            </a:r>
          </a:p>
          <a:p>
            <a:pPr algn="just"/>
            <a:r>
              <a:rPr lang="en-GB" sz="2800" dirty="0" smtClean="0">
                <a:latin typeface="Calibri" panose="020F0502020204030204" pitchFamily="34" charset="0"/>
                <a:cs typeface="Calibri" panose="020F0502020204030204" pitchFamily="34" charset="0"/>
              </a:rPr>
              <a:t>Develop </a:t>
            </a:r>
            <a:r>
              <a:rPr lang="en-GB" sz="2800" dirty="0" smtClean="0">
                <a:latin typeface="Calibri" panose="020F0502020204030204" pitchFamily="34" charset="0"/>
                <a:cs typeface="Calibri" panose="020F0502020204030204" pitchFamily="34" charset="0"/>
              </a:rPr>
              <a:t>a collection tool to capture data for partners e.g. The Police( new template for data collection which is still not adopted because of financial constrains),  The National Office of Births &amp; Deaths</a:t>
            </a:r>
          </a:p>
          <a:p>
            <a:pPr algn="just"/>
            <a:r>
              <a:rPr lang="en-GB" sz="2800" dirty="0" smtClean="0">
                <a:latin typeface="Calibri" panose="020F0502020204030204" pitchFamily="34" charset="0"/>
                <a:cs typeface="Calibri" panose="020F0502020204030204" pitchFamily="34" charset="0"/>
              </a:rPr>
              <a:t>Attached Statisticians to key MDAs to strengthen their data production and capacity &amp; lastly</a:t>
            </a:r>
          </a:p>
          <a:p>
            <a:pPr algn="just"/>
            <a:r>
              <a:rPr lang="en-GB" sz="2800" dirty="0" smtClean="0">
                <a:latin typeface="Calibri" panose="020F0502020204030204" pitchFamily="34" charset="0"/>
                <a:cs typeface="Calibri" panose="020F0502020204030204" pitchFamily="34" charset="0"/>
              </a:rPr>
              <a:t>SSL has signed  MOU’s with  each of these MDAs</a:t>
            </a:r>
          </a:p>
          <a:p>
            <a:pPr marL="0" indent="0" algn="just">
              <a:buNone/>
            </a:pPr>
            <a:r>
              <a:rPr lang="en-GB" sz="2800" dirty="0" smtClean="0">
                <a:latin typeface="Calibri" panose="020F0502020204030204" pitchFamily="34" charset="0"/>
                <a:cs typeface="Calibri" panose="020F0502020204030204" pitchFamily="34" charset="0"/>
              </a:rPr>
              <a:t>    In the process of </a:t>
            </a:r>
            <a:r>
              <a:rPr lang="en-GB" sz="28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developing a  manual </a:t>
            </a:r>
            <a:r>
              <a:rPr lang="en-GB" sz="2800" dirty="0" smtClean="0">
                <a:latin typeface="Calibri" panose="020F0502020204030204" pitchFamily="34" charset="0"/>
                <a:cs typeface="Calibri" panose="020F0502020204030204" pitchFamily="34" charset="0"/>
              </a:rPr>
              <a:t>with the     definition of concepts and indicators</a:t>
            </a:r>
            <a:r>
              <a:rPr lang="en-GB" sz="2800" dirty="0" smtClean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marL="0" indent="0" algn="just">
              <a:buNone/>
            </a:pPr>
            <a:r>
              <a:rPr lang="en-GB" sz="2800" dirty="0" smtClean="0">
                <a:latin typeface="Calibri" panose="020F0502020204030204" pitchFamily="34" charset="0"/>
                <a:cs typeface="Calibri" panose="020F0502020204030204" pitchFamily="34" charset="0"/>
              </a:rPr>
              <a:t>Review of the 2002 Act (2015 Statistics Draft Bill) </a:t>
            </a:r>
          </a:p>
          <a:p>
            <a:pPr marL="0" indent="0" algn="just">
              <a:buNone/>
            </a:pPr>
            <a:r>
              <a:rPr lang="en-GB" sz="2800" dirty="0" smtClean="0">
                <a:latin typeface="Calibri" panose="020F0502020204030204" pitchFamily="34" charset="0"/>
                <a:cs typeface="Calibri" panose="020F0502020204030204" pitchFamily="34" charset="0"/>
              </a:rPr>
              <a:t>And Lastly, the data produced </a:t>
            </a:r>
            <a:r>
              <a:rPr lang="en-GB" sz="2800" dirty="0" smtClean="0">
                <a:latin typeface="Calibri" panose="020F0502020204030204" pitchFamily="34" charset="0"/>
                <a:cs typeface="Calibri" panose="020F0502020204030204" pitchFamily="34" charset="0"/>
              </a:rPr>
              <a:t>at SSL are mostly disaggregated by sex.</a:t>
            </a:r>
            <a:endParaRPr lang="en-GB" sz="28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en-GB" dirty="0" smtClean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83225870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endParaRPr lang="en-GB" sz="6600" dirty="0"/>
          </a:p>
          <a:p>
            <a:pPr marL="0" indent="0" algn="ctr">
              <a:buNone/>
            </a:pPr>
            <a:r>
              <a:rPr lang="en-GB" sz="6600" dirty="0" smtClean="0"/>
              <a:t>THANK YOU </a:t>
            </a:r>
            <a:endParaRPr lang="en-GB" sz="6600" dirty="0"/>
          </a:p>
        </p:txBody>
      </p:sp>
    </p:spTree>
    <p:extLst>
      <p:ext uri="{BB962C8B-B14F-4D97-AF65-F5344CB8AC3E}">
        <p14:creationId xmlns:p14="http://schemas.microsoft.com/office/powerpoint/2010/main" val="806039319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ngles">
  <a:themeElements>
    <a:clrScheme name="Angles">
      <a:dk1>
        <a:srgbClr val="000000"/>
      </a:dk1>
      <a:lt1>
        <a:srgbClr val="FFFFFF"/>
      </a:lt1>
      <a:dk2>
        <a:srgbClr val="434342"/>
      </a:dk2>
      <a:lt2>
        <a:srgbClr val="CDD7D9"/>
      </a:lt2>
      <a:accent1>
        <a:srgbClr val="797B7E"/>
      </a:accent1>
      <a:accent2>
        <a:srgbClr val="F96A1B"/>
      </a:accent2>
      <a:accent3>
        <a:srgbClr val="08A1D9"/>
      </a:accent3>
      <a:accent4>
        <a:srgbClr val="7C984A"/>
      </a:accent4>
      <a:accent5>
        <a:srgbClr val="C2AD8D"/>
      </a:accent5>
      <a:accent6>
        <a:srgbClr val="506E94"/>
      </a:accent6>
      <a:hlink>
        <a:srgbClr val="5F5F5F"/>
      </a:hlink>
      <a:folHlink>
        <a:srgbClr val="969696"/>
      </a:folHlink>
    </a:clrScheme>
    <a:fontScheme name="Angles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微软雅黑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Jpan" typeface="ＭＳ Ｐゴシック"/>
        <a:font script="Hang" typeface="맑은 고딕"/>
        <a:font script="Hans" typeface="隶书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Angle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20400000"/>
            </a:lightRig>
          </a:scene3d>
          <a:sp3d contourW="6350">
            <a:bevelT w="41275" h="19050" prst="angle"/>
            <a:contourClr>
              <a:schemeClr val="phClr">
                <a:shade val="25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90000"/>
                <a:shade val="85000"/>
              </a:schemeClr>
              <a:schemeClr val="phClr">
                <a:tint val="95000"/>
                <a:shade val="99000"/>
              </a:schemeClr>
            </a:duotone>
          </a:blip>
          <a:tile tx="0" ty="0" sx="100000" sy="100000" flip="none" algn="tl"/>
        </a:blipFill>
        <a:blipFill rotWithShape="1">
          <a:blip xmlns:r="http://schemas.openxmlformats.org/officeDocument/2006/relationships" r:embed="rId2">
            <a:duotone>
              <a:schemeClr val="phClr">
                <a:tint val="93000"/>
                <a:shade val="85000"/>
              </a:schemeClr>
              <a:schemeClr val="phClr">
                <a:tint val="96000"/>
                <a:shade val="99000"/>
              </a:schemeClr>
            </a:duotone>
          </a:blip>
          <a:tile tx="0" ty="0" sx="90000" sy="9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Angles</Template>
  <TotalTime>161</TotalTime>
  <Words>502</Words>
  <Application>Microsoft Office PowerPoint</Application>
  <PresentationFormat>On-screen Show (4:3)</PresentationFormat>
  <Paragraphs>60</Paragraphs>
  <Slides>10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Angles</vt:lpstr>
      <vt:lpstr>EXPERIENCES AND CHALLENGES IN PRODUCING DISAGGREGATED DATA IN SIERRA LEONE</vt:lpstr>
      <vt:lpstr>PRESENTATION OUTLINE</vt:lpstr>
      <vt:lpstr> Population size and distribution </vt:lpstr>
      <vt:lpstr>PowerPoint Presentation</vt:lpstr>
      <vt:lpstr>PowerPoint Presentation</vt:lpstr>
      <vt:lpstr>CHALLENGES</vt:lpstr>
      <vt:lpstr>What needs /has been done so far</vt:lpstr>
      <vt:lpstr>WHAT SSL HAS BEEN DONE SO FAR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EXPERIENCES AND CHALLENGES IN PRODUCING DISAGGREGATED DATA </dc:title>
  <dc:creator>limden</dc:creator>
  <cp:lastModifiedBy>limden</cp:lastModifiedBy>
  <cp:revision>15</cp:revision>
  <dcterms:created xsi:type="dcterms:W3CDTF">2006-08-16T00:00:00Z</dcterms:created>
  <dcterms:modified xsi:type="dcterms:W3CDTF">2017-09-27T11:47:39Z</dcterms:modified>
</cp:coreProperties>
</file>