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9" r:id="rId3"/>
    <p:sldId id="301" r:id="rId4"/>
    <p:sldId id="310" r:id="rId5"/>
    <p:sldId id="305" r:id="rId6"/>
    <p:sldId id="312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D68"/>
    <a:srgbClr val="9274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84" autoAdjust="0"/>
    <p:restoredTop sz="93008" autoAdjust="0"/>
  </p:normalViewPr>
  <p:slideViewPr>
    <p:cSldViewPr>
      <p:cViewPr varScale="1">
        <p:scale>
          <a:sx n="68" d="100"/>
          <a:sy n="68" d="100"/>
        </p:scale>
        <p:origin x="126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3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583D4-F1BD-4EBC-B4AC-2EE9584D24D9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362D2-0955-4BFB-9CAB-F811F1A1C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5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54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792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969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786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872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86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256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56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78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88E1E-CDFD-4030-9683-0C8508A001CD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238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esentation-Head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" y="0"/>
            <a:ext cx="9142376" cy="6853482"/>
          </a:xfrm>
          <a:prstGeom prst="rect">
            <a:avLst/>
          </a:prstGeom>
        </p:spPr>
      </p:pic>
      <p:pic>
        <p:nvPicPr>
          <p:cNvPr id="3" name="Picture 2" descr="NSA-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4953000"/>
            <a:ext cx="1532467" cy="1724025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52399" y="1676400"/>
            <a:ext cx="8839201" cy="2466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4000" b="1" dirty="0" smtClean="0">
                <a:solidFill>
                  <a:srgbClr val="92742E"/>
                </a:solidFill>
              </a:rPr>
              <a:t>NAMIBIA’S EXPERIENCE AND CHALLENGES IN PRODUCING DISAGGREGATED DATA</a:t>
            </a:r>
            <a:endParaRPr lang="en-US" dirty="0" smtClean="0">
              <a:solidFill>
                <a:srgbClr val="92742E"/>
              </a:solidFill>
            </a:endParaRPr>
          </a:p>
          <a:p>
            <a:endParaRPr lang="en-US" b="1" dirty="0">
              <a:solidFill>
                <a:srgbClr val="92742E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2133600" y="4035844"/>
            <a:ext cx="5105400" cy="459956"/>
          </a:xfrm>
        </p:spPr>
        <p:txBody>
          <a:bodyPr>
            <a:normAutofit/>
          </a:bodyPr>
          <a:lstStyle/>
          <a:p>
            <a:r>
              <a:rPr lang="en-ZA" sz="2000" dirty="0" smtClean="0">
                <a:solidFill>
                  <a:srgbClr val="1A2D68"/>
                </a:solidFill>
                <a:latin typeface="Arial Narrow" panose="020B0606020202030204" pitchFamily="34" charset="0"/>
              </a:rPr>
              <a:t>PRESENTED BY: OTJA TJIPETEKERA</a:t>
            </a:r>
          </a:p>
        </p:txBody>
      </p:sp>
      <p:sp>
        <p:nvSpPr>
          <p:cNvPr id="2" name="Rectangle 1"/>
          <p:cNvSpPr/>
          <p:nvPr/>
        </p:nvSpPr>
        <p:spPr>
          <a:xfrm>
            <a:off x="1184519" y="5221708"/>
            <a:ext cx="6774959" cy="1186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92742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United Nations Development Account 10th tranche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92742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Sub-regional workshop on Data disaggregation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92742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Lilongwe, Malawi, 27-29 September 2017</a:t>
            </a:r>
            <a:endParaRPr lang="en-US" dirty="0">
              <a:solidFill>
                <a:srgbClr val="92742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7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-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" y="348367"/>
            <a:ext cx="9144000" cy="65096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>
                <a:solidFill>
                  <a:srgbClr val="92742E"/>
                </a:solidFill>
                <a:latin typeface="Arial Narrow" panose="020B0606020202030204" pitchFamily="34" charset="0"/>
              </a:rPr>
              <a:t>Outline</a:t>
            </a:r>
            <a:endParaRPr lang="en-US" sz="4000" b="1" dirty="0">
              <a:solidFill>
                <a:srgbClr val="92742E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7848600" cy="3428997"/>
          </a:xfrm>
        </p:spPr>
        <p:txBody>
          <a:bodyPr>
            <a:normAutofit/>
          </a:bodyPr>
          <a:lstStyle/>
          <a:p>
            <a:r>
              <a:rPr lang="en-ZA" sz="2800" dirty="0" smtClean="0">
                <a:latin typeface="Arial Narrow" panose="020B0606020202030204" pitchFamily="34" charset="0"/>
              </a:rPr>
              <a:t>Overview about NSA</a:t>
            </a:r>
          </a:p>
          <a:p>
            <a:r>
              <a:rPr lang="en-ZA" sz="2800" dirty="0">
                <a:latin typeface="Arial Narrow" panose="020B0606020202030204" pitchFamily="34" charset="0"/>
              </a:rPr>
              <a:t>Benefits</a:t>
            </a:r>
          </a:p>
          <a:p>
            <a:r>
              <a:rPr lang="en-ZA" sz="2800" dirty="0" smtClean="0">
                <a:latin typeface="Arial Narrow" panose="020B0606020202030204" pitchFamily="34" charset="0"/>
              </a:rPr>
              <a:t>Sources of data  </a:t>
            </a:r>
          </a:p>
          <a:p>
            <a:r>
              <a:rPr lang="en-ZA" sz="2800" dirty="0" smtClean="0">
                <a:latin typeface="Arial Narrow" panose="020B0606020202030204" pitchFamily="34" charset="0"/>
              </a:rPr>
              <a:t>Challenges</a:t>
            </a:r>
          </a:p>
          <a:p>
            <a:endParaRPr lang="en-ZA" sz="2800" dirty="0" smtClean="0">
              <a:latin typeface="Arial Narrow" panose="020B0606020202030204" pitchFamily="34" charset="0"/>
            </a:endParaRPr>
          </a:p>
          <a:p>
            <a:endParaRPr lang="en-ZA" sz="2800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81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-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367"/>
            <a:ext cx="9144000" cy="650963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8839200" cy="44958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endParaRPr lang="en-US" sz="28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ZA" sz="28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1582341"/>
            <a:ext cx="838200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 smtClean="0"/>
          </a:p>
          <a:p>
            <a:pPr algn="just"/>
            <a:r>
              <a:rPr lang="en-US" sz="2000" dirty="0" smtClean="0"/>
              <a:t>The </a:t>
            </a:r>
            <a:r>
              <a:rPr lang="en-GB" sz="2000" dirty="0" smtClean="0"/>
              <a:t>Namibia </a:t>
            </a:r>
            <a:r>
              <a:rPr lang="en-GB" sz="2000" dirty="0"/>
              <a:t>Statistics Agency (NSA) was established in 2011 as a state-owned enterprise by an Act of Parliament,</a:t>
            </a:r>
            <a:r>
              <a:rPr lang="en-ZA" sz="2000" dirty="0"/>
              <a:t> Statistics Act, 2011 (No. 9 of 2011) </a:t>
            </a:r>
            <a:r>
              <a:rPr lang="en-US" sz="2000" dirty="0" smtClean="0"/>
              <a:t>as: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central statistical </a:t>
            </a:r>
            <a:r>
              <a:rPr lang="en-US" sz="2000" dirty="0" smtClean="0"/>
              <a:t>authority, </a:t>
            </a:r>
            <a:r>
              <a:rPr lang="en-US" sz="2000" dirty="0"/>
              <a:t>and </a:t>
            </a:r>
            <a:endParaRPr lang="en-US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coordinator of the National Statistical </a:t>
            </a:r>
            <a:r>
              <a:rPr lang="en-US" sz="2000" dirty="0" smtClean="0"/>
              <a:t>System among others. </a:t>
            </a:r>
          </a:p>
          <a:p>
            <a:pPr algn="just"/>
            <a:endParaRPr lang="en-US" sz="2000" dirty="0"/>
          </a:p>
          <a:p>
            <a:r>
              <a:rPr lang="en-GB" sz="2000" dirty="0" smtClean="0"/>
              <a:t>Stakeholders’ engagement 		 Design of questionnaire</a:t>
            </a:r>
          </a:p>
          <a:p>
            <a:r>
              <a:rPr lang="en-GB" sz="2000" dirty="0" smtClean="0"/>
              <a:t>	- Line Ministries </a:t>
            </a:r>
          </a:p>
          <a:p>
            <a:r>
              <a:rPr lang="en-GB" sz="2000" dirty="0" smtClean="0"/>
              <a:t>	- State Owned Enterprises </a:t>
            </a:r>
          </a:p>
          <a:p>
            <a:r>
              <a:rPr lang="en-GB" sz="2000" dirty="0" smtClean="0"/>
              <a:t>	- Academia</a:t>
            </a:r>
          </a:p>
          <a:p>
            <a:r>
              <a:rPr lang="en-GB" sz="2000" dirty="0" smtClean="0"/>
              <a:t>	- NGOs</a:t>
            </a:r>
          </a:p>
          <a:p>
            <a:endParaRPr lang="en-GB" sz="2000" dirty="0"/>
          </a:p>
          <a:p>
            <a:r>
              <a:rPr lang="en-GB" sz="2000" dirty="0"/>
              <a:t>The NSA is has moved fro PAPI to </a:t>
            </a:r>
            <a:r>
              <a:rPr lang="en-GB" sz="2000" dirty="0" smtClean="0"/>
              <a:t>CAPI</a:t>
            </a:r>
          </a:p>
          <a:p>
            <a:endParaRPr lang="en-GB" sz="2000" dirty="0" smtClean="0"/>
          </a:p>
          <a:p>
            <a:r>
              <a:rPr lang="en-GB" sz="2000" dirty="0" smtClean="0"/>
              <a:t>Dissemination: Statistics App, Websites, </a:t>
            </a:r>
            <a:r>
              <a:rPr lang="en-GB" sz="2000" dirty="0" smtClean="0"/>
              <a:t>offices, Geo-portal</a:t>
            </a:r>
            <a:endParaRPr lang="en-GB" sz="2000" dirty="0"/>
          </a:p>
          <a:p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228600" y="535782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/>
            <a:r>
              <a:rPr lang="en-US" sz="3600" b="1" dirty="0" smtClean="0">
                <a:solidFill>
                  <a:srgbClr val="92742E"/>
                </a:solidFill>
              </a:rPr>
              <a:t>Overview about NSA</a:t>
            </a:r>
            <a:endParaRPr lang="en-US" sz="3600" b="1" dirty="0">
              <a:solidFill>
                <a:srgbClr val="92742E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flipV="1">
            <a:off x="3441192" y="3603183"/>
            <a:ext cx="978408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9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-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" y="-533399"/>
            <a:ext cx="9144000" cy="739140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8839200" cy="4495800"/>
          </a:xfrm>
        </p:spPr>
        <p:txBody>
          <a:bodyPr>
            <a:noAutofit/>
          </a:bodyPr>
          <a:lstStyle/>
          <a:p>
            <a:endParaRPr lang="en-US" sz="28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ZA" sz="28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141" y="1447800"/>
            <a:ext cx="898045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/>
              <a:t>Good Institutional framework</a:t>
            </a:r>
          </a:p>
          <a:p>
            <a:r>
              <a:rPr lang="en-US" sz="2400" dirty="0" smtClean="0"/>
              <a:t> - According </a:t>
            </a:r>
            <a:r>
              <a:rPr lang="en-US" sz="2400" dirty="0"/>
              <a:t>to Part II,  section 2(g) of the Statistics Act 9 of 2011; Official statistics must </a:t>
            </a:r>
            <a:r>
              <a:rPr lang="en-US" sz="2400" dirty="0" smtClean="0"/>
              <a:t>be sensitive </a:t>
            </a:r>
            <a:r>
              <a:rPr lang="en-US" sz="2400" dirty="0"/>
              <a:t>to distribution by gender, disability, region and </a:t>
            </a:r>
            <a:r>
              <a:rPr lang="en-US" sz="2400" dirty="0" smtClean="0"/>
              <a:t>similar socioeconomic features.</a:t>
            </a:r>
          </a:p>
          <a:p>
            <a:endParaRPr lang="en-US" sz="2400" dirty="0" smtClean="0"/>
          </a:p>
          <a:p>
            <a:r>
              <a:rPr lang="en-US" sz="2400" dirty="0" smtClean="0"/>
              <a:t> - The Act also has make provision for establishment of the </a:t>
            </a:r>
            <a:r>
              <a:rPr lang="en-US" sz="2400" u="sng" dirty="0" smtClean="0"/>
              <a:t>National Spatial Data Infrastructure</a:t>
            </a:r>
            <a:r>
              <a:rPr lang="en-US" sz="2400" dirty="0" smtClean="0"/>
              <a:t>, which helps to </a:t>
            </a:r>
            <a:r>
              <a:rPr lang="en-US" sz="2400" dirty="0"/>
              <a:t>facilitate the capture of spatial data through cooperation </a:t>
            </a:r>
            <a:r>
              <a:rPr lang="en-US" sz="2400" dirty="0" smtClean="0"/>
              <a:t>between government </a:t>
            </a:r>
            <a:r>
              <a:rPr lang="en-US" sz="2400" dirty="0"/>
              <a:t>bodies and other organs of state</a:t>
            </a:r>
            <a:r>
              <a:rPr lang="en-US" sz="2400" dirty="0" smtClean="0"/>
              <a:t>; </a:t>
            </a:r>
          </a:p>
          <a:p>
            <a:endParaRPr lang="en-US" sz="2400" b="1" dirty="0" smtClean="0"/>
          </a:p>
          <a:p>
            <a:r>
              <a:rPr lang="en-US" sz="2400" b="1" u="sng" dirty="0" smtClean="0"/>
              <a:t>NSS coordination </a:t>
            </a:r>
            <a:endParaRPr lang="en-US" sz="2400" b="1" dirty="0"/>
          </a:p>
          <a:p>
            <a:pPr marL="342900" indent="-342900">
              <a:buFontTx/>
              <a:buChar char="-"/>
            </a:pPr>
            <a:r>
              <a:rPr lang="en-US" sz="2400" dirty="0" smtClean="0"/>
              <a:t>Civil registration, 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Education, 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National Accounts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457200" y="7620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92742E"/>
                </a:solidFill>
              </a:rPr>
              <a:t>Benefits</a:t>
            </a:r>
            <a:endParaRPr lang="en-US" sz="2800" b="1" dirty="0">
              <a:solidFill>
                <a:srgbClr val="9274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76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-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502" y="-533400"/>
            <a:ext cx="9144000" cy="739140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8839200" cy="4495800"/>
          </a:xfrm>
        </p:spPr>
        <p:txBody>
          <a:bodyPr>
            <a:noAutofit/>
          </a:bodyPr>
          <a:lstStyle/>
          <a:p>
            <a:endParaRPr lang="en-US" sz="28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ZA" sz="28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1752600"/>
            <a:ext cx="8153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/>
              <a:t>Main Data </a:t>
            </a:r>
            <a:r>
              <a:rPr lang="en-US" sz="2400" b="1" u="sng" dirty="0"/>
              <a:t>Disaggregation </a:t>
            </a:r>
            <a:endParaRPr lang="en-US" sz="2400" b="1" u="sng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Age, Sex, Gender, Disability, Region (Geographic), Migration</a:t>
            </a:r>
            <a:endParaRPr lang="en-US" sz="2400" b="1" dirty="0" smtClean="0">
              <a:solidFill>
                <a:srgbClr val="92742E"/>
              </a:solidFill>
            </a:endParaRPr>
          </a:p>
          <a:p>
            <a:endParaRPr lang="en-US" sz="2400" b="1" dirty="0">
              <a:solidFill>
                <a:srgbClr val="92742E"/>
              </a:solidFill>
            </a:endParaRPr>
          </a:p>
          <a:p>
            <a:r>
              <a:rPr lang="en-US" sz="2400" b="1" dirty="0" smtClean="0"/>
              <a:t>The </a:t>
            </a:r>
            <a:r>
              <a:rPr lang="en-US" sz="2400" b="1" dirty="0"/>
              <a:t>sources of these data are mainly collected from </a:t>
            </a:r>
            <a:endParaRPr lang="en-US" sz="2400" b="1" dirty="0" smtClean="0"/>
          </a:p>
          <a:p>
            <a:r>
              <a:rPr lang="en-US" sz="2400" b="1" dirty="0" smtClean="0"/>
              <a:t>- </a:t>
            </a:r>
            <a:r>
              <a:rPr lang="en-US" sz="2400" b="1" dirty="0"/>
              <a:t>household surveys, like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Namibia Population and Housing Census;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Demographic </a:t>
            </a:r>
            <a:r>
              <a:rPr lang="en-US" sz="2400" dirty="0"/>
              <a:t>and Health Surveys; 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Namibia </a:t>
            </a:r>
            <a:r>
              <a:rPr lang="en-US" sz="2400" dirty="0" err="1"/>
              <a:t>Labour</a:t>
            </a:r>
            <a:r>
              <a:rPr lang="en-US" sz="2400" dirty="0"/>
              <a:t> Force Surveys; 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Namibia </a:t>
            </a:r>
            <a:r>
              <a:rPr lang="en-US" sz="2400" dirty="0"/>
              <a:t>Income and Expenditure Surveys; </a:t>
            </a:r>
            <a:r>
              <a:rPr lang="en-US" sz="2400" dirty="0" smtClean="0"/>
              <a:t>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r>
              <a:rPr lang="en-US" sz="2400" b="1" dirty="0" smtClean="0"/>
              <a:t>- Administrative Statistics (Civil registration, Education)</a:t>
            </a:r>
            <a:endParaRPr lang="en-US" sz="2400" b="1" dirty="0"/>
          </a:p>
          <a:p>
            <a:r>
              <a:rPr lang="en-US" sz="2400" b="1" dirty="0" smtClean="0"/>
              <a:t>- GIS</a:t>
            </a:r>
            <a:endParaRPr lang="en-US" sz="2400" b="1" dirty="0"/>
          </a:p>
          <a:p>
            <a:endParaRPr lang="en-US" sz="2400" b="1" dirty="0" smtClean="0"/>
          </a:p>
          <a:p>
            <a:endParaRPr lang="en-US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457200" y="7620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92742E"/>
                </a:solidFill>
              </a:rPr>
              <a:t>Data Disaggregation and their Sources of data </a:t>
            </a:r>
            <a:endParaRPr lang="en-US" sz="2800" b="1" dirty="0">
              <a:solidFill>
                <a:srgbClr val="9274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1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-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" y="-533399"/>
            <a:ext cx="9144000" cy="739140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8839200" cy="4495800"/>
          </a:xfrm>
        </p:spPr>
        <p:txBody>
          <a:bodyPr>
            <a:noAutofit/>
          </a:bodyPr>
          <a:lstStyle/>
          <a:p>
            <a:endParaRPr lang="en-US" sz="28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ZA" sz="28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1752600"/>
            <a:ext cx="81534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No</a:t>
            </a:r>
            <a:r>
              <a:rPr lang="en-US" sz="2800" dirty="0"/>
              <a:t> </a:t>
            </a:r>
            <a:r>
              <a:rPr lang="en-US" sz="2800" b="1" dirty="0"/>
              <a:t>repository system in Namibia </a:t>
            </a:r>
            <a:r>
              <a:rPr lang="en-US" sz="2800" b="1" dirty="0" smtClean="0"/>
              <a:t>yet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No proper coordination of the NSS- Low </a:t>
            </a:r>
            <a:r>
              <a:rPr lang="en-US" sz="2800" b="1" dirty="0" smtClean="0"/>
              <a:t>manpower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Administrative data- accessibility</a:t>
            </a:r>
            <a:endParaRPr lang="en-US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No race/ethnicity statistics produced in Namibia to meet the SDGs requirements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Data available for Disability and migratory status but not much analysis are done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Quality – harmonization of concepts, structure, </a:t>
            </a:r>
            <a:r>
              <a:rPr lang="en-US" sz="2800" b="1" dirty="0" err="1" smtClean="0"/>
              <a:t>etc</a:t>
            </a:r>
            <a:endParaRPr lang="en-US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457200" y="7620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92742E"/>
                </a:solidFill>
              </a:rPr>
              <a:t>Challenges</a:t>
            </a:r>
            <a:endParaRPr lang="en-US" sz="2800" b="1" dirty="0">
              <a:solidFill>
                <a:srgbClr val="9274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55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-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" y="348367"/>
            <a:ext cx="9144000" cy="6509633"/>
          </a:xfrm>
          <a:prstGeom prst="rect">
            <a:avLst/>
          </a:prstGeom>
        </p:spPr>
      </p:pic>
      <p:pic>
        <p:nvPicPr>
          <p:cNvPr id="6" name="thankyou_Arizona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92419" y="2514600"/>
            <a:ext cx="6538311" cy="29718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164"/>
          <p:cNvSpPr txBox="1">
            <a:spLocks/>
          </p:cNvSpPr>
          <p:nvPr/>
        </p:nvSpPr>
        <p:spPr>
          <a:xfrm flipV="1">
            <a:off x="533400" y="6476999"/>
            <a:ext cx="5257800" cy="457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05255">
              <a:spcBef>
                <a:spcPts val="700"/>
              </a:spcBef>
              <a:buNone/>
              <a:defRPr sz="1800" b="0"/>
            </a:pPr>
            <a:endParaRPr lang="en-US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37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1858</TotalTime>
  <Words>305</Words>
  <Application>Microsoft Office PowerPoint</Application>
  <PresentationFormat>On-screen Show (4:3)</PresentationFormat>
  <Paragraphs>61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Narrow</vt:lpstr>
      <vt:lpstr>Calibri</vt:lpstr>
      <vt:lpstr>Times New Roman</vt:lpstr>
      <vt:lpstr>Wingdings</vt:lpstr>
      <vt:lpstr>Office Theme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LABOUR FORCE 2014 BASIC REPORT</dc:title>
  <dc:creator>Linda Shitenga</dc:creator>
  <cp:lastModifiedBy>Otja Tjipetekera</cp:lastModifiedBy>
  <cp:revision>150</cp:revision>
  <dcterms:created xsi:type="dcterms:W3CDTF">2015-03-24T08:15:07Z</dcterms:created>
  <dcterms:modified xsi:type="dcterms:W3CDTF">2017-09-28T13:38:53Z</dcterms:modified>
</cp:coreProperties>
</file>