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sldIdLst>
    <p:sldId id="256" r:id="rId2"/>
    <p:sldId id="257" r:id="rId3"/>
    <p:sldId id="271" r:id="rId4"/>
    <p:sldId id="272" r:id="rId5"/>
    <p:sldId id="273" r:id="rId6"/>
    <p:sldId id="274" r:id="rId7"/>
    <p:sldId id="275" r:id="rId8"/>
    <p:sldId id="276" r:id="rId9"/>
    <p:sldId id="278" r:id="rId10"/>
    <p:sldId id="277" r:id="rId11"/>
    <p:sldId id="281" r:id="rId12"/>
    <p:sldId id="282" r:id="rId13"/>
    <p:sldId id="28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94660"/>
  </p:normalViewPr>
  <p:slideViewPr>
    <p:cSldViewPr snapToGrid="0">
      <p:cViewPr varScale="1">
        <p:scale>
          <a:sx n="81" d="100"/>
          <a:sy n="81" d="100"/>
        </p:scale>
        <p:origin x="2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A43962-5538-4551-AA18-61E9562F4C31}" type="datetimeFigureOut">
              <a:rPr lang="en-US" smtClean="0"/>
              <a:t>9/27/2017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81889F-551E-4015-830C-DEBA392AEDCF}" type="slidenum">
              <a:rPr lang="en-US" smtClean="0"/>
              <a:t>‹#›</a:t>
            </a:fld>
            <a:endParaRPr lang="en-US"/>
          </a:p>
        </p:txBody>
      </p:sp>
    </p:spTree>
    <p:extLst>
      <p:ext uri="{BB962C8B-B14F-4D97-AF65-F5344CB8AC3E}">
        <p14:creationId xmlns:p14="http://schemas.microsoft.com/office/powerpoint/2010/main" val="2828996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A0CCDCF4-5F79-42EE-952E-28268D7A54F0}" type="slidenum">
              <a:rPr lang="en-US" altLang="en-US" smtClean="0">
                <a:latin typeface="Arial" panose="020B0604020202020204" pitchFamily="34" charset="0"/>
              </a:rPr>
              <a:pPr/>
              <a:t>6</a:t>
            </a:fld>
            <a:endParaRPr lang="en-US" altLang="en-US" smtClean="0">
              <a:latin typeface="Arial" panose="020B0604020202020204" pitchFamily="34" charset="0"/>
            </a:endParaRPr>
          </a:p>
        </p:txBody>
      </p:sp>
    </p:spTree>
    <p:extLst>
      <p:ext uri="{BB962C8B-B14F-4D97-AF65-F5344CB8AC3E}">
        <p14:creationId xmlns:p14="http://schemas.microsoft.com/office/powerpoint/2010/main" val="1106261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Working in collaboration with </a:t>
            </a: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415E2E59-3FE2-42C1-ACB2-5A9EF09230BE}" type="slidenum">
              <a:rPr lang="en-US" altLang="en-US" smtClean="0">
                <a:latin typeface="Arial" panose="020B0604020202020204" pitchFamily="34" charset="0"/>
              </a:rPr>
              <a:pPr/>
              <a:t>9</a:t>
            </a:fld>
            <a:endParaRPr lang="en-US" altLang="en-US" smtClean="0">
              <a:latin typeface="Arial" panose="020B0604020202020204" pitchFamily="34" charset="0"/>
            </a:endParaRPr>
          </a:p>
        </p:txBody>
      </p:sp>
    </p:spTree>
    <p:extLst>
      <p:ext uri="{BB962C8B-B14F-4D97-AF65-F5344CB8AC3E}">
        <p14:creationId xmlns:p14="http://schemas.microsoft.com/office/powerpoint/2010/main" val="3016408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IAEG</a:t>
            </a:r>
            <a:endParaRPr lang="en-US" dirty="0"/>
          </a:p>
        </p:txBody>
      </p:sp>
      <p:sp>
        <p:nvSpPr>
          <p:cNvPr id="4" name="Slide Number Placeholder 3"/>
          <p:cNvSpPr>
            <a:spLocks noGrp="1"/>
          </p:cNvSpPr>
          <p:nvPr>
            <p:ph type="sldNum" sz="quarter" idx="10"/>
          </p:nvPr>
        </p:nvSpPr>
        <p:spPr/>
        <p:txBody>
          <a:bodyPr/>
          <a:lstStyle/>
          <a:p>
            <a:fld id="{8E81889F-551E-4015-830C-DEBA392AEDCF}" type="slidenum">
              <a:rPr lang="en-US" smtClean="0"/>
              <a:t>12</a:t>
            </a:fld>
            <a:endParaRPr lang="en-US"/>
          </a:p>
        </p:txBody>
      </p:sp>
    </p:spTree>
    <p:extLst>
      <p:ext uri="{BB962C8B-B14F-4D97-AF65-F5344CB8AC3E}">
        <p14:creationId xmlns:p14="http://schemas.microsoft.com/office/powerpoint/2010/main" val="189209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9/27/2017</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88444" y="284829"/>
            <a:ext cx="9416168" cy="4492550"/>
          </a:xfrm>
        </p:spPr>
        <p:txBody>
          <a:bodyPr>
            <a:normAutofit fontScale="90000"/>
          </a:bodyPr>
          <a:lstStyle/>
          <a:p>
            <a:r>
              <a:rPr lang="en-US" altLang="en-US" dirty="0" smtClean="0"/>
              <a:t/>
            </a:r>
            <a:br>
              <a:rPr lang="en-US" altLang="en-US" dirty="0" smtClean="0"/>
            </a:br>
            <a:r>
              <a:rPr lang="en-US" altLang="en-US" dirty="0"/>
              <a:t/>
            </a:r>
            <a:br>
              <a:rPr lang="en-US" altLang="en-US" dirty="0"/>
            </a:br>
            <a:r>
              <a:rPr lang="en-US" altLang="en-US" dirty="0" smtClean="0"/>
              <a:t/>
            </a:r>
            <a:br>
              <a:rPr lang="en-US" altLang="en-US" dirty="0" smtClean="0"/>
            </a:br>
            <a:r>
              <a:rPr lang="en-US" altLang="en-US" sz="3100" dirty="0" smtClean="0"/>
              <a:t>PRESENTATION </a:t>
            </a:r>
            <a:r>
              <a:rPr lang="en-US" altLang="en-US" sz="3100" dirty="0"/>
              <a:t>ON</a:t>
            </a:r>
            <a:br>
              <a:rPr lang="en-US" altLang="en-US" sz="3100" dirty="0"/>
            </a:br>
            <a:r>
              <a:rPr lang="en-US" altLang="en-US" sz="3100" dirty="0"/>
              <a:t>DATA DISSAGREGATION</a:t>
            </a:r>
            <a:br>
              <a:rPr lang="en-US" altLang="en-US" sz="3100" dirty="0"/>
            </a:br>
            <a:r>
              <a:rPr lang="en-US" altLang="en-US" sz="3100" dirty="0"/>
              <a:t>BY NSO, MALAWI</a:t>
            </a:r>
            <a:br>
              <a:rPr lang="en-US" altLang="en-US" sz="3100" dirty="0"/>
            </a:br>
            <a:r>
              <a:rPr lang="en-US" altLang="en-US" sz="3100" dirty="0"/>
              <a:t/>
            </a:r>
            <a:br>
              <a:rPr lang="en-US" altLang="en-US" sz="3100" dirty="0"/>
            </a:br>
            <a:r>
              <a:rPr lang="en-US" altLang="en-US" sz="3100" dirty="0"/>
              <a:t>SOGECOA GOLDEN PEACOCK HOTEL</a:t>
            </a:r>
            <a:br>
              <a:rPr lang="en-US" altLang="en-US" sz="3100" dirty="0"/>
            </a:br>
            <a:r>
              <a:rPr lang="en-US" altLang="en-US" sz="3100" dirty="0"/>
              <a:t/>
            </a:r>
            <a:br>
              <a:rPr lang="en-US" altLang="en-US" sz="3100" dirty="0"/>
            </a:br>
            <a:r>
              <a:rPr lang="en-US" altLang="en-US" sz="3100" dirty="0"/>
              <a:t>27</a:t>
            </a:r>
            <a:r>
              <a:rPr lang="en-US" altLang="en-US" sz="3100" baseline="30000" dirty="0"/>
              <a:t>TH</a:t>
            </a:r>
            <a:r>
              <a:rPr lang="en-US" altLang="en-US" sz="3100" dirty="0"/>
              <a:t> SEPTEMBER 2017</a:t>
            </a:r>
            <a:endParaRPr lang="en-US" sz="3100" dirty="0"/>
          </a:p>
        </p:txBody>
      </p:sp>
      <p:pic>
        <p:nvPicPr>
          <p:cNvPr id="4" name="Picture 5" descr="C:\Documents and Settings\Zimba\My Documents\My Pictures\Moving-spinning-Malawi-flag-picture-gif-animation.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018463" y="828675"/>
            <a:ext cx="112553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0931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t>Content</a:t>
            </a:r>
            <a:endParaRPr lang="en-US" b="1" dirty="0"/>
          </a:p>
        </p:txBody>
      </p:sp>
      <p:sp>
        <p:nvSpPr>
          <p:cNvPr id="3" name="Content Placeholder 2"/>
          <p:cNvSpPr>
            <a:spLocks noGrp="1"/>
          </p:cNvSpPr>
          <p:nvPr>
            <p:ph idx="1"/>
          </p:nvPr>
        </p:nvSpPr>
        <p:spPr/>
        <p:txBody>
          <a:bodyPr>
            <a:normAutofit/>
          </a:bodyPr>
          <a:lstStyle/>
          <a:p>
            <a:r>
              <a:rPr lang="en-US" altLang="en-US" sz="2800" dirty="0"/>
              <a:t>BACKGROUND</a:t>
            </a:r>
          </a:p>
          <a:p>
            <a:r>
              <a:rPr lang="en-US" altLang="en-US" sz="2800" dirty="0"/>
              <a:t>DATA SOURCES</a:t>
            </a:r>
          </a:p>
          <a:p>
            <a:r>
              <a:rPr lang="en-US" altLang="en-US" sz="2800" dirty="0"/>
              <a:t>SDGs….LEAVING NO ONE BEHIND</a:t>
            </a:r>
          </a:p>
          <a:p>
            <a:r>
              <a:rPr lang="en-US" altLang="en-US" sz="2800" dirty="0" smtClean="0"/>
              <a:t>CHALLENGES</a:t>
            </a:r>
            <a:endParaRPr lang="en-US" altLang="en-US" sz="2800" dirty="0"/>
          </a:p>
          <a:p>
            <a:r>
              <a:rPr lang="en-US" altLang="en-US" sz="2800" dirty="0"/>
              <a:t>CONCLUSION</a:t>
            </a:r>
          </a:p>
        </p:txBody>
      </p:sp>
      <p:pic>
        <p:nvPicPr>
          <p:cNvPr id="4" name="Picture 5" descr="C:\Documents and Settings\Zimba\My Documents\My Pictures\Moving-spinning-Malawi-flag-picture-gif-animation.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018463" y="828675"/>
            <a:ext cx="112553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63095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altLang="en-US" b="1" dirty="0" smtClean="0"/>
              <a:t>Background</a:t>
            </a:r>
            <a:endParaRPr lang="en-US" altLang="en-US" b="1" dirty="0" smtClean="0"/>
          </a:p>
        </p:txBody>
      </p:sp>
      <p:sp>
        <p:nvSpPr>
          <p:cNvPr id="23554" name="Content Placeholder 2"/>
          <p:cNvSpPr>
            <a:spLocks noGrp="1"/>
          </p:cNvSpPr>
          <p:nvPr>
            <p:ph idx="1"/>
          </p:nvPr>
        </p:nvSpPr>
        <p:spPr>
          <a:xfrm>
            <a:off x="2133601" y="2109566"/>
            <a:ext cx="9371011" cy="4591272"/>
          </a:xfrm>
        </p:spPr>
        <p:txBody>
          <a:bodyPr>
            <a:noAutofit/>
          </a:bodyPr>
          <a:lstStyle/>
          <a:p>
            <a:r>
              <a:rPr lang="en-GB" altLang="en-US" sz="2800" dirty="0" smtClean="0"/>
              <a:t>The National Statistics Office (NSO) is a government department which was established in 1963 and mandated under the 1967 Statistics Act of parliament which was revised in 2013</a:t>
            </a:r>
          </a:p>
          <a:p>
            <a:r>
              <a:rPr lang="en-GB" altLang="en-US" sz="2800" dirty="0" smtClean="0"/>
              <a:t>The Statistics Act mandates NSO to collect, analyse, publish and disseminate official statistics for evidence based policy formulation, decision making and monitoring and evaluation of development programs</a:t>
            </a:r>
          </a:p>
        </p:txBody>
      </p:sp>
      <p:pic>
        <p:nvPicPr>
          <p:cNvPr id="23555" name="Picture 5" descr="C:\Documents and Settings\Zimba\My Documents\My Pictures\Moving-spinning-Malawi-flag-picture-gif-animation.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542464" y="828676"/>
            <a:ext cx="112553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7136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altLang="en-US" b="1" dirty="0" smtClean="0"/>
              <a:t>Background, Cont’d</a:t>
            </a:r>
            <a:endParaRPr lang="en-US" altLang="en-US" dirty="0" smtClean="0"/>
          </a:p>
        </p:txBody>
      </p:sp>
      <p:sp>
        <p:nvSpPr>
          <p:cNvPr id="43010" name="Content Placeholder 2"/>
          <p:cNvSpPr>
            <a:spLocks noGrp="1"/>
          </p:cNvSpPr>
          <p:nvPr>
            <p:ph idx="1"/>
          </p:nvPr>
        </p:nvSpPr>
        <p:spPr>
          <a:xfrm>
            <a:off x="1638795" y="1591293"/>
            <a:ext cx="9865817" cy="4539143"/>
          </a:xfrm>
        </p:spPr>
        <p:txBody>
          <a:bodyPr>
            <a:noAutofit/>
          </a:bodyPr>
          <a:lstStyle/>
          <a:p>
            <a:r>
              <a:rPr lang="en-GB" altLang="en-US" sz="2800" dirty="0" smtClean="0"/>
              <a:t>The Act also empowers NSO to raise public awareness about the importance and the role of statistical information and promote the use of best practices and international standards in statistical production, management and dissemination. </a:t>
            </a:r>
            <a:endParaRPr lang="en-US" altLang="en-US" sz="2800" dirty="0" smtClean="0"/>
          </a:p>
          <a:p>
            <a:r>
              <a:rPr lang="en-US" altLang="en-US" sz="2800" dirty="0" smtClean="0"/>
              <a:t>The Act also empowers Commissioner of NSO to be in charge of the National Statistical System that promotes methodological excellence and standards in the data collection by MDAs</a:t>
            </a:r>
          </a:p>
        </p:txBody>
      </p:sp>
      <p:sp>
        <p:nvSpPr>
          <p:cNvPr id="4" name="Date Placeholder 3"/>
          <p:cNvSpPr>
            <a:spLocks noGrp="1"/>
          </p:cNvSpPr>
          <p:nvPr>
            <p:ph type="dt" sz="quarter" idx="10"/>
          </p:nvPr>
        </p:nvSpPr>
        <p:spPr/>
        <p:txBody>
          <a:bodyPr/>
          <a:lstStyle/>
          <a:p>
            <a:pPr>
              <a:defRPr/>
            </a:pPr>
            <a:fld id="{C967B1F1-E690-F942-A94B-EA917785B09A}" type="datetime1">
              <a:rPr lang="en-US" smtClean="0"/>
              <a:pPr>
                <a:defRPr/>
              </a:pPr>
              <a:t>9/27/2017</a:t>
            </a:fld>
            <a:endParaRPr lang="en-US"/>
          </a:p>
        </p:txBody>
      </p:sp>
      <p:sp>
        <p:nvSpPr>
          <p:cNvPr id="4301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6122E5CC-EACC-4D2E-BFE6-A7CAE696D3FC}" type="slidenum">
              <a:rPr lang="en-US" altLang="en-US" smtClean="0">
                <a:solidFill>
                  <a:schemeClr val="accent1"/>
                </a:solidFill>
              </a:rPr>
              <a:pPr/>
              <a:t>4</a:t>
            </a:fld>
            <a:endParaRPr lang="en-US" altLang="en-US" smtClean="0">
              <a:solidFill>
                <a:schemeClr val="accent1"/>
              </a:solidFill>
            </a:endParaRPr>
          </a:p>
        </p:txBody>
      </p:sp>
    </p:spTree>
    <p:extLst>
      <p:ext uri="{BB962C8B-B14F-4D97-AF65-F5344CB8AC3E}">
        <p14:creationId xmlns:p14="http://schemas.microsoft.com/office/powerpoint/2010/main" val="37789742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altLang="en-US" b="1" dirty="0" smtClean="0"/>
              <a:t>Data sources</a:t>
            </a:r>
            <a:endParaRPr lang="en-US" altLang="en-US" b="1" dirty="0" smtClean="0"/>
          </a:p>
        </p:txBody>
      </p:sp>
      <p:sp>
        <p:nvSpPr>
          <p:cNvPr id="3" name="Content Placeholder 2"/>
          <p:cNvSpPr>
            <a:spLocks noGrp="1"/>
          </p:cNvSpPr>
          <p:nvPr>
            <p:ph idx="1"/>
          </p:nvPr>
        </p:nvSpPr>
        <p:spPr>
          <a:xfrm>
            <a:off x="1686296" y="1905000"/>
            <a:ext cx="9818316" cy="4137026"/>
          </a:xfrm>
        </p:spPr>
        <p:txBody>
          <a:bodyPr>
            <a:noAutofit/>
          </a:bodyPr>
          <a:lstStyle/>
          <a:p>
            <a:pPr>
              <a:defRPr/>
            </a:pPr>
            <a:r>
              <a:rPr lang="en-US" sz="2800" dirty="0"/>
              <a:t>The NSO runs a 10 year cycle of censuses and surveys with the Population and Housing Census at each end of the cycle.</a:t>
            </a:r>
          </a:p>
          <a:p>
            <a:pPr>
              <a:defRPr/>
            </a:pPr>
            <a:r>
              <a:rPr lang="en-US" sz="2800" dirty="0"/>
              <a:t>Latest examples are:</a:t>
            </a:r>
          </a:p>
          <a:p>
            <a:pPr lvl="1">
              <a:lnSpc>
                <a:spcPct val="80000"/>
              </a:lnSpc>
              <a:buFont typeface="Wingdings 3" charset="2"/>
              <a:buChar char=""/>
              <a:defRPr/>
            </a:pPr>
            <a:r>
              <a:rPr lang="en-US" altLang="en-US" sz="2800" dirty="0"/>
              <a:t>Malawi Demographic Health Survey (MDHS) 2015-2016  </a:t>
            </a:r>
          </a:p>
          <a:p>
            <a:pPr lvl="1">
              <a:lnSpc>
                <a:spcPct val="80000"/>
              </a:lnSpc>
              <a:buFont typeface="Wingdings 3" charset="2"/>
              <a:buChar char=""/>
              <a:defRPr/>
            </a:pPr>
            <a:r>
              <a:rPr lang="en-US" altLang="en-US" sz="2800" dirty="0"/>
              <a:t>Welfare Monitoring Survey (WMS) 2014</a:t>
            </a:r>
          </a:p>
          <a:p>
            <a:pPr lvl="1">
              <a:lnSpc>
                <a:spcPct val="80000"/>
              </a:lnSpc>
              <a:buFont typeface="Wingdings 3" charset="2"/>
              <a:buChar char=""/>
              <a:defRPr/>
            </a:pPr>
            <a:r>
              <a:rPr lang="en-US" altLang="en-US" sz="2800" dirty="0"/>
              <a:t>Integrated Household survey 2016 – 2017</a:t>
            </a:r>
          </a:p>
          <a:p>
            <a:pPr lvl="1">
              <a:lnSpc>
                <a:spcPct val="80000"/>
              </a:lnSpc>
              <a:buFont typeface="Wingdings 3" charset="2"/>
              <a:buChar char=""/>
              <a:defRPr/>
            </a:pPr>
            <a:r>
              <a:rPr lang="en-US" altLang="en-US" sz="2800" dirty="0"/>
              <a:t>Survey on Aging 2017</a:t>
            </a:r>
          </a:p>
          <a:p>
            <a:pPr lvl="1">
              <a:lnSpc>
                <a:spcPct val="80000"/>
              </a:lnSpc>
              <a:buFont typeface="Wingdings 3" charset="2"/>
              <a:buChar char=""/>
              <a:defRPr/>
            </a:pPr>
            <a:endParaRPr lang="en-US" altLang="en-US" sz="2800" dirty="0"/>
          </a:p>
          <a:p>
            <a:pPr lvl="1">
              <a:lnSpc>
                <a:spcPct val="80000"/>
              </a:lnSpc>
              <a:buFont typeface="Wingdings 3" charset="2"/>
              <a:buChar char=""/>
              <a:defRPr/>
            </a:pPr>
            <a:endParaRPr lang="en-US" altLang="en-US" sz="2800" dirty="0"/>
          </a:p>
          <a:p>
            <a:pPr lvl="1">
              <a:defRPr/>
            </a:pPr>
            <a:endParaRPr lang="en-US" altLang="en-US" sz="2800" dirty="0"/>
          </a:p>
          <a:p>
            <a:pPr lvl="1">
              <a:defRPr/>
            </a:pPr>
            <a:endParaRPr lang="en-US" sz="2800" dirty="0" smtClean="0"/>
          </a:p>
          <a:p>
            <a:pPr lvl="1">
              <a:defRPr/>
            </a:pPr>
            <a:endParaRPr lang="en-US" sz="2800" dirty="0"/>
          </a:p>
        </p:txBody>
      </p:sp>
      <p:sp>
        <p:nvSpPr>
          <p:cNvPr id="4" name="Date Placeholder 3"/>
          <p:cNvSpPr>
            <a:spLocks noGrp="1"/>
          </p:cNvSpPr>
          <p:nvPr>
            <p:ph type="dt" sz="quarter" idx="10"/>
          </p:nvPr>
        </p:nvSpPr>
        <p:spPr>
          <a:xfrm>
            <a:off x="6929438" y="6042026"/>
            <a:ext cx="842962" cy="365125"/>
          </a:xfrm>
        </p:spPr>
        <p:txBody>
          <a:bodyPr/>
          <a:lstStyle/>
          <a:p>
            <a:pPr>
              <a:defRPr/>
            </a:pPr>
            <a:fld id="{D965E7F9-2B15-4E7E-9B45-ACDF21E7AD6B}" type="datetime1">
              <a:rPr lang="en-US" smtClean="0"/>
              <a:pPr>
                <a:defRPr/>
              </a:pPr>
              <a:t>9/27/2017</a:t>
            </a:fld>
            <a:endParaRPr lang="en-US" dirty="0"/>
          </a:p>
        </p:txBody>
      </p:sp>
      <p:sp>
        <p:nvSpPr>
          <p:cNvPr id="2458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fld id="{9086345F-9C80-4DC9-B721-DF827B07AF9A}" type="slidenum">
              <a:rPr lang="en-US" altLang="en-US" smtClean="0">
                <a:solidFill>
                  <a:schemeClr val="accent1"/>
                </a:solidFill>
                <a:latin typeface="Tahoma" panose="020B0604030504040204" pitchFamily="34" charset="0"/>
              </a:rPr>
              <a:pPr>
                <a:spcBef>
                  <a:spcPct val="0"/>
                </a:spcBef>
                <a:buClrTx/>
                <a:buSzTx/>
                <a:buFontTx/>
                <a:buNone/>
              </a:pPr>
              <a:t>5</a:t>
            </a:fld>
            <a:endParaRPr lang="en-US" altLang="en-US" smtClean="0">
              <a:solidFill>
                <a:schemeClr val="accent1"/>
              </a:solidFill>
              <a:latin typeface="Tahoma" panose="020B0604030504040204" pitchFamily="34" charset="0"/>
            </a:endParaRPr>
          </a:p>
        </p:txBody>
      </p:sp>
      <p:pic>
        <p:nvPicPr>
          <p:cNvPr id="24581" name="Picture 5" descr="C:\Documents and Settings\Zimba\My Documents\My Pictures\Moving-spinning-Malawi-flag-picture-gif-animation.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542464" y="828676"/>
            <a:ext cx="112553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51904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pPr eaLnBrk="1" hangingPunct="1"/>
            <a:r>
              <a:rPr lang="en-US" altLang="en-US" b="1" dirty="0" smtClean="0"/>
              <a:t>Data sources, Cont’d</a:t>
            </a:r>
            <a:endParaRPr lang="en-US" altLang="en-US" b="1" dirty="0" smtClean="0"/>
          </a:p>
        </p:txBody>
      </p:sp>
      <p:sp>
        <p:nvSpPr>
          <p:cNvPr id="14341" name="Rectangle 3"/>
          <p:cNvSpPr>
            <a:spLocks noGrp="1" noChangeArrowheads="1"/>
          </p:cNvSpPr>
          <p:nvPr>
            <p:ph idx="1"/>
          </p:nvPr>
        </p:nvSpPr>
        <p:spPr>
          <a:xfrm>
            <a:off x="1959429" y="2017714"/>
            <a:ext cx="8708572" cy="4687887"/>
          </a:xfrm>
        </p:spPr>
        <p:txBody>
          <a:bodyPr rtlCol="0">
            <a:normAutofit/>
          </a:bodyPr>
          <a:lstStyle/>
          <a:p>
            <a:pPr marL="457200" lvl="1" indent="0">
              <a:lnSpc>
                <a:spcPct val="80000"/>
              </a:lnSpc>
              <a:buNone/>
              <a:defRPr/>
            </a:pPr>
            <a:endParaRPr lang="en-US" altLang="en-US" sz="2800" dirty="0"/>
          </a:p>
          <a:p>
            <a:pPr lvl="1">
              <a:lnSpc>
                <a:spcPct val="80000"/>
              </a:lnSpc>
              <a:buFont typeface="Wingdings 3" charset="2"/>
              <a:buChar char=""/>
              <a:defRPr/>
            </a:pPr>
            <a:r>
              <a:rPr lang="en-US" altLang="en-US" sz="2800" dirty="0"/>
              <a:t>Listening to Malawi Mobile Survey</a:t>
            </a:r>
          </a:p>
          <a:p>
            <a:pPr lvl="1">
              <a:lnSpc>
                <a:spcPct val="80000"/>
              </a:lnSpc>
              <a:buFont typeface="Wingdings 3" charset="2"/>
              <a:buChar char=""/>
              <a:defRPr/>
            </a:pPr>
            <a:r>
              <a:rPr lang="en-US" altLang="en-US" sz="2800" dirty="0"/>
              <a:t>Economic Surveys</a:t>
            </a:r>
          </a:p>
          <a:p>
            <a:pPr lvl="2">
              <a:lnSpc>
                <a:spcPct val="80000"/>
              </a:lnSpc>
              <a:buFont typeface="Wingdings 3" charset="2"/>
              <a:buChar char=""/>
              <a:defRPr/>
            </a:pPr>
            <a:r>
              <a:rPr lang="en-US" altLang="en-US" sz="2800" dirty="0"/>
              <a:t>Industrial surveys</a:t>
            </a:r>
          </a:p>
          <a:p>
            <a:pPr lvl="2">
              <a:lnSpc>
                <a:spcPct val="80000"/>
              </a:lnSpc>
              <a:buFont typeface="Wingdings 3" charset="2"/>
              <a:buChar char=""/>
              <a:defRPr/>
            </a:pPr>
            <a:r>
              <a:rPr lang="en-US" altLang="en-US" sz="2800" dirty="0"/>
              <a:t>Monthly Pricing </a:t>
            </a:r>
            <a:r>
              <a:rPr lang="en-US" altLang="en-US" sz="2800" dirty="0" smtClean="0"/>
              <a:t>Surveys</a:t>
            </a:r>
            <a:endParaRPr lang="en-US" altLang="en-US" sz="2600" dirty="0"/>
          </a:p>
          <a:p>
            <a:pPr lvl="3"/>
            <a:r>
              <a:rPr lang="en-US" altLang="en-US" sz="2400" dirty="0"/>
              <a:t>Data is collected at District level and analyzed at Regional level, rural-urban and cities</a:t>
            </a:r>
          </a:p>
          <a:p>
            <a:pPr lvl="2">
              <a:lnSpc>
                <a:spcPct val="80000"/>
              </a:lnSpc>
              <a:buFont typeface="Wingdings 3" charset="2"/>
              <a:buChar char=""/>
              <a:defRPr/>
            </a:pPr>
            <a:endParaRPr lang="en-US" altLang="en-US" sz="2800" dirty="0"/>
          </a:p>
          <a:p>
            <a:pPr lvl="2">
              <a:lnSpc>
                <a:spcPct val="80000"/>
              </a:lnSpc>
              <a:buFont typeface="Wingdings 3" charset="2"/>
              <a:buChar char=""/>
              <a:defRPr/>
            </a:pPr>
            <a:endParaRPr lang="en-US" altLang="en-US" sz="2800" dirty="0"/>
          </a:p>
          <a:p>
            <a:pPr lvl="2">
              <a:lnSpc>
                <a:spcPct val="80000"/>
              </a:lnSpc>
              <a:buFont typeface="Wingdings 3" charset="2"/>
              <a:buChar char=""/>
              <a:defRPr/>
            </a:pPr>
            <a:endParaRPr lang="en-US" altLang="en-US" sz="2800" dirty="0"/>
          </a:p>
          <a:p>
            <a:pPr lvl="1">
              <a:lnSpc>
                <a:spcPct val="80000"/>
              </a:lnSpc>
              <a:buFont typeface="Wingdings 3" charset="2"/>
              <a:buChar char=""/>
              <a:defRPr/>
            </a:pPr>
            <a:endParaRPr lang="en-US" altLang="en-US" sz="2800" dirty="0"/>
          </a:p>
        </p:txBody>
      </p:sp>
      <p:sp>
        <p:nvSpPr>
          <p:cNvPr id="25603" name="Date Placeholder 3"/>
          <p:cNvSpPr>
            <a:spLocks noGrp="1"/>
          </p:cNvSpPr>
          <p:nvPr>
            <p:ph type="dt" sz="quarter" idx="10"/>
          </p:nvPr>
        </p:nvSpPr>
        <p:spPr bwMode="auto">
          <a:xfrm>
            <a:off x="6400800" y="6042026"/>
            <a:ext cx="121285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fld id="{36502603-A697-4EB0-BB9F-302EF390D224}" type="datetime1">
              <a:rPr lang="en-US" altLang="en-US" sz="1400">
                <a:solidFill>
                  <a:schemeClr val="tx1"/>
                </a:solidFill>
                <a:latin typeface="Tahoma" panose="020B0604030504040204" pitchFamily="34" charset="0"/>
              </a:rPr>
              <a:pPr>
                <a:spcBef>
                  <a:spcPct val="0"/>
                </a:spcBef>
                <a:buClrTx/>
                <a:buSzTx/>
                <a:buFontTx/>
                <a:buNone/>
              </a:pPr>
              <a:t>9/27/2017</a:t>
            </a:fld>
            <a:endParaRPr lang="en-US" altLang="en-US" sz="1400">
              <a:solidFill>
                <a:schemeClr val="tx1"/>
              </a:solidFill>
              <a:latin typeface="Tahoma" panose="020B0604030504040204" pitchFamily="34" charset="0"/>
            </a:endParaRPr>
          </a:p>
        </p:txBody>
      </p:sp>
      <p:sp>
        <p:nvSpPr>
          <p:cNvPr id="25604"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fld id="{3DDE6AAE-1894-4B46-B56E-B3560A291DC3}" type="slidenum">
              <a:rPr lang="en-US" altLang="en-US" sz="1400">
                <a:solidFill>
                  <a:schemeClr val="tx1"/>
                </a:solidFill>
                <a:latin typeface="Tahoma" panose="020B0604030504040204" pitchFamily="34" charset="0"/>
              </a:rPr>
              <a:pPr>
                <a:spcBef>
                  <a:spcPct val="0"/>
                </a:spcBef>
                <a:buClrTx/>
                <a:buSzTx/>
                <a:buFontTx/>
                <a:buNone/>
              </a:pPr>
              <a:t>6</a:t>
            </a:fld>
            <a:endParaRPr lang="en-US" altLang="en-US" sz="1400">
              <a:solidFill>
                <a:schemeClr val="tx1"/>
              </a:solidFill>
              <a:latin typeface="Tahoma" panose="020B0604030504040204" pitchFamily="34" charset="0"/>
            </a:endParaRPr>
          </a:p>
        </p:txBody>
      </p:sp>
      <p:pic>
        <p:nvPicPr>
          <p:cNvPr id="25605" name="Picture 5" descr="C:\Documents and Settings\Zimba\My Documents\My Pictures\Moving-spinning-Malawi-flag-picture-gif-animation.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542464" y="828676"/>
            <a:ext cx="112553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185965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altLang="en-US" b="1" dirty="0" smtClean="0"/>
              <a:t>Data </a:t>
            </a:r>
            <a:r>
              <a:rPr lang="en-US" altLang="en-US" b="1" dirty="0" smtClean="0"/>
              <a:t>sources, Cont’d</a:t>
            </a:r>
            <a:endParaRPr lang="en-US" altLang="en-US" b="1" dirty="0" smtClean="0"/>
          </a:p>
        </p:txBody>
      </p:sp>
      <p:sp>
        <p:nvSpPr>
          <p:cNvPr id="27650" name="Content Placeholder 2"/>
          <p:cNvSpPr>
            <a:spLocks noGrp="1"/>
          </p:cNvSpPr>
          <p:nvPr>
            <p:ph idx="1"/>
          </p:nvPr>
        </p:nvSpPr>
        <p:spPr>
          <a:xfrm>
            <a:off x="973777" y="1709739"/>
            <a:ext cx="10759044" cy="5148261"/>
          </a:xfrm>
        </p:spPr>
        <p:txBody>
          <a:bodyPr>
            <a:noAutofit/>
          </a:bodyPr>
          <a:lstStyle/>
          <a:p>
            <a:r>
              <a:rPr lang="en-US" altLang="en-US" sz="2800" dirty="0"/>
              <a:t>Administrative data sources</a:t>
            </a:r>
          </a:p>
          <a:p>
            <a:pPr lvl="1"/>
            <a:r>
              <a:rPr lang="en-US" altLang="en-US" sz="2800" dirty="0" smtClean="0"/>
              <a:t>Customs data - Foreign </a:t>
            </a:r>
            <a:r>
              <a:rPr lang="en-US" altLang="en-US" sz="2800" dirty="0"/>
              <a:t>Trade</a:t>
            </a:r>
          </a:p>
          <a:p>
            <a:pPr lvl="1"/>
            <a:r>
              <a:rPr lang="en-US" altLang="en-US" sz="2800" dirty="0"/>
              <a:t>Immigration data from Exit </a:t>
            </a:r>
            <a:r>
              <a:rPr lang="en-US" altLang="en-US" sz="2800" dirty="0" smtClean="0"/>
              <a:t>Cards</a:t>
            </a:r>
          </a:p>
          <a:p>
            <a:pPr lvl="1"/>
            <a:r>
              <a:rPr lang="en-US" altLang="en-US" sz="2800" dirty="0" smtClean="0"/>
              <a:t>Ministry Education – Education Management Information System (EMIS)</a:t>
            </a:r>
          </a:p>
          <a:p>
            <a:pPr lvl="1"/>
            <a:r>
              <a:rPr lang="en-US" altLang="en-US" sz="2800" dirty="0" smtClean="0"/>
              <a:t>Ministry of Health – Health Management Information System (HMIS)</a:t>
            </a:r>
            <a:endParaRPr lang="en-US" altLang="en-US" sz="2800" dirty="0"/>
          </a:p>
          <a:p>
            <a:pPr lvl="1"/>
            <a:r>
              <a:rPr lang="en-US" altLang="en-US" sz="2800" dirty="0"/>
              <a:t>Government Expenditure </a:t>
            </a:r>
            <a:r>
              <a:rPr lang="en-US" altLang="en-US" sz="2800" dirty="0" smtClean="0"/>
              <a:t>data</a:t>
            </a:r>
          </a:p>
          <a:p>
            <a:pPr lvl="1"/>
            <a:r>
              <a:rPr lang="en-US" altLang="en-US" sz="2800" dirty="0" err="1" smtClean="0"/>
              <a:t>Labour</a:t>
            </a:r>
            <a:r>
              <a:rPr lang="en-US" altLang="en-US" sz="2800" dirty="0" smtClean="0"/>
              <a:t> statistics – </a:t>
            </a:r>
            <a:r>
              <a:rPr lang="en-US" altLang="en-US" sz="2800" dirty="0" err="1" smtClean="0"/>
              <a:t>Labour</a:t>
            </a:r>
            <a:r>
              <a:rPr lang="en-US" altLang="en-US" sz="2800" dirty="0" smtClean="0"/>
              <a:t> Market Information System (LMIS)</a:t>
            </a:r>
            <a:endParaRPr lang="en-US" altLang="en-US" sz="2800" dirty="0"/>
          </a:p>
        </p:txBody>
      </p:sp>
      <p:sp>
        <p:nvSpPr>
          <p:cNvPr id="4" name="Date Placeholder 3"/>
          <p:cNvSpPr>
            <a:spLocks noGrp="1"/>
          </p:cNvSpPr>
          <p:nvPr>
            <p:ph type="dt" sz="quarter" idx="10"/>
          </p:nvPr>
        </p:nvSpPr>
        <p:spPr/>
        <p:txBody>
          <a:bodyPr/>
          <a:lstStyle/>
          <a:p>
            <a:pPr>
              <a:defRPr/>
            </a:pPr>
            <a:fld id="{2D95A142-9B03-44CC-9718-ECF073690E03}" type="datetime1">
              <a:rPr lang="en-US" smtClean="0"/>
              <a:pPr>
                <a:defRPr/>
              </a:pPr>
              <a:t>9/27/2017</a:t>
            </a:fld>
            <a:endParaRPr lang="en-US"/>
          </a:p>
        </p:txBody>
      </p:sp>
      <p:sp>
        <p:nvSpPr>
          <p:cNvPr id="27652"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fld id="{2A45F9B8-D3A8-49B3-B71D-A02EC4A11597}" type="slidenum">
              <a:rPr lang="en-US" altLang="en-US" smtClean="0">
                <a:solidFill>
                  <a:schemeClr val="accent1"/>
                </a:solidFill>
                <a:latin typeface="Tahoma" panose="020B0604030504040204" pitchFamily="34" charset="0"/>
              </a:rPr>
              <a:pPr>
                <a:spcBef>
                  <a:spcPct val="0"/>
                </a:spcBef>
                <a:buClrTx/>
                <a:buSzTx/>
                <a:buFontTx/>
                <a:buNone/>
              </a:pPr>
              <a:t>7</a:t>
            </a:fld>
            <a:endParaRPr lang="en-US" altLang="en-US" smtClean="0">
              <a:solidFill>
                <a:schemeClr val="accent1"/>
              </a:solidFill>
              <a:latin typeface="Tahoma" panose="020B0604030504040204" pitchFamily="34" charset="0"/>
            </a:endParaRPr>
          </a:p>
        </p:txBody>
      </p:sp>
      <p:pic>
        <p:nvPicPr>
          <p:cNvPr id="27653" name="Picture 5" descr="C:\Documents and Settings\Zimba\My Documents\My Pictures\Moving-spinning-Malawi-flag-picture-gif-animation.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542464" y="828676"/>
            <a:ext cx="112553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2709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altLang="en-US" b="1" dirty="0" smtClean="0"/>
              <a:t>SDGs...Leaving </a:t>
            </a:r>
            <a:r>
              <a:rPr lang="en-US" altLang="en-US" b="1" dirty="0" smtClean="0"/>
              <a:t>No one behind</a:t>
            </a:r>
          </a:p>
        </p:txBody>
      </p:sp>
      <p:sp>
        <p:nvSpPr>
          <p:cNvPr id="28674" name="Content Placeholder 2"/>
          <p:cNvSpPr>
            <a:spLocks noGrp="1"/>
          </p:cNvSpPr>
          <p:nvPr>
            <p:ph idx="1"/>
          </p:nvPr>
        </p:nvSpPr>
        <p:spPr>
          <a:xfrm>
            <a:off x="1056904" y="2133600"/>
            <a:ext cx="10447708" cy="4124696"/>
          </a:xfrm>
        </p:spPr>
        <p:txBody>
          <a:bodyPr>
            <a:noAutofit/>
          </a:bodyPr>
          <a:lstStyle/>
          <a:p>
            <a:r>
              <a:rPr lang="en-US" altLang="en-US" sz="2800" dirty="0"/>
              <a:t>The 2018 PHC has included several questions on disability which came from the Disability experts including questions from the Washington Group on Disability</a:t>
            </a:r>
          </a:p>
          <a:p>
            <a:pPr lvl="1" eaLnBrk="1" hangingPunct="1"/>
            <a:r>
              <a:rPr lang="en-US" altLang="en-US" sz="2800" dirty="0"/>
              <a:t>Also </a:t>
            </a:r>
            <a:r>
              <a:rPr lang="en-US" altLang="en-US" sz="2800" dirty="0" smtClean="0"/>
              <a:t>covered under Disability Module are:</a:t>
            </a:r>
          </a:p>
          <a:p>
            <a:pPr lvl="2"/>
            <a:r>
              <a:rPr lang="en-US" altLang="en-US" sz="2800" dirty="0" smtClean="0"/>
              <a:t>Questions on (age, sex, religion, tribe,</a:t>
            </a:r>
            <a:r>
              <a:rPr lang="en-US" altLang="en-US" sz="2800" dirty="0" smtClean="0">
                <a:solidFill>
                  <a:schemeClr val="tx1"/>
                </a:solidFill>
              </a:rPr>
              <a:t> among others</a:t>
            </a:r>
            <a:r>
              <a:rPr lang="en-US" altLang="en-US" sz="2800" dirty="0" smtClean="0"/>
              <a:t>)</a:t>
            </a:r>
            <a:endParaRPr lang="en-US" altLang="en-US" sz="2800" dirty="0" smtClean="0"/>
          </a:p>
          <a:p>
            <a:pPr lvl="1" eaLnBrk="1" hangingPunct="1"/>
            <a:r>
              <a:rPr lang="en-US" altLang="en-US" sz="2800" dirty="0" smtClean="0"/>
              <a:t>Plus question </a:t>
            </a:r>
            <a:r>
              <a:rPr lang="en-US" altLang="en-US" sz="2800" dirty="0"/>
              <a:t>on </a:t>
            </a:r>
            <a:r>
              <a:rPr lang="en-US" altLang="en-US" sz="2800" dirty="0" smtClean="0"/>
              <a:t>Albinism</a:t>
            </a:r>
          </a:p>
          <a:p>
            <a:pPr lvl="1"/>
            <a:r>
              <a:rPr lang="en-US" altLang="en-US" sz="2800" dirty="0" smtClean="0"/>
              <a:t>Plus Questions </a:t>
            </a:r>
            <a:r>
              <a:rPr lang="en-US" altLang="en-US" sz="2800" dirty="0"/>
              <a:t>on the Youth and the </a:t>
            </a:r>
            <a:r>
              <a:rPr lang="en-US" altLang="en-US" sz="2800" dirty="0" smtClean="0"/>
              <a:t>Aging</a:t>
            </a:r>
            <a:endParaRPr lang="en-US" altLang="en-US" sz="2800" dirty="0"/>
          </a:p>
          <a:p>
            <a:endParaRPr lang="en-US" altLang="en-US" sz="2800" dirty="0" smtClean="0"/>
          </a:p>
        </p:txBody>
      </p:sp>
      <p:sp>
        <p:nvSpPr>
          <p:cNvPr id="4" name="Date Placeholder 3"/>
          <p:cNvSpPr>
            <a:spLocks noGrp="1"/>
          </p:cNvSpPr>
          <p:nvPr>
            <p:ph type="dt" sz="quarter" idx="10"/>
          </p:nvPr>
        </p:nvSpPr>
        <p:spPr/>
        <p:txBody>
          <a:bodyPr/>
          <a:lstStyle/>
          <a:p>
            <a:pPr>
              <a:defRPr/>
            </a:pPr>
            <a:fld id="{2D95A142-9B03-44CC-9718-ECF073690E03}" type="datetime1">
              <a:rPr lang="en-US" smtClean="0"/>
              <a:pPr>
                <a:defRPr/>
              </a:pPr>
              <a:t>9/27/2017</a:t>
            </a:fld>
            <a:endParaRPr lang="en-US"/>
          </a:p>
        </p:txBody>
      </p:sp>
      <p:sp>
        <p:nvSpPr>
          <p:cNvPr id="286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fld id="{D6BB3EB1-B379-4AF8-B1D8-4C7550BFAD0C}" type="slidenum">
              <a:rPr lang="en-US" altLang="en-US" smtClean="0">
                <a:solidFill>
                  <a:schemeClr val="accent1"/>
                </a:solidFill>
                <a:latin typeface="Tahoma" panose="020B0604030504040204" pitchFamily="34" charset="0"/>
              </a:rPr>
              <a:pPr>
                <a:spcBef>
                  <a:spcPct val="0"/>
                </a:spcBef>
                <a:buClrTx/>
                <a:buSzTx/>
                <a:buFontTx/>
                <a:buNone/>
              </a:pPr>
              <a:t>8</a:t>
            </a:fld>
            <a:endParaRPr lang="en-US" altLang="en-US" smtClean="0">
              <a:solidFill>
                <a:schemeClr val="accent1"/>
              </a:solidFill>
              <a:latin typeface="Tahoma" panose="020B0604030504040204" pitchFamily="34" charset="0"/>
            </a:endParaRPr>
          </a:p>
        </p:txBody>
      </p:sp>
      <p:pic>
        <p:nvPicPr>
          <p:cNvPr id="28677" name="Picture 5" descr="C:\Documents and Settings\Zimba\My Documents\My Pictures\Moving-spinning-Malawi-flag-picture-gif-animation.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542464" y="828676"/>
            <a:ext cx="112553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7289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1805049" y="188231"/>
            <a:ext cx="9699563" cy="1280890"/>
          </a:xfrm>
        </p:spPr>
        <p:txBody>
          <a:bodyPr/>
          <a:lstStyle/>
          <a:p>
            <a:pPr eaLnBrk="1" hangingPunct="1"/>
            <a:r>
              <a:rPr lang="en-US" altLang="en-US" b="1" dirty="0" smtClean="0"/>
              <a:t>SDGs…Leaving </a:t>
            </a:r>
            <a:r>
              <a:rPr lang="en-US" altLang="en-US" b="1" dirty="0" smtClean="0"/>
              <a:t>No one </a:t>
            </a:r>
            <a:r>
              <a:rPr lang="en-US" altLang="en-US" b="1" dirty="0" smtClean="0"/>
              <a:t>behind, Cont’d</a:t>
            </a:r>
            <a:endParaRPr lang="en-US" altLang="en-US" b="1" dirty="0" smtClean="0"/>
          </a:p>
        </p:txBody>
      </p:sp>
      <p:sp>
        <p:nvSpPr>
          <p:cNvPr id="30722" name="Content Placeholder 2"/>
          <p:cNvSpPr>
            <a:spLocks noGrp="1"/>
          </p:cNvSpPr>
          <p:nvPr>
            <p:ph idx="1"/>
          </p:nvPr>
        </p:nvSpPr>
        <p:spPr>
          <a:xfrm>
            <a:off x="1531917" y="1914305"/>
            <a:ext cx="9972695" cy="4127721"/>
          </a:xfrm>
        </p:spPr>
        <p:txBody>
          <a:bodyPr>
            <a:normAutofit/>
          </a:bodyPr>
          <a:lstStyle/>
          <a:p>
            <a:pPr eaLnBrk="1" hangingPunct="1"/>
            <a:r>
              <a:rPr lang="en-US" altLang="en-US" sz="2800" dirty="0"/>
              <a:t>Homeless, street kids, </a:t>
            </a:r>
          </a:p>
          <a:p>
            <a:pPr eaLnBrk="1" hangingPunct="1"/>
            <a:r>
              <a:rPr lang="en-US" altLang="en-US" sz="2800" dirty="0" smtClean="0"/>
              <a:t>Institutions, </a:t>
            </a:r>
            <a:r>
              <a:rPr lang="en-US" altLang="en-US" sz="2800" dirty="0"/>
              <a:t>including orphanages</a:t>
            </a:r>
          </a:p>
          <a:p>
            <a:pPr eaLnBrk="1" hangingPunct="1"/>
            <a:r>
              <a:rPr lang="en-US" altLang="en-US" sz="2800" dirty="0"/>
              <a:t>In the 2018 Population and Housing Census, the smallest unit of analysis is the village</a:t>
            </a:r>
          </a:p>
          <a:p>
            <a:pPr eaLnBrk="1" hangingPunct="1"/>
            <a:endParaRPr lang="en-US" altLang="en-US" sz="2800" dirty="0" smtClean="0"/>
          </a:p>
          <a:p>
            <a:pPr eaLnBrk="1" hangingPunct="1"/>
            <a:endParaRPr lang="en-US" altLang="en-US" sz="2800" dirty="0" smtClean="0"/>
          </a:p>
          <a:p>
            <a:pPr lvl="1" eaLnBrk="1" hangingPunct="1"/>
            <a:endParaRPr lang="en-US" altLang="en-US" sz="2800" dirty="0" smtClean="0"/>
          </a:p>
          <a:p>
            <a:pPr lvl="1" eaLnBrk="1" hangingPunct="1"/>
            <a:endParaRPr lang="en-US" altLang="en-US" sz="2800" dirty="0" smtClean="0"/>
          </a:p>
        </p:txBody>
      </p:sp>
      <p:sp>
        <p:nvSpPr>
          <p:cNvPr id="4" name="Date Placeholder 3"/>
          <p:cNvSpPr>
            <a:spLocks noGrp="1"/>
          </p:cNvSpPr>
          <p:nvPr>
            <p:ph type="dt" sz="quarter" idx="10"/>
          </p:nvPr>
        </p:nvSpPr>
        <p:spPr>
          <a:xfrm>
            <a:off x="6929438" y="6042026"/>
            <a:ext cx="842962" cy="365125"/>
          </a:xfrm>
        </p:spPr>
        <p:txBody>
          <a:bodyPr/>
          <a:lstStyle/>
          <a:p>
            <a:pPr>
              <a:defRPr/>
            </a:pPr>
            <a:fld id="{C93B8143-61DB-4DFF-8692-8143CECFC55F}" type="datetime1">
              <a:rPr lang="en-US" smtClean="0"/>
              <a:pPr>
                <a:defRPr/>
              </a:pPr>
              <a:t>9/27/2017</a:t>
            </a:fld>
            <a:endParaRPr lang="en-US" dirty="0"/>
          </a:p>
        </p:txBody>
      </p:sp>
      <p:sp>
        <p:nvSpPr>
          <p:cNvPr id="3072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fld id="{C64FD445-F064-4ABD-AD1C-387FB55C10C2}" type="slidenum">
              <a:rPr lang="en-US" altLang="en-US" smtClean="0">
                <a:solidFill>
                  <a:schemeClr val="accent1"/>
                </a:solidFill>
                <a:latin typeface="Tahoma" panose="020B0604030504040204" pitchFamily="34" charset="0"/>
              </a:rPr>
              <a:pPr>
                <a:spcBef>
                  <a:spcPct val="0"/>
                </a:spcBef>
                <a:buClrTx/>
                <a:buSzTx/>
                <a:buFontTx/>
                <a:buNone/>
              </a:pPr>
              <a:t>9</a:t>
            </a:fld>
            <a:endParaRPr lang="en-US" altLang="en-US" smtClean="0">
              <a:solidFill>
                <a:schemeClr val="accent1"/>
              </a:solidFill>
              <a:latin typeface="Tahoma" panose="020B0604030504040204" pitchFamily="34" charset="0"/>
            </a:endParaRPr>
          </a:p>
        </p:txBody>
      </p:sp>
      <p:pic>
        <p:nvPicPr>
          <p:cNvPr id="30725" name="Picture 5" descr="C:\Documents and Settings\Zimba\My Documents\My Pictures\Moving-spinning-Malawi-flag-picture-gif-animation.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542464" y="828676"/>
            <a:ext cx="112553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78623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altLang="en-US" b="1" dirty="0" smtClean="0"/>
              <a:t>SDGs...Leaving </a:t>
            </a:r>
            <a:r>
              <a:rPr lang="en-US" altLang="en-US" b="1" dirty="0" smtClean="0"/>
              <a:t>No one </a:t>
            </a:r>
            <a:r>
              <a:rPr lang="en-US" altLang="en-US" b="1" dirty="0" smtClean="0"/>
              <a:t>behind, Cont’d</a:t>
            </a:r>
            <a:endParaRPr lang="en-US" altLang="en-US" b="1" dirty="0" smtClean="0"/>
          </a:p>
        </p:txBody>
      </p:sp>
      <p:sp>
        <p:nvSpPr>
          <p:cNvPr id="29698" name="Content Placeholder 2"/>
          <p:cNvSpPr>
            <a:spLocks noGrp="1"/>
          </p:cNvSpPr>
          <p:nvPr>
            <p:ph idx="1"/>
          </p:nvPr>
        </p:nvSpPr>
        <p:spPr>
          <a:xfrm>
            <a:off x="1650670" y="2133599"/>
            <a:ext cx="9853942" cy="3996837"/>
          </a:xfrm>
        </p:spPr>
        <p:txBody>
          <a:bodyPr>
            <a:normAutofit/>
          </a:bodyPr>
          <a:lstStyle/>
          <a:p>
            <a:r>
              <a:rPr lang="en-US" altLang="en-US" sz="2800" dirty="0"/>
              <a:t>Aging</a:t>
            </a:r>
          </a:p>
          <a:p>
            <a:pPr lvl="1"/>
            <a:r>
              <a:rPr lang="en-US" altLang="en-US" sz="2800" dirty="0"/>
              <a:t>NSO conducted a survey on aging</a:t>
            </a:r>
          </a:p>
          <a:p>
            <a:pPr lvl="1"/>
            <a:r>
              <a:rPr lang="en-US" altLang="en-US" sz="2800" dirty="0"/>
              <a:t>From Multiple Indicator Cluster Survey (MICS), there was an in-depth analysis on the aging and there is a whole </a:t>
            </a:r>
            <a:r>
              <a:rPr lang="en-US" altLang="en-US" sz="2800" dirty="0" smtClean="0"/>
              <a:t>report</a:t>
            </a:r>
          </a:p>
        </p:txBody>
      </p:sp>
      <p:sp>
        <p:nvSpPr>
          <p:cNvPr id="4" name="Date Placeholder 3"/>
          <p:cNvSpPr>
            <a:spLocks noGrp="1"/>
          </p:cNvSpPr>
          <p:nvPr>
            <p:ph type="dt" sz="quarter" idx="10"/>
          </p:nvPr>
        </p:nvSpPr>
        <p:spPr/>
        <p:txBody>
          <a:bodyPr/>
          <a:lstStyle/>
          <a:p>
            <a:pPr>
              <a:defRPr/>
            </a:pPr>
            <a:fld id="{2D95A142-9B03-44CC-9718-ECF073690E03}" type="datetime1">
              <a:rPr lang="en-US" smtClean="0"/>
              <a:pPr>
                <a:defRPr/>
              </a:pPr>
              <a:t>9/27/2017</a:t>
            </a:fld>
            <a:endParaRPr lang="en-US"/>
          </a:p>
        </p:txBody>
      </p:sp>
      <p:sp>
        <p:nvSpPr>
          <p:cNvPr id="2970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fld id="{42A12C5D-63FC-4AAE-B407-E1FECFF8B630}" type="slidenum">
              <a:rPr lang="en-US" altLang="en-US" smtClean="0">
                <a:solidFill>
                  <a:schemeClr val="accent1"/>
                </a:solidFill>
                <a:latin typeface="Tahoma" panose="020B0604030504040204" pitchFamily="34" charset="0"/>
              </a:rPr>
              <a:pPr>
                <a:spcBef>
                  <a:spcPct val="0"/>
                </a:spcBef>
                <a:buClrTx/>
                <a:buSzTx/>
                <a:buFontTx/>
                <a:buNone/>
              </a:pPr>
              <a:t>10</a:t>
            </a:fld>
            <a:endParaRPr lang="en-US" altLang="en-US" smtClean="0">
              <a:solidFill>
                <a:schemeClr val="accent1"/>
              </a:solidFill>
              <a:latin typeface="Tahoma" panose="020B0604030504040204" pitchFamily="34" charset="0"/>
            </a:endParaRPr>
          </a:p>
        </p:txBody>
      </p:sp>
    </p:spTree>
    <p:extLst>
      <p:ext uri="{BB962C8B-B14F-4D97-AF65-F5344CB8AC3E}">
        <p14:creationId xmlns:p14="http://schemas.microsoft.com/office/powerpoint/2010/main" val="14840938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2133601" y="609600"/>
            <a:ext cx="6348413" cy="990600"/>
          </a:xfrm>
        </p:spPr>
        <p:txBody>
          <a:bodyPr/>
          <a:lstStyle/>
          <a:p>
            <a:pPr eaLnBrk="1" hangingPunct="1"/>
            <a:r>
              <a:rPr lang="en-US" altLang="en-US" b="1" dirty="0" smtClean="0"/>
              <a:t>Challenges</a:t>
            </a:r>
          </a:p>
        </p:txBody>
      </p:sp>
      <p:sp>
        <p:nvSpPr>
          <p:cNvPr id="35842" name="Content Placeholder 2"/>
          <p:cNvSpPr>
            <a:spLocks noGrp="1"/>
          </p:cNvSpPr>
          <p:nvPr>
            <p:ph idx="1"/>
          </p:nvPr>
        </p:nvSpPr>
        <p:spPr>
          <a:xfrm>
            <a:off x="878774" y="1828800"/>
            <a:ext cx="10770920" cy="4750130"/>
          </a:xfrm>
        </p:spPr>
        <p:txBody>
          <a:bodyPr>
            <a:noAutofit/>
          </a:bodyPr>
          <a:lstStyle/>
          <a:p>
            <a:pPr eaLnBrk="1" hangingPunct="1"/>
            <a:r>
              <a:rPr lang="en-US" altLang="en-US" sz="2800" dirty="0"/>
              <a:t>Respondent fatigue as result of </a:t>
            </a:r>
            <a:r>
              <a:rPr lang="en-US" altLang="en-US" sz="2800" dirty="0" smtClean="0"/>
              <a:t>many, usually unstreamlined, surveys </a:t>
            </a:r>
            <a:r>
              <a:rPr lang="en-US" altLang="en-US" sz="2800" dirty="0"/>
              <a:t>being </a:t>
            </a:r>
            <a:r>
              <a:rPr lang="en-US" altLang="en-US" sz="2800" dirty="0" smtClean="0"/>
              <a:t>conducted using long questionnaires</a:t>
            </a:r>
          </a:p>
          <a:p>
            <a:pPr eaLnBrk="1" hangingPunct="1"/>
            <a:r>
              <a:rPr lang="en-US" altLang="en-US" sz="2800" dirty="0" smtClean="0"/>
              <a:t>Likelihood of administrative data not conforming to formats required by data users because of different objectives of data collection</a:t>
            </a:r>
            <a:endParaRPr lang="en-US" altLang="en-US" sz="2800" dirty="0"/>
          </a:p>
          <a:p>
            <a:pPr eaLnBrk="1" hangingPunct="1"/>
            <a:r>
              <a:rPr lang="en-US" altLang="en-US" sz="2800" dirty="0"/>
              <a:t>Lack of cooperation from some data </a:t>
            </a:r>
            <a:r>
              <a:rPr lang="en-US" altLang="en-US" sz="2800" dirty="0" smtClean="0"/>
              <a:t>providers, response rates declining in some sectors (e.g. industrial data)</a:t>
            </a:r>
            <a:endParaRPr lang="en-US" altLang="en-US" sz="2800" dirty="0"/>
          </a:p>
          <a:p>
            <a:pPr eaLnBrk="1" hangingPunct="1"/>
            <a:r>
              <a:rPr lang="en-US" altLang="en-US" sz="2800" dirty="0"/>
              <a:t>Disaggregation of some of the Economic Indicators such as GDP, PPI IIP</a:t>
            </a:r>
          </a:p>
          <a:p>
            <a:pPr eaLnBrk="1" hangingPunct="1"/>
            <a:endParaRPr lang="en-US" altLang="en-US" sz="2800" dirty="0"/>
          </a:p>
          <a:p>
            <a:pPr eaLnBrk="1" hangingPunct="1"/>
            <a:endParaRPr lang="en-US" altLang="en-US" sz="2800" dirty="0"/>
          </a:p>
        </p:txBody>
      </p:sp>
      <p:sp>
        <p:nvSpPr>
          <p:cNvPr id="35843" name="Date Placeholder 3"/>
          <p:cNvSpPr>
            <a:spLocks noGrp="1"/>
          </p:cNvSpPr>
          <p:nvPr>
            <p:ph type="dt" sz="quarter" idx="10"/>
          </p:nvPr>
        </p:nvSpPr>
        <p:spPr bwMode="auto">
          <a:xfrm>
            <a:off x="6929438" y="6042026"/>
            <a:ext cx="103981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fld id="{FB4BF41A-8582-4D98-884B-00E322905384}" type="datetime1">
              <a:rPr lang="en-US" altLang="en-US" sz="1400">
                <a:solidFill>
                  <a:schemeClr val="tx1"/>
                </a:solidFill>
                <a:latin typeface="Tahoma" panose="020B0604030504040204" pitchFamily="34" charset="0"/>
              </a:rPr>
              <a:pPr>
                <a:spcBef>
                  <a:spcPct val="0"/>
                </a:spcBef>
                <a:buClrTx/>
                <a:buSzTx/>
                <a:buFontTx/>
                <a:buNone/>
              </a:pPr>
              <a:t>9/27/2017</a:t>
            </a:fld>
            <a:endParaRPr lang="en-US" altLang="en-US" sz="1400">
              <a:solidFill>
                <a:schemeClr val="tx1"/>
              </a:solidFill>
              <a:latin typeface="Tahoma" panose="020B0604030504040204" pitchFamily="34" charset="0"/>
            </a:endParaRPr>
          </a:p>
        </p:txBody>
      </p:sp>
      <p:sp>
        <p:nvSpPr>
          <p:cNvPr id="35844"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fld id="{08FB0BAD-507A-4488-AF08-F64140A5BD4D}" type="slidenum">
              <a:rPr lang="en-US" altLang="en-US" sz="1400">
                <a:solidFill>
                  <a:schemeClr val="tx1"/>
                </a:solidFill>
                <a:latin typeface="Tahoma" panose="020B0604030504040204" pitchFamily="34" charset="0"/>
              </a:rPr>
              <a:pPr>
                <a:spcBef>
                  <a:spcPct val="0"/>
                </a:spcBef>
                <a:buClrTx/>
                <a:buSzTx/>
                <a:buFontTx/>
                <a:buNone/>
              </a:pPr>
              <a:t>11</a:t>
            </a:fld>
            <a:endParaRPr lang="en-US" altLang="en-US" sz="1400">
              <a:solidFill>
                <a:schemeClr val="tx1"/>
              </a:solidFill>
              <a:latin typeface="Tahoma" panose="020B0604030504040204" pitchFamily="34" charset="0"/>
            </a:endParaRPr>
          </a:p>
        </p:txBody>
      </p:sp>
      <p:pic>
        <p:nvPicPr>
          <p:cNvPr id="35845" name="Picture 5" descr="C:\Documents and Settings\Zimba\My Documents\My Pictures\Moving-spinning-Malawi-flag-picture-gif-animation.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542464" y="828676"/>
            <a:ext cx="112553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09321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en-US" altLang="en-US" b="1" dirty="0" smtClean="0"/>
              <a:t>Conclusion</a:t>
            </a:r>
          </a:p>
        </p:txBody>
      </p:sp>
      <p:sp>
        <p:nvSpPr>
          <p:cNvPr id="36866" name="Content Placeholder 2"/>
          <p:cNvSpPr>
            <a:spLocks noGrp="1"/>
          </p:cNvSpPr>
          <p:nvPr>
            <p:ph idx="1"/>
          </p:nvPr>
        </p:nvSpPr>
        <p:spPr>
          <a:xfrm>
            <a:off x="629392" y="1709739"/>
            <a:ext cx="11103429" cy="4332287"/>
          </a:xfrm>
        </p:spPr>
        <p:txBody>
          <a:bodyPr>
            <a:noAutofit/>
          </a:bodyPr>
          <a:lstStyle/>
          <a:p>
            <a:pPr eaLnBrk="1" hangingPunct="1"/>
            <a:r>
              <a:rPr lang="en-US" altLang="en-US" sz="2800" dirty="0" smtClean="0"/>
              <a:t>Data disaggregation is work in progress</a:t>
            </a:r>
          </a:p>
          <a:p>
            <a:pPr eaLnBrk="1" hangingPunct="1"/>
            <a:r>
              <a:rPr lang="en-US" altLang="en-US" sz="2800" dirty="0" smtClean="0"/>
              <a:t>Cost of collecting and analyzing that data is high, requiring more commitment in terms of support from Government and Development Partners</a:t>
            </a:r>
          </a:p>
          <a:p>
            <a:pPr eaLnBrk="1" hangingPunct="1"/>
            <a:r>
              <a:rPr lang="en-US" altLang="en-US" sz="2800" dirty="0" smtClean="0"/>
              <a:t>Need for more data which most NSOs would not be able to handle alone; more new partnerships with open data producers will be required to certify collected data as official</a:t>
            </a:r>
          </a:p>
          <a:p>
            <a:pPr eaLnBrk="1" hangingPunct="1"/>
            <a:r>
              <a:rPr lang="en-US" altLang="en-US" sz="2800" dirty="0" smtClean="0"/>
              <a:t>NSO will guide producers of administrative data so that its use can be enhanced</a:t>
            </a:r>
            <a:endParaRPr lang="en-US" altLang="en-US" sz="2800" dirty="0" smtClean="0"/>
          </a:p>
          <a:p>
            <a:pPr eaLnBrk="1" hangingPunct="1"/>
            <a:endParaRPr lang="en-US" altLang="en-US" sz="2800" dirty="0" smtClean="0"/>
          </a:p>
          <a:p>
            <a:pPr eaLnBrk="1" hangingPunct="1"/>
            <a:endParaRPr lang="en-US" altLang="en-US" sz="2800" dirty="0" smtClean="0"/>
          </a:p>
        </p:txBody>
      </p:sp>
      <p:sp>
        <p:nvSpPr>
          <p:cNvPr id="36867" name="Date Placeholder 3"/>
          <p:cNvSpPr>
            <a:spLocks noGrp="1"/>
          </p:cNvSpPr>
          <p:nvPr>
            <p:ph type="dt" sz="quarter" idx="10"/>
          </p:nvPr>
        </p:nvSpPr>
        <p:spPr bwMode="auto">
          <a:xfrm>
            <a:off x="6929438" y="6042026"/>
            <a:ext cx="1147762"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fld id="{3598F86B-B9B7-4442-9DB8-D1DF0554D561}" type="datetime1">
              <a:rPr lang="en-US" altLang="en-US" sz="1400">
                <a:solidFill>
                  <a:schemeClr val="tx1"/>
                </a:solidFill>
                <a:latin typeface="Tahoma" panose="020B0604030504040204" pitchFamily="34" charset="0"/>
              </a:rPr>
              <a:pPr>
                <a:spcBef>
                  <a:spcPct val="0"/>
                </a:spcBef>
                <a:buClrTx/>
                <a:buSzTx/>
                <a:buFontTx/>
                <a:buNone/>
              </a:pPr>
              <a:t>9/27/2017</a:t>
            </a:fld>
            <a:endParaRPr lang="en-US" altLang="en-US" sz="1400">
              <a:solidFill>
                <a:schemeClr val="tx1"/>
              </a:solidFill>
              <a:latin typeface="Tahoma" panose="020B0604030504040204" pitchFamily="34" charset="0"/>
            </a:endParaRPr>
          </a:p>
        </p:txBody>
      </p:sp>
      <p:sp>
        <p:nvSpPr>
          <p:cNvPr id="3686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fld id="{FB95FDB7-3245-40CD-B601-5702EABE0A44}" type="slidenum">
              <a:rPr lang="en-US" altLang="en-US" sz="1400">
                <a:solidFill>
                  <a:schemeClr val="tx1"/>
                </a:solidFill>
                <a:latin typeface="Tahoma" panose="020B0604030504040204" pitchFamily="34" charset="0"/>
              </a:rPr>
              <a:pPr>
                <a:spcBef>
                  <a:spcPct val="0"/>
                </a:spcBef>
                <a:buClrTx/>
                <a:buSzTx/>
                <a:buFontTx/>
                <a:buNone/>
              </a:pPr>
              <a:t>12</a:t>
            </a:fld>
            <a:endParaRPr lang="en-US" altLang="en-US" sz="1400">
              <a:solidFill>
                <a:schemeClr val="tx1"/>
              </a:solidFill>
              <a:latin typeface="Tahoma" panose="020B0604030504040204" pitchFamily="34" charset="0"/>
            </a:endParaRPr>
          </a:p>
        </p:txBody>
      </p:sp>
      <p:pic>
        <p:nvPicPr>
          <p:cNvPr id="36869" name="Picture 5" descr="C:\Documents and Settings\Zimba\My Documents\My Pictures\Moving-spinning-Malawi-flag-picture-gif-animation.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542464" y="828676"/>
            <a:ext cx="112553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1823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2666011" y="2272146"/>
            <a:ext cx="6196013" cy="2819400"/>
          </a:xfrm>
        </p:spPr>
        <p:txBody>
          <a:bodyPr/>
          <a:lstStyle/>
          <a:p>
            <a:pPr algn="ctr"/>
            <a:r>
              <a:rPr lang="en-US" altLang="en-US" dirty="0" smtClean="0"/>
              <a:t>I THANK YOU FOR YOUR </a:t>
            </a:r>
            <a:br>
              <a:rPr lang="en-US" altLang="en-US" dirty="0" smtClean="0"/>
            </a:br>
            <a:r>
              <a:rPr lang="en-US" altLang="en-US" dirty="0" smtClean="0"/>
              <a:t/>
            </a:r>
            <a:br>
              <a:rPr lang="en-US" altLang="en-US" dirty="0" smtClean="0"/>
            </a:br>
            <a:r>
              <a:rPr lang="en-US" altLang="en-US" dirty="0" smtClean="0"/>
              <a:t>ATTENTION</a:t>
            </a:r>
          </a:p>
        </p:txBody>
      </p:sp>
      <p:sp>
        <p:nvSpPr>
          <p:cNvPr id="3" name="Date Placeholder 2"/>
          <p:cNvSpPr>
            <a:spLocks noGrp="1"/>
          </p:cNvSpPr>
          <p:nvPr>
            <p:ph type="dt" sz="quarter" idx="10"/>
          </p:nvPr>
        </p:nvSpPr>
        <p:spPr>
          <a:xfrm>
            <a:off x="6929438" y="6042026"/>
            <a:ext cx="842962" cy="365125"/>
          </a:xfrm>
        </p:spPr>
        <p:txBody>
          <a:bodyPr/>
          <a:lstStyle/>
          <a:p>
            <a:pPr>
              <a:defRPr/>
            </a:pPr>
            <a:fld id="{58761F15-07F8-4F3A-9FC3-218D3CE736D5}" type="datetime1">
              <a:rPr lang="en-US" smtClean="0"/>
              <a:pPr>
                <a:defRPr/>
              </a:pPr>
              <a:t>9/27/2017</a:t>
            </a:fld>
            <a:endParaRPr lang="en-US" dirty="0"/>
          </a:p>
        </p:txBody>
      </p:sp>
      <p:sp>
        <p:nvSpPr>
          <p:cNvPr id="3789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0"/>
              </a:spcBef>
              <a:buClrTx/>
              <a:buSzTx/>
              <a:buFontTx/>
              <a:buNone/>
            </a:pPr>
            <a:fld id="{AC8C940C-572A-44DA-A2DD-468A71FD8EB3}" type="slidenum">
              <a:rPr lang="en-US" altLang="en-US" smtClean="0">
                <a:solidFill>
                  <a:schemeClr val="accent1"/>
                </a:solidFill>
                <a:latin typeface="Tahoma" panose="020B0604030504040204" pitchFamily="34" charset="0"/>
              </a:rPr>
              <a:pPr>
                <a:spcBef>
                  <a:spcPct val="0"/>
                </a:spcBef>
                <a:buClrTx/>
                <a:buSzTx/>
                <a:buFontTx/>
                <a:buNone/>
              </a:pPr>
              <a:t>13</a:t>
            </a:fld>
            <a:endParaRPr lang="en-US" altLang="en-US" smtClean="0">
              <a:solidFill>
                <a:schemeClr val="accent1"/>
              </a:solidFill>
              <a:latin typeface="Tahoma" panose="020B0604030504040204" pitchFamily="34" charset="0"/>
            </a:endParaRPr>
          </a:p>
        </p:txBody>
      </p:sp>
      <p:pic>
        <p:nvPicPr>
          <p:cNvPr id="37892" name="Picture 5" descr="C:\Documents and Settings\Zimba\My Documents\My Pictures\Moving-spinning-Malawi-flag-picture-gif-animation.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542464" y="828676"/>
            <a:ext cx="1125537"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2971245"/>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244</TotalTime>
  <Words>583</Words>
  <Application>Microsoft Office PowerPoint</Application>
  <PresentationFormat>Widescreen</PresentationFormat>
  <Paragraphs>92</Paragraphs>
  <Slides>13</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Century Gothic</vt:lpstr>
      <vt:lpstr>Tahoma</vt:lpstr>
      <vt:lpstr>Wingdings 3</vt:lpstr>
      <vt:lpstr>Wisp</vt:lpstr>
      <vt:lpstr>   PRESENTATION ON DATA DISSAGREGATION BY NSO, MALAWI  SOGECOA GOLDEN PEACOCK HOTEL  27TH SEPTEMBER 2017</vt:lpstr>
      <vt:lpstr>Content</vt:lpstr>
      <vt:lpstr>Background</vt:lpstr>
      <vt:lpstr>Background, Cont’d</vt:lpstr>
      <vt:lpstr>Data sources</vt:lpstr>
      <vt:lpstr>Data sources, Cont’d</vt:lpstr>
      <vt:lpstr>Data sources, Cont’d</vt:lpstr>
      <vt:lpstr>SDGs...Leaving No one behind</vt:lpstr>
      <vt:lpstr>SDGs…Leaving No one behind, Cont’d</vt:lpstr>
      <vt:lpstr>SDGs...Leaving No one behind, Cont’d</vt:lpstr>
      <vt:lpstr>Challenges</vt:lpstr>
      <vt:lpstr>Conclusion</vt:lpstr>
      <vt:lpstr>I THANK YOU FOR YOUR   ATTENTION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ON DATA DISSAGREGATION BY NSO, MALAWI  SOGECOA GOLDEN PEACOCK HOTEL  27TH SEPTEMBER 2017</dc:title>
  <dc:creator>User</dc:creator>
  <cp:lastModifiedBy>User</cp:lastModifiedBy>
  <cp:revision>22</cp:revision>
  <dcterms:created xsi:type="dcterms:W3CDTF">2017-09-27T03:42:28Z</dcterms:created>
  <dcterms:modified xsi:type="dcterms:W3CDTF">2017-09-27T12:12:42Z</dcterms:modified>
</cp:coreProperties>
</file>