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12"/>
  </p:notesMasterIdLst>
  <p:sldIdLst>
    <p:sldId id="387" r:id="rId2"/>
    <p:sldId id="508" r:id="rId3"/>
    <p:sldId id="509" r:id="rId4"/>
    <p:sldId id="510" r:id="rId5"/>
    <p:sldId id="516" r:id="rId6"/>
    <p:sldId id="513" r:id="rId7"/>
    <p:sldId id="514" r:id="rId8"/>
    <p:sldId id="515" r:id="rId9"/>
    <p:sldId id="512" r:id="rId10"/>
    <p:sldId id="469" r:id="rId1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55" d="100"/>
          <a:sy n="55" d="100"/>
        </p:scale>
        <p:origin x="965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486E8C-6487-47B0-AFF5-2AA5B0AD64D9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3EEE5F-C327-4EF2-94B1-690EA702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6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744765-D5B5-41C0-AD0B-0CB3A7ABF1AF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2B1506-9DA0-4D12-8037-101BA4D17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25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FCC17-9141-401E-948A-A97BAA9E389F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A4AB-811E-4EDF-9053-9BA7BBB76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57E800-4F32-432D-BD83-20C8D88707A8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0FAD5C-6478-42C4-802D-ED7B5B138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6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AFC4-DF37-4E14-93BC-F17D2EF46F89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D270-7891-436A-92F6-2BD928FF9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86ACBF-A377-438F-84B3-D529E3E12819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47E036-1CF0-4D34-8D92-A151772AB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6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C4AF4-8C65-4EA0-8006-5392F6BA6E16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B249-8E1A-49C3-9C79-794F98C78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2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3857F-570F-4D3D-96B7-284A5792F65F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C575BA-E73E-4117-993A-23521E025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7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A9F730-FC68-4090-A0A1-5DBCBACA95CE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146693-B6EC-4EB9-AA19-B94EDA9D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eaLnBrk="1" fontAlgn="auto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F72547-22B0-4D03-83DE-801F9F54F13C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335C5F-01DE-4CFB-953E-085960F4A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8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6494A-8482-4675-9252-C67FA1182672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EEC9-4EAE-4C9B-B4DD-9B8C5C6DD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8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C5E42-080E-432B-83DE-D8E6323FBB14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4187-2D80-41DB-81B2-693BD1C4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3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270D719-95F5-4A1B-9592-4CDFA5025F62}" type="datetimeFigureOut">
              <a:rPr lang="en-US"/>
              <a:pPr>
                <a:defRPr/>
              </a:pPr>
              <a:t>20-Sep-17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490FBF79-0956-4EE3-931F-BA3A6972B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1" r:id="rId2"/>
    <p:sldLayoutId id="2147483777" r:id="rId3"/>
    <p:sldLayoutId id="2147483772" r:id="rId4"/>
    <p:sldLayoutId id="2147483778" r:id="rId5"/>
    <p:sldLayoutId id="2147483773" r:id="rId6"/>
    <p:sldLayoutId id="2147483779" r:id="rId7"/>
    <p:sldLayoutId id="2147483780" r:id="rId8"/>
    <p:sldLayoutId id="2147483781" r:id="rId9"/>
    <p:sldLayoutId id="2147483774" r:id="rId10"/>
    <p:sldLayoutId id="214748377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219200"/>
            <a:ext cx="7696201" cy="2286000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GB" sz="2300" dirty="0" smtClean="0">
              <a:latin typeface="Arial Unicode MS" pitchFamily="34" charset="-12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Session 2</a:t>
            </a: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: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National Experiences and challenges in producing disaggregated data</a:t>
            </a:r>
            <a:endParaRPr lang="en-GB" sz="2300" dirty="0" smtClean="0">
              <a:latin typeface="Arial Unicode MS" pitchFamily="34" charset="-128"/>
            </a:endParaRPr>
          </a:p>
        </p:txBody>
      </p:sp>
      <p:sp>
        <p:nvSpPr>
          <p:cNvPr id="1843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8B229-3B01-46C7-9EDE-F6ED267C0903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07013" y="5842000"/>
            <a:ext cx="35052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GB" sz="23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959628"/>
              </p:ext>
            </p:extLst>
          </p:nvPr>
        </p:nvGraphicFramePr>
        <p:xfrm>
          <a:off x="1371600" y="4357624"/>
          <a:ext cx="7697788" cy="2347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7788"/>
              </a:tblGrid>
              <a:tr h="2347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Sub-regional workshop on Data Disaggregation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27-29 September, 2017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Ghana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709"/>
            <a:ext cx="7499350" cy="7342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0"/>
            <a:ext cx="7791450" cy="58674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Sources of Data</a:t>
            </a:r>
          </a:p>
          <a:p>
            <a:endParaRPr lang="en-US" dirty="0" smtClean="0"/>
          </a:p>
          <a:p>
            <a:r>
              <a:rPr lang="en-US" dirty="0" smtClean="0"/>
              <a:t>Type/levels of disaggregation</a:t>
            </a:r>
          </a:p>
          <a:p>
            <a:endParaRPr lang="en-US" dirty="0" smtClean="0"/>
          </a:p>
          <a:p>
            <a:r>
              <a:rPr lang="en-US" dirty="0" smtClean="0"/>
              <a:t>Some challenges encountered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99350" cy="1143000"/>
          </a:xfrm>
        </p:spPr>
        <p:txBody>
          <a:bodyPr/>
          <a:lstStyle/>
          <a:p>
            <a:r>
              <a:rPr lang="en-US" dirty="0" smtClean="0"/>
              <a:t>Sources of data disaggregated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181600"/>
          </a:xfrm>
        </p:spPr>
        <p:txBody>
          <a:bodyPr/>
          <a:lstStyle/>
          <a:p>
            <a:r>
              <a:rPr lang="en-US" dirty="0" smtClean="0"/>
              <a:t>Censuses (PHC):</a:t>
            </a:r>
          </a:p>
          <a:p>
            <a:pPr lvl="1"/>
            <a:r>
              <a:rPr lang="en-US" dirty="0" smtClean="0"/>
              <a:t> (1960,1970,1984,2000,2010 &amp;</a:t>
            </a:r>
            <a:r>
              <a:rPr lang="en-US" dirty="0"/>
              <a:t>Pre census 2020 </a:t>
            </a:r>
            <a:r>
              <a:rPr lang="en-US" dirty="0" smtClean="0"/>
              <a:t>activities)</a:t>
            </a:r>
          </a:p>
          <a:p>
            <a:pPr lvl="1"/>
            <a:endParaRPr lang="en-US" sz="3200" dirty="0" smtClean="0"/>
          </a:p>
          <a:p>
            <a:r>
              <a:rPr lang="en-US" dirty="0"/>
              <a:t>Surveys</a:t>
            </a:r>
          </a:p>
          <a:p>
            <a:pPr lvl="1"/>
            <a:r>
              <a:rPr lang="en-US" dirty="0"/>
              <a:t>Ghana Living Standards Survey </a:t>
            </a:r>
            <a:r>
              <a:rPr lang="en-US" dirty="0" smtClean="0"/>
              <a:t>(GLSS) (1988/89,1991/92</a:t>
            </a:r>
            <a:r>
              <a:rPr lang="en-US" dirty="0"/>
              <a:t>, 1998/99, 2005/6, 2012/13, 2016/17)</a:t>
            </a:r>
          </a:p>
          <a:p>
            <a:pPr lvl="1"/>
            <a:r>
              <a:rPr lang="en-US" dirty="0"/>
              <a:t>Demographic &amp; Health Surveys (DHS)-(1993,1998,2003,2008,2014)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3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Sources of data </a:t>
            </a:r>
            <a:r>
              <a:rPr lang="en-US" dirty="0" smtClean="0"/>
              <a:t>disaggregated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181600"/>
          </a:xfrm>
        </p:spPr>
        <p:txBody>
          <a:bodyPr/>
          <a:lstStyle/>
          <a:p>
            <a:pPr lvl="1"/>
            <a:r>
              <a:rPr lang="en-US" sz="3200" dirty="0"/>
              <a:t>Labor Force Survey (LFS)- 2015</a:t>
            </a:r>
          </a:p>
          <a:p>
            <a:pPr lvl="1"/>
            <a:r>
              <a:rPr lang="en-US" sz="3200" dirty="0"/>
              <a:t>Core Welfare Indicator Survey (CWIQ)-1997,2003</a:t>
            </a:r>
          </a:p>
          <a:p>
            <a:pPr lvl="1"/>
            <a:r>
              <a:rPr lang="en-US" sz="3200" dirty="0" smtClean="0"/>
              <a:t>Multiple Indicator Cluster Survey (MICS)- (2006, 2011, 2017)</a:t>
            </a:r>
          </a:p>
          <a:p>
            <a:pPr lvl="1"/>
            <a:r>
              <a:rPr lang="en-US" sz="3200" dirty="0" smtClean="0"/>
              <a:t>Malaria Indicator Survey (MIS)- 2016</a:t>
            </a:r>
          </a:p>
          <a:p>
            <a:pPr lvl="1"/>
            <a:r>
              <a:rPr lang="en-US" sz="3200" dirty="0"/>
              <a:t>Maternal Health Survey (GMHS</a:t>
            </a:r>
            <a:r>
              <a:rPr lang="en-US" dirty="0"/>
              <a:t>) -2007, </a:t>
            </a:r>
            <a:r>
              <a:rPr lang="en-US" dirty="0" smtClean="0"/>
              <a:t>2017</a:t>
            </a:r>
          </a:p>
          <a:p>
            <a:pPr lvl="1"/>
            <a:r>
              <a:rPr lang="en-US" sz="3200" dirty="0"/>
              <a:t>Transport Household Survey- 2007, 2012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4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Sources of data </a:t>
            </a:r>
            <a:r>
              <a:rPr lang="en-US" dirty="0" smtClean="0"/>
              <a:t>disaggregated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 smtClean="0"/>
              <a:t>User </a:t>
            </a:r>
            <a:r>
              <a:rPr lang="en-US" sz="3200" dirty="0"/>
              <a:t>satisfaction survey (USS)- (2012, 2016)</a:t>
            </a:r>
          </a:p>
          <a:p>
            <a:pPr lvl="1"/>
            <a:r>
              <a:rPr lang="en-US" sz="3200" dirty="0" smtClean="0"/>
              <a:t>Integrated </a:t>
            </a:r>
            <a:r>
              <a:rPr lang="en-US" sz="3200" dirty="0"/>
              <a:t>Business Establishment Survey (IBES)- 2003,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00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disaggregation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334000"/>
          </a:xfrm>
        </p:spPr>
        <p:txBody>
          <a:bodyPr/>
          <a:lstStyle/>
          <a:p>
            <a:r>
              <a:rPr lang="en-US" dirty="0" smtClean="0"/>
              <a:t>Sex</a:t>
            </a:r>
          </a:p>
          <a:p>
            <a:r>
              <a:rPr lang="en-US" dirty="0" smtClean="0"/>
              <a:t>Age:</a:t>
            </a:r>
          </a:p>
          <a:p>
            <a:pPr lvl="1"/>
            <a:r>
              <a:rPr lang="en-US" dirty="0" smtClean="0"/>
              <a:t> Single years, under5, 5-14yrs, 5-17yrs, 15-24yrs, 15-35yrs, 15-60yrs, 15-64yrs, 65yrs+15+yrs,</a:t>
            </a:r>
          </a:p>
          <a:p>
            <a:r>
              <a:rPr lang="en-US" dirty="0"/>
              <a:t>Level of education</a:t>
            </a:r>
          </a:p>
          <a:p>
            <a:pPr lvl="1"/>
            <a:r>
              <a:rPr lang="en-US" dirty="0" smtClean="0"/>
              <a:t>No educ. , Basic</a:t>
            </a:r>
            <a:r>
              <a:rPr lang="en-US" dirty="0"/>
              <a:t>, secondary, higher </a:t>
            </a:r>
            <a:r>
              <a:rPr lang="en-US" dirty="0" smtClean="0"/>
              <a:t>educ.</a:t>
            </a:r>
            <a:endParaRPr lang="en-US" dirty="0"/>
          </a:p>
          <a:p>
            <a:r>
              <a:rPr lang="en-US" dirty="0" err="1" smtClean="0"/>
              <a:t>Disabilty</a:t>
            </a:r>
            <a:r>
              <a:rPr lang="en-US" dirty="0" smtClean="0"/>
              <a:t> </a:t>
            </a:r>
            <a:r>
              <a:rPr lang="en-US" dirty="0" smtClean="0"/>
              <a:t>-status and </a:t>
            </a:r>
            <a:r>
              <a:rPr lang="en-US" dirty="0" smtClean="0"/>
              <a:t>forms</a:t>
            </a:r>
          </a:p>
          <a:p>
            <a:pPr lvl="1"/>
            <a:r>
              <a:rPr lang="en-US" dirty="0" smtClean="0"/>
              <a:t> (Sight, Hearing, Physical, Emotional, Speech, Intellect, others)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9504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smtClean="0"/>
              <a:t>disaggregation 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Ethnicity – 10 major categories</a:t>
            </a:r>
          </a:p>
          <a:p>
            <a:r>
              <a:rPr lang="en-US" dirty="0" smtClean="0"/>
              <a:t>Religion</a:t>
            </a:r>
            <a:endParaRPr lang="en-US" dirty="0"/>
          </a:p>
          <a:p>
            <a:r>
              <a:rPr lang="en-US" dirty="0" smtClean="0"/>
              <a:t>Quintile</a:t>
            </a:r>
            <a:endParaRPr lang="en-US" dirty="0"/>
          </a:p>
          <a:p>
            <a:r>
              <a:rPr lang="en-US" dirty="0"/>
              <a:t>Decile</a:t>
            </a:r>
          </a:p>
          <a:p>
            <a:r>
              <a:rPr lang="en-US" dirty="0"/>
              <a:t>Poverty </a:t>
            </a:r>
            <a:r>
              <a:rPr lang="en-US" dirty="0" smtClean="0"/>
              <a:t>status- poor/non poor</a:t>
            </a:r>
            <a:endParaRPr lang="en-US" dirty="0"/>
          </a:p>
          <a:p>
            <a:r>
              <a:rPr lang="en-US" dirty="0" smtClean="0"/>
              <a:t>ISIC- 3 sectors (</a:t>
            </a:r>
            <a:r>
              <a:rPr lang="en-US" dirty="0" err="1" smtClean="0"/>
              <a:t>Agric</a:t>
            </a:r>
            <a:r>
              <a:rPr lang="en-US" dirty="0" smtClean="0"/>
              <a:t>, Industry, Service)</a:t>
            </a:r>
          </a:p>
          <a:p>
            <a:r>
              <a:rPr lang="en-US" dirty="0" smtClean="0"/>
              <a:t>ISCO </a:t>
            </a:r>
            <a:r>
              <a:rPr lang="en-US" dirty="0" smtClean="0"/>
              <a:t>-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680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Geographical levels</a:t>
            </a:r>
          </a:p>
          <a:p>
            <a:pPr lvl="1"/>
            <a:r>
              <a:rPr lang="en-US" dirty="0"/>
              <a:t>National</a:t>
            </a:r>
          </a:p>
          <a:p>
            <a:pPr lvl="1"/>
            <a:r>
              <a:rPr lang="en-US" dirty="0"/>
              <a:t>Region</a:t>
            </a:r>
          </a:p>
          <a:p>
            <a:pPr lvl="1"/>
            <a:r>
              <a:rPr lang="en-US" dirty="0"/>
              <a:t>District</a:t>
            </a:r>
          </a:p>
          <a:p>
            <a:pPr lvl="1"/>
            <a:r>
              <a:rPr lang="en-US" dirty="0"/>
              <a:t>Enumeration area</a:t>
            </a:r>
          </a:p>
          <a:p>
            <a:r>
              <a:rPr lang="en-US" dirty="0" smtClean="0"/>
              <a:t>Type </a:t>
            </a:r>
            <a:r>
              <a:rPr lang="en-US" dirty="0"/>
              <a:t>of locality </a:t>
            </a:r>
            <a:r>
              <a:rPr lang="en-US" dirty="0" smtClean="0"/>
              <a:t>-Urban/Rural</a:t>
            </a:r>
          </a:p>
          <a:p>
            <a:r>
              <a:rPr lang="en-US" dirty="0" smtClean="0"/>
              <a:t>Ecological zones- </a:t>
            </a:r>
            <a:r>
              <a:rPr lang="en-US" dirty="0" err="1" smtClean="0"/>
              <a:t>Coastal,Forest</a:t>
            </a:r>
            <a:r>
              <a:rPr lang="en-US" dirty="0" smtClean="0"/>
              <a:t>, Savannah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</a:t>
            </a:r>
            <a:r>
              <a:rPr lang="en-US" dirty="0" smtClean="0"/>
              <a:t>disaggregation  cont’d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3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7650" cy="944562"/>
          </a:xfrm>
        </p:spPr>
        <p:txBody>
          <a:bodyPr>
            <a:noAutofit/>
          </a:bodyPr>
          <a:lstStyle/>
          <a:p>
            <a:r>
              <a:rPr lang="en-US" sz="3600" dirty="0" smtClean="0"/>
              <a:t>Challenges with some </a:t>
            </a:r>
            <a:r>
              <a:rPr lang="en-US" sz="3600" dirty="0" err="1" smtClean="0"/>
              <a:t>disaggregations</a:t>
            </a:r>
            <a:r>
              <a:rPr lang="en-US" sz="3600" dirty="0" smtClean="0"/>
              <a:t> </a:t>
            </a:r>
            <a:r>
              <a:rPr lang="en-US" sz="2400" dirty="0" smtClean="0"/>
              <a:t>(2010 PHC)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95400"/>
            <a:ext cx="7715250" cy="5410200"/>
          </a:xfrm>
        </p:spPr>
        <p:txBody>
          <a:bodyPr/>
          <a:lstStyle/>
          <a:p>
            <a:r>
              <a:rPr lang="en-US" dirty="0" smtClean="0"/>
              <a:t>Issues </a:t>
            </a:r>
            <a:r>
              <a:rPr lang="en-US" dirty="0" smtClean="0"/>
              <a:t>relating to disability  - albinos wanted to be part of the categories</a:t>
            </a:r>
          </a:p>
          <a:p>
            <a:endParaRPr lang="en-US" dirty="0" smtClean="0"/>
          </a:p>
          <a:p>
            <a:r>
              <a:rPr lang="en-US" dirty="0" smtClean="0"/>
              <a:t>Issues relating to ethnicity   - some minority groups who were classified under certain broad ethnic groups wanted to stand on their own</a:t>
            </a:r>
          </a:p>
          <a:p>
            <a:endParaRPr lang="en-US" dirty="0" smtClean="0"/>
          </a:p>
          <a:p>
            <a:r>
              <a:rPr lang="en-US" dirty="0" smtClean="0"/>
              <a:t>Religion	- Some Muslim groups wanting to be classified as part of the </a:t>
            </a:r>
            <a:r>
              <a:rPr lang="en-US" sz="2600" dirty="0" smtClean="0"/>
              <a:t>categories.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8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429000"/>
            <a:ext cx="7497763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Thank you for attention</a:t>
            </a:r>
            <a:endParaRPr lang="en-US" sz="2600" b="1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1600200"/>
            <a:ext cx="749776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latin typeface="Calibri" pitchFamily="34" charset="0"/>
              </a:rPr>
              <a:t>END OF PRESENTATION</a:t>
            </a:r>
            <a:endParaRPr lang="en-US" sz="26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ES_presentation_gss_24042015" id="{E5C5F529-6B20-4B64-B526-ABFB96C6C101}" vid="{240BA1F3-E783-4C46-9A32-A9A32589B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YES_presentation_gss_24042015_</Template>
  <TotalTime>1971</TotalTime>
  <Words>322</Words>
  <Application>Microsoft Office PowerPoint</Application>
  <PresentationFormat>On-screen Show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 Unicode MS</vt:lpstr>
      <vt:lpstr>Arial</vt:lpstr>
      <vt:lpstr>Calibri</vt:lpstr>
      <vt:lpstr>Gill Sans MT</vt:lpstr>
      <vt:lpstr>Times New Roman</vt:lpstr>
      <vt:lpstr>Verdana</vt:lpstr>
      <vt:lpstr>Wingdings 2</vt:lpstr>
      <vt:lpstr>Solstice</vt:lpstr>
      <vt:lpstr>PowerPoint Presentation</vt:lpstr>
      <vt:lpstr>Outline</vt:lpstr>
      <vt:lpstr>Sources of data disaggregated</vt:lpstr>
      <vt:lpstr>Sources of data disaggregated cont’d</vt:lpstr>
      <vt:lpstr>Sources of data disaggregated cont’d</vt:lpstr>
      <vt:lpstr>Levels of disaggregation</vt:lpstr>
      <vt:lpstr>Levels of disaggregation  cont’d</vt:lpstr>
      <vt:lpstr>Levels of disaggregation  cont’d</vt:lpstr>
      <vt:lpstr>Challenges with some disaggregations (2010 PHC) </vt:lpstr>
      <vt:lpstr>Thank you for attention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solutions</dc:title>
  <dc:creator>dede</dc:creator>
  <cp:lastModifiedBy>user</cp:lastModifiedBy>
  <cp:revision>157</cp:revision>
  <cp:lastPrinted>2015-11-20T08:00:21Z</cp:lastPrinted>
  <dcterms:created xsi:type="dcterms:W3CDTF">2015-06-12T21:47:23Z</dcterms:created>
  <dcterms:modified xsi:type="dcterms:W3CDTF">2017-09-20T10:33:22Z</dcterms:modified>
</cp:coreProperties>
</file>