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15"/>
  </p:notesMasterIdLst>
  <p:handoutMasterIdLst>
    <p:handoutMasterId r:id="rId16"/>
  </p:handoutMasterIdLst>
  <p:sldIdLst>
    <p:sldId id="256" r:id="rId2"/>
    <p:sldId id="257" r:id="rId3"/>
    <p:sldId id="259" r:id="rId4"/>
    <p:sldId id="265" r:id="rId5"/>
    <p:sldId id="270" r:id="rId6"/>
    <p:sldId id="269" r:id="rId7"/>
    <p:sldId id="268" r:id="rId8"/>
    <p:sldId id="266" r:id="rId9"/>
    <p:sldId id="260" r:id="rId10"/>
    <p:sldId id="261" r:id="rId11"/>
    <p:sldId id="263" r:id="rId12"/>
    <p:sldId id="272" r:id="rId13"/>
    <p:sldId id="273" r:id="rId14"/>
  </p:sldIdLst>
  <p:sldSz cx="9144000" cy="6858000" type="screen4x3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5" d="100"/>
          <a:sy n="95" d="100"/>
        </p:scale>
        <p:origin x="1090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9538FD-FEB9-45F0-A7AF-7AEE773027E8}" type="datetimeFigureOut">
              <a:rPr lang="en-GB" smtClean="0"/>
              <a:t>27/09/2017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D83C6A-1B1C-464B-9C39-EAA963C954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46991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F17095-4B5A-466A-B5C9-06CB39CF3834}" type="datetimeFigureOut">
              <a:rPr lang="en-GB" smtClean="0"/>
              <a:pPr/>
              <a:t>27/09/2017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5E103E-7295-4A99-9CE4-B8D7C8BC4A6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2444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FCFD2B4A-1D07-428D-BF38-FBD6251B308C}" type="datetimeFigureOut">
              <a:rPr lang="en-GB" smtClean="0"/>
              <a:pPr/>
              <a:t>27/09/2017</a:t>
            </a:fld>
            <a:endParaRPr lang="en-GB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GB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B061B805-D768-4297-B7CB-364404208C9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FCFD2B4A-1D07-428D-BF38-FBD6251B308C}" type="datetimeFigureOut">
              <a:rPr lang="en-GB" smtClean="0"/>
              <a:pPr/>
              <a:t>27/09/2017</a:t>
            </a:fld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061B805-D768-4297-B7CB-364404208C9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FCFD2B4A-1D07-428D-BF38-FBD6251B308C}" type="datetimeFigureOut">
              <a:rPr lang="en-GB" smtClean="0"/>
              <a:pPr/>
              <a:t>27/09/2017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GB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B061B805-D768-4297-B7CB-364404208C9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D2B4A-1D07-428D-BF38-FBD6251B308C}" type="datetimeFigureOut">
              <a:rPr lang="en-GB" smtClean="0"/>
              <a:pPr/>
              <a:t>27/09/2017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1B805-D768-4297-B7CB-364404208C9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D2B4A-1D07-428D-BF38-FBD6251B308C}" type="datetimeFigureOut">
              <a:rPr lang="en-GB" smtClean="0"/>
              <a:pPr/>
              <a:t>27/09/2017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1B805-D768-4297-B7CB-364404208C9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FCFD2B4A-1D07-428D-BF38-FBD6251B308C}" type="datetimeFigureOut">
              <a:rPr lang="en-GB" smtClean="0"/>
              <a:pPr/>
              <a:t>27/09/2017</a:t>
            </a:fld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061B805-D768-4297-B7CB-364404208C9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D2B4A-1D07-428D-BF38-FBD6251B308C}" type="datetimeFigureOut">
              <a:rPr lang="en-GB" smtClean="0"/>
              <a:pPr/>
              <a:t>27/09/2017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1B805-D768-4297-B7CB-364404208C9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FCFD2B4A-1D07-428D-BF38-FBD6251B308C}" type="datetimeFigureOut">
              <a:rPr lang="en-GB" smtClean="0"/>
              <a:pPr/>
              <a:t>27/09/2017</a:t>
            </a:fld>
            <a:endParaRPr lang="en-GB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061B805-D768-4297-B7CB-364404208C9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FCFD2B4A-1D07-428D-BF38-FBD6251B308C}" type="datetimeFigureOut">
              <a:rPr lang="en-GB" smtClean="0"/>
              <a:pPr/>
              <a:t>27/09/2017</a:t>
            </a:fld>
            <a:endParaRPr lang="en-GB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061B805-D768-4297-B7CB-364404208C9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D2B4A-1D07-428D-BF38-FBD6251B308C}" type="datetimeFigureOut">
              <a:rPr lang="en-GB" smtClean="0"/>
              <a:pPr/>
              <a:t>27/09/2017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1B805-D768-4297-B7CB-364404208C9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D2B4A-1D07-428D-BF38-FBD6251B308C}" type="datetimeFigureOut">
              <a:rPr lang="en-GB" smtClean="0"/>
              <a:pPr/>
              <a:t>27/09/2017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1B805-D768-4297-B7CB-364404208C9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FCFD2B4A-1D07-428D-BF38-FBD6251B308C}" type="datetimeFigureOut">
              <a:rPr lang="en-GB" smtClean="0"/>
              <a:pPr/>
              <a:t>27/09/2017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061B805-D768-4297-B7CB-364404208C93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59632" y="476672"/>
            <a:ext cx="7772400" cy="1586607"/>
          </a:xfrm>
        </p:spPr>
        <p:txBody>
          <a:bodyPr>
            <a:normAutofit/>
          </a:bodyPr>
          <a:lstStyle/>
          <a:p>
            <a:pPr lvl="0"/>
            <a:r>
              <a:rPr lang="en-GB" sz="2000" dirty="0"/>
              <a:t>Challenges in producing disaggregated </a:t>
            </a:r>
            <a:r>
              <a:rPr lang="en-GB" sz="2000" dirty="0" smtClean="0"/>
              <a:t>data and STRIDES </a:t>
            </a:r>
            <a:r>
              <a:rPr lang="en-GB" sz="2000" dirty="0"/>
              <a:t>TOWARDS COORDINATED DISAGGREGATION</a:t>
            </a:r>
            <a:r>
              <a:rPr lang="en-GB" sz="2000" dirty="0" smtClean="0"/>
              <a:t>-The </a:t>
            </a:r>
            <a:r>
              <a:rPr lang="en-GB" sz="2000" dirty="0"/>
              <a:t>Case of  Zambia NSO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5656" y="3933056"/>
            <a:ext cx="6400800" cy="2209800"/>
          </a:xfrm>
        </p:spPr>
        <p:txBody>
          <a:bodyPr>
            <a:normAutofit fontScale="85000" lnSpcReduction="20000"/>
          </a:bodyPr>
          <a:lstStyle/>
          <a:p>
            <a:pPr algn="ctr"/>
            <a:r>
              <a:rPr lang="en-ZA" sz="2400" dirty="0">
                <a:latin typeface="+mj-lt"/>
                <a:cs typeface="Times New Roman" panose="02020603050405020304" pitchFamily="18" charset="0"/>
              </a:rPr>
              <a:t>Presented during </a:t>
            </a:r>
            <a:r>
              <a:rPr lang="en-ZA" sz="2400" dirty="0" smtClean="0">
                <a:latin typeface="+mj-lt"/>
                <a:cs typeface="Times New Roman" panose="02020603050405020304" pitchFamily="18" charset="0"/>
              </a:rPr>
              <a:t>the Data Disaggregation Workshop Held at </a:t>
            </a:r>
            <a:r>
              <a:rPr lang="en-GB" sz="2400" dirty="0" err="1" smtClean="0">
                <a:latin typeface="+mj-lt"/>
              </a:rPr>
              <a:t>Sogecoa</a:t>
            </a:r>
            <a:r>
              <a:rPr lang="en-GB" sz="2400" dirty="0" smtClean="0">
                <a:latin typeface="+mj-lt"/>
              </a:rPr>
              <a:t> </a:t>
            </a:r>
            <a:r>
              <a:rPr lang="en-GB" sz="2400" dirty="0">
                <a:latin typeface="+mj-lt"/>
              </a:rPr>
              <a:t>Golden Peacock </a:t>
            </a:r>
            <a:r>
              <a:rPr lang="en-GB" sz="2400" dirty="0" err="1">
                <a:latin typeface="+mj-lt"/>
              </a:rPr>
              <a:t>Hote</a:t>
            </a:r>
            <a:r>
              <a:rPr lang="en-ZA" sz="2400" dirty="0" smtClean="0">
                <a:latin typeface="+mj-lt"/>
                <a:cs typeface="Times New Roman" panose="02020603050405020304" pitchFamily="18" charset="0"/>
              </a:rPr>
              <a:t> Lilongwe, Malawi</a:t>
            </a:r>
            <a:endParaRPr lang="en-GB" dirty="0" smtClean="0">
              <a:latin typeface="+mj-lt"/>
            </a:endParaRPr>
          </a:p>
          <a:p>
            <a:pPr algn="ctr"/>
            <a:r>
              <a:rPr lang="en-GB" dirty="0" smtClean="0">
                <a:latin typeface="+mj-lt"/>
              </a:rPr>
              <a:t>27</a:t>
            </a:r>
            <a:r>
              <a:rPr lang="en-GB" baseline="30000" dirty="0" smtClean="0">
                <a:latin typeface="+mj-lt"/>
              </a:rPr>
              <a:t>th  </a:t>
            </a:r>
            <a:r>
              <a:rPr lang="en-GB" dirty="0" smtClean="0">
                <a:latin typeface="+mj-lt"/>
              </a:rPr>
              <a:t>to 29</a:t>
            </a:r>
            <a:r>
              <a:rPr lang="en-GB" baseline="30000" dirty="0" smtClean="0">
                <a:latin typeface="+mj-lt"/>
              </a:rPr>
              <a:t>th</a:t>
            </a:r>
            <a:r>
              <a:rPr lang="en-GB" dirty="0" smtClean="0">
                <a:latin typeface="+mj-lt"/>
              </a:rPr>
              <a:t> September,</a:t>
            </a:r>
            <a:r>
              <a:rPr lang="en-GB" baseline="30000" dirty="0" smtClean="0">
                <a:latin typeface="+mj-lt"/>
              </a:rPr>
              <a:t> </a:t>
            </a:r>
            <a:r>
              <a:rPr lang="en-GB" dirty="0" smtClean="0">
                <a:latin typeface="+mj-lt"/>
              </a:rPr>
              <a:t>2017</a:t>
            </a:r>
          </a:p>
          <a:p>
            <a:pPr algn="ctr"/>
            <a:endParaRPr lang="en-GB" dirty="0">
              <a:latin typeface="+mj-lt"/>
            </a:endParaRPr>
          </a:p>
          <a:p>
            <a:pPr algn="ctr"/>
            <a:r>
              <a:rPr lang="en-GB" dirty="0" smtClean="0">
                <a:latin typeface="+mj-lt"/>
              </a:rPr>
              <a:t>Prepared By </a:t>
            </a:r>
          </a:p>
          <a:p>
            <a:pPr algn="ctr"/>
            <a:endParaRPr lang="en-GB" dirty="0" smtClean="0">
              <a:latin typeface="+mj-lt"/>
            </a:endParaRPr>
          </a:p>
          <a:p>
            <a:pPr algn="ctr"/>
            <a:r>
              <a:rPr lang="en-GB" dirty="0" smtClean="0">
                <a:latin typeface="+mj-lt"/>
              </a:rPr>
              <a:t>Batista Chilopa-Principal Statistician</a:t>
            </a:r>
            <a:endParaRPr lang="en-GB" dirty="0">
              <a:latin typeface="+mj-lt"/>
            </a:endParaRPr>
          </a:p>
          <a:p>
            <a:endParaRPr lang="en-GB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Content of Presentation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556792"/>
            <a:ext cx="7467600" cy="4917160"/>
          </a:xfrm>
        </p:spPr>
        <p:txBody>
          <a:bodyPr/>
          <a:lstStyle/>
          <a:p>
            <a:r>
              <a:rPr lang="en-GB" dirty="0" smtClean="0"/>
              <a:t>Common Characteristics used in disaggregation </a:t>
            </a:r>
          </a:p>
          <a:p>
            <a:pPr marL="0" indent="0">
              <a:buNone/>
            </a:pPr>
            <a:endParaRPr lang="en-GB" dirty="0" smtClean="0"/>
          </a:p>
          <a:p>
            <a:r>
              <a:rPr lang="en-GB" dirty="0" smtClean="0"/>
              <a:t>Challenges faced</a:t>
            </a:r>
          </a:p>
          <a:p>
            <a:pPr marL="0" indent="0">
              <a:buNone/>
            </a:pPr>
            <a:endParaRPr lang="en-GB" dirty="0" smtClean="0"/>
          </a:p>
          <a:p>
            <a:r>
              <a:rPr lang="en-GB" dirty="0" smtClean="0"/>
              <a:t>Sub-groups at risk of being left behind</a:t>
            </a:r>
          </a:p>
          <a:p>
            <a:pPr marL="0" indent="0">
              <a:buNone/>
            </a:pPr>
            <a:endParaRPr lang="en-GB" dirty="0" smtClean="0"/>
          </a:p>
          <a:p>
            <a:r>
              <a:rPr lang="en-GB" dirty="0" smtClean="0"/>
              <a:t>Strides Towards Coordinated Disaggregation</a:t>
            </a:r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pPr marL="0" indent="0">
              <a:buNone/>
            </a:pPr>
            <a:endParaRPr lang="en-GB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7467600" cy="1143000"/>
          </a:xfrm>
        </p:spPr>
        <p:txBody>
          <a:bodyPr>
            <a:normAutofit/>
          </a:bodyPr>
          <a:lstStyle/>
          <a:p>
            <a:r>
              <a:rPr lang="en-GB" dirty="0"/>
              <a:t>Common Characteristics used in disaggregation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55000" lnSpcReduction="20000"/>
          </a:bodyPr>
          <a:lstStyle/>
          <a:p>
            <a:endParaRPr lang="en-GB" sz="2600" dirty="0" smtClean="0"/>
          </a:p>
          <a:p>
            <a:r>
              <a:rPr lang="en-GB" sz="2600" dirty="0" smtClean="0"/>
              <a:t>Geographic: National, Rural, Urban and Provincial (rarely districts)</a:t>
            </a:r>
          </a:p>
          <a:p>
            <a:pPr marL="0" indent="0">
              <a:buNone/>
            </a:pPr>
            <a:endParaRPr lang="en-GB" sz="2600" dirty="0" smtClean="0"/>
          </a:p>
          <a:p>
            <a:r>
              <a:rPr lang="en-GB" sz="2600" dirty="0" smtClean="0"/>
              <a:t>Demographic: Sex, Age groups, Household Headship (male, female</a:t>
            </a:r>
            <a:r>
              <a:rPr lang="en-GB" sz="2600" dirty="0" smtClean="0"/>
              <a:t>), Marital Status</a:t>
            </a:r>
            <a:endParaRPr lang="en-GB" sz="2600" dirty="0" smtClean="0"/>
          </a:p>
          <a:p>
            <a:pPr marL="0" indent="0">
              <a:buNone/>
            </a:pPr>
            <a:endParaRPr lang="en-GB" sz="2600" dirty="0" smtClean="0"/>
          </a:p>
          <a:p>
            <a:r>
              <a:rPr lang="en-GB" sz="2600" dirty="0" smtClean="0"/>
              <a:t>Economic: Income, </a:t>
            </a:r>
            <a:r>
              <a:rPr lang="en-GB" sz="2600" dirty="0"/>
              <a:t>Economic </a:t>
            </a:r>
            <a:r>
              <a:rPr lang="en-GB" sz="2600" dirty="0" smtClean="0"/>
              <a:t>Activity, (</a:t>
            </a:r>
            <a:r>
              <a:rPr lang="en-GB" sz="2600" dirty="0"/>
              <a:t>Paid Employment, Unpaid , Family Worker, Un Employed, Full Time Student, Home Maker, Retired/Too old/Too young), </a:t>
            </a:r>
            <a:r>
              <a:rPr lang="en-GB" sz="2600" dirty="0" smtClean="0"/>
              <a:t>Industry, </a:t>
            </a:r>
            <a:r>
              <a:rPr lang="en-GB" sz="2600" dirty="0" smtClean="0"/>
              <a:t>Occupation</a:t>
            </a:r>
            <a:r>
              <a:rPr lang="en-GB" sz="2600" dirty="0" smtClean="0"/>
              <a:t>, Employment Status, Sector of Employment</a:t>
            </a:r>
          </a:p>
          <a:p>
            <a:pPr marL="0" indent="0">
              <a:buNone/>
            </a:pPr>
            <a:endParaRPr lang="en-GB" sz="2600" dirty="0" smtClean="0"/>
          </a:p>
          <a:p>
            <a:r>
              <a:rPr lang="en-GB" sz="2600" dirty="0" smtClean="0"/>
              <a:t>Social: Education Levels (No Schooling, Primary, Secondary and Higher)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sz="2300" dirty="0" smtClean="0"/>
              <a:t>HIV Status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sz="2300" dirty="0" smtClean="0"/>
              <a:t>Disability Status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sz="2300" dirty="0" smtClean="0"/>
              <a:t>Migration Status</a:t>
            </a:r>
          </a:p>
          <a:p>
            <a:pPr marL="0" indent="0">
              <a:buNone/>
            </a:pPr>
            <a:endParaRPr lang="en-GB" sz="2600" dirty="0" smtClean="0"/>
          </a:p>
          <a:p>
            <a:pPr marL="0" indent="0">
              <a:buNone/>
            </a:pPr>
            <a:endParaRPr lang="en-GB" sz="2600" dirty="0" smtClean="0"/>
          </a:p>
          <a:p>
            <a:r>
              <a:rPr lang="en-GB" sz="2600" dirty="0" smtClean="0"/>
              <a:t>Agriculture: Agricultural Households (Small scale, Medium Scale, Large Scale farming)</a:t>
            </a:r>
          </a:p>
          <a:p>
            <a:pPr marL="0" indent="0">
              <a:buNone/>
            </a:pPr>
            <a:endParaRPr lang="en-GB" sz="2600" dirty="0" smtClean="0"/>
          </a:p>
          <a:p>
            <a:pPr marL="0" indent="0">
              <a:buNone/>
            </a:pPr>
            <a:r>
              <a:rPr lang="en-GB" dirty="0" smtClean="0"/>
              <a:t> 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CHALLENGES FACED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Non Standardised Definitions of Categories -Different data sources not using the same definitions or breakdowns.</a:t>
            </a:r>
          </a:p>
          <a:p>
            <a:endParaRPr lang="en-GB" dirty="0" smtClean="0"/>
          </a:p>
          <a:p>
            <a:pPr lvl="1">
              <a:buFont typeface="Arial" panose="020B0604020202020204" pitchFamily="34" charset="0"/>
              <a:buChar char="•"/>
            </a:pPr>
            <a:r>
              <a:rPr lang="en-GB" dirty="0" smtClean="0"/>
              <a:t>orphan-hood (ages 0-17 for ZDHS 0-20 for LCMS) </a:t>
            </a:r>
          </a:p>
          <a:p>
            <a:pPr marL="365760" lvl="1" indent="0">
              <a:buNone/>
            </a:pPr>
            <a:endParaRPr lang="en-GB" dirty="0" smtClean="0"/>
          </a:p>
          <a:p>
            <a:pPr lvl="1">
              <a:buFont typeface="Arial" panose="020B0604020202020204" pitchFamily="34" charset="0"/>
              <a:buChar char="•"/>
            </a:pPr>
            <a:r>
              <a:rPr lang="en-GB" dirty="0" smtClean="0"/>
              <a:t>Sanitation (type of toilet facility, Safe water sources)</a:t>
            </a:r>
          </a:p>
          <a:p>
            <a:pPr marL="365760" lvl="1" indent="0">
              <a:buNone/>
            </a:pPr>
            <a:endParaRPr lang="en-GB" dirty="0" smtClean="0"/>
          </a:p>
          <a:p>
            <a:pPr lvl="1">
              <a:buFont typeface="Arial" panose="020B0604020202020204" pitchFamily="34" charset="0"/>
              <a:buChar char="•"/>
            </a:pPr>
            <a:r>
              <a:rPr lang="en-GB" dirty="0" smtClean="0"/>
              <a:t>Age related categorisation e.g.: (child</a:t>
            </a:r>
            <a:r>
              <a:rPr lang="en-GB" dirty="0"/>
              <a:t>, youth, adolescents, adults</a:t>
            </a:r>
            <a:r>
              <a:rPr lang="en-GB" dirty="0" smtClean="0"/>
              <a:t>)</a:t>
            </a:r>
          </a:p>
          <a:p>
            <a:pPr marL="365760" lvl="1" indent="0">
              <a:buNone/>
            </a:pPr>
            <a:endParaRPr lang="en-GB" dirty="0" smtClean="0"/>
          </a:p>
          <a:p>
            <a:pPr lvl="1">
              <a:buFont typeface="Arial" panose="020B0604020202020204" pitchFamily="34" charset="0"/>
              <a:buChar char="•"/>
            </a:pPr>
            <a:r>
              <a:rPr lang="en-GB" dirty="0" smtClean="0"/>
              <a:t>Ethnicity: Ethnic group or tribe?)</a:t>
            </a:r>
          </a:p>
        </p:txBody>
      </p:sp>
    </p:spTree>
    <p:extLst>
      <p:ext uri="{BB962C8B-B14F-4D97-AF65-F5344CB8AC3E}">
        <p14:creationId xmlns:p14="http://schemas.microsoft.com/office/powerpoint/2010/main" val="36425166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CHALLENGES </a:t>
            </a:r>
            <a:r>
              <a:rPr lang="en-GB" dirty="0"/>
              <a:t>FACED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GB" dirty="0"/>
              <a:t>Inadequate Sample Sizes-Not easy to see trends when numbers are too small (more so for disaggregation by type of disability</a:t>
            </a:r>
            <a:r>
              <a:rPr lang="en-GB" dirty="0" smtClean="0"/>
              <a:t>)</a:t>
            </a:r>
          </a:p>
          <a:p>
            <a:pPr marL="0" indent="0">
              <a:buNone/>
            </a:pPr>
            <a:endParaRPr lang="en-GB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GB" sz="2400" dirty="0"/>
              <a:t>Hard to reach places sometimes excluded due to budgetary   constraints- this leads to missing out a subgroup that could be eligible for certain services </a:t>
            </a:r>
            <a:endParaRPr lang="en-GB" sz="2400" dirty="0" smtClean="0"/>
          </a:p>
          <a:p>
            <a:pPr marL="365760" lvl="1" indent="0">
              <a:buNone/>
            </a:pPr>
            <a:endParaRPr lang="en-GB" sz="2400" dirty="0" smtClean="0"/>
          </a:p>
          <a:p>
            <a:pPr lvl="1">
              <a:buFont typeface="Arial" panose="020B0604020202020204" pitchFamily="34" charset="0"/>
              <a:buChar char="•"/>
            </a:pPr>
            <a:r>
              <a:rPr lang="en-GB" sz="2400" dirty="0" smtClean="0"/>
              <a:t>Flooded </a:t>
            </a:r>
            <a:r>
              <a:rPr lang="en-GB" sz="2400" dirty="0"/>
              <a:t>areas and places that require water transport sometimes end up being </a:t>
            </a:r>
            <a:r>
              <a:rPr lang="en-GB" sz="2400" dirty="0" smtClean="0"/>
              <a:t>excluded</a:t>
            </a:r>
            <a:endParaRPr lang="en-GB" sz="2400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149673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CHALLENGES FACED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dirty="0" smtClean="0"/>
              <a:t>Inconsistent/Conflicting </a:t>
            </a:r>
            <a:r>
              <a:rPr lang="en-GB" dirty="0"/>
              <a:t>Methodologies for Classification </a:t>
            </a:r>
            <a:r>
              <a:rPr lang="en-GB" dirty="0" smtClean="0"/>
              <a:t>(Labour-force employment issues especially cut-off criteria on number of hours, decisions on what informal and formal sector constitute)</a:t>
            </a:r>
          </a:p>
          <a:p>
            <a:pPr marL="0" indent="0">
              <a:buNone/>
            </a:pPr>
            <a:endParaRPr lang="en-GB" dirty="0" smtClean="0"/>
          </a:p>
          <a:p>
            <a:r>
              <a:rPr lang="en-GB" dirty="0" smtClean="0"/>
              <a:t>Expertise Limitations- not having many staff trained in advanced analysis software to enable certain disaggregation such as wealth or income quintiles </a:t>
            </a:r>
          </a:p>
          <a:p>
            <a:pPr marL="0" indent="0">
              <a:buNone/>
            </a:pPr>
            <a:endParaRPr lang="en-GB" dirty="0" smtClean="0"/>
          </a:p>
          <a:p>
            <a:r>
              <a:rPr lang="en-GB" dirty="0" smtClean="0"/>
              <a:t>Lack </a:t>
            </a:r>
            <a:r>
              <a:rPr lang="en-GB" dirty="0"/>
              <a:t>of Coordination-Operating in </a:t>
            </a:r>
            <a:r>
              <a:rPr lang="en-GB" dirty="0" smtClean="0"/>
              <a:t>“self contained manner” </a:t>
            </a:r>
            <a:r>
              <a:rPr lang="en-GB" dirty="0"/>
              <a:t>both within the Central Statistical Office and as the NSS-no or little interaction for assessing data requirements for effective disaggregation </a:t>
            </a:r>
            <a:endParaRPr lang="en-GB" dirty="0" smtClean="0"/>
          </a:p>
          <a:p>
            <a:pPr marL="0" indent="0">
              <a:buNone/>
            </a:pPr>
            <a:endParaRPr lang="en-GB" dirty="0" smtClean="0"/>
          </a:p>
          <a:p>
            <a:r>
              <a:rPr lang="en-GB" dirty="0" smtClean="0"/>
              <a:t>Stake </a:t>
            </a:r>
            <a:r>
              <a:rPr lang="en-GB" dirty="0"/>
              <a:t>holder Consultative meetings not taken </a:t>
            </a:r>
            <a:r>
              <a:rPr lang="en-GB" dirty="0" smtClean="0"/>
              <a:t>seriously-Participation left to inexperienced staff</a:t>
            </a:r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903344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Challenges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GB" dirty="0" smtClean="0"/>
          </a:p>
          <a:p>
            <a:r>
              <a:rPr lang="en-GB" dirty="0" smtClean="0"/>
              <a:t>Limiting of Disaggregation categories (Census Data e.g. Religion Catholic, protestants, other)-Data is most often requested by actual denomination</a:t>
            </a:r>
          </a:p>
          <a:p>
            <a:pPr marL="0" indent="0">
              <a:buNone/>
            </a:pPr>
            <a:endParaRPr lang="en-GB" dirty="0" smtClean="0"/>
          </a:p>
          <a:p>
            <a:r>
              <a:rPr lang="en-GB" dirty="0" smtClean="0"/>
              <a:t>Administrative records e.g. from the police reports </a:t>
            </a:r>
            <a:r>
              <a:rPr lang="en-GB" dirty="0"/>
              <a:t>From entry/exit </a:t>
            </a:r>
            <a:r>
              <a:rPr lang="en-GB" dirty="0" smtClean="0"/>
              <a:t>port are not disaggregated by important characteristics such as sex or age</a:t>
            </a:r>
          </a:p>
        </p:txBody>
      </p:sp>
    </p:spTree>
    <p:extLst>
      <p:ext uri="{BB962C8B-B14F-4D97-AF65-F5344CB8AC3E}">
        <p14:creationId xmlns:p14="http://schemas.microsoft.com/office/powerpoint/2010/main" val="9158351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7467600" cy="1143000"/>
          </a:xfrm>
        </p:spPr>
        <p:txBody>
          <a:bodyPr/>
          <a:lstStyle/>
          <a:p>
            <a:r>
              <a:rPr lang="en-GB" dirty="0" smtClean="0"/>
              <a:t>WHO is left behind?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GB" dirty="0" smtClean="0"/>
              <a:t>Migrants</a:t>
            </a:r>
          </a:p>
          <a:p>
            <a:r>
              <a:rPr lang="en-GB" dirty="0" smtClean="0"/>
              <a:t>Refugees</a:t>
            </a:r>
          </a:p>
          <a:p>
            <a:r>
              <a:rPr lang="en-GB" dirty="0" smtClean="0"/>
              <a:t>Disabled Hard </a:t>
            </a:r>
            <a:r>
              <a:rPr lang="en-GB" dirty="0" smtClean="0"/>
              <a:t>to reach populations</a:t>
            </a:r>
          </a:p>
          <a:p>
            <a:r>
              <a:rPr lang="en-GB" dirty="0" smtClean="0"/>
              <a:t>Sub-groups with smaller </a:t>
            </a:r>
            <a:r>
              <a:rPr lang="en-GB" dirty="0"/>
              <a:t>populations (Albinos)</a:t>
            </a:r>
          </a:p>
          <a:p>
            <a:pPr marL="0" indent="0">
              <a:buNone/>
            </a:pPr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200566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STRIDES TOWARDS COORDINATED DISAGGREGATION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0000" lnSpcReduction="20000"/>
          </a:bodyPr>
          <a:lstStyle/>
          <a:p>
            <a:endParaRPr lang="en-US" dirty="0" smtClean="0"/>
          </a:p>
          <a:p>
            <a:r>
              <a:rPr lang="en-US" dirty="0" smtClean="0"/>
              <a:t>The CSO has reviewed the Statistics Act of 1964 and has a 2017 final Draft Bill Yet to be tabled before Parliament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 smtClean="0"/>
              <a:t>CSO has </a:t>
            </a:r>
            <a:r>
              <a:rPr lang="en-US" dirty="0"/>
              <a:t>taken a </a:t>
            </a:r>
            <a:r>
              <a:rPr lang="en-US" dirty="0" smtClean="0"/>
              <a:t>stance, </a:t>
            </a:r>
            <a:r>
              <a:rPr lang="en-US" dirty="0"/>
              <a:t>to </a:t>
            </a:r>
            <a:r>
              <a:rPr lang="en-US" dirty="0" smtClean="0"/>
              <a:t>strengthening </a:t>
            </a:r>
            <a:r>
              <a:rPr lang="en-US" dirty="0"/>
              <a:t>its coordination role in the National Statistical System (NSS), by creating a coordination </a:t>
            </a:r>
            <a:r>
              <a:rPr lang="en-US" dirty="0" smtClean="0"/>
              <a:t>Division</a:t>
            </a:r>
          </a:p>
          <a:p>
            <a:pPr marL="0" indent="0">
              <a:buNone/>
            </a:pPr>
            <a:endParaRPr lang="en-US" dirty="0" smtClean="0"/>
          </a:p>
          <a:p>
            <a:pPr lvl="0"/>
            <a:r>
              <a:rPr lang="en-US" dirty="0"/>
              <a:t>The principal responsibility of the Division is to coordinate the </a:t>
            </a:r>
            <a:r>
              <a:rPr lang="en-US" dirty="0" err="1"/>
              <a:t>Programmes</a:t>
            </a:r>
            <a:r>
              <a:rPr lang="en-US" dirty="0"/>
              <a:t> and data production activities of Central Statistical office in particular and the NSS in general;</a:t>
            </a:r>
            <a:endParaRPr lang="en-GB" dirty="0"/>
          </a:p>
          <a:p>
            <a:endParaRPr lang="en-US" dirty="0" smtClean="0"/>
          </a:p>
          <a:p>
            <a:pPr lvl="0"/>
            <a:r>
              <a:rPr lang="en-US" dirty="0" smtClean="0"/>
              <a:t>This will lead to promotion </a:t>
            </a:r>
            <a:r>
              <a:rPr lang="en-US" dirty="0"/>
              <a:t>of harmonization and integration of subsystems of </a:t>
            </a:r>
            <a:r>
              <a:rPr lang="en-US" dirty="0" smtClean="0"/>
              <a:t>data production and embracing the principal of “not leaving anyone behind” as data is produced and disseminated.</a:t>
            </a:r>
          </a:p>
          <a:p>
            <a:pPr lvl="0"/>
            <a:endParaRPr lang="en-US" dirty="0" smtClean="0"/>
          </a:p>
          <a:p>
            <a:r>
              <a:rPr lang="en-US" dirty="0" smtClean="0"/>
              <a:t>The office is currently drafting a statistical coordination policy document </a:t>
            </a:r>
          </a:p>
          <a:p>
            <a:endParaRPr lang="en-GB" dirty="0" smtClean="0"/>
          </a:p>
          <a:p>
            <a:endParaRPr lang="en-GB" dirty="0" smtClean="0"/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STRIDES….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ZA" dirty="0" smtClean="0"/>
              <a:t>The office in 2016 initiated a training activity (</a:t>
            </a:r>
            <a:r>
              <a:rPr lang="en-ZA" b="1" dirty="0" smtClean="0"/>
              <a:t>Basic data analysis and utilisation training workshop) </a:t>
            </a:r>
            <a:r>
              <a:rPr lang="en-ZA" dirty="0" smtClean="0"/>
              <a:t>for provincial data management staff, mainly planners. This is in order to develop capacities for data management as well as analysis across all sectors in the NSS. 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STRIDES…..</a:t>
            </a:r>
            <a:br>
              <a:rPr lang="en-GB" dirty="0" smtClean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endParaRPr lang="en-GB" dirty="0" smtClean="0"/>
          </a:p>
          <a:p>
            <a:r>
              <a:rPr lang="en-GB" dirty="0" smtClean="0"/>
              <a:t>Reviewed and integrated </a:t>
            </a:r>
            <a:r>
              <a:rPr lang="en-GB" dirty="0"/>
              <a:t>various </a:t>
            </a:r>
            <a:r>
              <a:rPr lang="en-GB" dirty="0" smtClean="0"/>
              <a:t>indicators prepared </a:t>
            </a:r>
            <a:r>
              <a:rPr lang="en-GB" dirty="0"/>
              <a:t>by different </a:t>
            </a:r>
            <a:r>
              <a:rPr lang="en-GB" dirty="0" smtClean="0"/>
              <a:t>line ministries </a:t>
            </a:r>
            <a:r>
              <a:rPr lang="en-GB" dirty="0"/>
              <a:t>and </a:t>
            </a:r>
            <a:r>
              <a:rPr lang="en-GB" dirty="0" smtClean="0"/>
              <a:t>sectors to come up with core indicators that can be used to report both on SDGs and National Development Plan. 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 smtClean="0"/>
              <a:t>Mapping of data sources was done for all indicators at national Level. </a:t>
            </a:r>
          </a:p>
        </p:txBody>
      </p:sp>
    </p:spTree>
    <p:extLst>
      <p:ext uri="{BB962C8B-B14F-4D97-AF65-F5344CB8AC3E}">
        <p14:creationId xmlns:p14="http://schemas.microsoft.com/office/powerpoint/2010/main" val="2960808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Benefits of the Coordination Efforts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pPr lvl="0"/>
            <a:endParaRPr lang="en-US" dirty="0" smtClean="0"/>
          </a:p>
          <a:p>
            <a:pPr lvl="0"/>
            <a:endParaRPr lang="en-US" dirty="0"/>
          </a:p>
          <a:p>
            <a:pPr lvl="0"/>
            <a:r>
              <a:rPr lang="en-US" dirty="0" smtClean="0"/>
              <a:t>Standardization </a:t>
            </a:r>
            <a:r>
              <a:rPr lang="en-US" dirty="0"/>
              <a:t>of norms, concepts, practices across and within </a:t>
            </a:r>
            <a:r>
              <a:rPr lang="en-US" dirty="0" smtClean="0"/>
              <a:t>institution;</a:t>
            </a:r>
            <a:endParaRPr lang="en-GB" dirty="0"/>
          </a:p>
          <a:p>
            <a:pPr marL="0" indent="0">
              <a:buNone/>
            </a:pPr>
            <a:endParaRPr lang="en-GB" dirty="0"/>
          </a:p>
          <a:p>
            <a:pPr lvl="0"/>
            <a:r>
              <a:rPr lang="en-US" dirty="0"/>
              <a:t>Provision of internal examination of institutional performance through monitoring and evaluation;</a:t>
            </a:r>
            <a:endParaRPr lang="en-GB" dirty="0"/>
          </a:p>
          <a:p>
            <a:pPr marL="0" indent="0">
              <a:buNone/>
            </a:pPr>
            <a:endParaRPr lang="en-GB" dirty="0"/>
          </a:p>
          <a:p>
            <a:pPr lvl="0"/>
            <a:r>
              <a:rPr lang="en-US" dirty="0" smtClean="0"/>
              <a:t>Achievement of </a:t>
            </a:r>
            <a:r>
              <a:rPr lang="en-US" dirty="0"/>
              <a:t>synergy and cost effectiveness in the utilization of resources;</a:t>
            </a:r>
            <a:endParaRPr lang="en-GB" dirty="0"/>
          </a:p>
          <a:p>
            <a:pPr marL="0" indent="0">
              <a:buNone/>
            </a:pPr>
            <a:endParaRPr lang="en-GB" dirty="0"/>
          </a:p>
          <a:p>
            <a:pPr lvl="0"/>
            <a:r>
              <a:rPr lang="en-US" dirty="0" smtClean="0"/>
              <a:t>Promoting </a:t>
            </a:r>
            <a:r>
              <a:rPr lang="en-US" dirty="0"/>
              <a:t>sharing of best practices; and</a:t>
            </a:r>
            <a:endParaRPr lang="en-GB" dirty="0"/>
          </a:p>
          <a:p>
            <a:pPr marL="0" indent="0">
              <a:buNone/>
            </a:pPr>
            <a:endParaRPr lang="en-GB" dirty="0"/>
          </a:p>
          <a:p>
            <a:pPr lvl="0"/>
            <a:r>
              <a:rPr lang="en-US" dirty="0" smtClean="0"/>
              <a:t>Strengthening </a:t>
            </a:r>
            <a:r>
              <a:rPr lang="en-US" dirty="0"/>
              <a:t>the position of the organization and </a:t>
            </a:r>
            <a:r>
              <a:rPr lang="en-US" dirty="0" smtClean="0"/>
              <a:t>enhancing </a:t>
            </a:r>
            <a:r>
              <a:rPr lang="en-US" dirty="0"/>
              <a:t>the image of official statistics.</a:t>
            </a:r>
            <a:endParaRPr lang="en-GB" dirty="0"/>
          </a:p>
          <a:p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26085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Thank you very much for your attention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End of presentation.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5277346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Banded Edge">
      <a:fillStyleLst>
        <a:solidFill>
          <a:schemeClr val="phClr"/>
        </a:solidFill>
        <a:solidFill>
          <a:schemeClr val="phClr">
            <a:tint val="5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7779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5584</TotalTime>
  <Words>736</Words>
  <Application>Microsoft Office PowerPoint</Application>
  <PresentationFormat>On-screen Show (4:3)</PresentationFormat>
  <Paragraphs>106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Arial</vt:lpstr>
      <vt:lpstr>Calibri</vt:lpstr>
      <vt:lpstr>Century Schoolbook</vt:lpstr>
      <vt:lpstr>Times New Roman</vt:lpstr>
      <vt:lpstr>Wingdings</vt:lpstr>
      <vt:lpstr>Wingdings 2</vt:lpstr>
      <vt:lpstr>Oriel</vt:lpstr>
      <vt:lpstr>Challenges in producing disaggregated data and STRIDES TOWARDS COORDINATED DISAGGREGATION-The Case of  Zambia NSO</vt:lpstr>
      <vt:lpstr>Content of Presentation</vt:lpstr>
      <vt:lpstr>Common Characteristics used in disaggregation </vt:lpstr>
      <vt:lpstr>CHALLENGES FACED</vt:lpstr>
      <vt:lpstr>CHALLENGES FACED</vt:lpstr>
      <vt:lpstr>CHALLENGES FACED</vt:lpstr>
      <vt:lpstr>Challenges</vt:lpstr>
      <vt:lpstr>WHO is left behind?</vt:lpstr>
      <vt:lpstr>STRIDES TOWARDS COORDINATED DISAGGREGATION</vt:lpstr>
      <vt:lpstr>STRIDES….</vt:lpstr>
      <vt:lpstr>STRIDES….. </vt:lpstr>
      <vt:lpstr>Benefits of the Coordination Efforts</vt:lpstr>
      <vt:lpstr>Thank you very much for your attention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Image Building for CSO</dc:title>
  <dc:creator>user</dc:creator>
  <cp:lastModifiedBy>Batista Chilopa</cp:lastModifiedBy>
  <cp:revision>79</cp:revision>
  <cp:lastPrinted>2017-09-22T07:49:52Z</cp:lastPrinted>
  <dcterms:created xsi:type="dcterms:W3CDTF">2017-04-18T19:36:36Z</dcterms:created>
  <dcterms:modified xsi:type="dcterms:W3CDTF">2017-09-27T11:05:06Z</dcterms:modified>
</cp:coreProperties>
</file>