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1" r:id="rId3"/>
    <p:sldId id="257" r:id="rId4"/>
    <p:sldId id="258" r:id="rId5"/>
    <p:sldId id="259" r:id="rId6"/>
    <p:sldId id="256" r:id="rId7"/>
    <p:sldId id="260" r:id="rId8"/>
    <p:sldId id="261" r:id="rId9"/>
    <p:sldId id="262" r:id="rId10"/>
    <p:sldId id="263" r:id="rId11"/>
    <p:sldId id="266" r:id="rId12"/>
    <p:sldId id="264" r:id="rId13"/>
    <p:sldId id="265" r:id="rId14"/>
    <p:sldId id="267" r:id="rId15"/>
    <p:sldId id="268"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08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67" d="100"/>
          <a:sy n="67"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9FA1F39-7A83-453C-B3C8-F3AD695B0137}" type="datetimeFigureOut">
              <a:rPr lang="en-GB" smtClean="0"/>
              <a:t>27/09/2017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AC5556-A004-47AE-9C20-F6A1701AC89D}" type="slidenum">
              <a:rPr lang="en-GB" smtClean="0"/>
              <a:t>‹#›</a:t>
            </a:fld>
            <a:endParaRPr lang="en-GB"/>
          </a:p>
        </p:txBody>
      </p:sp>
    </p:spTree>
    <p:extLst>
      <p:ext uri="{BB962C8B-B14F-4D97-AF65-F5344CB8AC3E}">
        <p14:creationId xmlns:p14="http://schemas.microsoft.com/office/powerpoint/2010/main" val="2967027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9FA1F39-7A83-453C-B3C8-F3AD695B0137}" type="datetimeFigureOut">
              <a:rPr lang="en-GB" smtClean="0"/>
              <a:t>27/09/2017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AC5556-A004-47AE-9C20-F6A1701AC89D}" type="slidenum">
              <a:rPr lang="en-GB" smtClean="0"/>
              <a:t>‹#›</a:t>
            </a:fld>
            <a:endParaRPr lang="en-GB"/>
          </a:p>
        </p:txBody>
      </p:sp>
    </p:spTree>
    <p:extLst>
      <p:ext uri="{BB962C8B-B14F-4D97-AF65-F5344CB8AC3E}">
        <p14:creationId xmlns:p14="http://schemas.microsoft.com/office/powerpoint/2010/main" val="2989998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FA1F39-7A83-453C-B3C8-F3AD695B0137}" type="datetimeFigureOut">
              <a:rPr lang="en-GB" smtClean="0"/>
              <a:t>27/09/2017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AC5556-A004-47AE-9C20-F6A1701AC89D}" type="slidenum">
              <a:rPr lang="en-GB" smtClean="0"/>
              <a:t>‹#›</a:t>
            </a:fld>
            <a:endParaRPr lang="en-GB"/>
          </a:p>
        </p:txBody>
      </p:sp>
    </p:spTree>
    <p:extLst>
      <p:ext uri="{BB962C8B-B14F-4D97-AF65-F5344CB8AC3E}">
        <p14:creationId xmlns:p14="http://schemas.microsoft.com/office/powerpoint/2010/main" val="451293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9FA1F39-7A83-453C-B3C8-F3AD695B0137}" type="datetimeFigureOut">
              <a:rPr lang="en-GB" smtClean="0"/>
              <a:t>27/09/2017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AC5556-A004-47AE-9C20-F6A1701AC89D}" type="slidenum">
              <a:rPr lang="en-GB" smtClean="0"/>
              <a:t>‹#›</a:t>
            </a:fld>
            <a:endParaRPr lang="en-GB"/>
          </a:p>
        </p:txBody>
      </p:sp>
    </p:spTree>
    <p:extLst>
      <p:ext uri="{BB962C8B-B14F-4D97-AF65-F5344CB8AC3E}">
        <p14:creationId xmlns:p14="http://schemas.microsoft.com/office/powerpoint/2010/main" val="2425865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9FA1F39-7A83-453C-B3C8-F3AD695B0137}" type="datetimeFigureOut">
              <a:rPr lang="en-GB" smtClean="0"/>
              <a:t>27/09/2017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8AC5556-A004-47AE-9C20-F6A1701AC89D}" type="slidenum">
              <a:rPr lang="en-GB" smtClean="0"/>
              <a:t>‹#›</a:t>
            </a:fld>
            <a:endParaRPr lang="en-GB"/>
          </a:p>
        </p:txBody>
      </p:sp>
    </p:spTree>
    <p:extLst>
      <p:ext uri="{BB962C8B-B14F-4D97-AF65-F5344CB8AC3E}">
        <p14:creationId xmlns:p14="http://schemas.microsoft.com/office/powerpoint/2010/main" val="2588028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9FA1F39-7A83-453C-B3C8-F3AD695B0137}" type="datetimeFigureOut">
              <a:rPr lang="en-GB" smtClean="0"/>
              <a:t>27/09/2017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AC5556-A004-47AE-9C20-F6A1701AC89D}" type="slidenum">
              <a:rPr lang="en-GB" smtClean="0"/>
              <a:t>‹#›</a:t>
            </a:fld>
            <a:endParaRPr lang="en-GB"/>
          </a:p>
        </p:txBody>
      </p:sp>
    </p:spTree>
    <p:extLst>
      <p:ext uri="{BB962C8B-B14F-4D97-AF65-F5344CB8AC3E}">
        <p14:creationId xmlns:p14="http://schemas.microsoft.com/office/powerpoint/2010/main" val="4062583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FA1F39-7A83-453C-B3C8-F3AD695B0137}" type="datetimeFigureOut">
              <a:rPr lang="en-GB" smtClean="0"/>
              <a:t>27/09/2017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AC5556-A004-47AE-9C20-F6A1701AC89D}" type="slidenum">
              <a:rPr lang="en-GB" smtClean="0"/>
              <a:t>‹#›</a:t>
            </a:fld>
            <a:endParaRPr lang="en-GB"/>
          </a:p>
        </p:txBody>
      </p:sp>
    </p:spTree>
    <p:extLst>
      <p:ext uri="{BB962C8B-B14F-4D97-AF65-F5344CB8AC3E}">
        <p14:creationId xmlns:p14="http://schemas.microsoft.com/office/powerpoint/2010/main" val="411834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FA1F39-7A83-453C-B3C8-F3AD695B0137}" type="datetimeFigureOut">
              <a:rPr lang="en-GB" smtClean="0"/>
              <a:t>27/09/2017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AC5556-A004-47AE-9C20-F6A1701AC89D}" type="slidenum">
              <a:rPr lang="en-GB" smtClean="0"/>
              <a:t>‹#›</a:t>
            </a:fld>
            <a:endParaRPr lang="en-GB"/>
          </a:p>
        </p:txBody>
      </p:sp>
    </p:spTree>
    <p:extLst>
      <p:ext uri="{BB962C8B-B14F-4D97-AF65-F5344CB8AC3E}">
        <p14:creationId xmlns:p14="http://schemas.microsoft.com/office/powerpoint/2010/main" val="2873189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FA1F39-7A83-453C-B3C8-F3AD695B0137}" type="datetimeFigureOut">
              <a:rPr lang="en-GB" smtClean="0"/>
              <a:t>27/09/2017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AC5556-A004-47AE-9C20-F6A1701AC89D}" type="slidenum">
              <a:rPr lang="en-GB" smtClean="0"/>
              <a:t>‹#›</a:t>
            </a:fld>
            <a:endParaRPr lang="en-GB"/>
          </a:p>
        </p:txBody>
      </p:sp>
    </p:spTree>
    <p:extLst>
      <p:ext uri="{BB962C8B-B14F-4D97-AF65-F5344CB8AC3E}">
        <p14:creationId xmlns:p14="http://schemas.microsoft.com/office/powerpoint/2010/main" val="3541954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9FA1F39-7A83-453C-B3C8-F3AD695B0137}" type="datetimeFigureOut">
              <a:rPr lang="en-GB" smtClean="0"/>
              <a:t>27/09/2017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AC5556-A004-47AE-9C20-F6A1701AC89D}" type="slidenum">
              <a:rPr lang="en-GB" smtClean="0"/>
              <a:t>‹#›</a:t>
            </a:fld>
            <a:endParaRPr lang="en-GB"/>
          </a:p>
        </p:txBody>
      </p:sp>
    </p:spTree>
    <p:extLst>
      <p:ext uri="{BB962C8B-B14F-4D97-AF65-F5344CB8AC3E}">
        <p14:creationId xmlns:p14="http://schemas.microsoft.com/office/powerpoint/2010/main" val="3956434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9FA1F39-7A83-453C-B3C8-F3AD695B0137}" type="datetimeFigureOut">
              <a:rPr lang="en-GB" smtClean="0"/>
              <a:t>27/09/2017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AC5556-A004-47AE-9C20-F6A1701AC89D}" type="slidenum">
              <a:rPr lang="en-GB" smtClean="0"/>
              <a:t>‹#›</a:t>
            </a:fld>
            <a:endParaRPr lang="en-GB"/>
          </a:p>
        </p:txBody>
      </p:sp>
    </p:spTree>
    <p:extLst>
      <p:ext uri="{BB962C8B-B14F-4D97-AF65-F5344CB8AC3E}">
        <p14:creationId xmlns:p14="http://schemas.microsoft.com/office/powerpoint/2010/main" val="629298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FA1F39-7A83-453C-B3C8-F3AD695B0137}" type="datetimeFigureOut">
              <a:rPr lang="en-GB" smtClean="0"/>
              <a:t>27/09/2017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AC5556-A004-47AE-9C20-F6A1701AC89D}" type="slidenum">
              <a:rPr lang="en-GB" smtClean="0"/>
              <a:t>‹#›</a:t>
            </a:fld>
            <a:endParaRPr lang="en-GB"/>
          </a:p>
        </p:txBody>
      </p:sp>
    </p:spTree>
    <p:extLst>
      <p:ext uri="{BB962C8B-B14F-4D97-AF65-F5344CB8AC3E}">
        <p14:creationId xmlns:p14="http://schemas.microsoft.com/office/powerpoint/2010/main" val="39114161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15th_parallel_north" TargetMode="External"/><Relationship Id="rId2" Type="http://schemas.openxmlformats.org/officeDocument/2006/relationships/hyperlink" Target="https://en.wikipedia.org/wiki/3rd_parallel_north" TargetMode="External"/><Relationship Id="rId1" Type="http://schemas.openxmlformats.org/officeDocument/2006/relationships/slideLayout" Target="../slideLayouts/slideLayout2.xml"/><Relationship Id="rId5" Type="http://schemas.openxmlformats.org/officeDocument/2006/relationships/hyperlink" Target="https://en.wikipedia.org/wiki/48th_meridian_east" TargetMode="External"/><Relationship Id="rId4" Type="http://schemas.openxmlformats.org/officeDocument/2006/relationships/hyperlink" Target="https://en.wikipedia.org/wiki/33rd_meridian_east"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1062" y="396875"/>
            <a:ext cx="10515600" cy="593248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p:spPr>
        <p:txBody>
          <a:bodyPr>
            <a:normAutofit fontScale="85000" lnSpcReduction="20000"/>
          </a:bodyPr>
          <a:lstStyle/>
          <a:p>
            <a:pPr algn="ctr"/>
            <a:endParaRPr lang="en-US" dirty="0" smtClean="0"/>
          </a:p>
          <a:p>
            <a:pPr algn="ctr"/>
            <a:endParaRPr lang="en-US" dirty="0" smtClean="0"/>
          </a:p>
          <a:p>
            <a:pPr algn="ctr"/>
            <a:endParaRPr lang="en-US" sz="3600" dirty="0"/>
          </a:p>
          <a:p>
            <a:pPr marL="0" marR="0" indent="0" algn="ctr">
              <a:lnSpc>
                <a:spcPct val="115000"/>
              </a:lnSpc>
              <a:spcBef>
                <a:spcPts val="1200"/>
              </a:spcBef>
              <a:spcAft>
                <a:spcPts val="0"/>
              </a:spcAft>
              <a:buNone/>
            </a:pPr>
            <a:r>
              <a:rPr lang="en-GB" sz="3600" b="1" dirty="0">
                <a:latin typeface="Times New Roman" panose="02020603050405020304" pitchFamily="18" charset="0"/>
                <a:ea typeface="Calibri" panose="020F0502020204030204" pitchFamily="34" charset="0"/>
                <a:cs typeface="Arial" panose="020B0604020202020204" pitchFamily="34" charset="0"/>
              </a:rPr>
              <a:t>Sub-regional workshop on Data </a:t>
            </a:r>
            <a:r>
              <a:rPr lang="en-GB" sz="3600" b="1" dirty="0" smtClean="0">
                <a:latin typeface="Times New Roman" panose="02020603050405020304" pitchFamily="18" charset="0"/>
                <a:ea typeface="Calibri" panose="020F0502020204030204" pitchFamily="34" charset="0"/>
                <a:cs typeface="Arial" panose="020B0604020202020204" pitchFamily="34" charset="0"/>
              </a:rPr>
              <a:t>disaggregation</a:t>
            </a:r>
          </a:p>
          <a:p>
            <a:pPr marL="0" marR="0" indent="0" algn="ctr">
              <a:lnSpc>
                <a:spcPct val="115000"/>
              </a:lnSpc>
              <a:spcBef>
                <a:spcPts val="1200"/>
              </a:spcBef>
              <a:spcAft>
                <a:spcPts val="0"/>
              </a:spcAft>
              <a:buNone/>
            </a:pPr>
            <a:endParaRPr lang="en-US" sz="2000" dirty="0">
              <a:latin typeface="Calibri" panose="020F0502020204030204" pitchFamily="34" charset="0"/>
              <a:ea typeface="Calibri" panose="020F0502020204030204" pitchFamily="34" charset="0"/>
              <a:cs typeface="Arial" panose="020B0604020202020204" pitchFamily="34" charset="0"/>
            </a:endParaRPr>
          </a:p>
          <a:p>
            <a:pPr marL="0" indent="0" algn="ctr">
              <a:lnSpc>
                <a:spcPct val="115000"/>
              </a:lnSpc>
              <a:spcBef>
                <a:spcPts val="1200"/>
              </a:spcBef>
              <a:buNone/>
            </a:pPr>
            <a:r>
              <a:rPr lang="en-GB" sz="2400" b="1" i="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Ethiopian Experiences</a:t>
            </a:r>
          </a:p>
          <a:p>
            <a:pPr marL="0" marR="0" indent="0" algn="ctr">
              <a:lnSpc>
                <a:spcPct val="115000"/>
              </a:lnSpc>
              <a:spcBef>
                <a:spcPts val="1200"/>
              </a:spcBef>
              <a:spcAft>
                <a:spcPts val="0"/>
              </a:spcAft>
              <a:buNone/>
            </a:pPr>
            <a:r>
              <a:rPr lang="en-GB" sz="2400" b="1" i="1" dirty="0" smtClean="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By </a:t>
            </a:r>
          </a:p>
          <a:p>
            <a:pPr marL="0" marR="0" indent="0" algn="ctr">
              <a:lnSpc>
                <a:spcPct val="115000"/>
              </a:lnSpc>
              <a:spcBef>
                <a:spcPts val="1200"/>
              </a:spcBef>
              <a:spcAft>
                <a:spcPts val="0"/>
              </a:spcAft>
              <a:buNone/>
            </a:pPr>
            <a:r>
              <a:rPr lang="en-GB" sz="2400" b="1" i="1" dirty="0" smtClean="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Abate </a:t>
            </a:r>
            <a:r>
              <a:rPr lang="en-GB" sz="2400" b="1" i="1" dirty="0" err="1" smtClean="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Sidelel</a:t>
            </a:r>
            <a:endParaRPr lang="en-GB" sz="2400" b="1" i="1" dirty="0" smtClean="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p>
            <a:pPr marL="0" marR="0" indent="0" algn="ctr">
              <a:lnSpc>
                <a:spcPct val="115000"/>
              </a:lnSpc>
              <a:spcBef>
                <a:spcPts val="1200"/>
              </a:spcBef>
              <a:spcAft>
                <a:spcPts val="0"/>
              </a:spcAft>
              <a:buNone/>
            </a:pPr>
            <a:r>
              <a:rPr lang="en-GB" sz="2400" b="1" dirty="0" smtClean="0">
                <a:latin typeface="Times New Roman" panose="02020603050405020304" pitchFamily="18" charset="0"/>
                <a:ea typeface="Calibri" panose="020F0502020204030204" pitchFamily="34" charset="0"/>
                <a:cs typeface="Arial" panose="020B0604020202020204" pitchFamily="34" charset="0"/>
              </a:rPr>
              <a:t>Lilongwe</a:t>
            </a:r>
            <a:r>
              <a:rPr lang="en-GB" sz="2400" b="1" dirty="0">
                <a:latin typeface="Times New Roman" panose="02020603050405020304" pitchFamily="18" charset="0"/>
                <a:ea typeface="Calibri" panose="020F0502020204030204" pitchFamily="34" charset="0"/>
                <a:cs typeface="Arial" panose="020B0604020202020204" pitchFamily="34" charset="0"/>
              </a:rPr>
              <a:t>, Malawi, </a:t>
            </a:r>
            <a:endParaRPr lang="en-GB" sz="2400" b="1" dirty="0" smtClean="0">
              <a:latin typeface="Times New Roman" panose="02020603050405020304" pitchFamily="18" charset="0"/>
              <a:ea typeface="Calibri" panose="020F0502020204030204" pitchFamily="34" charset="0"/>
              <a:cs typeface="Arial" panose="020B0604020202020204" pitchFamily="34" charset="0"/>
            </a:endParaRPr>
          </a:p>
          <a:p>
            <a:pPr marL="0" marR="0" algn="ctr">
              <a:lnSpc>
                <a:spcPct val="115000"/>
              </a:lnSpc>
              <a:spcBef>
                <a:spcPts val="1200"/>
              </a:spcBef>
              <a:spcAft>
                <a:spcPts val="0"/>
              </a:spcAft>
            </a:pPr>
            <a:endParaRPr lang="en-GB" sz="2400" b="1" dirty="0">
              <a:latin typeface="Times New Roman" panose="02020603050405020304" pitchFamily="18" charset="0"/>
              <a:ea typeface="Calibri" panose="020F0502020204030204" pitchFamily="34" charset="0"/>
              <a:cs typeface="Arial" panose="020B0604020202020204" pitchFamily="34" charset="0"/>
            </a:endParaRPr>
          </a:p>
          <a:p>
            <a:pPr marL="0" marR="0" indent="0" algn="ctr">
              <a:lnSpc>
                <a:spcPct val="115000"/>
              </a:lnSpc>
              <a:spcBef>
                <a:spcPts val="1200"/>
              </a:spcBef>
              <a:spcAft>
                <a:spcPts val="0"/>
              </a:spcAft>
              <a:buNone/>
            </a:pPr>
            <a:endParaRPr lang="en-GB" sz="2400" b="1" dirty="0">
              <a:latin typeface="Times New Roman" panose="02020603050405020304" pitchFamily="18" charset="0"/>
              <a:ea typeface="Calibri" panose="020F0502020204030204" pitchFamily="34" charset="0"/>
              <a:cs typeface="Arial" panose="020B0604020202020204" pitchFamily="34" charset="0"/>
            </a:endParaRPr>
          </a:p>
          <a:p>
            <a:pPr marL="0" marR="0" algn="ctr">
              <a:lnSpc>
                <a:spcPct val="115000"/>
              </a:lnSpc>
              <a:spcBef>
                <a:spcPts val="1200"/>
              </a:spcBef>
              <a:spcAft>
                <a:spcPts val="0"/>
              </a:spcAft>
            </a:pPr>
            <a:endParaRPr lang="en-GB" sz="2400" b="1" dirty="0" smtClean="0">
              <a:latin typeface="Times New Roman" panose="02020603050405020304" pitchFamily="18" charset="0"/>
              <a:ea typeface="Calibri" panose="020F0502020204030204" pitchFamily="34" charset="0"/>
              <a:cs typeface="Arial" panose="020B0604020202020204" pitchFamily="34" charset="0"/>
            </a:endParaRPr>
          </a:p>
          <a:p>
            <a:pPr marL="0" marR="0" indent="0" algn="r">
              <a:lnSpc>
                <a:spcPct val="115000"/>
              </a:lnSpc>
              <a:spcBef>
                <a:spcPts val="1200"/>
              </a:spcBef>
              <a:spcAft>
                <a:spcPts val="0"/>
              </a:spcAft>
              <a:buNone/>
            </a:pPr>
            <a:r>
              <a:rPr lang="en-GB" sz="2400" b="1" dirty="0" smtClean="0">
                <a:latin typeface="Times New Roman" panose="02020603050405020304" pitchFamily="18" charset="0"/>
                <a:ea typeface="Calibri" panose="020F0502020204030204" pitchFamily="34" charset="0"/>
                <a:cs typeface="Arial" panose="020B0604020202020204" pitchFamily="34" charset="0"/>
              </a:rPr>
              <a:t>27-29 </a:t>
            </a:r>
            <a:r>
              <a:rPr lang="en-GB" sz="2400" b="1" dirty="0">
                <a:latin typeface="Times New Roman" panose="02020603050405020304" pitchFamily="18" charset="0"/>
                <a:ea typeface="Calibri" panose="020F0502020204030204" pitchFamily="34" charset="0"/>
                <a:cs typeface="Arial" panose="020B0604020202020204" pitchFamily="34" charset="0"/>
              </a:rPr>
              <a:t>September 2017</a:t>
            </a:r>
            <a:endParaRPr lang="en-US" sz="2000" dirty="0">
              <a:latin typeface="Calibri" panose="020F0502020204030204" pitchFamily="34" charset="0"/>
              <a:ea typeface="Calibri" panose="020F0502020204030204" pitchFamily="34" charset="0"/>
              <a:cs typeface="Arial" panose="020B0604020202020204" pitchFamily="34" charset="0"/>
            </a:endParaRPr>
          </a:p>
          <a:p>
            <a:pPr algn="ctr"/>
            <a:endParaRPr lang="en-US" dirty="0"/>
          </a:p>
        </p:txBody>
      </p:sp>
    </p:spTree>
    <p:extLst>
      <p:ext uri="{BB962C8B-B14F-4D97-AF65-F5344CB8AC3E}">
        <p14:creationId xmlns:p14="http://schemas.microsoft.com/office/powerpoint/2010/main" val="4126523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28613"/>
            <a:ext cx="10515600" cy="584835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txBody>
          <a:bodyPr/>
          <a:lstStyle/>
          <a:p>
            <a:endParaRPr lang="en-US" dirty="0" smtClean="0"/>
          </a:p>
          <a:p>
            <a:endParaRPr lang="en-US" dirty="0" smtClean="0"/>
          </a:p>
          <a:p>
            <a:endParaRPr lang="en-US" dirty="0"/>
          </a:p>
          <a:p>
            <a:endParaRPr lang="en-US" dirty="0" smtClean="0"/>
          </a:p>
          <a:p>
            <a:pPr lvl="7"/>
            <a:r>
              <a:rPr lang="en-US" sz="3200" dirty="0" smtClean="0">
                <a:latin typeface="Arial Black" panose="020B0A04020102020204" pitchFamily="34" charset="0"/>
              </a:rPr>
              <a:t>Country overview </a:t>
            </a:r>
          </a:p>
          <a:p>
            <a:pPr lvl="7"/>
            <a:r>
              <a:rPr lang="en-US" sz="3200" dirty="0" smtClean="0">
                <a:latin typeface="Arial Black" panose="020B0A04020102020204" pitchFamily="34" charset="0"/>
              </a:rPr>
              <a:t>Experiences </a:t>
            </a:r>
          </a:p>
          <a:p>
            <a:pPr lvl="7"/>
            <a:r>
              <a:rPr lang="en-US" sz="3200" dirty="0" smtClean="0">
                <a:latin typeface="Arial Black" panose="020B0A04020102020204" pitchFamily="34" charset="0"/>
              </a:rPr>
              <a:t>Challenges</a:t>
            </a:r>
            <a:endParaRPr lang="en-US" dirty="0">
              <a:latin typeface="Arial Black" panose="020B0A04020102020204" pitchFamily="34" charset="0"/>
            </a:endParaRPr>
          </a:p>
        </p:txBody>
      </p:sp>
    </p:spTree>
    <p:extLst>
      <p:ext uri="{BB962C8B-B14F-4D97-AF65-F5344CB8AC3E}">
        <p14:creationId xmlns:p14="http://schemas.microsoft.com/office/powerpoint/2010/main" val="3751442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GB" dirty="0">
                <a:solidFill>
                  <a:srgbClr val="FF0000"/>
                </a:solidFill>
                <a:latin typeface="Bookman Old Style" panose="02050604050505020204" pitchFamily="18" charset="0"/>
              </a:rPr>
              <a:t>Introduction</a:t>
            </a:r>
            <a:endParaRPr lang="en-US" dirty="0"/>
          </a:p>
        </p:txBody>
      </p:sp>
      <p:sp>
        <p:nvSpPr>
          <p:cNvPr id="3" name="Content Placeholder 2"/>
          <p:cNvSpPr>
            <a:spLocks noGrp="1"/>
          </p:cNvSpPr>
          <p:nvPr>
            <p:ph idx="1"/>
          </p:nvPr>
        </p:nvSpPr>
        <p:spPr>
          <a:xfrm>
            <a:off x="838200" y="1325562"/>
            <a:ext cx="10515600" cy="4803775"/>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p:spPr>
        <p:txBody>
          <a:bodyPr>
            <a:normAutofit/>
          </a:bodyPr>
          <a:lstStyle/>
          <a:p>
            <a:pPr marL="0" indent="0">
              <a:buNone/>
            </a:pPr>
            <a:r>
              <a:rPr lang="en-US" sz="2400" dirty="0">
                <a:solidFill>
                  <a:srgbClr val="0070C0"/>
                </a:solidFill>
                <a:latin typeface="Bookman Old Style" panose="02050604050505020204" pitchFamily="18" charset="0"/>
              </a:rPr>
              <a:t>Ethiopia is located in North East Africa – in the Horn of </a:t>
            </a:r>
            <a:r>
              <a:rPr lang="en-US" sz="2400" dirty="0" smtClean="0">
                <a:solidFill>
                  <a:srgbClr val="0070C0"/>
                </a:solidFill>
                <a:latin typeface="Bookman Old Style" panose="02050604050505020204" pitchFamily="18" charset="0"/>
              </a:rPr>
              <a:t>Africa</a:t>
            </a:r>
          </a:p>
          <a:p>
            <a:pPr>
              <a:buFont typeface="Wingdings" panose="05000000000000000000" pitchFamily="2" charset="2"/>
              <a:buChar char="Ø"/>
            </a:pPr>
            <a:r>
              <a:rPr lang="en-US" sz="2400" dirty="0" smtClean="0">
                <a:latin typeface="Bookman Old Style" panose="02050604050505020204" pitchFamily="18" charset="0"/>
              </a:rPr>
              <a:t>Physical</a:t>
            </a:r>
          </a:p>
          <a:p>
            <a:pPr lvl="1"/>
            <a:r>
              <a:rPr lang="en-US" sz="2000" dirty="0">
                <a:latin typeface="Bookman Old Style" panose="02050604050505020204" pitchFamily="18" charset="0"/>
              </a:rPr>
              <a:t>Area:-</a:t>
            </a:r>
            <a:r>
              <a:rPr lang="en-US" sz="2000" dirty="0" smtClean="0"/>
              <a:t> covers </a:t>
            </a:r>
            <a:r>
              <a:rPr lang="en-US" sz="2000" dirty="0"/>
              <a:t>a total area of 1.1 million square kilometers (420 million square miles)</a:t>
            </a:r>
            <a:endParaRPr lang="en-US" sz="2000" dirty="0" smtClean="0">
              <a:latin typeface="Bookman Old Style" panose="02050604050505020204" pitchFamily="18" charset="0"/>
            </a:endParaRPr>
          </a:p>
          <a:p>
            <a:pPr lvl="1"/>
            <a:r>
              <a:rPr lang="en-US" sz="2000" dirty="0" smtClean="0">
                <a:latin typeface="Bookman Old Style" panose="02050604050505020204" pitchFamily="18" charset="0"/>
              </a:rPr>
              <a:t>Vicinal location:- </a:t>
            </a:r>
            <a:r>
              <a:rPr lang="en-US" sz="2000" dirty="0"/>
              <a:t>Sudan and South Sudan, Djibouti, Eritrea, Somalia and </a:t>
            </a:r>
            <a:r>
              <a:rPr lang="en-US" sz="2000" dirty="0" smtClean="0"/>
              <a:t>Kenya</a:t>
            </a:r>
          </a:p>
          <a:p>
            <a:pPr lvl="1"/>
            <a:r>
              <a:rPr lang="en-US" sz="2000" dirty="0" smtClean="0">
                <a:latin typeface="Bookman Old Style" panose="02050604050505020204" pitchFamily="18" charset="0"/>
              </a:rPr>
              <a:t>Absolute location:- </a:t>
            </a:r>
            <a:r>
              <a:rPr lang="en-US" sz="2000" dirty="0"/>
              <a:t>between latitudes </a:t>
            </a:r>
            <a:r>
              <a:rPr lang="en-US" sz="2000" dirty="0">
                <a:hlinkClick r:id="rId2" tooltip="3rd parallel north"/>
              </a:rPr>
              <a:t>3°</a:t>
            </a:r>
            <a:r>
              <a:rPr lang="en-US" sz="2000" dirty="0"/>
              <a:t> and </a:t>
            </a:r>
            <a:r>
              <a:rPr lang="en-US" sz="2000" dirty="0">
                <a:hlinkClick r:id="rId3" tooltip="15th parallel north"/>
              </a:rPr>
              <a:t>15°N</a:t>
            </a:r>
            <a:r>
              <a:rPr lang="en-US" sz="2000" dirty="0"/>
              <a:t>, and longitudes </a:t>
            </a:r>
            <a:r>
              <a:rPr lang="en-US" sz="2000" dirty="0">
                <a:hlinkClick r:id="rId4" tooltip="33rd meridian east"/>
              </a:rPr>
              <a:t>33°</a:t>
            </a:r>
            <a:r>
              <a:rPr lang="en-US" sz="2000" dirty="0"/>
              <a:t> and </a:t>
            </a:r>
            <a:r>
              <a:rPr lang="en-US" sz="2000" dirty="0" smtClean="0">
                <a:hlinkClick r:id="rId5" tooltip="48th meridian east"/>
              </a:rPr>
              <a:t>48°E</a:t>
            </a:r>
            <a:endParaRPr lang="en-US" sz="2000" dirty="0">
              <a:latin typeface="Bookman Old Style" panose="02050604050505020204" pitchFamily="18" charset="0"/>
            </a:endParaRPr>
          </a:p>
          <a:p>
            <a:pPr>
              <a:buFont typeface="Wingdings" panose="05000000000000000000" pitchFamily="2" charset="2"/>
              <a:buChar char="Ø"/>
            </a:pPr>
            <a:r>
              <a:rPr lang="en-US" dirty="0" smtClean="0">
                <a:latin typeface="Bookman Old Style" panose="02050604050505020204" pitchFamily="18" charset="0"/>
              </a:rPr>
              <a:t>Population</a:t>
            </a:r>
          </a:p>
          <a:p>
            <a:pPr lvl="1"/>
            <a:r>
              <a:rPr lang="en-US" dirty="0" smtClean="0">
                <a:latin typeface="Bookman Old Style" panose="02050604050505020204" pitchFamily="18" charset="0"/>
              </a:rPr>
              <a:t>estimated 94,352,000 on July 1, 2017</a:t>
            </a:r>
          </a:p>
          <a:p>
            <a:pPr lvl="1"/>
            <a:r>
              <a:rPr lang="en-US" sz="2000" dirty="0" smtClean="0">
                <a:latin typeface="Bookman Old Style" panose="02050604050505020204" pitchFamily="18" charset="0"/>
              </a:rPr>
              <a:t>A </a:t>
            </a:r>
            <a:r>
              <a:rPr lang="en-US" sz="2000" dirty="0">
                <a:latin typeface="Bookman Old Style" panose="02050604050505020204" pitchFamily="18" charset="0"/>
              </a:rPr>
              <a:t>multilingual nation with around 80 ethno-linguistic </a:t>
            </a:r>
            <a:r>
              <a:rPr lang="en-US" sz="2000" dirty="0" smtClean="0">
                <a:latin typeface="Bookman Old Style" panose="02050604050505020204" pitchFamily="18" charset="0"/>
              </a:rPr>
              <a:t>groups</a:t>
            </a:r>
          </a:p>
          <a:p>
            <a:pPr>
              <a:buFont typeface="Wingdings" panose="05000000000000000000" pitchFamily="2" charset="2"/>
              <a:buChar char="Ø"/>
            </a:pPr>
            <a:r>
              <a:rPr lang="en-US" dirty="0" smtClean="0">
                <a:latin typeface="Bookman Old Style" panose="02050604050505020204" pitchFamily="18" charset="0"/>
              </a:rPr>
              <a:t>Economy</a:t>
            </a:r>
          </a:p>
          <a:p>
            <a:pPr lvl="1"/>
            <a:r>
              <a:rPr lang="en-US" sz="2000" dirty="0">
                <a:latin typeface="Bookman Old Style" panose="02050604050505020204" pitchFamily="18" charset="0"/>
              </a:rPr>
              <a:t>Agriculture is predominantly the source of the country’s economy and accounts for almost 41% of the </a:t>
            </a:r>
            <a:r>
              <a:rPr lang="en-US" sz="2000" dirty="0" smtClean="0">
                <a:latin typeface="Bookman Old Style" panose="02050604050505020204" pitchFamily="18" charset="0"/>
              </a:rPr>
              <a:t>Gross Domestic Product </a:t>
            </a:r>
            <a:r>
              <a:rPr lang="en-US" sz="2000" dirty="0">
                <a:latin typeface="Bookman Old Style" panose="02050604050505020204" pitchFamily="18" charset="0"/>
              </a:rPr>
              <a:t>(GDP), 80% of exports, and 80% of the labor force</a:t>
            </a:r>
          </a:p>
        </p:txBody>
      </p:sp>
    </p:spTree>
    <p:extLst>
      <p:ext uri="{BB962C8B-B14F-4D97-AF65-F5344CB8AC3E}">
        <p14:creationId xmlns:p14="http://schemas.microsoft.com/office/powerpoint/2010/main" val="1013944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1463" y="414338"/>
            <a:ext cx="11714332" cy="6166424"/>
          </a:xfrm>
          <a:prstGeom prst="rect">
            <a:avLst/>
          </a:prstGeom>
        </p:spPr>
      </p:pic>
    </p:spTree>
    <p:extLst>
      <p:ext uri="{BB962C8B-B14F-4D97-AF65-F5344CB8AC3E}">
        <p14:creationId xmlns:p14="http://schemas.microsoft.com/office/powerpoint/2010/main" val="1959266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377825"/>
          </a:xfrm>
        </p:spPr>
        <p:txBody>
          <a:bodyPr>
            <a:normAutofit fontScale="90000"/>
          </a:bodyPr>
          <a:lstStyle/>
          <a:p>
            <a:pPr algn="ctr"/>
            <a:r>
              <a:rPr lang="en-US" dirty="0" smtClean="0">
                <a:solidFill>
                  <a:srgbClr val="FF0000"/>
                </a:solidFill>
              </a:rPr>
              <a:t>count</a:t>
            </a:r>
            <a:endParaRPr lang="en-US" dirty="0">
              <a:solidFill>
                <a:srgbClr val="FF0000"/>
              </a:solidFill>
            </a:endParaRPr>
          </a:p>
        </p:txBody>
      </p:sp>
      <p:sp>
        <p:nvSpPr>
          <p:cNvPr id="3" name="Content Placeholder 2"/>
          <p:cNvSpPr>
            <a:spLocks noGrp="1"/>
          </p:cNvSpPr>
          <p:nvPr>
            <p:ph idx="1"/>
          </p:nvPr>
        </p:nvSpPr>
        <p:spPr>
          <a:xfrm>
            <a:off x="838200" y="614362"/>
            <a:ext cx="10515600" cy="6072187"/>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a:effectLst>
            <a:glow rad="63500">
              <a:schemeClr val="accent6">
                <a:satMod val="175000"/>
                <a:alpha val="40000"/>
              </a:schemeClr>
            </a:glow>
          </a:effectLst>
        </p:spPr>
        <p:txBody>
          <a:bodyPr>
            <a:normAutofit/>
          </a:bodyPr>
          <a:lstStyle/>
          <a:p>
            <a:pPr lvl="1">
              <a:lnSpc>
                <a:spcPct val="100000"/>
              </a:lnSpc>
            </a:pPr>
            <a:r>
              <a:rPr lang="en-US" dirty="0">
                <a:latin typeface="Bookman Old Style" panose="02050604050505020204" pitchFamily="18" charset="0"/>
              </a:rPr>
              <a:t>The Ethiopian economy has been registering an impressive growth rate annually </a:t>
            </a:r>
            <a:r>
              <a:rPr lang="en-US" dirty="0" smtClean="0">
                <a:latin typeface="Bookman Old Style" panose="02050604050505020204" pitchFamily="18" charset="0"/>
              </a:rPr>
              <a:t>over </a:t>
            </a:r>
            <a:r>
              <a:rPr lang="en-US" dirty="0">
                <a:latin typeface="Bookman Old Style" panose="02050604050505020204" pitchFamily="18" charset="0"/>
              </a:rPr>
              <a:t>the </a:t>
            </a:r>
            <a:r>
              <a:rPr lang="en-US" dirty="0" smtClean="0">
                <a:latin typeface="Bookman Old Style" panose="02050604050505020204" pitchFamily="18" charset="0"/>
              </a:rPr>
              <a:t>years</a:t>
            </a:r>
          </a:p>
          <a:p>
            <a:pPr lvl="1">
              <a:lnSpc>
                <a:spcPct val="100000"/>
              </a:lnSpc>
            </a:pPr>
            <a:r>
              <a:rPr lang="en-US" dirty="0" smtClean="0">
                <a:latin typeface="Bookman Old Style" panose="02050604050505020204" pitchFamily="18" charset="0"/>
              </a:rPr>
              <a:t>However, it should be proved by </a:t>
            </a:r>
            <a:r>
              <a:rPr lang="en-US" dirty="0">
                <a:latin typeface="Bookman Old Style" panose="02050604050505020204" pitchFamily="18" charset="0"/>
              </a:rPr>
              <a:t>monitoring, </a:t>
            </a:r>
            <a:r>
              <a:rPr lang="en-US" dirty="0" smtClean="0">
                <a:latin typeface="Bookman Old Style" panose="02050604050505020204" pitchFamily="18" charset="0"/>
              </a:rPr>
              <a:t>evaluating </a:t>
            </a:r>
            <a:r>
              <a:rPr lang="en-US" dirty="0">
                <a:latin typeface="Bookman Old Style" panose="02050604050505020204" pitchFamily="18" charset="0"/>
              </a:rPr>
              <a:t>and measuring the developmental </a:t>
            </a:r>
            <a:r>
              <a:rPr lang="en-US" dirty="0" smtClean="0">
                <a:latin typeface="Bookman Old Style" panose="02050604050505020204" pitchFamily="18" charset="0"/>
              </a:rPr>
              <a:t>progress using adequate and quality data</a:t>
            </a:r>
          </a:p>
          <a:p>
            <a:pPr lvl="2">
              <a:lnSpc>
                <a:spcPct val="100000"/>
              </a:lnSpc>
              <a:buFont typeface="Wingdings" panose="05000000000000000000" pitchFamily="2" charset="2"/>
              <a:buChar char="ü"/>
            </a:pPr>
            <a:r>
              <a:rPr lang="en-US" dirty="0">
                <a:latin typeface="Bookman Old Style" panose="02050604050505020204" pitchFamily="18" charset="0"/>
              </a:rPr>
              <a:t>It would be difficult to imagine the modern world without statistical data or with no numeric presentation of the situation as a basis for determining  priorities, development of proper tools to fight problems and evaluation of the results. </a:t>
            </a:r>
            <a:endParaRPr lang="en-US" dirty="0" smtClean="0">
              <a:latin typeface="Bookman Old Style" panose="02050604050505020204" pitchFamily="18" charset="0"/>
            </a:endParaRPr>
          </a:p>
          <a:p>
            <a:pPr lvl="2">
              <a:lnSpc>
                <a:spcPct val="100000"/>
              </a:lnSpc>
              <a:buFont typeface="Wingdings" panose="05000000000000000000" pitchFamily="2" charset="2"/>
              <a:buChar char="ü"/>
            </a:pPr>
            <a:r>
              <a:rPr lang="en-US" dirty="0" smtClean="0">
                <a:latin typeface="Bookman Old Style" panose="02050604050505020204" pitchFamily="18" charset="0"/>
              </a:rPr>
              <a:t>The data may aggregated or disaggregated</a:t>
            </a:r>
          </a:p>
          <a:p>
            <a:pPr marL="914400" lvl="2" indent="0">
              <a:lnSpc>
                <a:spcPct val="100000"/>
              </a:lnSpc>
              <a:buNone/>
            </a:pPr>
            <a:r>
              <a:rPr lang="en-US" b="1" dirty="0">
                <a:latin typeface="Bookman Old Style" panose="02050604050505020204" pitchFamily="18" charset="0"/>
              </a:rPr>
              <a:t>Aggregate data </a:t>
            </a:r>
            <a:r>
              <a:rPr lang="en-US" dirty="0">
                <a:latin typeface="Bookman Old Style" panose="02050604050505020204" pitchFamily="18" charset="0"/>
              </a:rPr>
              <a:t>refers to numerical or non-numerical information that is </a:t>
            </a:r>
          </a:p>
          <a:p>
            <a:pPr marL="1257300" lvl="2" indent="-342900">
              <a:lnSpc>
                <a:spcPct val="100000"/>
              </a:lnSpc>
              <a:buAutoNum type="arabicParenBoth"/>
            </a:pPr>
            <a:r>
              <a:rPr lang="en-US" dirty="0" smtClean="0">
                <a:latin typeface="Bookman Old Style" panose="02050604050505020204" pitchFamily="18" charset="0"/>
              </a:rPr>
              <a:t> collected </a:t>
            </a:r>
            <a:r>
              <a:rPr lang="en-US" dirty="0">
                <a:latin typeface="Bookman Old Style" panose="02050604050505020204" pitchFamily="18" charset="0"/>
              </a:rPr>
              <a:t>from multiple sources and/or on multiple measures, variables, or individuals </a:t>
            </a:r>
            <a:r>
              <a:rPr lang="en-US" dirty="0" smtClean="0">
                <a:latin typeface="Bookman Old Style" panose="02050604050505020204" pitchFamily="18" charset="0"/>
              </a:rPr>
              <a:t>and </a:t>
            </a:r>
          </a:p>
          <a:p>
            <a:pPr marL="914400" lvl="2" indent="0">
              <a:lnSpc>
                <a:spcPct val="100000"/>
              </a:lnSpc>
              <a:buNone/>
            </a:pPr>
            <a:r>
              <a:rPr lang="en-US" dirty="0" smtClean="0">
                <a:latin typeface="Bookman Old Style" panose="02050604050505020204" pitchFamily="18" charset="0"/>
              </a:rPr>
              <a:t>(2</a:t>
            </a:r>
            <a:r>
              <a:rPr lang="en-US" dirty="0">
                <a:latin typeface="Bookman Old Style" panose="02050604050505020204" pitchFamily="18" charset="0"/>
              </a:rPr>
              <a:t>) compiled into data summaries or summary </a:t>
            </a:r>
            <a:r>
              <a:rPr lang="en-US" dirty="0" smtClean="0">
                <a:latin typeface="Bookman Old Style" panose="02050604050505020204" pitchFamily="18" charset="0"/>
              </a:rPr>
              <a:t>reports </a:t>
            </a:r>
          </a:p>
          <a:p>
            <a:pPr marL="914400" lvl="2" indent="0">
              <a:lnSpc>
                <a:spcPct val="100000"/>
              </a:lnSpc>
              <a:buNone/>
            </a:pPr>
            <a:endParaRPr lang="en-US" dirty="0" smtClean="0">
              <a:latin typeface="Bookman Old Style" panose="02050604050505020204" pitchFamily="18" charset="0"/>
            </a:endParaRPr>
          </a:p>
          <a:p>
            <a:pPr marL="457200" lvl="1" indent="0">
              <a:buNone/>
            </a:pPr>
            <a:endParaRPr lang="en-US" sz="2000" dirty="0">
              <a:latin typeface="Bookman Old Style" panose="02050604050505020204" pitchFamily="18" charset="0"/>
            </a:endParaRPr>
          </a:p>
          <a:p>
            <a:pPr lvl="1"/>
            <a:endParaRPr lang="en-US" sz="2000" dirty="0">
              <a:latin typeface="Bookman Old Style" panose="02050604050505020204" pitchFamily="18" charset="0"/>
            </a:endParaRPr>
          </a:p>
        </p:txBody>
      </p:sp>
    </p:spTree>
    <p:extLst>
      <p:ext uri="{BB962C8B-B14F-4D97-AF65-F5344CB8AC3E}">
        <p14:creationId xmlns:p14="http://schemas.microsoft.com/office/powerpoint/2010/main" val="650893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6350"/>
            <a:ext cx="10515600" cy="620713"/>
          </a:xfrm>
        </p:spPr>
        <p:txBody>
          <a:bodyPr>
            <a:normAutofit/>
          </a:bodyPr>
          <a:lstStyle/>
          <a:p>
            <a:pPr algn="ctr"/>
            <a:r>
              <a:rPr lang="en-US" sz="3600" dirty="0">
                <a:solidFill>
                  <a:srgbClr val="FF0000"/>
                </a:solidFill>
              </a:rPr>
              <a:t>count</a:t>
            </a:r>
            <a:endParaRPr lang="en-GB" sz="3600" dirty="0">
              <a:solidFill>
                <a:srgbClr val="FF0000"/>
              </a:solidFill>
              <a:latin typeface="Bookman Old Style" panose="02050604050505020204" pitchFamily="18" charset="0"/>
            </a:endParaRPr>
          </a:p>
        </p:txBody>
      </p:sp>
      <p:sp>
        <p:nvSpPr>
          <p:cNvPr id="5" name="Content Placeholder 4"/>
          <p:cNvSpPr>
            <a:spLocks noGrp="1"/>
          </p:cNvSpPr>
          <p:nvPr>
            <p:ph idx="1"/>
          </p:nvPr>
        </p:nvSpPr>
        <p:spPr>
          <a:xfrm>
            <a:off x="185739" y="620713"/>
            <a:ext cx="11672886" cy="6065837"/>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a:normAutofit fontScale="70000" lnSpcReduction="20000"/>
          </a:bodyPr>
          <a:lstStyle/>
          <a:p>
            <a:pPr marL="914400" lvl="2" indent="0">
              <a:lnSpc>
                <a:spcPct val="120000"/>
              </a:lnSpc>
              <a:buNone/>
            </a:pPr>
            <a:r>
              <a:rPr lang="en-US" sz="2900" b="1" dirty="0" smtClean="0">
                <a:latin typeface="Bookman Old Style" panose="02050604050505020204" pitchFamily="18" charset="0"/>
              </a:rPr>
              <a:t>Disaggregated data </a:t>
            </a:r>
            <a:r>
              <a:rPr lang="en-US" sz="2900" dirty="0" smtClean="0">
                <a:latin typeface="Bookman Old Style" panose="02050604050505020204" pitchFamily="18" charset="0"/>
              </a:rPr>
              <a:t>refers to numerical or non-numerical information that has been </a:t>
            </a:r>
          </a:p>
          <a:p>
            <a:pPr marL="1257300" lvl="2" indent="-342900">
              <a:lnSpc>
                <a:spcPct val="120000"/>
              </a:lnSpc>
              <a:buNone/>
            </a:pPr>
            <a:r>
              <a:rPr lang="en-US" sz="2900" dirty="0" smtClean="0">
                <a:latin typeface="Bookman Old Style" panose="02050604050505020204" pitchFamily="18" charset="0"/>
              </a:rPr>
              <a:t>(1) collected from multiple sources and/or on multiple measures, variables, or individuals; </a:t>
            </a:r>
          </a:p>
          <a:p>
            <a:pPr marL="1200150" lvl="2" indent="-285750">
              <a:lnSpc>
                <a:spcPct val="120000"/>
              </a:lnSpc>
              <a:buNone/>
            </a:pPr>
            <a:r>
              <a:rPr lang="en-US" sz="2900" dirty="0" smtClean="0">
                <a:latin typeface="Bookman Old Style" panose="02050604050505020204" pitchFamily="18" charset="0"/>
              </a:rPr>
              <a:t>(2) compiled into aggregate data—i.e., summaries of data—typically for the purposes of public reporting or statistical analysis; and then </a:t>
            </a:r>
          </a:p>
          <a:p>
            <a:pPr marL="914400" lvl="2" indent="0">
              <a:lnSpc>
                <a:spcPct val="120000"/>
              </a:lnSpc>
              <a:buNone/>
            </a:pPr>
            <a:r>
              <a:rPr lang="en-US" sz="2900" dirty="0" smtClean="0">
                <a:latin typeface="Bookman Old Style" panose="02050604050505020204" pitchFamily="18" charset="0"/>
              </a:rPr>
              <a:t>(3) broken down in component parts or smaller units of data</a:t>
            </a:r>
          </a:p>
          <a:p>
            <a:pPr lvl="1" algn="just">
              <a:lnSpc>
                <a:spcPct val="120000"/>
              </a:lnSpc>
              <a:buFont typeface="Wingdings" panose="05000000000000000000" pitchFamily="2" charset="2"/>
              <a:buChar char="§"/>
            </a:pPr>
            <a:r>
              <a:rPr lang="en-US" sz="2900" dirty="0" smtClean="0">
                <a:latin typeface="Bookman Old Style" panose="02050604050505020204" pitchFamily="18" charset="0"/>
              </a:rPr>
              <a:t>Disaggregation means taking “overall” or “total” figures and breaking them down by subgroups</a:t>
            </a:r>
          </a:p>
          <a:p>
            <a:pPr lvl="1" algn="just">
              <a:lnSpc>
                <a:spcPct val="120000"/>
              </a:lnSpc>
              <a:buFont typeface="Wingdings" panose="05000000000000000000" pitchFamily="2" charset="2"/>
              <a:buChar char="§"/>
            </a:pPr>
            <a:r>
              <a:rPr lang="en-US" sz="2900" dirty="0" smtClean="0">
                <a:latin typeface="Bookman Old Style" panose="02050604050505020204" pitchFamily="18" charset="0"/>
              </a:rPr>
              <a:t>Disaggregation can be important because subgroups may differ substantially, in ways that are obscured by the overall or total figures.  In some cases, it will turn out that the overall or total figures are driven mostly by just one subgroup</a:t>
            </a:r>
          </a:p>
          <a:p>
            <a:pPr lvl="1" algn="just">
              <a:lnSpc>
                <a:spcPct val="120000"/>
              </a:lnSpc>
              <a:buFont typeface="Wingdings" panose="05000000000000000000" pitchFamily="2" charset="2"/>
              <a:buChar char="§"/>
            </a:pPr>
            <a:endParaRPr lang="en-US" sz="2900" dirty="0" smtClean="0">
              <a:latin typeface="Bookman Old Style" panose="02050604050505020204" pitchFamily="18" charset="0"/>
            </a:endParaRPr>
          </a:p>
          <a:p>
            <a:pPr lvl="1" algn="just">
              <a:lnSpc>
                <a:spcPct val="120000"/>
              </a:lnSpc>
              <a:buFont typeface="Wingdings" panose="05000000000000000000" pitchFamily="2" charset="2"/>
              <a:buChar char="§"/>
            </a:pPr>
            <a:r>
              <a:rPr lang="en-US" sz="2900" dirty="0" smtClean="0">
                <a:latin typeface="Bookman Old Style" panose="02050604050505020204" pitchFamily="18" charset="0"/>
              </a:rPr>
              <a:t>Looking at the overall figures could be misleading. Disaggregating data is important to reveal patterns that can be masked by larger, aggregate data.</a:t>
            </a:r>
          </a:p>
          <a:p>
            <a:pPr marL="0" indent="0" algn="just">
              <a:lnSpc>
                <a:spcPct val="100000"/>
              </a:lnSpc>
              <a:buNone/>
            </a:pPr>
            <a:r>
              <a:rPr lang="en-US" sz="3000" dirty="0">
                <a:latin typeface="Bookman Old Style" panose="02050604050505020204" pitchFamily="18" charset="0"/>
              </a:rPr>
              <a:t/>
            </a:r>
            <a:br>
              <a:rPr lang="en-US" sz="3000" dirty="0">
                <a:latin typeface="Bookman Old Style" panose="02050604050505020204" pitchFamily="18" charset="0"/>
              </a:rPr>
            </a:br>
            <a:endParaRPr lang="en-GB" sz="3000" dirty="0">
              <a:latin typeface="Bookman Old Style" panose="02050604050505020204" pitchFamily="18" charset="0"/>
            </a:endParaRPr>
          </a:p>
        </p:txBody>
      </p:sp>
    </p:spTree>
    <p:extLst>
      <p:ext uri="{BB962C8B-B14F-4D97-AF65-F5344CB8AC3E}">
        <p14:creationId xmlns:p14="http://schemas.microsoft.com/office/powerpoint/2010/main" val="217753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3219"/>
            <a:ext cx="10515600" cy="706438"/>
          </a:xfrm>
        </p:spPr>
        <p:txBody>
          <a:bodyPr>
            <a:normAutofit fontScale="90000"/>
          </a:bodyPr>
          <a:lstStyle/>
          <a:p>
            <a:pPr marL="0" marR="0" algn="ctr">
              <a:lnSpc>
                <a:spcPct val="150000"/>
              </a:lnSpc>
              <a:spcBef>
                <a:spcPts val="0"/>
              </a:spcBef>
              <a:spcAft>
                <a:spcPts val="800"/>
              </a:spcAft>
            </a:pPr>
            <a:r>
              <a:rPr lang="en-US" sz="3100" b="1" dirty="0" smtClean="0">
                <a:latin typeface="Bookman Old Style" panose="02050604050505020204" pitchFamily="18" charset="0"/>
                <a:ea typeface="Calibri" panose="020F0502020204030204" pitchFamily="34" charset="0"/>
                <a:cs typeface="Times New Roman" panose="02020603050405020304" pitchFamily="18" charset="0"/>
              </a:rPr>
              <a:t/>
            </a:r>
            <a:br>
              <a:rPr lang="en-US" sz="3100" b="1" dirty="0" smtClean="0">
                <a:latin typeface="Bookman Old Style" panose="02050604050505020204" pitchFamily="18" charset="0"/>
                <a:ea typeface="Calibri" panose="020F0502020204030204" pitchFamily="34" charset="0"/>
                <a:cs typeface="Times New Roman" panose="02020603050405020304" pitchFamily="18" charset="0"/>
              </a:rPr>
            </a:br>
            <a:r>
              <a:rPr lang="en-US" sz="3600" b="1" dirty="0" smtClean="0">
                <a:solidFill>
                  <a:srgbClr val="FF0000"/>
                </a:solidFill>
                <a:latin typeface="Bookman Old Style" panose="02050604050505020204" pitchFamily="18" charset="0"/>
                <a:ea typeface="Calibri" panose="020F0502020204030204" pitchFamily="34" charset="0"/>
                <a:cs typeface="Times New Roman" panose="02020603050405020304" pitchFamily="18" charset="0"/>
              </a:rPr>
              <a:t>Scope </a:t>
            </a:r>
            <a:r>
              <a:rPr lang="en-US" sz="3600" b="1" dirty="0">
                <a:solidFill>
                  <a:srgbClr val="FF0000"/>
                </a:solidFill>
                <a:latin typeface="Bookman Old Style" panose="02050604050505020204" pitchFamily="18" charset="0"/>
                <a:ea typeface="Calibri" panose="020F0502020204030204" pitchFamily="34" charset="0"/>
                <a:cs typeface="Times New Roman" panose="02020603050405020304" pitchFamily="18" charset="0"/>
              </a:rPr>
              <a:t>of the National Statistical </a:t>
            </a:r>
            <a:r>
              <a:rPr lang="en-US" sz="3600" b="1" dirty="0" smtClean="0">
                <a:solidFill>
                  <a:srgbClr val="FF0000"/>
                </a:solidFill>
                <a:latin typeface="Bookman Old Style" panose="02050604050505020204" pitchFamily="18" charset="0"/>
                <a:ea typeface="Calibri" panose="020F0502020204030204" pitchFamily="34" charset="0"/>
                <a:cs typeface="Times New Roman" panose="02020603050405020304" pitchFamily="18" charset="0"/>
              </a:rPr>
              <a:t>System</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sz="3600" dirty="0" smtClean="0">
                <a:solidFill>
                  <a:srgbClr val="FF0000"/>
                </a:solidFill>
                <a:latin typeface="Bookman Old Style" panose="02050604050505020204" pitchFamily="18" charset="0"/>
                <a:ea typeface="Calibri" panose="020F0502020204030204" pitchFamily="34" charset="0"/>
                <a:cs typeface="Times New Roman" panose="02020603050405020304" pitchFamily="18" charset="0"/>
              </a:rPr>
              <a:t>(NSS)</a:t>
            </a:r>
            <a:endParaRPr lang="en-US" sz="3600" dirty="0">
              <a:solidFill>
                <a:srgbClr val="FF0000"/>
              </a:solidFill>
              <a:latin typeface="Bookman Old Style" panose="02050604050505020204" pitchFamily="18" charset="0"/>
            </a:endParaRPr>
          </a:p>
        </p:txBody>
      </p:sp>
      <p:sp>
        <p:nvSpPr>
          <p:cNvPr id="3" name="Content Placeholder 2"/>
          <p:cNvSpPr>
            <a:spLocks noGrp="1"/>
          </p:cNvSpPr>
          <p:nvPr>
            <p:ph idx="1"/>
          </p:nvPr>
        </p:nvSpPr>
        <p:spPr>
          <a:xfrm>
            <a:off x="838200" y="1039812"/>
            <a:ext cx="10515600" cy="5546725"/>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a:normAutofit/>
          </a:bodyPr>
          <a:lstStyle/>
          <a:p>
            <a:pPr>
              <a:lnSpc>
                <a:spcPct val="150000"/>
              </a:lnSpc>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rPr>
              <a:t>The </a:t>
            </a:r>
            <a:r>
              <a:rPr lang="en-US" dirty="0">
                <a:latin typeface="Times New Roman" panose="02020603050405020304" pitchFamily="18" charset="0"/>
                <a:ea typeface="Calibri" panose="020F0502020204030204" pitchFamily="34" charset="0"/>
              </a:rPr>
              <a:t>scope of the NSS has been institutionalized by the Central Statistical Agency, and the work </a:t>
            </a:r>
            <a:r>
              <a:rPr lang="en-US" dirty="0" err="1">
                <a:latin typeface="Times New Roman" panose="02020603050405020304" pitchFamily="18" charset="0"/>
                <a:ea typeface="Calibri" panose="020F0502020204030204" pitchFamily="34" charset="0"/>
              </a:rPr>
              <a:t>programme</a:t>
            </a:r>
            <a:r>
              <a:rPr lang="en-US" dirty="0">
                <a:latin typeface="Times New Roman" panose="02020603050405020304" pitchFamily="18" charset="0"/>
                <a:ea typeface="Calibri" panose="020F0502020204030204" pitchFamily="34" charset="0"/>
              </a:rPr>
              <a:t> has been approved by the National Statistics Council (NSC</a:t>
            </a:r>
            <a:r>
              <a:rPr lang="en-US" dirty="0" smtClean="0">
                <a:latin typeface="Times New Roman" panose="02020603050405020304" pitchFamily="18" charset="0"/>
                <a:ea typeface="Calibri" panose="020F0502020204030204" pitchFamily="34" charset="0"/>
              </a:rPr>
              <a:t>)</a:t>
            </a:r>
          </a:p>
          <a:p>
            <a:pPr lvl="1">
              <a:lnSpc>
                <a:spcPct val="150000"/>
              </a:lnSpc>
            </a:pPr>
            <a:r>
              <a:rPr lang="en-US" sz="2800" dirty="0">
                <a:solidFill>
                  <a:prstClr val="black"/>
                </a:solidFill>
                <a:latin typeface="Times New Roman" panose="02020603050405020304" pitchFamily="18" charset="0"/>
                <a:ea typeface="Calibri" panose="020F0502020204030204" pitchFamily="34" charset="0"/>
              </a:rPr>
              <a:t>NSC </a:t>
            </a:r>
            <a:r>
              <a:rPr lang="en-US" dirty="0" smtClean="0">
                <a:latin typeface="Times New Roman" panose="02020603050405020304" pitchFamily="18" charset="0"/>
                <a:ea typeface="Calibri" panose="020F0502020204030204" pitchFamily="34" charset="0"/>
              </a:rPr>
              <a:t>is </a:t>
            </a:r>
            <a:r>
              <a:rPr lang="en-US" dirty="0">
                <a:latin typeface="Times New Roman" panose="02020603050405020304" pitchFamily="18" charset="0"/>
                <a:ea typeface="Calibri" panose="020F0502020204030204" pitchFamily="34" charset="0"/>
              </a:rPr>
              <a:t>led by the National Planning Commission (NPC</a:t>
            </a:r>
            <a:r>
              <a:rPr lang="en-US" dirty="0" smtClean="0">
                <a:latin typeface="Times New Roman" panose="02020603050405020304" pitchFamily="18" charset="0"/>
                <a:ea typeface="Calibri" panose="020F0502020204030204" pitchFamily="34" charset="0"/>
              </a:rPr>
              <a:t>),</a:t>
            </a:r>
          </a:p>
          <a:p>
            <a:pPr lvl="1">
              <a:lnSpc>
                <a:spcPct val="150000"/>
              </a:lnSpc>
            </a:pPr>
            <a:r>
              <a:rPr lang="en-US" dirty="0" smtClean="0">
                <a:latin typeface="Times New Roman" panose="02020603050405020304" pitchFamily="18" charset="0"/>
                <a:ea typeface="Calibri" panose="020F0502020204030204" pitchFamily="34" charset="0"/>
              </a:rPr>
              <a:t>Representatives </a:t>
            </a:r>
            <a:r>
              <a:rPr lang="en-US" dirty="0">
                <a:latin typeface="Times New Roman" panose="02020603050405020304" pitchFamily="18" charset="0"/>
                <a:ea typeface="Calibri" panose="020F0502020204030204" pitchFamily="34" charset="0"/>
              </a:rPr>
              <a:t>of the sector </a:t>
            </a:r>
            <a:r>
              <a:rPr lang="en-US" dirty="0" smtClean="0">
                <a:latin typeface="Times New Roman" panose="02020603050405020304" pitchFamily="18" charset="0"/>
                <a:ea typeface="Calibri" panose="020F0502020204030204" pitchFamily="34" charset="0"/>
              </a:rPr>
              <a:t>Ministries, Departments, Agencies (MADs) </a:t>
            </a:r>
            <a:r>
              <a:rPr lang="en-US" dirty="0">
                <a:latin typeface="Times New Roman" panose="02020603050405020304" pitchFamily="18" charset="0"/>
                <a:ea typeface="Calibri" panose="020F0502020204030204" pitchFamily="34" charset="0"/>
              </a:rPr>
              <a:t>and all regional states </a:t>
            </a:r>
            <a:r>
              <a:rPr lang="en-US" dirty="0" smtClean="0">
                <a:latin typeface="Times New Roman" panose="02020603050405020304" pitchFamily="18" charset="0"/>
                <a:ea typeface="Calibri" panose="020F0502020204030204" pitchFamily="34" charset="0"/>
              </a:rPr>
              <a:t>are members</a:t>
            </a:r>
            <a:endParaRPr lang="en-US" dirty="0" smtClean="0"/>
          </a:p>
          <a:p>
            <a:pPr marL="457200" lvl="1" indent="0">
              <a:lnSpc>
                <a:spcPct val="150000"/>
              </a:lnSpc>
              <a:buNone/>
            </a:pPr>
            <a:r>
              <a:rPr lang="en-US" dirty="0">
                <a:latin typeface="Times New Roman" panose="02020603050405020304" pitchFamily="18" charset="0"/>
                <a:ea typeface="Calibri" panose="020F0502020204030204" pitchFamily="34" charset="0"/>
              </a:rPr>
              <a:t>The NSS is </a:t>
            </a:r>
            <a:r>
              <a:rPr lang="en-US" dirty="0" smtClean="0">
                <a:latin typeface="Times New Roman" panose="02020603050405020304" pitchFamily="18" charset="0"/>
                <a:ea typeface="Calibri" panose="020F0502020204030204" pitchFamily="34" charset="0"/>
              </a:rPr>
              <a:t>a combination of </a:t>
            </a:r>
            <a:r>
              <a:rPr lang="en-US" dirty="0">
                <a:latin typeface="Times New Roman" panose="02020603050405020304" pitchFamily="18" charset="0"/>
                <a:ea typeface="Calibri" panose="020F0502020204030204" pitchFamily="34" charset="0"/>
              </a:rPr>
              <a:t>data producers, data users, and suppliers of raw data, development partners and the media.</a:t>
            </a:r>
          </a:p>
        </p:txBody>
      </p:sp>
    </p:spTree>
    <p:extLst>
      <p:ext uri="{BB962C8B-B14F-4D97-AF65-F5344CB8AC3E}">
        <p14:creationId xmlns:p14="http://schemas.microsoft.com/office/powerpoint/2010/main" val="4187082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85838"/>
          </a:xfrm>
        </p:spPr>
        <p:txBody>
          <a:bodyPr>
            <a:normAutofit fontScale="90000"/>
          </a:bodyPr>
          <a:lstStyle/>
          <a:p>
            <a:pPr algn="ctr"/>
            <a:r>
              <a:rPr lang="en-US" sz="2800" b="1" dirty="0" smtClean="0">
                <a:solidFill>
                  <a:srgbClr val="E8089D"/>
                </a:solidFill>
                <a:effectLst>
                  <a:outerShdw blurRad="38100" dist="38100" dir="2700000" algn="tl">
                    <a:srgbClr val="000000">
                      <a:alpha val="43137"/>
                    </a:srgbClr>
                  </a:outerShdw>
                </a:effectLst>
                <a:latin typeface="Bookman Old Style" panose="02050604050505020204" pitchFamily="18" charset="0"/>
              </a:rPr>
              <a:t>Some of the Surveys  Done by CSA During the First &amp; Second NSDS (2010/11 – 2016/17) and Their Outcomes</a:t>
            </a:r>
            <a:endParaRPr lang="en-US" sz="2800" b="1" dirty="0">
              <a:solidFill>
                <a:srgbClr val="E8089D"/>
              </a:solidFill>
              <a:effectLst>
                <a:outerShdw blurRad="38100" dist="38100" dir="2700000" algn="tl">
                  <a:srgbClr val="000000">
                    <a:alpha val="43137"/>
                  </a:srgbClr>
                </a:outerShdw>
              </a:effectLst>
              <a:latin typeface="Bookman Old Style" panose="02050604050505020204" pitchFamily="18" charset="0"/>
            </a:endParaRPr>
          </a:p>
        </p:txBody>
      </p:sp>
      <p:sp>
        <p:nvSpPr>
          <p:cNvPr id="3" name="Content Placeholder 2"/>
          <p:cNvSpPr>
            <a:spLocks noGrp="1"/>
          </p:cNvSpPr>
          <p:nvPr>
            <p:ph idx="1"/>
          </p:nvPr>
        </p:nvSpPr>
        <p:spPr>
          <a:xfrm>
            <a:off x="345281" y="985839"/>
            <a:ext cx="11501437" cy="572928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a:normAutofit fontScale="92500" lnSpcReduction="10000"/>
          </a:bodyPr>
          <a:lstStyle/>
          <a:p>
            <a:pPr>
              <a:lnSpc>
                <a:spcPct val="150000"/>
              </a:lnSpc>
              <a:buFont typeface="Wingdings" panose="05000000000000000000" pitchFamily="2" charset="2"/>
              <a:buChar char="v"/>
            </a:pPr>
            <a:r>
              <a:rPr lang="en-US" sz="2400" dirty="0">
                <a:solidFill>
                  <a:srgbClr val="C00000"/>
                </a:solidFill>
                <a:latin typeface="Bookman Old Style" panose="02050604050505020204" pitchFamily="18" charset="0"/>
              </a:rPr>
              <a:t>Household  Consumption and Expenditure Survey; </a:t>
            </a:r>
            <a:r>
              <a:rPr lang="en-US" sz="2400" dirty="0" smtClean="0">
                <a:solidFill>
                  <a:srgbClr val="C00000"/>
                </a:solidFill>
                <a:latin typeface="Bookman Old Style" panose="02050604050505020204" pitchFamily="18" charset="0"/>
              </a:rPr>
              <a:t>2011, 2016</a:t>
            </a:r>
          </a:p>
          <a:p>
            <a:pPr marL="457200" marR="0">
              <a:lnSpc>
                <a:spcPct val="150000"/>
              </a:lnSpc>
              <a:spcBef>
                <a:spcPts val="0"/>
              </a:spcBef>
              <a:spcAft>
                <a:spcPts val="800"/>
              </a:spcAft>
            </a:pPr>
            <a:r>
              <a:rPr lang="en-US" sz="2000" dirty="0">
                <a:latin typeface="Bookman Old Style" panose="02050604050505020204" pitchFamily="18" charset="0"/>
                <a:ea typeface="Calibri" panose="020F0502020204030204" pitchFamily="34" charset="0"/>
                <a:cs typeface="Times New Roman" panose="02020603050405020304" pitchFamily="18" charset="0"/>
              </a:rPr>
              <a:t>Demographic characteristics of households, wealth status, type of household food and other necessity items consumed, size and bulk of the food and necessity items, amount of expenditure, calorie intake, etc</a:t>
            </a:r>
            <a:r>
              <a:rPr lang="en-US" sz="2000" dirty="0" smtClean="0">
                <a:latin typeface="Bookman Old Style" panose="02050604050505020204" pitchFamily="18" charset="0"/>
                <a:ea typeface="Calibri" panose="020F0502020204030204" pitchFamily="34" charset="0"/>
                <a:cs typeface="Times New Roman" panose="02020603050405020304" pitchFamily="18" charset="0"/>
              </a:rPr>
              <a:t>.</a:t>
            </a:r>
          </a:p>
          <a:p>
            <a:pPr marR="0" lvl="0">
              <a:lnSpc>
                <a:spcPct val="150000"/>
              </a:lnSpc>
              <a:spcAft>
                <a:spcPts val="800"/>
              </a:spcAft>
              <a:buFont typeface="Wingdings" panose="05000000000000000000" pitchFamily="2" charset="2"/>
              <a:buChar char="v"/>
            </a:pPr>
            <a:r>
              <a:rPr lang="en-US" sz="2400" dirty="0">
                <a:solidFill>
                  <a:srgbClr val="C00000"/>
                </a:solidFill>
                <a:latin typeface="Bookman Old Style" panose="02050604050505020204" pitchFamily="18" charset="0"/>
              </a:rPr>
              <a:t>Welfare Monitoring Survey; </a:t>
            </a:r>
            <a:r>
              <a:rPr lang="en-US" sz="2400" dirty="0" smtClean="0">
                <a:solidFill>
                  <a:srgbClr val="C00000"/>
                </a:solidFill>
                <a:latin typeface="Bookman Old Style" panose="02050604050505020204" pitchFamily="18" charset="0"/>
              </a:rPr>
              <a:t>2011</a:t>
            </a:r>
          </a:p>
          <a:p>
            <a:pPr marL="457200" marR="0">
              <a:lnSpc>
                <a:spcPct val="107000"/>
              </a:lnSpc>
              <a:spcBef>
                <a:spcPts val="0"/>
              </a:spcBef>
              <a:spcAft>
                <a:spcPts val="800"/>
              </a:spcAft>
            </a:pPr>
            <a:r>
              <a:rPr lang="en-US" sz="2000" dirty="0" smtClean="0">
                <a:latin typeface="Bookman Old Style" panose="02050604050505020204" pitchFamily="18" charset="0"/>
                <a:ea typeface="Calibri" panose="020F0502020204030204" pitchFamily="34" charset="0"/>
                <a:cs typeface="Times New Roman" panose="02020603050405020304" pitchFamily="18" charset="0"/>
              </a:rPr>
              <a:t>the </a:t>
            </a:r>
            <a:r>
              <a:rPr lang="en-US" sz="2000" dirty="0">
                <a:latin typeface="Bookman Old Style" panose="02050604050505020204" pitchFamily="18" charset="0"/>
                <a:ea typeface="Calibri" panose="020F0502020204030204" pitchFamily="34" charset="0"/>
                <a:cs typeface="Times New Roman" panose="02020603050405020304" pitchFamily="18" charset="0"/>
              </a:rPr>
              <a:t>welfare status and monitoring indicators of the community</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0000"/>
              </a:lnSpc>
              <a:spcAft>
                <a:spcPts val="800"/>
              </a:spcAft>
              <a:buFont typeface="Wingdings" panose="05000000000000000000" pitchFamily="2" charset="2"/>
              <a:buChar char="v"/>
            </a:pPr>
            <a:r>
              <a:rPr lang="en-US" sz="2400" dirty="0">
                <a:solidFill>
                  <a:srgbClr val="C00000"/>
                </a:solidFill>
                <a:latin typeface="Bookman Old Style" panose="02050604050505020204" pitchFamily="18" charset="0"/>
              </a:rPr>
              <a:t>disaggregated data by </a:t>
            </a:r>
            <a:r>
              <a:rPr lang="en-US" sz="2400" dirty="0" smtClean="0">
                <a:solidFill>
                  <a:srgbClr val="C00000"/>
                </a:solidFill>
                <a:latin typeface="Bookman Old Style" panose="02050604050505020204" pitchFamily="18" charset="0"/>
              </a:rPr>
              <a:t>AGE; 2017</a:t>
            </a:r>
          </a:p>
          <a:p>
            <a:pPr>
              <a:lnSpc>
                <a:spcPct val="100000"/>
              </a:lnSpc>
              <a:spcAft>
                <a:spcPts val="800"/>
              </a:spcAft>
            </a:pPr>
            <a:r>
              <a:rPr lang="en-GB" sz="2400" i="1" dirty="0" smtClean="0"/>
              <a:t>CSA </a:t>
            </a:r>
            <a:r>
              <a:rPr lang="en-GB" sz="2400" i="1" dirty="0"/>
              <a:t>produced disaggregated data by AGE for Youth Development Planning </a:t>
            </a:r>
            <a:r>
              <a:rPr lang="en-GB" sz="2400" i="1" dirty="0" smtClean="0"/>
              <a:t>purpose to National </a:t>
            </a:r>
            <a:r>
              <a:rPr lang="en-GB" sz="2400" i="1" dirty="0"/>
              <a:t>Planning Commission and Regions to allocate financial support for each Regions, Zones and </a:t>
            </a:r>
            <a:r>
              <a:rPr lang="en-GB" sz="2400" i="1" dirty="0" err="1"/>
              <a:t>Weredas</a:t>
            </a:r>
            <a:r>
              <a:rPr lang="en-GB" sz="2400" i="1" dirty="0" smtClean="0"/>
              <a:t>.</a:t>
            </a:r>
          </a:p>
          <a:p>
            <a:pPr>
              <a:lnSpc>
                <a:spcPct val="100000"/>
              </a:lnSpc>
              <a:spcAft>
                <a:spcPts val="800"/>
              </a:spcAft>
            </a:pPr>
            <a:r>
              <a:rPr lang="en-GB" sz="2400" i="1" dirty="0"/>
              <a:t>The data were produced from Ethiopian Population projected data that was based on 2007 Census and supported by 2012 Inter-</a:t>
            </a:r>
            <a:r>
              <a:rPr lang="en-GB" sz="2400" i="1" dirty="0" err="1"/>
              <a:t>censal</a:t>
            </a:r>
            <a:r>
              <a:rPr lang="en-GB" sz="2400" i="1" dirty="0"/>
              <a:t> Population survey.</a:t>
            </a:r>
            <a:r>
              <a:rPr lang="en-GB" sz="2400" dirty="0"/>
              <a:t> </a:t>
            </a:r>
            <a:endParaRPr lang="en-US" sz="2400" dirty="0"/>
          </a:p>
          <a:p>
            <a:pPr marR="0" lvl="0">
              <a:lnSpc>
                <a:spcPct val="100000"/>
              </a:lnSpc>
              <a:spcAft>
                <a:spcPts val="800"/>
              </a:spcAft>
              <a:buFont typeface="Wingdings" panose="05000000000000000000" pitchFamily="2" charset="2"/>
              <a:buChar char="v"/>
            </a:pPr>
            <a:endParaRPr lang="en-US" sz="2400" dirty="0" smtClean="0">
              <a:solidFill>
                <a:srgbClr val="C00000"/>
              </a:solidFill>
              <a:latin typeface="Bookman Old Style" panose="02050604050505020204" pitchFamily="18" charset="0"/>
            </a:endParaRPr>
          </a:p>
          <a:p>
            <a:pPr marR="0" lvl="0">
              <a:lnSpc>
                <a:spcPct val="150000"/>
              </a:lnSpc>
              <a:spcAft>
                <a:spcPts val="800"/>
              </a:spcAft>
              <a:buFont typeface="Wingdings" panose="05000000000000000000" pitchFamily="2" charset="2"/>
              <a:buChar char="v"/>
            </a:pPr>
            <a:endParaRPr lang="en-US" sz="2400" dirty="0">
              <a:solidFill>
                <a:srgbClr val="C00000"/>
              </a:solidFill>
              <a:latin typeface="Bookman Old Style" panose="02050604050505020204" pitchFamily="18" charset="0"/>
            </a:endParaRPr>
          </a:p>
          <a:p>
            <a:pPr marL="457200" marR="0">
              <a:lnSpc>
                <a:spcPct val="150000"/>
              </a:lnSpc>
              <a:spcBef>
                <a:spcPts val="0"/>
              </a:spcBef>
              <a:spcAft>
                <a:spcPts val="80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400" dirty="0">
              <a:solidFill>
                <a:srgbClr val="C00000"/>
              </a:solidFill>
            </a:endParaRPr>
          </a:p>
        </p:txBody>
      </p:sp>
    </p:spTree>
    <p:extLst>
      <p:ext uri="{BB962C8B-B14F-4D97-AF65-F5344CB8AC3E}">
        <p14:creationId xmlns:p14="http://schemas.microsoft.com/office/powerpoint/2010/main" val="2826440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320675"/>
          </a:xfrm>
        </p:spPr>
        <p:txBody>
          <a:bodyPr>
            <a:normAutofit fontScale="90000"/>
          </a:bodyPr>
          <a:lstStyle/>
          <a:p>
            <a:pPr algn="ctr"/>
            <a:r>
              <a:rPr lang="en-US" dirty="0" err="1" smtClean="0">
                <a:solidFill>
                  <a:srgbClr val="FF0000"/>
                </a:solidFill>
              </a:rPr>
              <a:t>Cont</a:t>
            </a:r>
            <a:endParaRPr lang="en-US" dirty="0">
              <a:solidFill>
                <a:srgbClr val="FF0000"/>
              </a:solidFill>
            </a:endParaRPr>
          </a:p>
        </p:txBody>
      </p:sp>
      <p:sp>
        <p:nvSpPr>
          <p:cNvPr id="3" name="Content Placeholder 2"/>
          <p:cNvSpPr>
            <a:spLocks noGrp="1"/>
          </p:cNvSpPr>
          <p:nvPr>
            <p:ph idx="1"/>
          </p:nvPr>
        </p:nvSpPr>
        <p:spPr>
          <a:xfrm>
            <a:off x="838200" y="996949"/>
            <a:ext cx="10515600" cy="5546725"/>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a:normAutofit fontScale="92500" lnSpcReduction="20000"/>
          </a:bodyPr>
          <a:lstStyle/>
          <a:p>
            <a:pPr>
              <a:lnSpc>
                <a:spcPct val="130000"/>
              </a:lnSpc>
              <a:spcAft>
                <a:spcPts val="800"/>
              </a:spcAft>
              <a:buFont typeface="Wingdings" panose="05000000000000000000" pitchFamily="2" charset="2"/>
              <a:buChar char="v"/>
            </a:pPr>
            <a:r>
              <a:rPr lang="en-US" dirty="0">
                <a:solidFill>
                  <a:srgbClr val="C00000"/>
                </a:solidFill>
                <a:latin typeface="Bookman Old Style" panose="02050604050505020204" pitchFamily="18" charset="0"/>
              </a:rPr>
              <a:t>Urban Employment and Unemployment Survey for Addis </a:t>
            </a:r>
            <a:r>
              <a:rPr lang="en-US" dirty="0" smtClean="0">
                <a:solidFill>
                  <a:srgbClr val="C00000"/>
                </a:solidFill>
                <a:latin typeface="Bookman Old Style" panose="02050604050505020204" pitchFamily="18" charset="0"/>
              </a:rPr>
              <a:t>Ababa; </a:t>
            </a:r>
            <a:r>
              <a:rPr lang="en-US" dirty="0">
                <a:solidFill>
                  <a:srgbClr val="C00000"/>
                </a:solidFill>
                <a:latin typeface="Bookman Old Style" panose="02050604050505020204" pitchFamily="18" charset="0"/>
              </a:rPr>
              <a:t>2013, </a:t>
            </a:r>
            <a:r>
              <a:rPr lang="en-US" dirty="0" smtClean="0">
                <a:solidFill>
                  <a:srgbClr val="C00000"/>
                </a:solidFill>
                <a:latin typeface="Bookman Old Style" panose="02050604050505020204" pitchFamily="18" charset="0"/>
              </a:rPr>
              <a:t>2014</a:t>
            </a:r>
            <a:endParaRPr lang="en-US" dirty="0">
              <a:solidFill>
                <a:srgbClr val="C00000"/>
              </a:solidFill>
              <a:latin typeface="Bookman Old Style" panose="020506040505050202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the </a:t>
            </a:r>
            <a:r>
              <a:rPr lang="en-US" sz="2400" dirty="0">
                <a:latin typeface="Bookman Old Style" panose="02050604050505020204" pitchFamily="18" charset="0"/>
                <a:ea typeface="Calibri" panose="020F0502020204030204" pitchFamily="34" charset="0"/>
                <a:cs typeface="Times New Roman" panose="02020603050405020304" pitchFamily="18" charset="0"/>
              </a:rPr>
              <a:t>demographic characteristics of Addis Ababa City population,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active </a:t>
            </a:r>
            <a:r>
              <a:rPr lang="en-US" sz="2400" dirty="0">
                <a:latin typeface="Bookman Old Style" panose="02050604050505020204" pitchFamily="18" charset="0"/>
                <a:ea typeface="Calibri" panose="020F0502020204030204" pitchFamily="34" charset="0"/>
                <a:cs typeface="Times New Roman" panose="02020603050405020304" pitchFamily="18" charset="0"/>
              </a:rPr>
              <a:t>population, inactive population,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employed </a:t>
            </a:r>
            <a:r>
              <a:rPr lang="en-US" sz="2400" dirty="0">
                <a:latin typeface="Bookman Old Style" panose="02050604050505020204" pitchFamily="18" charset="0"/>
                <a:ea typeface="Calibri" panose="020F0502020204030204" pitchFamily="34" charset="0"/>
                <a:cs typeface="Times New Roman" panose="02020603050405020304" pitchFamily="18" charset="0"/>
              </a:rPr>
              <a:t>population,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unemployed </a:t>
            </a:r>
            <a:r>
              <a:rPr lang="en-US" sz="2400" dirty="0">
                <a:latin typeface="Bookman Old Style" panose="02050604050505020204" pitchFamily="18" charset="0"/>
                <a:ea typeface="Calibri" panose="020F0502020204030204" pitchFamily="34" charset="0"/>
                <a:cs typeface="Times New Roman" panose="02020603050405020304" pitchFamily="18" charset="0"/>
              </a:rPr>
              <a:t>population,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training </a:t>
            </a:r>
            <a:r>
              <a:rPr lang="en-US" sz="2400" dirty="0">
                <a:latin typeface="Bookman Old Style" panose="02050604050505020204" pitchFamily="18" charset="0"/>
                <a:ea typeface="Calibri" panose="020F0502020204030204" pitchFamily="34" charset="0"/>
                <a:cs typeface="Times New Roman" panose="02020603050405020304" pitchFamily="18" charset="0"/>
              </a:rPr>
              <a:t>and skill availability,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usual </a:t>
            </a:r>
            <a:r>
              <a:rPr lang="en-US" sz="2400" dirty="0">
                <a:latin typeface="Bookman Old Style" panose="02050604050505020204" pitchFamily="18" charset="0"/>
                <a:ea typeface="Calibri" panose="020F0502020204030204" pitchFamily="34" charset="0"/>
                <a:cs typeface="Times New Roman" panose="02020603050405020304" pitchFamily="18" charset="0"/>
              </a:rPr>
              <a:t>and current status of employment,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participation </a:t>
            </a:r>
            <a:r>
              <a:rPr lang="en-US" sz="2400" dirty="0">
                <a:latin typeface="Bookman Old Style" panose="02050604050505020204" pitchFamily="18" charset="0"/>
                <a:ea typeface="Calibri" panose="020F0502020204030204" pitchFamily="34" charset="0"/>
                <a:cs typeface="Times New Roman" panose="02020603050405020304" pitchFamily="18" charset="0"/>
              </a:rPr>
              <a:t>of employed population in Industry,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lvl="1">
              <a:lnSpc>
                <a:spcPct val="107000"/>
              </a:lnSpc>
              <a:spcBef>
                <a:spcPts val="0"/>
              </a:spcBef>
              <a:spcAft>
                <a:spcPts val="800"/>
              </a:spcAft>
              <a:buFont typeface="Symbol" panose="05050102010706020507" pitchFamily="18" charset="2"/>
              <a:buChar char=""/>
            </a:pPr>
            <a:r>
              <a:rPr lang="en-US" sz="2000" dirty="0" smtClean="0">
                <a:latin typeface="Bookman Old Style" panose="02050604050505020204" pitchFamily="18" charset="0"/>
                <a:ea typeface="Calibri" panose="020F0502020204030204" pitchFamily="34" charset="0"/>
                <a:cs typeface="Times New Roman" panose="02020603050405020304" pitchFamily="18" charset="0"/>
              </a:rPr>
              <a:t>Service</a:t>
            </a:r>
            <a:r>
              <a:rPr lang="en-US" sz="2000" dirty="0">
                <a:latin typeface="Bookman Old Style" panose="02050604050505020204" pitchFamily="18" charset="0"/>
                <a:ea typeface="Calibri" panose="020F0502020204030204" pitchFamily="34" charset="0"/>
                <a:cs typeface="Times New Roman" panose="02020603050405020304" pitchFamily="18" charset="0"/>
              </a:rPr>
              <a:t>, </a:t>
            </a:r>
            <a:endParaRPr lang="en-US" sz="2000" dirty="0" smtClean="0">
              <a:latin typeface="Bookman Old Style" panose="02050604050505020204" pitchFamily="18" charset="0"/>
              <a:ea typeface="Calibri" panose="020F0502020204030204" pitchFamily="34" charset="0"/>
              <a:cs typeface="Times New Roman" panose="02020603050405020304" pitchFamily="18" charset="0"/>
            </a:endParaRPr>
          </a:p>
          <a:p>
            <a:pPr lvl="1">
              <a:lnSpc>
                <a:spcPct val="107000"/>
              </a:lnSpc>
              <a:spcBef>
                <a:spcPts val="0"/>
              </a:spcBef>
              <a:spcAft>
                <a:spcPts val="800"/>
              </a:spcAft>
              <a:buFont typeface="Symbol" panose="05050102010706020507" pitchFamily="18" charset="2"/>
              <a:buChar char=""/>
            </a:pPr>
            <a:r>
              <a:rPr lang="en-US" sz="2000" dirty="0" smtClean="0">
                <a:latin typeface="Bookman Old Style" panose="02050604050505020204" pitchFamily="18" charset="0"/>
                <a:ea typeface="Calibri" panose="020F0502020204030204" pitchFamily="34" charset="0"/>
                <a:cs typeface="Times New Roman" panose="02020603050405020304" pitchFamily="18" charset="0"/>
              </a:rPr>
              <a:t>agriculture </a:t>
            </a:r>
            <a:r>
              <a:rPr lang="en-US" sz="2000" dirty="0">
                <a:latin typeface="Bookman Old Style" panose="02050604050505020204" pitchFamily="18" charset="0"/>
                <a:ea typeface="Calibri" panose="020F0502020204030204" pitchFamily="34" charset="0"/>
                <a:cs typeface="Times New Roman" panose="02020603050405020304" pitchFamily="18" charset="0"/>
              </a:rPr>
              <a:t>and government offices, and </a:t>
            </a:r>
            <a:endParaRPr lang="en-US" sz="2000" dirty="0" smtClean="0">
              <a:latin typeface="Bookman Old Style" panose="020506040505050202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data </a:t>
            </a:r>
            <a:r>
              <a:rPr lang="en-US" sz="2400" dirty="0">
                <a:latin typeface="Bookman Old Style" panose="02050604050505020204" pitchFamily="18" charset="0"/>
                <a:ea typeface="Calibri" panose="020F0502020204030204" pitchFamily="34" charset="0"/>
                <a:cs typeface="Times New Roman" panose="02020603050405020304" pitchFamily="18" charset="0"/>
              </a:rPr>
              <a:t>about informal sector,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wage </a:t>
            </a:r>
            <a:r>
              <a:rPr lang="en-US" sz="2400" dirty="0">
                <a:latin typeface="Bookman Old Style" panose="02050604050505020204" pitchFamily="18" charset="0"/>
                <a:ea typeface="Calibri" panose="020F0502020204030204" pitchFamily="34" charset="0"/>
                <a:cs typeface="Times New Roman" panose="02020603050405020304" pitchFamily="18" charset="0"/>
              </a:rPr>
              <a:t>and salary from employment etc</a:t>
            </a: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endParaRPr lang="en-US"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50000"/>
              </a:lnSpc>
              <a:spcBef>
                <a:spcPts val="0"/>
              </a:spcBef>
              <a:spcAft>
                <a:spcPts val="800"/>
              </a:spcAft>
            </a:pP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50000"/>
              </a:lnSpc>
              <a:spcBef>
                <a:spcPts val="0"/>
              </a:spcBef>
              <a:spcAft>
                <a:spcPts val="800"/>
              </a:spcAft>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71489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5100"/>
            <a:ext cx="10515600" cy="377825"/>
          </a:xfrm>
        </p:spPr>
        <p:txBody>
          <a:bodyPr>
            <a:normAutofit fontScale="90000"/>
          </a:bodyPr>
          <a:lstStyle/>
          <a:p>
            <a:pPr algn="ctr"/>
            <a:r>
              <a:rPr lang="en-US" dirty="0" err="1">
                <a:solidFill>
                  <a:srgbClr val="FF0000"/>
                </a:solidFill>
              </a:rPr>
              <a:t>Cont</a:t>
            </a:r>
            <a:endParaRPr lang="en-US" dirty="0"/>
          </a:p>
        </p:txBody>
      </p:sp>
      <p:sp>
        <p:nvSpPr>
          <p:cNvPr id="3" name="Content Placeholder 2"/>
          <p:cNvSpPr>
            <a:spLocks noGrp="1"/>
          </p:cNvSpPr>
          <p:nvPr>
            <p:ph idx="1"/>
          </p:nvPr>
        </p:nvSpPr>
        <p:spPr>
          <a:xfrm>
            <a:off x="838200" y="542924"/>
            <a:ext cx="10515600" cy="6157913"/>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numCol="2">
            <a:normAutofit/>
          </a:bodyPr>
          <a:lstStyle/>
          <a:p>
            <a:pPr lvl="0">
              <a:lnSpc>
                <a:spcPct val="150000"/>
              </a:lnSpc>
              <a:spcAft>
                <a:spcPts val="800"/>
              </a:spcAft>
              <a:buFont typeface="Wingdings" panose="05000000000000000000" pitchFamily="2" charset="2"/>
              <a:buChar char="v"/>
            </a:pPr>
            <a:r>
              <a:rPr lang="en-US" sz="2200" dirty="0">
                <a:solidFill>
                  <a:srgbClr val="C00000"/>
                </a:solidFill>
                <a:latin typeface="Bookman Old Style" panose="02050604050505020204" pitchFamily="18" charset="0"/>
              </a:rPr>
              <a:t>Urban Employment and Unemployment Survey; 2011, 2012, 2013, 2014, 2015, 2016</a:t>
            </a:r>
          </a:p>
          <a:p>
            <a:pPr marL="457200" lvl="0">
              <a:lnSpc>
                <a:spcPct val="107000"/>
              </a:lnSpc>
              <a:spcBef>
                <a:spcPts val="0"/>
              </a:spcBef>
              <a:spcAft>
                <a:spcPts val="800"/>
              </a:spcAft>
            </a:pPr>
            <a:r>
              <a:rPr lang="en-US" sz="22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Report on the demographic characteristics of urban population, </a:t>
            </a:r>
            <a:endPar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marL="457200" lvl="0">
              <a:lnSpc>
                <a:spcPct val="107000"/>
              </a:lnSpc>
              <a:spcBef>
                <a:spcPts val="0"/>
              </a:spcBef>
              <a:spcAft>
                <a:spcPts val="800"/>
              </a:spcAft>
            </a:pPr>
            <a:r>
              <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active </a:t>
            </a:r>
            <a:r>
              <a:rPr lang="en-US" sz="22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population, </a:t>
            </a:r>
            <a:endPar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marL="457200" lvl="0">
              <a:lnSpc>
                <a:spcPct val="107000"/>
              </a:lnSpc>
              <a:spcBef>
                <a:spcPts val="0"/>
              </a:spcBef>
              <a:spcAft>
                <a:spcPts val="800"/>
              </a:spcAft>
            </a:pPr>
            <a:r>
              <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inactive </a:t>
            </a:r>
            <a:r>
              <a:rPr lang="en-US" sz="22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population, </a:t>
            </a:r>
            <a:endPar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marL="457200" lvl="0">
              <a:lnSpc>
                <a:spcPct val="107000"/>
              </a:lnSpc>
              <a:spcBef>
                <a:spcPts val="0"/>
              </a:spcBef>
              <a:spcAft>
                <a:spcPts val="800"/>
              </a:spcAft>
            </a:pPr>
            <a:r>
              <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employed </a:t>
            </a:r>
            <a:r>
              <a:rPr lang="en-US" sz="22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population, </a:t>
            </a:r>
            <a:endPar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marL="457200" lvl="0">
              <a:lnSpc>
                <a:spcPct val="107000"/>
              </a:lnSpc>
              <a:spcBef>
                <a:spcPts val="0"/>
              </a:spcBef>
              <a:spcAft>
                <a:spcPts val="800"/>
              </a:spcAft>
            </a:pPr>
            <a:r>
              <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unemployed </a:t>
            </a:r>
            <a:r>
              <a:rPr lang="en-US" sz="22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population, </a:t>
            </a:r>
            <a:endPar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marL="457200" lvl="0">
              <a:lnSpc>
                <a:spcPct val="107000"/>
              </a:lnSpc>
              <a:spcBef>
                <a:spcPts val="0"/>
              </a:spcBef>
              <a:spcAft>
                <a:spcPts val="800"/>
              </a:spcAft>
            </a:pPr>
            <a:r>
              <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training </a:t>
            </a:r>
            <a:r>
              <a:rPr lang="en-US" sz="22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and skill </a:t>
            </a:r>
            <a:r>
              <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availability</a:t>
            </a:r>
          </a:p>
          <a:p>
            <a:pPr marL="457200" lvl="0">
              <a:lnSpc>
                <a:spcPct val="107000"/>
              </a:lnSpc>
              <a:spcBef>
                <a:spcPts val="0"/>
              </a:spcBef>
              <a:spcAft>
                <a:spcPts val="800"/>
              </a:spcAft>
            </a:pPr>
            <a:r>
              <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usual </a:t>
            </a:r>
            <a:r>
              <a:rPr lang="en-US" sz="22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and current status of employment, </a:t>
            </a:r>
            <a:endPar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marL="457200" lvl="0">
              <a:lnSpc>
                <a:spcPct val="107000"/>
              </a:lnSpc>
              <a:spcBef>
                <a:spcPts val="0"/>
              </a:spcBef>
              <a:spcAft>
                <a:spcPts val="800"/>
              </a:spcAft>
            </a:pPr>
            <a:endPar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marL="457200" lvl="0">
              <a:lnSpc>
                <a:spcPct val="107000"/>
              </a:lnSpc>
              <a:spcBef>
                <a:spcPts val="0"/>
              </a:spcBef>
              <a:spcAft>
                <a:spcPts val="800"/>
              </a:spcAft>
            </a:pPr>
            <a:endParaRPr lang="en-US" sz="22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marL="457200" lvl="0">
              <a:lnSpc>
                <a:spcPct val="107000"/>
              </a:lnSpc>
              <a:spcBef>
                <a:spcPts val="0"/>
              </a:spcBef>
              <a:spcAft>
                <a:spcPts val="800"/>
              </a:spcAft>
            </a:pPr>
            <a:endPar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marL="457200" lvl="0">
              <a:lnSpc>
                <a:spcPct val="107000"/>
              </a:lnSpc>
              <a:spcBef>
                <a:spcPts val="0"/>
              </a:spcBef>
              <a:spcAft>
                <a:spcPts val="800"/>
              </a:spcAft>
            </a:pPr>
            <a:endParaRPr lang="en-US" sz="22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marL="457200" lvl="0">
              <a:lnSpc>
                <a:spcPct val="107000"/>
              </a:lnSpc>
              <a:spcBef>
                <a:spcPts val="0"/>
              </a:spcBef>
              <a:spcAft>
                <a:spcPts val="800"/>
              </a:spcAft>
            </a:pPr>
            <a:r>
              <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participation </a:t>
            </a:r>
            <a:r>
              <a:rPr lang="en-US" sz="22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of employed population in industry, </a:t>
            </a:r>
            <a:endPar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marL="1028700" lvl="1" indent="-342900">
              <a:lnSpc>
                <a:spcPct val="107000"/>
              </a:lnSpc>
              <a:spcBef>
                <a:spcPts val="0"/>
              </a:spcBef>
              <a:spcAft>
                <a:spcPts val="800"/>
              </a:spcAft>
              <a:buFont typeface="Wingdings" panose="05000000000000000000" pitchFamily="2" charset="2"/>
              <a:buChar char="ü"/>
            </a:pPr>
            <a:r>
              <a:rPr lang="en-US" sz="18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service</a:t>
            </a:r>
            <a:r>
              <a:rPr lang="en-US" sz="18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 </a:t>
            </a:r>
            <a:endParaRPr lang="en-US" sz="18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marL="1028700" lvl="1" indent="-342900">
              <a:lnSpc>
                <a:spcPct val="107000"/>
              </a:lnSpc>
              <a:spcBef>
                <a:spcPts val="0"/>
              </a:spcBef>
              <a:spcAft>
                <a:spcPts val="800"/>
              </a:spcAft>
              <a:buFont typeface="Wingdings" panose="05000000000000000000" pitchFamily="2" charset="2"/>
              <a:buChar char="ü"/>
            </a:pPr>
            <a:r>
              <a:rPr lang="en-US" sz="18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agriculture </a:t>
            </a:r>
            <a:r>
              <a:rPr lang="en-US" sz="18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and government offices, and </a:t>
            </a:r>
            <a:endParaRPr lang="en-US" sz="18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marL="457200" lvl="0">
              <a:lnSpc>
                <a:spcPct val="107000"/>
              </a:lnSpc>
              <a:spcBef>
                <a:spcPts val="0"/>
              </a:spcBef>
              <a:spcAft>
                <a:spcPts val="800"/>
              </a:spcAft>
            </a:pPr>
            <a:r>
              <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data </a:t>
            </a:r>
            <a:r>
              <a:rPr lang="en-US" sz="22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about informal sector, </a:t>
            </a:r>
            <a:endPar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marL="457200" lvl="0">
              <a:lnSpc>
                <a:spcPct val="107000"/>
              </a:lnSpc>
              <a:spcBef>
                <a:spcPts val="0"/>
              </a:spcBef>
              <a:spcAft>
                <a:spcPts val="800"/>
              </a:spcAft>
            </a:pPr>
            <a:r>
              <a:rPr lang="en-US" sz="22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wage </a:t>
            </a:r>
            <a:r>
              <a:rPr lang="en-US" sz="22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and salary from employment, etc..</a:t>
            </a:r>
            <a:endParaRPr lang="en-US" sz="1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sz="2400" dirty="0">
              <a:solidFill>
                <a:srgbClr val="C00000"/>
              </a:solidFill>
              <a:latin typeface="Bookman Old Style" panose="02050604050505020204" pitchFamily="18" charset="0"/>
            </a:endParaRPr>
          </a:p>
        </p:txBody>
      </p:sp>
    </p:spTree>
    <p:extLst>
      <p:ext uri="{BB962C8B-B14F-4D97-AF65-F5344CB8AC3E}">
        <p14:creationId xmlns:p14="http://schemas.microsoft.com/office/powerpoint/2010/main" val="3730946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526"/>
            <a:ext cx="10515600" cy="377824"/>
          </a:xfrm>
        </p:spPr>
        <p:txBody>
          <a:bodyPr>
            <a:normAutofit fontScale="90000"/>
          </a:bodyPr>
          <a:lstStyle/>
          <a:p>
            <a:pPr algn="ctr"/>
            <a:r>
              <a:rPr lang="en-US" dirty="0" err="1">
                <a:solidFill>
                  <a:srgbClr val="FF0000"/>
                </a:solidFill>
              </a:rPr>
              <a:t>Cont</a:t>
            </a:r>
            <a:endParaRPr lang="en-US" dirty="0"/>
          </a:p>
        </p:txBody>
      </p:sp>
      <p:sp>
        <p:nvSpPr>
          <p:cNvPr id="3" name="Content Placeholder 2"/>
          <p:cNvSpPr>
            <a:spLocks noGrp="1"/>
          </p:cNvSpPr>
          <p:nvPr>
            <p:ph idx="1"/>
          </p:nvPr>
        </p:nvSpPr>
        <p:spPr>
          <a:xfrm>
            <a:off x="995362" y="514350"/>
            <a:ext cx="10515600" cy="600075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a:lstStyle/>
          <a:p>
            <a:pPr lvl="0">
              <a:lnSpc>
                <a:spcPct val="150000"/>
              </a:lnSpc>
              <a:spcBef>
                <a:spcPts val="0"/>
              </a:spcBef>
              <a:spcAft>
                <a:spcPts val="800"/>
              </a:spcAft>
              <a:buFont typeface="Wingdings" panose="05000000000000000000" pitchFamily="2" charset="2"/>
              <a:buChar char="v"/>
            </a:pPr>
            <a:endParaRPr lang="en-US" sz="2400" dirty="0" smtClean="0">
              <a:solidFill>
                <a:srgbClr val="C00000"/>
              </a:solidFill>
              <a:latin typeface="Bookman Old Style" panose="02050604050505020204" pitchFamily="18" charset="0"/>
            </a:endParaRPr>
          </a:p>
          <a:p>
            <a:pPr lvl="0">
              <a:lnSpc>
                <a:spcPct val="150000"/>
              </a:lnSpc>
              <a:spcBef>
                <a:spcPts val="0"/>
              </a:spcBef>
              <a:spcAft>
                <a:spcPts val="800"/>
              </a:spcAft>
              <a:buFont typeface="Wingdings" panose="05000000000000000000" pitchFamily="2" charset="2"/>
              <a:buChar char="v"/>
            </a:pPr>
            <a:r>
              <a:rPr lang="en-US" sz="2400" dirty="0" smtClean="0">
                <a:solidFill>
                  <a:srgbClr val="C00000"/>
                </a:solidFill>
                <a:latin typeface="Bookman Old Style" panose="02050604050505020204" pitchFamily="18" charset="0"/>
              </a:rPr>
              <a:t>Time </a:t>
            </a:r>
            <a:r>
              <a:rPr lang="en-US" sz="2400" dirty="0">
                <a:solidFill>
                  <a:srgbClr val="C00000"/>
                </a:solidFill>
                <a:latin typeface="Bookman Old Style" panose="02050604050505020204" pitchFamily="18" charset="0"/>
              </a:rPr>
              <a:t>Use Survey; 2013</a:t>
            </a:r>
          </a:p>
          <a:p>
            <a:pPr marL="457200" lvl="0">
              <a:lnSpc>
                <a:spcPct val="150000"/>
              </a:lnSpc>
              <a:spcBef>
                <a:spcPts val="0"/>
              </a:spcBef>
              <a:spcAft>
                <a:spcPts val="800"/>
              </a:spcAft>
            </a:pPr>
            <a:r>
              <a:rPr lang="en-US" sz="24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Report on the time use by gender and types of </a:t>
            </a:r>
            <a:r>
              <a:rPr lang="en-US" sz="24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activity</a:t>
            </a:r>
            <a:endParaRPr lang="en-US" sz="24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lvl="0">
              <a:lnSpc>
                <a:spcPct val="130000"/>
              </a:lnSpc>
              <a:spcAft>
                <a:spcPts val="800"/>
              </a:spcAft>
              <a:buFont typeface="Wingdings" panose="05000000000000000000" pitchFamily="2" charset="2"/>
              <a:buChar char="v"/>
            </a:pPr>
            <a:r>
              <a:rPr lang="en-US" sz="2400" dirty="0">
                <a:solidFill>
                  <a:srgbClr val="C00000"/>
                </a:solidFill>
                <a:latin typeface="Bookman Old Style" panose="02050604050505020204" pitchFamily="18" charset="0"/>
              </a:rPr>
              <a:t>Census Result Updating and Projection; 2011, 2013</a:t>
            </a:r>
          </a:p>
          <a:p>
            <a:pPr marL="457200" lvl="0">
              <a:lnSpc>
                <a:spcPct val="107000"/>
              </a:lnSpc>
              <a:spcBef>
                <a:spcPts val="0"/>
              </a:spcBef>
              <a:spcAft>
                <a:spcPts val="800"/>
              </a:spcAft>
            </a:pPr>
            <a:r>
              <a:rPr lang="en-US" sz="24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National level population projection report based on the 2007 Population and Housing Census Result and </a:t>
            </a:r>
            <a:endParaRPr lang="en-US" sz="24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endParaRPr>
          </a:p>
          <a:p>
            <a:pPr marL="457200" lvl="0">
              <a:lnSpc>
                <a:spcPct val="107000"/>
              </a:lnSpc>
              <a:spcBef>
                <a:spcPts val="0"/>
              </a:spcBef>
              <a:spcAft>
                <a:spcPts val="800"/>
              </a:spcAft>
            </a:pPr>
            <a:r>
              <a:rPr lang="en-US" sz="2400" dirty="0" smtClean="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projected </a:t>
            </a:r>
            <a:r>
              <a:rPr lang="en-US" sz="2400" dirty="0">
                <a:solidFill>
                  <a:prstClr val="black"/>
                </a:solidFill>
                <a:latin typeface="Bookman Old Style" panose="02050604050505020204" pitchFamily="18" charset="0"/>
                <a:ea typeface="Calibri" panose="020F0502020204030204" pitchFamily="34" charset="0"/>
                <a:cs typeface="Times New Roman" panose="02020603050405020304" pitchFamily="18" charset="0"/>
              </a:rPr>
              <a:t>by considering major demographic characteristics</a:t>
            </a:r>
            <a:endParaRPr lang="en-US"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457200" lvl="0">
              <a:lnSpc>
                <a:spcPct val="150000"/>
              </a:lnSpc>
              <a:spcBef>
                <a:spcPts val="0"/>
              </a:spcBef>
              <a:spcAft>
                <a:spcPts val="800"/>
              </a:spcAft>
            </a:pPr>
            <a:endParaRPr lang="en-US" sz="17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6813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2875"/>
            <a:ext cx="10515600" cy="363538"/>
          </a:xfrm>
        </p:spPr>
        <p:txBody>
          <a:bodyPr>
            <a:normAutofit fontScale="90000"/>
          </a:bodyPr>
          <a:lstStyle/>
          <a:p>
            <a:pPr algn="ctr"/>
            <a:r>
              <a:rPr lang="en-US" dirty="0" err="1">
                <a:solidFill>
                  <a:srgbClr val="FF0000"/>
                </a:solidFill>
              </a:rPr>
              <a:t>Cont</a:t>
            </a:r>
            <a:endParaRPr lang="en-US" dirty="0"/>
          </a:p>
        </p:txBody>
      </p:sp>
      <p:sp>
        <p:nvSpPr>
          <p:cNvPr id="3" name="Content Placeholder 2"/>
          <p:cNvSpPr>
            <a:spLocks noGrp="1"/>
          </p:cNvSpPr>
          <p:nvPr>
            <p:ph idx="1"/>
          </p:nvPr>
        </p:nvSpPr>
        <p:spPr>
          <a:xfrm>
            <a:off x="838200" y="654050"/>
            <a:ext cx="10515600" cy="60325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numCol="2">
            <a:normAutofit/>
          </a:bodyPr>
          <a:lstStyle/>
          <a:p>
            <a:pPr>
              <a:lnSpc>
                <a:spcPct val="107000"/>
              </a:lnSpc>
              <a:spcBef>
                <a:spcPts val="0"/>
              </a:spcBef>
              <a:spcAft>
                <a:spcPts val="800"/>
              </a:spcAft>
              <a:buFont typeface="Wingdings" panose="05000000000000000000" pitchFamily="2" charset="2"/>
              <a:buChar char="v"/>
            </a:pPr>
            <a:r>
              <a:rPr lang="en-US"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Ethiopian </a:t>
            </a:r>
            <a:r>
              <a:rPr lang="en-US"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Demographic and Health Survey; 2011, </a:t>
            </a:r>
            <a:r>
              <a:rPr lang="en-US"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2016</a:t>
            </a:r>
            <a:endParaRPr lang="en-US"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50000"/>
              </a:lnSpc>
              <a:spcBef>
                <a:spcPts val="0"/>
              </a:spcBef>
              <a:spcAft>
                <a:spcPts val="800"/>
              </a:spcAft>
            </a:pPr>
            <a:r>
              <a:rPr lang="en-US" sz="2400" dirty="0">
                <a:latin typeface="Bookman Old Style" panose="02050604050505020204" pitchFamily="18" charset="0"/>
                <a:ea typeface="Calibri" panose="020F0502020204030204" pitchFamily="34" charset="0"/>
                <a:cs typeface="Times New Roman" panose="02020603050405020304" pitchFamily="18" charset="0"/>
              </a:rPr>
              <a:t>Report on characteristics of the respondent,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50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marriage </a:t>
            </a:r>
            <a:r>
              <a:rPr lang="en-US" sz="2400" dirty="0">
                <a:latin typeface="Bookman Old Style" panose="02050604050505020204" pitchFamily="18" charset="0"/>
                <a:ea typeface="Calibri" panose="020F0502020204030204" pitchFamily="34" charset="0"/>
                <a:cs typeface="Times New Roman" panose="02020603050405020304" pitchFamily="18" charset="0"/>
              </a:rPr>
              <a:t>and sexual activity,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50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fertility </a:t>
            </a:r>
            <a:r>
              <a:rPr lang="en-US" sz="2400" dirty="0">
                <a:latin typeface="Bookman Old Style" panose="02050604050505020204" pitchFamily="18" charset="0"/>
                <a:ea typeface="Calibri" panose="020F0502020204030204" pitchFamily="34" charset="0"/>
                <a:cs typeface="Times New Roman" panose="02020603050405020304" pitchFamily="18" charset="0"/>
              </a:rPr>
              <a:t>level, trend, differentials, fertility preference,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50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family </a:t>
            </a:r>
            <a:r>
              <a:rPr lang="en-US" sz="2400" dirty="0">
                <a:latin typeface="Bookman Old Style" panose="02050604050505020204" pitchFamily="18" charset="0"/>
                <a:ea typeface="Calibri" panose="020F0502020204030204" pitchFamily="34" charset="0"/>
                <a:cs typeface="Times New Roman" panose="02020603050405020304" pitchFamily="18" charset="0"/>
              </a:rPr>
              <a:t>planning,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50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infant </a:t>
            </a:r>
            <a:r>
              <a:rPr lang="en-US" sz="2400" dirty="0">
                <a:latin typeface="Bookman Old Style" panose="02050604050505020204" pitchFamily="18" charset="0"/>
                <a:ea typeface="Calibri" panose="020F0502020204030204" pitchFamily="34" charset="0"/>
                <a:cs typeface="Times New Roman" panose="02020603050405020304" pitchFamily="18" charset="0"/>
              </a:rPr>
              <a:t>and child mortality,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R="0" indent="0">
              <a:lnSpc>
                <a:spcPct val="150000"/>
              </a:lnSpc>
              <a:spcBef>
                <a:spcPts val="0"/>
              </a:spcBef>
              <a:spcAft>
                <a:spcPts val="800"/>
              </a:spcAft>
              <a:buNone/>
            </a:pP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571500" indent="-342900">
              <a:lnSpc>
                <a:spcPct val="150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maternal </a:t>
            </a:r>
            <a:r>
              <a:rPr lang="en-US" sz="2400" dirty="0">
                <a:latin typeface="Bookman Old Style" panose="02050604050505020204" pitchFamily="18" charset="0"/>
                <a:ea typeface="Calibri" panose="020F0502020204030204" pitchFamily="34" charset="0"/>
                <a:cs typeface="Times New Roman" panose="02020603050405020304" pitchFamily="18" charset="0"/>
              </a:rPr>
              <a:t>health,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50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child </a:t>
            </a:r>
            <a:r>
              <a:rPr lang="en-US" sz="2400" dirty="0">
                <a:latin typeface="Bookman Old Style" panose="02050604050505020204" pitchFamily="18" charset="0"/>
                <a:ea typeface="Calibri" panose="020F0502020204030204" pitchFamily="34" charset="0"/>
                <a:cs typeface="Times New Roman" panose="02020603050405020304" pitchFamily="18" charset="0"/>
              </a:rPr>
              <a:t>health,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50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nutrition </a:t>
            </a:r>
            <a:r>
              <a:rPr lang="en-US" sz="2400" dirty="0">
                <a:latin typeface="Bookman Old Style" panose="02050604050505020204" pitchFamily="18" charset="0"/>
                <a:ea typeface="Calibri" panose="020F0502020204030204" pitchFamily="34" charset="0"/>
                <a:cs typeface="Times New Roman" panose="02020603050405020304" pitchFamily="18" charset="0"/>
              </a:rPr>
              <a:t>of child adult nutritional status,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50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HIV </a:t>
            </a:r>
            <a:r>
              <a:rPr lang="en-US" sz="2400" dirty="0">
                <a:latin typeface="Bookman Old Style" panose="02050604050505020204" pitchFamily="18" charset="0"/>
                <a:ea typeface="Calibri" panose="020F0502020204030204" pitchFamily="34" charset="0"/>
                <a:cs typeface="Times New Roman" panose="02020603050405020304" pitchFamily="18" charset="0"/>
              </a:rPr>
              <a:t>prevalence, knowledge and attitude,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50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women </a:t>
            </a:r>
            <a:r>
              <a:rPr lang="en-US" sz="2400" dirty="0">
                <a:latin typeface="Bookman Old Style" panose="02050604050505020204" pitchFamily="18" charset="0"/>
                <a:ea typeface="Calibri" panose="020F0502020204030204" pitchFamily="34" charset="0"/>
                <a:cs typeface="Times New Roman" panose="02020603050405020304" pitchFamily="18" charset="0"/>
              </a:rPr>
              <a:t>empowerment</a:t>
            </a: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a:t>
            </a:r>
          </a:p>
          <a:p>
            <a:pPr marL="457200" marR="0">
              <a:lnSpc>
                <a:spcPct val="150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 </a:t>
            </a:r>
            <a:r>
              <a:rPr lang="en-US" sz="2400" dirty="0">
                <a:latin typeface="Bookman Old Style" panose="02050604050505020204" pitchFamily="18" charset="0"/>
                <a:ea typeface="Calibri" panose="020F0502020204030204" pitchFamily="34" charset="0"/>
                <a:cs typeface="Times New Roman" panose="02020603050405020304" pitchFamily="18" charset="0"/>
              </a:rPr>
              <a:t>adult and maternal mortality</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buFont typeface="Wingdings" panose="05000000000000000000" pitchFamily="2" charset="2"/>
              <a:buChar char="v"/>
            </a:pPr>
            <a:endParaRPr lang="en-US"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661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2237"/>
            <a:ext cx="10515600" cy="392113"/>
          </a:xfrm>
        </p:spPr>
        <p:txBody>
          <a:bodyPr>
            <a:normAutofit fontScale="90000"/>
          </a:bodyPr>
          <a:lstStyle/>
          <a:p>
            <a:pPr algn="ctr"/>
            <a:r>
              <a:rPr lang="en-US" dirty="0" err="1">
                <a:solidFill>
                  <a:srgbClr val="FF0000"/>
                </a:solidFill>
              </a:rPr>
              <a:t>Cont</a:t>
            </a:r>
            <a:endParaRPr lang="en-US" dirty="0"/>
          </a:p>
        </p:txBody>
      </p:sp>
      <p:sp>
        <p:nvSpPr>
          <p:cNvPr id="3" name="Content Placeholder 2"/>
          <p:cNvSpPr>
            <a:spLocks noGrp="1"/>
          </p:cNvSpPr>
          <p:nvPr>
            <p:ph idx="1"/>
          </p:nvPr>
        </p:nvSpPr>
        <p:spPr>
          <a:xfrm>
            <a:off x="838200" y="628650"/>
            <a:ext cx="10515600" cy="6229349"/>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numCol="2">
            <a:normAutofit/>
          </a:bodyPr>
          <a:lstStyle/>
          <a:p>
            <a:pPr lvl="0">
              <a:lnSpc>
                <a:spcPct val="117000"/>
              </a:lnSpc>
              <a:spcBef>
                <a:spcPts val="0"/>
              </a:spcBef>
              <a:spcAft>
                <a:spcPts val="800"/>
              </a:spcAft>
              <a:buFont typeface="Wingdings" panose="05000000000000000000" pitchFamily="2" charset="2"/>
              <a:buChar char="v"/>
            </a:pPr>
            <a:endParaRPr lang="en-US"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pPr lvl="0">
              <a:lnSpc>
                <a:spcPct val="117000"/>
              </a:lnSpc>
              <a:spcBef>
                <a:spcPts val="0"/>
              </a:spcBef>
              <a:spcAft>
                <a:spcPts val="800"/>
              </a:spcAft>
              <a:buFont typeface="Wingdings" panose="05000000000000000000" pitchFamily="2" charset="2"/>
              <a:buChar char="v"/>
            </a:pPr>
            <a:r>
              <a:rPr lang="en-US"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Inter </a:t>
            </a:r>
            <a:r>
              <a:rPr lang="en-US"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Censual Survey, </a:t>
            </a:r>
            <a:r>
              <a:rPr lang="en-US"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2012</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population </a:t>
            </a:r>
            <a:r>
              <a:rPr lang="en-US" sz="2400" dirty="0">
                <a:latin typeface="Bookman Old Style" panose="02050604050505020204" pitchFamily="18" charset="0"/>
                <a:ea typeface="Calibri" panose="020F0502020204030204" pitchFamily="34" charset="0"/>
                <a:cs typeface="Times New Roman" panose="02020603050405020304" pitchFamily="18" charset="0"/>
              </a:rPr>
              <a:t>characteristics,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ethnic </a:t>
            </a:r>
            <a:r>
              <a:rPr lang="en-US" sz="2400" dirty="0">
                <a:latin typeface="Bookman Old Style" panose="02050604050505020204" pitchFamily="18" charset="0"/>
                <a:ea typeface="Calibri" panose="020F0502020204030204" pitchFamily="34" charset="0"/>
                <a:cs typeface="Times New Roman" panose="02020603050405020304" pitchFamily="18" charset="0"/>
              </a:rPr>
              <a:t>group,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mother </a:t>
            </a:r>
            <a:r>
              <a:rPr lang="en-US" sz="2400" dirty="0">
                <a:latin typeface="Bookman Old Style" panose="02050604050505020204" pitchFamily="18" charset="0"/>
                <a:ea typeface="Calibri" panose="020F0502020204030204" pitchFamily="34" charset="0"/>
                <a:cs typeface="Times New Roman" panose="02020603050405020304" pitchFamily="18" charset="0"/>
              </a:rPr>
              <a:t>tongue,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religion </a:t>
            </a:r>
            <a:r>
              <a:rPr lang="en-US" sz="2400" dirty="0">
                <a:latin typeface="Bookman Old Style" panose="02050604050505020204" pitchFamily="18" charset="0"/>
                <a:ea typeface="Calibri" panose="020F0502020204030204" pitchFamily="34" charset="0"/>
                <a:cs typeface="Times New Roman" panose="02020603050405020304" pitchFamily="18" charset="0"/>
              </a:rPr>
              <a:t>and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marital </a:t>
            </a:r>
            <a:r>
              <a:rPr lang="en-US" sz="2400" dirty="0">
                <a:latin typeface="Bookman Old Style" panose="02050604050505020204" pitchFamily="18" charset="0"/>
                <a:ea typeface="Calibri" panose="020F0502020204030204" pitchFamily="34" charset="0"/>
                <a:cs typeface="Times New Roman" panose="02020603050405020304" pitchFamily="18" charset="0"/>
              </a:rPr>
              <a:t>status,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disability </a:t>
            </a:r>
            <a:r>
              <a:rPr lang="en-US" sz="2400" dirty="0">
                <a:latin typeface="Bookman Old Style" panose="02050604050505020204" pitchFamily="18" charset="0"/>
                <a:ea typeface="Calibri" panose="020F0502020204030204" pitchFamily="34" charset="0"/>
                <a:cs typeface="Times New Roman" panose="02020603050405020304" pitchFamily="18" charset="0"/>
              </a:rPr>
              <a:t>and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orphan </a:t>
            </a:r>
            <a:r>
              <a:rPr lang="en-US" sz="2400" dirty="0">
                <a:latin typeface="Bookman Old Style" panose="02050604050505020204" pitchFamily="18" charset="0"/>
                <a:ea typeface="Calibri" panose="020F0502020204030204" pitchFamily="34" charset="0"/>
                <a:cs typeface="Times New Roman" panose="02020603050405020304" pitchFamily="18" charset="0"/>
              </a:rPr>
              <a:t>hood,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endParaRPr lang="en-US" sz="2400" dirty="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R="0" indent="0">
              <a:lnSpc>
                <a:spcPct val="107000"/>
              </a:lnSpc>
              <a:spcBef>
                <a:spcPts val="0"/>
              </a:spcBef>
              <a:spcAft>
                <a:spcPts val="800"/>
              </a:spcAft>
              <a:buNone/>
            </a:pPr>
            <a:endParaRPr lang="en-US" sz="2400" dirty="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literacy </a:t>
            </a:r>
            <a:r>
              <a:rPr lang="en-US" sz="2400" dirty="0">
                <a:latin typeface="Bookman Old Style" panose="02050604050505020204" pitchFamily="18" charset="0"/>
                <a:ea typeface="Calibri" panose="020F0502020204030204" pitchFamily="34" charset="0"/>
                <a:cs typeface="Times New Roman" panose="02020603050405020304" pitchFamily="18" charset="0"/>
              </a:rPr>
              <a:t>and education,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economic </a:t>
            </a:r>
            <a:r>
              <a:rPr lang="en-US" sz="2400" dirty="0">
                <a:latin typeface="Bookman Old Style" panose="02050604050505020204" pitchFamily="18" charset="0"/>
                <a:ea typeface="Calibri" panose="020F0502020204030204" pitchFamily="34" charset="0"/>
                <a:cs typeface="Times New Roman" panose="02020603050405020304" pitchFamily="18" charset="0"/>
              </a:rPr>
              <a:t>activity,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population </a:t>
            </a:r>
            <a:r>
              <a:rPr lang="en-US" sz="2400" dirty="0">
                <a:latin typeface="Bookman Old Style" panose="02050604050505020204" pitchFamily="18" charset="0"/>
                <a:ea typeface="Calibri" panose="020F0502020204030204" pitchFamily="34" charset="0"/>
                <a:cs typeface="Times New Roman" panose="02020603050405020304" pitchFamily="18" charset="0"/>
              </a:rPr>
              <a:t>dynamics,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migration</a:t>
            </a:r>
            <a:r>
              <a:rPr lang="en-US" sz="2400" dirty="0">
                <a:latin typeface="Bookman Old Style" panose="02050604050505020204" pitchFamily="18" charset="0"/>
                <a:ea typeface="Calibri" panose="020F0502020204030204" pitchFamily="34" charset="0"/>
                <a:cs typeface="Times New Roman" panose="02020603050405020304" pitchFamily="18" charset="0"/>
              </a:rPr>
              <a:t>,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fertility</a:t>
            </a:r>
            <a:r>
              <a:rPr lang="en-US" sz="2400" dirty="0">
                <a:latin typeface="Bookman Old Style" panose="02050604050505020204" pitchFamily="18" charset="0"/>
                <a:ea typeface="Calibri" panose="020F0502020204030204" pitchFamily="34" charset="0"/>
                <a:cs typeface="Times New Roman" panose="02020603050405020304" pitchFamily="18" charset="0"/>
              </a:rPr>
              <a:t>,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mortality</a:t>
            </a:r>
            <a:r>
              <a:rPr lang="en-US" sz="2400" dirty="0">
                <a:latin typeface="Bookman Old Style" panose="02050604050505020204" pitchFamily="18" charset="0"/>
                <a:ea typeface="Calibri" panose="020F0502020204030204" pitchFamily="34" charset="0"/>
                <a:cs typeface="Times New Roman" panose="02020603050405020304" pitchFamily="18" charset="0"/>
              </a:rPr>
              <a:t>, </a:t>
            </a:r>
            <a:endParaRPr lang="en-US" sz="2400" dirty="0" smtClean="0">
              <a:latin typeface="Bookman Old Style" panose="020506040505050202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2400" dirty="0" smtClean="0">
                <a:latin typeface="Bookman Old Style" panose="02050604050505020204" pitchFamily="18" charset="0"/>
                <a:ea typeface="Calibri" panose="020F0502020204030204" pitchFamily="34" charset="0"/>
                <a:cs typeface="Times New Roman" panose="02020603050405020304" pitchFamily="18" charset="0"/>
              </a:rPr>
              <a:t>housing </a:t>
            </a:r>
            <a:r>
              <a:rPr lang="en-US" sz="2400" dirty="0">
                <a:latin typeface="Bookman Old Style" panose="02050604050505020204" pitchFamily="18" charset="0"/>
                <a:ea typeface="Calibri" panose="020F0502020204030204" pitchFamily="34" charset="0"/>
                <a:cs typeface="Times New Roman" panose="02020603050405020304" pitchFamily="18" charset="0"/>
              </a:rPr>
              <a:t>characteristics and conditions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7451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7951"/>
            <a:ext cx="10515600" cy="463550"/>
          </a:xfrm>
        </p:spPr>
        <p:txBody>
          <a:bodyPr>
            <a:normAutofit fontScale="90000"/>
          </a:bodyPr>
          <a:lstStyle/>
          <a:p>
            <a:pPr algn="ctr"/>
            <a:r>
              <a:rPr lang="en-US" dirty="0" smtClean="0">
                <a:solidFill>
                  <a:srgbClr val="FF0000"/>
                </a:solidFill>
                <a:latin typeface="Bookman Old Style" panose="02050604050505020204" pitchFamily="18" charset="0"/>
              </a:rPr>
              <a:t>Challenges</a:t>
            </a:r>
            <a:endParaRPr lang="en-US" dirty="0">
              <a:solidFill>
                <a:srgbClr val="FF0000"/>
              </a:solidFill>
              <a:latin typeface="Bookman Old Style" panose="02050604050505020204" pitchFamily="18" charset="0"/>
            </a:endParaRPr>
          </a:p>
        </p:txBody>
      </p:sp>
      <p:sp>
        <p:nvSpPr>
          <p:cNvPr id="3" name="Content Placeholder 2"/>
          <p:cNvSpPr>
            <a:spLocks noGrp="1"/>
          </p:cNvSpPr>
          <p:nvPr>
            <p:ph idx="1"/>
          </p:nvPr>
        </p:nvSpPr>
        <p:spPr>
          <a:xfrm>
            <a:off x="485775" y="696913"/>
            <a:ext cx="11229975" cy="597535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a:normAutofit lnSpcReduction="10000"/>
          </a:bodyPr>
          <a:lstStyle/>
          <a:p>
            <a:pPr marL="342900" marR="0" lvl="0" indent="-342900">
              <a:lnSpc>
                <a:spcPct val="107000"/>
              </a:lnSpc>
              <a:spcBef>
                <a:spcPts val="0"/>
              </a:spcBef>
              <a:spcAft>
                <a:spcPts val="800"/>
              </a:spcAft>
              <a:buFont typeface="+mj-lt"/>
              <a:buAutoNum type="arabicPeriod"/>
            </a:pPr>
            <a:r>
              <a:rPr lang="en-US" sz="2400" dirty="0">
                <a:latin typeface="Times New Roman" panose="02020603050405020304" pitchFamily="18" charset="0"/>
                <a:ea typeface="Calibri" panose="020F0502020204030204" pitchFamily="34" charset="0"/>
                <a:cs typeface="Times New Roman" panose="02020603050405020304" pitchFamily="18" charset="0"/>
              </a:rPr>
              <a:t>Inadequate human power both in terms of number and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skills</a:t>
            </a:r>
            <a:endParaRPr lang="en-US" sz="2400" dirty="0" smtClean="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2400" dirty="0">
                <a:latin typeface="Times New Roman" panose="02020603050405020304" pitchFamily="18" charset="0"/>
                <a:ea typeface="Calibri" panose="020F0502020204030204" pitchFamily="34" charset="0"/>
                <a:cs typeface="Times New Roman" panose="02020603050405020304" pitchFamily="18" charset="0"/>
              </a:rPr>
              <a:t>Below standard state of Management Information System for many sectors and absence of training to establish and operate MIS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2400" dirty="0">
                <a:latin typeface="Times New Roman" panose="02020603050405020304" pitchFamily="18" charset="0"/>
                <a:ea typeface="Calibri" panose="020F0502020204030204" pitchFamily="34" charset="0"/>
                <a:cs typeface="Times New Roman" panose="02020603050405020304" pitchFamily="18" charset="0"/>
              </a:rPr>
              <a:t>Inadequate resources and supporting logistics for statistical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production</a:t>
            </a:r>
          </a:p>
          <a:p>
            <a:pPr marL="342900" marR="0" lvl="0" indent="-342900">
              <a:lnSpc>
                <a:spcPct val="107000"/>
              </a:lnSpc>
              <a:spcBef>
                <a:spcPts val="0"/>
              </a:spcBef>
              <a:spcAft>
                <a:spcPts val="800"/>
              </a:spcAft>
              <a:buFont typeface="+mj-lt"/>
              <a:buAutoNum type="arabicPeriod"/>
            </a:pPr>
            <a:r>
              <a:rPr lang="en-US" sz="2400" dirty="0">
                <a:latin typeface="Times New Roman" panose="02020603050405020304" pitchFamily="18" charset="0"/>
                <a:ea typeface="Calibri" panose="020F0502020204030204" pitchFamily="34" charset="0"/>
                <a:cs typeface="Times New Roman" panose="02020603050405020304" pitchFamily="18" charset="0"/>
              </a:rPr>
              <a:t>High Staff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turn-over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for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the betterments of life</a:t>
            </a:r>
          </a:p>
          <a:p>
            <a:pPr marL="342900" marR="0" lvl="0" indent="-342900">
              <a:lnSpc>
                <a:spcPct val="107000"/>
              </a:lnSpc>
              <a:spcBef>
                <a:spcPts val="0"/>
              </a:spcBef>
              <a:spcAft>
                <a:spcPts val="800"/>
              </a:spcAft>
              <a:buFont typeface="+mj-lt"/>
              <a:buAutoNum type="arabicPeriod"/>
            </a:pPr>
            <a:r>
              <a:rPr lang="en-US" sz="2400" dirty="0">
                <a:latin typeface="Times New Roman" panose="02020603050405020304" pitchFamily="18" charset="0"/>
                <a:ea typeface="Calibri" panose="020F0502020204030204" pitchFamily="34" charset="0"/>
                <a:cs typeface="Times New Roman" panose="02020603050405020304" pitchFamily="18" charset="0"/>
              </a:rPr>
              <a:t>Lack of data management software and databases in many sectors and absence of regular updating where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available</a:t>
            </a:r>
          </a:p>
          <a:p>
            <a:pPr marL="342900" marR="0" lvl="0" indent="-342900">
              <a:lnSpc>
                <a:spcPct val="107000"/>
              </a:lnSpc>
              <a:spcBef>
                <a:spcPts val="0"/>
              </a:spcBef>
              <a:spcAft>
                <a:spcPts val="800"/>
              </a:spcAft>
              <a:buFont typeface="+mj-lt"/>
              <a:buAutoNum type="arabicPeriod"/>
            </a:pPr>
            <a:r>
              <a:rPr lang="en-US" sz="2400" dirty="0">
                <a:latin typeface="Times New Roman" panose="02020603050405020304" pitchFamily="18" charset="0"/>
                <a:ea typeface="Calibri" panose="020F0502020204030204" pitchFamily="34" charset="0"/>
                <a:cs typeface="Times New Roman" panose="02020603050405020304" pitchFamily="18" charset="0"/>
              </a:rPr>
              <a:t>Gaps in data in the areas of environment, tourism, horticulture, gender responsive statistics and in other emerging issues</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2400" dirty="0">
                <a:latin typeface="Times New Roman" panose="02020603050405020304" pitchFamily="18" charset="0"/>
                <a:ea typeface="Calibri" panose="020F0502020204030204" pitchFamily="34" charset="0"/>
              </a:rPr>
              <a:t>Lack of statistical awareness and hence low level of cooperation in statistical operations on the part of the data </a:t>
            </a:r>
            <a:r>
              <a:rPr lang="en-US" sz="2400" dirty="0" smtClean="0">
                <a:latin typeface="Times New Roman" panose="02020603050405020304" pitchFamily="18" charset="0"/>
                <a:ea typeface="Calibri" panose="020F0502020204030204" pitchFamily="34" charset="0"/>
              </a:rPr>
              <a:t>providers</a:t>
            </a:r>
          </a:p>
          <a:p>
            <a:pPr marL="342900" marR="0" lvl="0" indent="-342900">
              <a:lnSpc>
                <a:spcPct val="107000"/>
              </a:lnSpc>
              <a:spcBef>
                <a:spcPts val="0"/>
              </a:spcBef>
              <a:spcAft>
                <a:spcPts val="800"/>
              </a:spcAft>
              <a:buFont typeface="+mj-lt"/>
              <a:buAutoNum type="arabicPeriod"/>
            </a:pPr>
            <a:r>
              <a:rPr lang="en-US" sz="2400" dirty="0">
                <a:latin typeface="Times New Roman" panose="02020603050405020304" pitchFamily="18" charset="0"/>
                <a:ea typeface="Calibri" panose="020F0502020204030204" pitchFamily="34" charset="0"/>
                <a:cs typeface="Times New Roman" panose="02020603050405020304" pitchFamily="18" charset="0"/>
              </a:rPr>
              <a:t>Inadequate statistical advocacy to raise the profile of statistics in the country and non-involvement of the media to create statistical awareness</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514350" indent="-514350">
              <a:buFont typeface="+mj-lt"/>
              <a:buAutoNum type="arabicPeriod"/>
            </a:pPr>
            <a:endParaRPr lang="en-US" dirty="0"/>
          </a:p>
        </p:txBody>
      </p:sp>
    </p:spTree>
    <p:extLst>
      <p:ext uri="{BB962C8B-B14F-4D97-AF65-F5344CB8AC3E}">
        <p14:creationId xmlns:p14="http://schemas.microsoft.com/office/powerpoint/2010/main" val="3245741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525"/>
            <a:ext cx="10515600" cy="377825"/>
          </a:xfrm>
        </p:spPr>
        <p:txBody>
          <a:bodyPr>
            <a:normAutofit fontScale="90000"/>
          </a:bodyPr>
          <a:lstStyle/>
          <a:p>
            <a:pPr algn="ctr"/>
            <a:r>
              <a:rPr lang="en-US" dirty="0" err="1">
                <a:solidFill>
                  <a:srgbClr val="FF0000"/>
                </a:solidFill>
              </a:rPr>
              <a:t>Cont</a:t>
            </a:r>
            <a:endParaRPr lang="en-US" dirty="0"/>
          </a:p>
        </p:txBody>
      </p:sp>
      <p:sp>
        <p:nvSpPr>
          <p:cNvPr id="3" name="Content Placeholder 2"/>
          <p:cNvSpPr>
            <a:spLocks noGrp="1"/>
          </p:cNvSpPr>
          <p:nvPr>
            <p:ph idx="1"/>
          </p:nvPr>
        </p:nvSpPr>
        <p:spPr>
          <a:xfrm>
            <a:off x="466725" y="614362"/>
            <a:ext cx="11258550" cy="6072187"/>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a:lstStyle/>
          <a:p>
            <a:pPr marL="342900" marR="0" lvl="0" indent="-342900">
              <a:lnSpc>
                <a:spcPct val="107000"/>
              </a:lnSpc>
              <a:spcBef>
                <a:spcPts val="0"/>
              </a:spcBef>
              <a:spcAft>
                <a:spcPts val="800"/>
              </a:spcAft>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9.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Weak </a:t>
            </a:r>
            <a:r>
              <a:rPr lang="en-US" sz="2400" dirty="0">
                <a:latin typeface="Times New Roman" panose="02020603050405020304" pitchFamily="18" charset="0"/>
                <a:ea typeface="Calibri" panose="020F0502020204030204" pitchFamily="34" charset="0"/>
                <a:cs typeface="Times New Roman" panose="02020603050405020304" pitchFamily="18" charset="0"/>
              </a:rPr>
              <a:t>institutional knowledge management and functional organizations for statistical production within the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NSS</a:t>
            </a:r>
          </a:p>
          <a:p>
            <a:pPr marL="342900" marR="0" lvl="0" indent="-342900">
              <a:lnSpc>
                <a:spcPct val="107000"/>
              </a:lnSpc>
              <a:spcBef>
                <a:spcPts val="0"/>
              </a:spcBef>
              <a:spcAft>
                <a:spcPts val="800"/>
              </a:spcAft>
              <a:buNone/>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10. </a:t>
            </a:r>
            <a:r>
              <a:rPr lang="en-US" sz="2400" dirty="0">
                <a:latin typeface="Times New Roman" panose="02020603050405020304" pitchFamily="18" charset="0"/>
                <a:ea typeface="Calibri" panose="020F0502020204030204" pitchFamily="34" charset="0"/>
              </a:rPr>
              <a:t>Poor internet connectivity</a:t>
            </a:r>
            <a:r>
              <a:rPr lang="en-US" sz="2400" dirty="0" smtClean="0">
                <a:latin typeface="Times New Roman" panose="02020603050405020304" pitchFamily="18" charset="0"/>
                <a:ea typeface="Calibri" panose="020F0502020204030204" pitchFamily="34" charset="0"/>
              </a:rPr>
              <a:t>;</a:t>
            </a:r>
          </a:p>
          <a:p>
            <a:pPr marL="342900" indent="-342900">
              <a:lnSpc>
                <a:spcPct val="107000"/>
              </a:lnSpc>
              <a:spcBef>
                <a:spcPts val="0"/>
              </a:spcBef>
              <a:spcAft>
                <a:spcPts val="800"/>
              </a:spcAft>
              <a:buNone/>
            </a:pPr>
            <a:r>
              <a:rPr lang="en-US" sz="2400" dirty="0" smtClean="0">
                <a:effectLst/>
                <a:latin typeface="Calibri" panose="020F0502020204030204" pitchFamily="34" charset="0"/>
                <a:ea typeface="Calibri" panose="020F0502020204030204" pitchFamily="34" charset="0"/>
                <a:cs typeface="Times New Roman" panose="02020603050405020304" pitchFamily="18" charset="0"/>
              </a:rPr>
              <a:t>11. </a:t>
            </a:r>
            <a:r>
              <a:rPr lang="en-US" sz="2400" dirty="0">
                <a:latin typeface="Times New Roman" panose="02020603050405020304" pitchFamily="18" charset="0"/>
                <a:ea typeface="Calibri" panose="020F0502020204030204" pitchFamily="34" charset="0"/>
              </a:rPr>
              <a:t>Unequal statistical capacity across the </a:t>
            </a:r>
            <a:r>
              <a:rPr lang="en-US" sz="2400" dirty="0" smtClean="0">
                <a:latin typeface="Times New Roman" panose="02020603050405020304" pitchFamily="18" charset="0"/>
                <a:ea typeface="Calibri" panose="020F0502020204030204" pitchFamily="34" charset="0"/>
              </a:rPr>
              <a:t>NSS</a:t>
            </a:r>
          </a:p>
          <a:p>
            <a:pPr marL="457200" marR="0" lvl="0" indent="-457200">
              <a:lnSpc>
                <a:spcPct val="107000"/>
              </a:lnSpc>
              <a:spcBef>
                <a:spcPts val="0"/>
              </a:spcBef>
              <a:spcAft>
                <a:spcPts val="800"/>
              </a:spcAft>
              <a:buNone/>
            </a:pPr>
            <a:r>
              <a:rPr lang="en-US" sz="2400" dirty="0" smtClean="0">
                <a:latin typeface="Times New Roman" panose="02020603050405020304" pitchFamily="18" charset="0"/>
                <a:ea typeface="Calibri" panose="020F0502020204030204" pitchFamily="34" charset="0"/>
              </a:rPr>
              <a:t>12. </a:t>
            </a:r>
            <a:r>
              <a:rPr lang="en-US" sz="2400" dirty="0">
                <a:latin typeface="Times New Roman" panose="02020603050405020304" pitchFamily="18" charset="0"/>
                <a:ea typeface="Calibri" panose="020F0502020204030204" pitchFamily="34" charset="0"/>
                <a:cs typeface="Times New Roman" panose="02020603050405020304" pitchFamily="18" charset="0"/>
              </a:rPr>
              <a:t>Poor record keeping, which hampers the development of administrative statistics from records of administrative actions – weak Management Information Systems across most of the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MDAs</a:t>
            </a:r>
          </a:p>
          <a:p>
            <a:pPr marL="342900" marR="0" lvl="0" indent="-342900">
              <a:lnSpc>
                <a:spcPct val="107000"/>
              </a:lnSpc>
              <a:spcBef>
                <a:spcPts val="0"/>
              </a:spcBef>
              <a:spcAft>
                <a:spcPts val="800"/>
              </a:spcAft>
              <a:buNone/>
            </a:pPr>
            <a:r>
              <a:rPr lang="en-US" sz="2400" dirty="0">
                <a:latin typeface="Calibri" panose="020F0502020204030204" pitchFamily="34" charset="0"/>
                <a:ea typeface="Calibri" panose="020F0502020204030204" pitchFamily="34" charset="0"/>
                <a:cs typeface="Times New Roman" panose="02020603050405020304" pitchFamily="18" charset="0"/>
              </a:rPr>
              <a:t>13. </a:t>
            </a:r>
            <a:r>
              <a:rPr lang="en-US" sz="2400" dirty="0">
                <a:latin typeface="Times New Roman" panose="02020603050405020304" pitchFamily="18" charset="0"/>
                <a:ea typeface="Calibri" panose="020F0502020204030204" pitchFamily="34" charset="0"/>
              </a:rPr>
              <a:t>Lack of strong coordination within agencies</a:t>
            </a:r>
          </a:p>
          <a:p>
            <a:pPr marL="457200" marR="0" lvl="0" indent="-457200">
              <a:lnSpc>
                <a:spcPct val="107000"/>
              </a:lnSpc>
              <a:spcBef>
                <a:spcPts val="0"/>
              </a:spcBef>
              <a:spcAft>
                <a:spcPts val="800"/>
              </a:spcAft>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800"/>
              </a:spcAft>
              <a:buNone/>
            </a:pPr>
            <a:endParaRPr lang="en-US" sz="2400" dirty="0">
              <a:latin typeface="Times New Roman" panose="02020603050405020304" pitchFamily="18" charset="0"/>
              <a:ea typeface="Calibri" panose="020F0502020204030204" pitchFamily="34" charset="0"/>
            </a:endParaRPr>
          </a:p>
          <a:p>
            <a:pPr marL="342900" marR="0" lvl="0" indent="-342900">
              <a:lnSpc>
                <a:spcPct val="107000"/>
              </a:lnSpc>
              <a:spcBef>
                <a:spcPts val="0"/>
              </a:spcBef>
              <a:spcAft>
                <a:spcPts val="800"/>
              </a:spcAft>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5648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6725" y="614362"/>
            <a:ext cx="11258550" cy="6072187"/>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txBody>
          <a:bodyPr/>
          <a:lstStyle/>
          <a:p>
            <a:pPr marL="342900" marR="0" lvl="0" indent="-342900" algn="ctr">
              <a:lnSpc>
                <a:spcPct val="107000"/>
              </a:lnSpc>
              <a:spcBef>
                <a:spcPts val="0"/>
              </a:spcBef>
              <a:spcAft>
                <a:spcPts val="800"/>
              </a:spcAft>
              <a:buNone/>
            </a:pPr>
            <a:endParaRPr lang="en-US" sz="5400" i="1" dirty="0" smtClean="0">
              <a:solidFill>
                <a:schemeClr val="accent2">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endParaRPr>
          </a:p>
          <a:p>
            <a:pPr marL="342900" marR="0" lvl="0" indent="-342900" algn="ctr">
              <a:lnSpc>
                <a:spcPct val="107000"/>
              </a:lnSpc>
              <a:spcBef>
                <a:spcPts val="0"/>
              </a:spcBef>
              <a:spcAft>
                <a:spcPts val="800"/>
              </a:spcAft>
              <a:buNone/>
            </a:pPr>
            <a:endParaRPr lang="en-US" sz="5400" i="1" dirty="0">
              <a:solidFill>
                <a:schemeClr val="accent2">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endParaRPr>
          </a:p>
          <a:p>
            <a:pPr marL="342900" marR="0" lvl="0" indent="-342900" algn="ctr">
              <a:lnSpc>
                <a:spcPct val="107000"/>
              </a:lnSpc>
              <a:spcBef>
                <a:spcPts val="0"/>
              </a:spcBef>
              <a:spcAft>
                <a:spcPts val="800"/>
              </a:spcAft>
              <a:buNone/>
            </a:pPr>
            <a:endParaRPr lang="en-US" sz="5400" i="1" dirty="0" smtClean="0">
              <a:solidFill>
                <a:schemeClr val="accent2">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endParaRPr>
          </a:p>
          <a:p>
            <a:pPr marL="342900" marR="0" lvl="0" indent="-342900" algn="ctr">
              <a:lnSpc>
                <a:spcPct val="107000"/>
              </a:lnSpc>
              <a:spcBef>
                <a:spcPts val="0"/>
              </a:spcBef>
              <a:spcAft>
                <a:spcPts val="800"/>
              </a:spcAft>
              <a:buNone/>
            </a:pPr>
            <a:r>
              <a:rPr lang="en-US" sz="5400" i="1" dirty="0" smtClean="0">
                <a:solidFill>
                  <a:schemeClr val="accent2">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Times New Roman" panose="02020603050405020304" pitchFamily="18" charset="0"/>
              </a:rPr>
              <a:t>THANK YOU</a:t>
            </a:r>
          </a:p>
          <a:p>
            <a:pPr marL="342900" indent="-342900">
              <a:lnSpc>
                <a:spcPct val="107000"/>
              </a:lnSpc>
              <a:spcBef>
                <a:spcPts val="0"/>
              </a:spcBef>
              <a:spcAft>
                <a:spcPts val="800"/>
              </a:spcAft>
              <a:buNone/>
            </a:pPr>
            <a:endParaRPr lang="en-US" sz="2400" dirty="0">
              <a:latin typeface="Times New Roman" panose="02020603050405020304" pitchFamily="18" charset="0"/>
              <a:ea typeface="Calibri" panose="020F0502020204030204" pitchFamily="34" charset="0"/>
            </a:endParaRPr>
          </a:p>
          <a:p>
            <a:pPr marL="342900" marR="0" lvl="0" indent="-342900">
              <a:lnSpc>
                <a:spcPct val="107000"/>
              </a:lnSpc>
              <a:spcBef>
                <a:spcPts val="0"/>
              </a:spcBef>
              <a:spcAft>
                <a:spcPts val="800"/>
              </a:spcAft>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354329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833</TotalTime>
  <Words>1042</Words>
  <Application>Microsoft Office PowerPoint</Application>
  <PresentationFormat>Widescreen</PresentationFormat>
  <Paragraphs>163</Paragraphs>
  <Slides>16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Arial Black</vt:lpstr>
      <vt:lpstr>Bookman Old Style</vt:lpstr>
      <vt:lpstr>Calibri</vt:lpstr>
      <vt:lpstr>Calibri Light</vt:lpstr>
      <vt:lpstr>Symbol</vt:lpstr>
      <vt:lpstr>Times New Roman</vt:lpstr>
      <vt:lpstr>Wingdings</vt:lpstr>
      <vt:lpstr>Office Theme</vt:lpstr>
      <vt:lpstr>PowerPoint Presentation</vt:lpstr>
      <vt:lpstr>PowerPoint Presentation</vt:lpstr>
      <vt:lpstr>Introduction</vt:lpstr>
      <vt:lpstr>PowerPoint Presentation</vt:lpstr>
      <vt:lpstr>count</vt:lpstr>
      <vt:lpstr>count</vt:lpstr>
      <vt:lpstr> Scope of the National Statistical System (NSS)</vt:lpstr>
      <vt:lpstr>Some of the Surveys  Done by CSA During the First &amp; Second NSDS (2010/11 – 2016/17) and Their Outcomes</vt:lpstr>
      <vt:lpstr>Cont</vt:lpstr>
      <vt:lpstr>Cont</vt:lpstr>
      <vt:lpstr>Cont</vt:lpstr>
      <vt:lpstr>Cont</vt:lpstr>
      <vt:lpstr>Cont</vt:lpstr>
      <vt:lpstr>Challenges</vt:lpstr>
      <vt:lpstr>Cont</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User</dc:creator>
  <cp:lastModifiedBy>HP</cp:lastModifiedBy>
  <cp:revision>57</cp:revision>
  <dcterms:created xsi:type="dcterms:W3CDTF">2017-09-14T05:43:55Z</dcterms:created>
  <dcterms:modified xsi:type="dcterms:W3CDTF">2017-09-27T10:03:31Z</dcterms:modified>
</cp:coreProperties>
</file>