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64" r:id="rId2"/>
    <p:sldId id="269" r:id="rId3"/>
    <p:sldId id="296" r:id="rId4"/>
    <p:sldId id="262" r:id="rId5"/>
    <p:sldId id="311" r:id="rId6"/>
    <p:sldId id="312" r:id="rId7"/>
    <p:sldId id="306" r:id="rId8"/>
    <p:sldId id="309" r:id="rId9"/>
    <p:sldId id="314" r:id="rId10"/>
    <p:sldId id="315" r:id="rId11"/>
    <p:sldId id="310" r:id="rId12"/>
    <p:sldId id="308" r:id="rId13"/>
    <p:sldId id="307" r:id="rId14"/>
    <p:sldId id="313" r:id="rId15"/>
    <p:sldId id="317" r:id="rId16"/>
    <p:sldId id="294" r:id="rId17"/>
    <p:sldId id="319" r:id="rId18"/>
    <p:sldId id="292" r:id="rId19"/>
    <p:sldId id="322" r:id="rId20"/>
    <p:sldId id="324" r:id="rId21"/>
    <p:sldId id="323" r:id="rId22"/>
    <p:sldId id="320" r:id="rId23"/>
  </p:sldIdLst>
  <p:sldSz cx="9144000" cy="6858000" type="screen4x3"/>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16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75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6697" autoAdjust="0"/>
  </p:normalViewPr>
  <p:slideViewPr>
    <p:cSldViewPr>
      <p:cViewPr varScale="1">
        <p:scale>
          <a:sx n="55" d="100"/>
          <a:sy n="55" d="100"/>
        </p:scale>
        <p:origin x="1598" y="24"/>
      </p:cViewPr>
      <p:guideLst>
        <p:guide orient="horz" pos="2160"/>
        <p:guide pos="2880"/>
      </p:guideLst>
    </p:cSldViewPr>
  </p:slideViewPr>
  <p:notesTextViewPr>
    <p:cViewPr>
      <p:scale>
        <a:sx n="1" d="1"/>
        <a:sy n="1" d="1"/>
      </p:scale>
      <p:origin x="0" y="0"/>
    </p:cViewPr>
  </p:notesTextViewPr>
  <p:notesViewPr>
    <p:cSldViewPr>
      <p:cViewPr varScale="1">
        <p:scale>
          <a:sx n="88" d="100"/>
          <a:sy n="88" d="100"/>
        </p:scale>
        <p:origin x="-3060" y="-108"/>
      </p:cViewPr>
      <p:guideLst>
        <p:guide orient="horz" pos="2928"/>
        <p:guide pos="216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29" tIns="46215" rIns="92429" bIns="46215" rtlCol="0"/>
          <a:lstStyle>
            <a:lvl1pPr algn="l">
              <a:defRPr sz="1100"/>
            </a:lvl1pPr>
          </a:lstStyle>
          <a:p>
            <a:endParaRPr lang="en-GB"/>
          </a:p>
        </p:txBody>
      </p:sp>
      <p:sp>
        <p:nvSpPr>
          <p:cNvPr id="3" name="Date Placeholder 2"/>
          <p:cNvSpPr>
            <a:spLocks noGrp="1"/>
          </p:cNvSpPr>
          <p:nvPr>
            <p:ph type="dt" idx="1"/>
          </p:nvPr>
        </p:nvSpPr>
        <p:spPr>
          <a:xfrm>
            <a:off x="3898101" y="0"/>
            <a:ext cx="2982119" cy="464820"/>
          </a:xfrm>
          <a:prstGeom prst="rect">
            <a:avLst/>
          </a:prstGeom>
        </p:spPr>
        <p:txBody>
          <a:bodyPr vert="horz" lIns="92429" tIns="46215" rIns="92429" bIns="46215" rtlCol="0"/>
          <a:lstStyle>
            <a:lvl1pPr algn="r">
              <a:defRPr sz="1100"/>
            </a:lvl1pPr>
          </a:lstStyle>
          <a:p>
            <a:fld id="{AE7445C1-F4F8-4873-BEDE-C05737AF68AC}" type="datetimeFigureOut">
              <a:rPr lang="en-GB" smtClean="0"/>
              <a:t>27/09/2017</a:t>
            </a:fld>
            <a:endParaRPr lang="en-GB"/>
          </a:p>
        </p:txBody>
      </p:sp>
      <p:sp>
        <p:nvSpPr>
          <p:cNvPr id="4" name="Slide Image Placeholder 3"/>
          <p:cNvSpPr>
            <a:spLocks noGrp="1" noRot="1" noChangeAspect="1"/>
          </p:cNvSpPr>
          <p:nvPr>
            <p:ph type="sldImg" idx="2"/>
          </p:nvPr>
        </p:nvSpPr>
        <p:spPr>
          <a:xfrm>
            <a:off x="1117600" y="696913"/>
            <a:ext cx="4646613" cy="3486150"/>
          </a:xfrm>
          <a:prstGeom prst="rect">
            <a:avLst/>
          </a:prstGeom>
          <a:noFill/>
          <a:ln w="12700">
            <a:solidFill>
              <a:prstClr val="black"/>
            </a:solidFill>
          </a:ln>
        </p:spPr>
        <p:txBody>
          <a:bodyPr vert="horz" lIns="92429" tIns="46215" rIns="92429" bIns="46215" rtlCol="0" anchor="ctr"/>
          <a:lstStyle/>
          <a:p>
            <a:endParaRPr lang="en-GB"/>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29" tIns="46215" rIns="92429" bIns="4621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829967"/>
            <a:ext cx="2982119" cy="464820"/>
          </a:xfrm>
          <a:prstGeom prst="rect">
            <a:avLst/>
          </a:prstGeom>
        </p:spPr>
        <p:txBody>
          <a:bodyPr vert="horz" lIns="92429" tIns="46215" rIns="92429" bIns="46215" rtlCol="0" anchor="b"/>
          <a:lstStyle>
            <a:lvl1pPr algn="l">
              <a:defRPr sz="1100"/>
            </a:lvl1pPr>
          </a:lstStyle>
          <a:p>
            <a:endParaRPr lang="en-GB"/>
          </a:p>
        </p:txBody>
      </p:sp>
      <p:sp>
        <p:nvSpPr>
          <p:cNvPr id="7" name="Slide Number Placeholder 6"/>
          <p:cNvSpPr>
            <a:spLocks noGrp="1"/>
          </p:cNvSpPr>
          <p:nvPr>
            <p:ph type="sldNum" sz="quarter" idx="5"/>
          </p:nvPr>
        </p:nvSpPr>
        <p:spPr>
          <a:xfrm>
            <a:off x="3898101" y="8829967"/>
            <a:ext cx="2982119" cy="464820"/>
          </a:xfrm>
          <a:prstGeom prst="rect">
            <a:avLst/>
          </a:prstGeom>
        </p:spPr>
        <p:txBody>
          <a:bodyPr vert="horz" lIns="92429" tIns="46215" rIns="92429" bIns="46215" rtlCol="0" anchor="b"/>
          <a:lstStyle>
            <a:lvl1pPr algn="r">
              <a:defRPr sz="1100"/>
            </a:lvl1pPr>
          </a:lstStyle>
          <a:p>
            <a:fld id="{F213D2B9-E7C6-4307-BF0B-0B9A36682D37}" type="slidenum">
              <a:rPr lang="en-GB" smtClean="0"/>
              <a:t>‹#›</a:t>
            </a:fld>
            <a:endParaRPr lang="en-GB"/>
          </a:p>
        </p:txBody>
      </p:sp>
    </p:spTree>
    <p:extLst>
      <p:ext uri="{BB962C8B-B14F-4D97-AF65-F5344CB8AC3E}">
        <p14:creationId xmlns:p14="http://schemas.microsoft.com/office/powerpoint/2010/main" val="5839279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ttps://sso.unite.un.org/adfs/ls/?client-request-id=f0f62c81-a89a-45b5-b93f-5f61649592c7&amp;username=&amp;wa=wsignin1.0&amp;wtrealm=urn%3afederation%3aMicrosoftOnline&amp;wctx=estsredirect%3d2%26estsrequest%3drQIIAY2RvWvUYACH771cQ1sKFifHIk5qPt43n3cgklwSq81dztZr1eXId1IvedMkl3gu4n9QCi43OojeqAgqOAudOjm4uoiTFBRHe7g49hkefvPzu0pAGnausP9A1MIUGwSQcv3F-o_84ur6s-u_f85evdM_3BzZ3vOjzzNATlIa5-EcXI7KMis6DIMn5RjjRzQOgtj1OVGgXZwwuLaZ9wCcADBvSiIn8lDgWZmXEeSh1BZpW-JkV-JdymEDmeLbgkc5siNQyHYCzxUE2fHQ1-YFS5mUEVoI5_ET_7S5EuA8GWW4KGdErbmlqWEl1BR1m1VLXhPUQZfbjQZKYbi2tZOocWXyBTcRjG5s6o6VjMVtpaZCfVir1t0CmaGe2lvpZlfP-9lwaBrhUBf703ivuhP37hnTQLDcUbVTaVCyDkawur8r7UfynDhXwDcEeVYiwekxQeLMT2PvpAV-tNZYorO8vLreuNTYaPxpgRdLZ6G_fDr69vIp0F6fRm9_MWuN4yVGRAfKQ8Vvqw_6e73bGfu45rSp4atbm9a4HPSRHV3Dkujso1u9G3IHHpLgkCS_k-Djyjmu-Qs1</a:t>
            </a:r>
            <a:endParaRPr lang="en-GB" dirty="0"/>
          </a:p>
        </p:txBody>
      </p:sp>
      <p:sp>
        <p:nvSpPr>
          <p:cNvPr id="4" name="Slide Number Placeholder 3"/>
          <p:cNvSpPr>
            <a:spLocks noGrp="1"/>
          </p:cNvSpPr>
          <p:nvPr>
            <p:ph type="sldNum" sz="quarter" idx="10"/>
          </p:nvPr>
        </p:nvSpPr>
        <p:spPr/>
        <p:txBody>
          <a:bodyPr/>
          <a:lstStyle/>
          <a:p>
            <a:fld id="{F213D2B9-E7C6-4307-BF0B-0B9A36682D37}" type="slidenum">
              <a:rPr lang="en-GB" smtClean="0"/>
              <a:t>1</a:t>
            </a:fld>
            <a:endParaRPr lang="en-GB"/>
          </a:p>
        </p:txBody>
      </p:sp>
    </p:spTree>
    <p:extLst>
      <p:ext uri="{BB962C8B-B14F-4D97-AF65-F5344CB8AC3E}">
        <p14:creationId xmlns:p14="http://schemas.microsoft.com/office/powerpoint/2010/main" val="6210879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213D2B9-E7C6-4307-BF0B-0B9A36682D37}" type="slidenum">
              <a:rPr lang="en-GB" smtClean="0"/>
              <a:t>2</a:t>
            </a:fld>
            <a:endParaRPr lang="en-GB"/>
          </a:p>
        </p:txBody>
      </p:sp>
    </p:spTree>
    <p:extLst>
      <p:ext uri="{BB962C8B-B14F-4D97-AF65-F5344CB8AC3E}">
        <p14:creationId xmlns:p14="http://schemas.microsoft.com/office/powerpoint/2010/main" val="22937974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213D2B9-E7C6-4307-BF0B-0B9A36682D37}" type="slidenum">
              <a:rPr lang="en-GB" smtClean="0"/>
              <a:t>3</a:t>
            </a:fld>
            <a:endParaRPr lang="en-GB"/>
          </a:p>
        </p:txBody>
      </p:sp>
    </p:spTree>
    <p:extLst>
      <p:ext uri="{BB962C8B-B14F-4D97-AF65-F5344CB8AC3E}">
        <p14:creationId xmlns:p14="http://schemas.microsoft.com/office/powerpoint/2010/main" val="30007945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2EB8F3-D2BA-3D4B-A314-38C0A299855D}" type="slidenum">
              <a:rPr lang="en-US" smtClean="0"/>
              <a:t>4</a:t>
            </a:fld>
            <a:endParaRPr lang="en-US" dirty="0"/>
          </a:p>
        </p:txBody>
      </p:sp>
    </p:spTree>
    <p:extLst>
      <p:ext uri="{BB962C8B-B14F-4D97-AF65-F5344CB8AC3E}">
        <p14:creationId xmlns:p14="http://schemas.microsoft.com/office/powerpoint/2010/main" val="20406731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2EB8F3-D2BA-3D4B-A314-38C0A299855D}" type="slidenum">
              <a:rPr lang="en-US" smtClean="0">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23259781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F213D2B9-E7C6-4307-BF0B-0B9A36682D37}" type="slidenum">
              <a:rPr lang="en-GB" smtClean="0">
                <a:solidFill>
                  <a:prstClr val="black"/>
                </a:solidFill>
              </a:rPr>
              <a:pPr/>
              <a:t>6</a:t>
            </a:fld>
            <a:endParaRPr lang="en-GB">
              <a:solidFill>
                <a:prstClr val="black"/>
              </a:solidFill>
            </a:endParaRPr>
          </a:p>
        </p:txBody>
      </p:sp>
    </p:spTree>
    <p:extLst>
      <p:ext uri="{BB962C8B-B14F-4D97-AF65-F5344CB8AC3E}">
        <p14:creationId xmlns:p14="http://schemas.microsoft.com/office/powerpoint/2010/main" val="32639694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2EB8F3-D2BA-3D4B-A314-38C0A299855D}" type="slidenum">
              <a:rPr lang="en-US" smtClean="0"/>
              <a:t>7</a:t>
            </a:fld>
            <a:endParaRPr lang="en-US" dirty="0"/>
          </a:p>
        </p:txBody>
      </p:sp>
    </p:spTree>
    <p:extLst>
      <p:ext uri="{BB962C8B-B14F-4D97-AF65-F5344CB8AC3E}">
        <p14:creationId xmlns:p14="http://schemas.microsoft.com/office/powerpoint/2010/main" val="3291806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2EB8F3-D2BA-3D4B-A314-38C0A299855D}" type="slidenum">
              <a:rPr lang="en-US" smtClean="0"/>
              <a:t>8</a:t>
            </a:fld>
            <a:endParaRPr lang="en-US" dirty="0"/>
          </a:p>
        </p:txBody>
      </p:sp>
    </p:spTree>
    <p:extLst>
      <p:ext uri="{BB962C8B-B14F-4D97-AF65-F5344CB8AC3E}">
        <p14:creationId xmlns:p14="http://schemas.microsoft.com/office/powerpoint/2010/main" val="41807448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2EB8F3-D2BA-3D4B-A314-38C0A299855D}" type="slidenum">
              <a:rPr lang="en-US" smtClean="0"/>
              <a:t>9</a:t>
            </a:fld>
            <a:endParaRPr lang="en-US" dirty="0"/>
          </a:p>
        </p:txBody>
      </p:sp>
    </p:spTree>
    <p:extLst>
      <p:ext uri="{BB962C8B-B14F-4D97-AF65-F5344CB8AC3E}">
        <p14:creationId xmlns:p14="http://schemas.microsoft.com/office/powerpoint/2010/main" val="1939512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2EB8F3-D2BA-3D4B-A314-38C0A299855D}" type="slidenum">
              <a:rPr lang="en-US" smtClean="0"/>
              <a:t>10</a:t>
            </a:fld>
            <a:endParaRPr lang="en-US" dirty="0"/>
          </a:p>
        </p:txBody>
      </p:sp>
    </p:spTree>
    <p:extLst>
      <p:ext uri="{BB962C8B-B14F-4D97-AF65-F5344CB8AC3E}">
        <p14:creationId xmlns:p14="http://schemas.microsoft.com/office/powerpoint/2010/main" val="37242670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2EB8F3-D2BA-3D4B-A314-38C0A299855D}" type="slidenum">
              <a:rPr lang="en-US" smtClean="0"/>
              <a:t>11</a:t>
            </a:fld>
            <a:endParaRPr lang="en-US" dirty="0"/>
          </a:p>
        </p:txBody>
      </p:sp>
    </p:spTree>
    <p:extLst>
      <p:ext uri="{BB962C8B-B14F-4D97-AF65-F5344CB8AC3E}">
        <p14:creationId xmlns:p14="http://schemas.microsoft.com/office/powerpoint/2010/main" val="18941854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2EB8F3-D2BA-3D4B-A314-38C0A299855D}" type="slidenum">
              <a:rPr lang="en-US" smtClean="0"/>
              <a:t>12</a:t>
            </a:fld>
            <a:endParaRPr lang="en-US" dirty="0"/>
          </a:p>
        </p:txBody>
      </p:sp>
    </p:spTree>
    <p:extLst>
      <p:ext uri="{BB962C8B-B14F-4D97-AF65-F5344CB8AC3E}">
        <p14:creationId xmlns:p14="http://schemas.microsoft.com/office/powerpoint/2010/main" val="19345307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2EB8F3-D2BA-3D4B-A314-38C0A299855D}" type="slidenum">
              <a:rPr lang="en-US" smtClean="0"/>
              <a:t>13</a:t>
            </a:fld>
            <a:endParaRPr lang="en-US" dirty="0"/>
          </a:p>
        </p:txBody>
      </p:sp>
    </p:spTree>
    <p:extLst>
      <p:ext uri="{BB962C8B-B14F-4D97-AF65-F5344CB8AC3E}">
        <p14:creationId xmlns:p14="http://schemas.microsoft.com/office/powerpoint/2010/main" val="34209984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2EB8F3-D2BA-3D4B-A314-38C0A299855D}" type="slidenum">
              <a:rPr lang="en-US" smtClean="0"/>
              <a:t>14</a:t>
            </a:fld>
            <a:endParaRPr lang="en-US" dirty="0"/>
          </a:p>
        </p:txBody>
      </p:sp>
    </p:spTree>
    <p:extLst>
      <p:ext uri="{BB962C8B-B14F-4D97-AF65-F5344CB8AC3E}">
        <p14:creationId xmlns:p14="http://schemas.microsoft.com/office/powerpoint/2010/main" val="37920261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2EB8F3-D2BA-3D4B-A314-38C0A299855D}" type="slidenum">
              <a:rPr lang="en-US" smtClean="0"/>
              <a:t>15</a:t>
            </a:fld>
            <a:endParaRPr lang="en-US" dirty="0"/>
          </a:p>
        </p:txBody>
      </p:sp>
    </p:spTree>
    <p:extLst>
      <p:ext uri="{BB962C8B-B14F-4D97-AF65-F5344CB8AC3E}">
        <p14:creationId xmlns:p14="http://schemas.microsoft.com/office/powerpoint/2010/main" val="34168712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2EB8F3-D2BA-3D4B-A314-38C0A299855D}" type="slidenum">
              <a:rPr lang="en-US" smtClean="0"/>
              <a:t>16</a:t>
            </a:fld>
            <a:endParaRPr lang="en-US" dirty="0"/>
          </a:p>
        </p:txBody>
      </p:sp>
    </p:spTree>
    <p:extLst>
      <p:ext uri="{BB962C8B-B14F-4D97-AF65-F5344CB8AC3E}">
        <p14:creationId xmlns:p14="http://schemas.microsoft.com/office/powerpoint/2010/main" val="18901211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2EB8F3-D2BA-3D4B-A314-38C0A299855D}" type="slidenum">
              <a:rPr lang="en-US" smtClean="0"/>
              <a:t>17</a:t>
            </a:fld>
            <a:endParaRPr lang="en-US" dirty="0"/>
          </a:p>
        </p:txBody>
      </p:sp>
    </p:spTree>
    <p:extLst>
      <p:ext uri="{BB962C8B-B14F-4D97-AF65-F5344CB8AC3E}">
        <p14:creationId xmlns:p14="http://schemas.microsoft.com/office/powerpoint/2010/main" val="42769250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2EB8F3-D2BA-3D4B-A314-38C0A299855D}" type="slidenum">
              <a:rPr lang="en-US" smtClean="0"/>
              <a:t>18</a:t>
            </a:fld>
            <a:endParaRPr lang="en-US" dirty="0"/>
          </a:p>
        </p:txBody>
      </p:sp>
    </p:spTree>
    <p:extLst>
      <p:ext uri="{BB962C8B-B14F-4D97-AF65-F5344CB8AC3E}">
        <p14:creationId xmlns:p14="http://schemas.microsoft.com/office/powerpoint/2010/main" val="18901211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2EB8F3-D2BA-3D4B-A314-38C0A299855D}" type="slidenum">
              <a:rPr lang="en-US" smtClean="0"/>
              <a:t>19</a:t>
            </a:fld>
            <a:endParaRPr lang="en-US" dirty="0"/>
          </a:p>
        </p:txBody>
      </p:sp>
    </p:spTree>
    <p:extLst>
      <p:ext uri="{BB962C8B-B14F-4D97-AF65-F5344CB8AC3E}">
        <p14:creationId xmlns:p14="http://schemas.microsoft.com/office/powerpoint/2010/main" val="39335333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2EB8F3-D2BA-3D4B-A314-38C0A299855D}" type="slidenum">
              <a:rPr lang="en-US" smtClean="0"/>
              <a:t>20</a:t>
            </a:fld>
            <a:endParaRPr lang="en-US" dirty="0"/>
          </a:p>
        </p:txBody>
      </p:sp>
    </p:spTree>
    <p:extLst>
      <p:ext uri="{BB962C8B-B14F-4D97-AF65-F5344CB8AC3E}">
        <p14:creationId xmlns:p14="http://schemas.microsoft.com/office/powerpoint/2010/main" val="10863420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2EB8F3-D2BA-3D4B-A314-38C0A299855D}" type="slidenum">
              <a:rPr lang="en-US" smtClean="0"/>
              <a:t>21</a:t>
            </a:fld>
            <a:endParaRPr lang="en-US" dirty="0"/>
          </a:p>
        </p:txBody>
      </p:sp>
    </p:spTree>
    <p:extLst>
      <p:ext uri="{BB962C8B-B14F-4D97-AF65-F5344CB8AC3E}">
        <p14:creationId xmlns:p14="http://schemas.microsoft.com/office/powerpoint/2010/main" val="38995535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2EB8F3-D2BA-3D4B-A314-38C0A299855D}" type="slidenum">
              <a:rPr lang="en-US" smtClean="0"/>
              <a:t>22</a:t>
            </a:fld>
            <a:endParaRPr lang="en-US" dirty="0"/>
          </a:p>
        </p:txBody>
      </p:sp>
    </p:spTree>
    <p:extLst>
      <p:ext uri="{BB962C8B-B14F-4D97-AF65-F5344CB8AC3E}">
        <p14:creationId xmlns:p14="http://schemas.microsoft.com/office/powerpoint/2010/main" val="8408057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1CC8AEBF-94F4-463D-B0BB-D29E138B45BE}" type="datetimeFigureOut">
              <a:rPr lang="en-GB" smtClean="0"/>
              <a:t>27/09/2017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B6B9955-F0B8-4C76-8DB3-3CDCE3F475F2}" type="slidenum">
              <a:rPr lang="en-GB" smtClean="0"/>
              <a:t>‹#›</a:t>
            </a:fld>
            <a:endParaRPr lang="en-GB"/>
          </a:p>
        </p:txBody>
      </p:sp>
    </p:spTree>
    <p:extLst>
      <p:ext uri="{BB962C8B-B14F-4D97-AF65-F5344CB8AC3E}">
        <p14:creationId xmlns:p14="http://schemas.microsoft.com/office/powerpoint/2010/main" val="4141149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CC8AEBF-94F4-463D-B0BB-D29E138B45BE}" type="datetimeFigureOut">
              <a:rPr lang="en-GB" smtClean="0"/>
              <a:t>27/09/2017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B6B9955-F0B8-4C76-8DB3-3CDCE3F475F2}" type="slidenum">
              <a:rPr lang="en-GB" smtClean="0"/>
              <a:t>‹#›</a:t>
            </a:fld>
            <a:endParaRPr lang="en-GB"/>
          </a:p>
        </p:txBody>
      </p:sp>
    </p:spTree>
    <p:extLst>
      <p:ext uri="{BB962C8B-B14F-4D97-AF65-F5344CB8AC3E}">
        <p14:creationId xmlns:p14="http://schemas.microsoft.com/office/powerpoint/2010/main" val="1236913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CC8AEBF-94F4-463D-B0BB-D29E138B45BE}" type="datetimeFigureOut">
              <a:rPr lang="en-GB" smtClean="0"/>
              <a:t>27/09/2017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B6B9955-F0B8-4C76-8DB3-3CDCE3F475F2}" type="slidenum">
              <a:rPr lang="en-GB" smtClean="0"/>
              <a:t>‹#›</a:t>
            </a:fld>
            <a:endParaRPr lang="en-GB"/>
          </a:p>
        </p:txBody>
      </p:sp>
    </p:spTree>
    <p:extLst>
      <p:ext uri="{BB962C8B-B14F-4D97-AF65-F5344CB8AC3E}">
        <p14:creationId xmlns:p14="http://schemas.microsoft.com/office/powerpoint/2010/main" val="928007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1CC8AEBF-94F4-463D-B0BB-D29E138B45BE}" type="datetimeFigureOut">
              <a:rPr lang="en-GB" smtClean="0"/>
              <a:t>27/09/2017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B6B9955-F0B8-4C76-8DB3-3CDCE3F475F2}" type="slidenum">
              <a:rPr lang="en-GB" smtClean="0"/>
              <a:t>‹#›</a:t>
            </a:fld>
            <a:endParaRPr lang="en-GB"/>
          </a:p>
        </p:txBody>
      </p:sp>
    </p:spTree>
    <p:extLst>
      <p:ext uri="{BB962C8B-B14F-4D97-AF65-F5344CB8AC3E}">
        <p14:creationId xmlns:p14="http://schemas.microsoft.com/office/powerpoint/2010/main" val="42634947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1CC8AEBF-94F4-463D-B0BB-D29E138B45BE}" type="datetimeFigureOut">
              <a:rPr lang="en-GB" smtClean="0"/>
              <a:t>27/09/2017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B6B9955-F0B8-4C76-8DB3-3CDCE3F475F2}" type="slidenum">
              <a:rPr lang="en-GB" smtClean="0"/>
              <a:t>‹#›</a:t>
            </a:fld>
            <a:endParaRPr lang="en-GB"/>
          </a:p>
        </p:txBody>
      </p:sp>
    </p:spTree>
    <p:extLst>
      <p:ext uri="{BB962C8B-B14F-4D97-AF65-F5344CB8AC3E}">
        <p14:creationId xmlns:p14="http://schemas.microsoft.com/office/powerpoint/2010/main" val="25486508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1CC8AEBF-94F4-463D-B0BB-D29E138B45BE}" type="datetimeFigureOut">
              <a:rPr lang="en-GB" smtClean="0"/>
              <a:t>27/09/2017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B6B9955-F0B8-4C76-8DB3-3CDCE3F475F2}" type="slidenum">
              <a:rPr lang="en-GB" smtClean="0"/>
              <a:t>‹#›</a:t>
            </a:fld>
            <a:endParaRPr lang="en-GB"/>
          </a:p>
        </p:txBody>
      </p:sp>
    </p:spTree>
    <p:extLst>
      <p:ext uri="{BB962C8B-B14F-4D97-AF65-F5344CB8AC3E}">
        <p14:creationId xmlns:p14="http://schemas.microsoft.com/office/powerpoint/2010/main" val="35005664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C8AEBF-94F4-463D-B0BB-D29E138B45BE}" type="datetimeFigureOut">
              <a:rPr lang="en-GB" smtClean="0"/>
              <a:t>27/09/2017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B6B9955-F0B8-4C76-8DB3-3CDCE3F475F2}" type="slidenum">
              <a:rPr lang="en-GB" smtClean="0"/>
              <a:t>‹#›</a:t>
            </a:fld>
            <a:endParaRPr lang="en-GB"/>
          </a:p>
        </p:txBody>
      </p:sp>
    </p:spTree>
    <p:extLst>
      <p:ext uri="{BB962C8B-B14F-4D97-AF65-F5344CB8AC3E}">
        <p14:creationId xmlns:p14="http://schemas.microsoft.com/office/powerpoint/2010/main" val="1868019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C8AEBF-94F4-463D-B0BB-D29E138B45BE}" type="datetimeFigureOut">
              <a:rPr lang="en-GB" smtClean="0"/>
              <a:t>27/09/2017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B6B9955-F0B8-4C76-8DB3-3CDCE3F475F2}" type="slidenum">
              <a:rPr lang="en-GB" smtClean="0"/>
              <a:t>‹#›</a:t>
            </a:fld>
            <a:endParaRPr lang="en-GB"/>
          </a:p>
        </p:txBody>
      </p:sp>
    </p:spTree>
    <p:extLst>
      <p:ext uri="{BB962C8B-B14F-4D97-AF65-F5344CB8AC3E}">
        <p14:creationId xmlns:p14="http://schemas.microsoft.com/office/powerpoint/2010/main" val="3720095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C8AEBF-94F4-463D-B0BB-D29E138B45BE}" type="datetimeFigureOut">
              <a:rPr lang="en-GB" smtClean="0"/>
              <a:t>27/09/2017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B6B9955-F0B8-4C76-8DB3-3CDCE3F475F2}" type="slidenum">
              <a:rPr lang="en-GB" smtClean="0"/>
              <a:t>‹#›</a:t>
            </a:fld>
            <a:endParaRPr lang="en-GB"/>
          </a:p>
        </p:txBody>
      </p:sp>
    </p:spTree>
    <p:extLst>
      <p:ext uri="{BB962C8B-B14F-4D97-AF65-F5344CB8AC3E}">
        <p14:creationId xmlns:p14="http://schemas.microsoft.com/office/powerpoint/2010/main" val="3387703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CC8AEBF-94F4-463D-B0BB-D29E138B45BE}" type="datetimeFigureOut">
              <a:rPr lang="en-GB" smtClean="0"/>
              <a:t>27/09/2017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B6B9955-F0B8-4C76-8DB3-3CDCE3F475F2}" type="slidenum">
              <a:rPr lang="en-GB" smtClean="0"/>
              <a:t>‹#›</a:t>
            </a:fld>
            <a:endParaRPr lang="en-GB"/>
          </a:p>
        </p:txBody>
      </p:sp>
    </p:spTree>
    <p:extLst>
      <p:ext uri="{BB962C8B-B14F-4D97-AF65-F5344CB8AC3E}">
        <p14:creationId xmlns:p14="http://schemas.microsoft.com/office/powerpoint/2010/main" val="3357964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CC8AEBF-94F4-463D-B0BB-D29E138B45BE}" type="datetimeFigureOut">
              <a:rPr lang="en-GB" smtClean="0"/>
              <a:t>27/09/2017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B6B9955-F0B8-4C76-8DB3-3CDCE3F475F2}" type="slidenum">
              <a:rPr lang="en-GB" smtClean="0"/>
              <a:t>‹#›</a:t>
            </a:fld>
            <a:endParaRPr lang="en-GB"/>
          </a:p>
        </p:txBody>
      </p:sp>
    </p:spTree>
    <p:extLst>
      <p:ext uri="{BB962C8B-B14F-4D97-AF65-F5344CB8AC3E}">
        <p14:creationId xmlns:p14="http://schemas.microsoft.com/office/powerpoint/2010/main" val="27206531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C8AEBF-94F4-463D-B0BB-D29E138B45BE}" type="datetimeFigureOut">
              <a:rPr lang="en-GB" smtClean="0"/>
              <a:t>27/09/2017</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6B9955-F0B8-4C76-8DB3-3CDCE3F475F2}" type="slidenum">
              <a:rPr lang="en-GB" smtClean="0"/>
              <a:t>‹#›</a:t>
            </a:fld>
            <a:endParaRPr lang="en-GB"/>
          </a:p>
        </p:txBody>
      </p:sp>
    </p:spTree>
    <p:extLst>
      <p:ext uri="{BB962C8B-B14F-4D97-AF65-F5344CB8AC3E}">
        <p14:creationId xmlns:p14="http://schemas.microsoft.com/office/powerpoint/2010/main" val="27494933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2415" y="2819400"/>
            <a:ext cx="8991600" cy="1371600"/>
          </a:xfrm>
        </p:spPr>
        <p:txBody>
          <a:bodyPr>
            <a:normAutofit fontScale="90000"/>
          </a:bodyPr>
          <a:lstStyle/>
          <a:p>
            <a:r>
              <a:rPr lang="en-US" b="1" dirty="0" smtClean="0">
                <a:solidFill>
                  <a:schemeClr val="accent1">
                    <a:lumMod val="75000"/>
                  </a:schemeClr>
                </a:solidFill>
                <a:latin typeface="Arial"/>
                <a:cs typeface="Arial"/>
              </a:rPr>
              <a:t/>
            </a:r>
            <a:br>
              <a:rPr lang="en-US" b="1" dirty="0" smtClean="0">
                <a:solidFill>
                  <a:schemeClr val="accent1">
                    <a:lumMod val="75000"/>
                  </a:schemeClr>
                </a:solidFill>
                <a:latin typeface="Arial"/>
                <a:cs typeface="Arial"/>
              </a:rPr>
            </a:br>
            <a:r>
              <a:rPr lang="en-US" b="1" dirty="0" smtClean="0">
                <a:solidFill>
                  <a:schemeClr val="accent1">
                    <a:lumMod val="75000"/>
                  </a:schemeClr>
                </a:solidFill>
                <a:latin typeface="Arial"/>
                <a:cs typeface="Arial"/>
              </a:rPr>
              <a:t>Data Disaggregation and the SDGs:</a:t>
            </a:r>
            <a:br>
              <a:rPr lang="en-US" b="1" dirty="0" smtClean="0">
                <a:solidFill>
                  <a:schemeClr val="accent1">
                    <a:lumMod val="75000"/>
                  </a:schemeClr>
                </a:solidFill>
                <a:latin typeface="Arial"/>
                <a:cs typeface="Arial"/>
              </a:rPr>
            </a:br>
            <a:r>
              <a:rPr lang="en-US" b="1" dirty="0" smtClean="0">
                <a:solidFill>
                  <a:schemeClr val="accent1">
                    <a:lumMod val="75000"/>
                  </a:schemeClr>
                </a:solidFill>
                <a:latin typeface="Arial"/>
                <a:cs typeface="Arial"/>
              </a:rPr>
              <a:t>An Overview</a:t>
            </a:r>
            <a:br>
              <a:rPr lang="en-US" b="1" dirty="0" smtClean="0">
                <a:solidFill>
                  <a:schemeClr val="accent1">
                    <a:lumMod val="75000"/>
                  </a:schemeClr>
                </a:solidFill>
                <a:latin typeface="Arial"/>
                <a:cs typeface="Arial"/>
              </a:rPr>
            </a:br>
            <a:r>
              <a:rPr lang="en-US" b="1" dirty="0" smtClean="0">
                <a:solidFill>
                  <a:schemeClr val="accent1">
                    <a:lumMod val="75000"/>
                  </a:schemeClr>
                </a:solidFill>
                <a:latin typeface="Arial"/>
                <a:cs typeface="Arial"/>
              </a:rPr>
              <a:t/>
            </a:r>
            <a:br>
              <a:rPr lang="en-US" b="1" dirty="0" smtClean="0">
                <a:solidFill>
                  <a:schemeClr val="accent1">
                    <a:lumMod val="75000"/>
                  </a:schemeClr>
                </a:solidFill>
                <a:latin typeface="Arial"/>
                <a:cs typeface="Arial"/>
              </a:rPr>
            </a:br>
            <a:r>
              <a:rPr lang="en-US" sz="1600" b="1" dirty="0" smtClean="0">
                <a:solidFill>
                  <a:schemeClr val="accent1">
                    <a:lumMod val="75000"/>
                  </a:schemeClr>
                </a:solidFill>
                <a:latin typeface="Arial"/>
                <a:cs typeface="Arial"/>
              </a:rPr>
              <a:t/>
            </a:r>
            <a:br>
              <a:rPr lang="en-US" sz="1600" b="1" dirty="0" smtClean="0">
                <a:solidFill>
                  <a:schemeClr val="accent1">
                    <a:lumMod val="75000"/>
                  </a:schemeClr>
                </a:solidFill>
                <a:latin typeface="Arial"/>
                <a:cs typeface="Arial"/>
              </a:rPr>
            </a:br>
            <a:r>
              <a:rPr lang="en-US" sz="1600" b="1" dirty="0" smtClean="0">
                <a:solidFill>
                  <a:schemeClr val="accent1">
                    <a:lumMod val="75000"/>
                  </a:schemeClr>
                </a:solidFill>
                <a:latin typeface="Arial"/>
                <a:cs typeface="Arial"/>
              </a:rPr>
              <a:t/>
            </a:r>
            <a:br>
              <a:rPr lang="en-US" sz="1600" b="1" dirty="0" smtClean="0">
                <a:solidFill>
                  <a:schemeClr val="accent1">
                    <a:lumMod val="75000"/>
                  </a:schemeClr>
                </a:solidFill>
                <a:latin typeface="Arial"/>
                <a:cs typeface="Arial"/>
              </a:rPr>
            </a:br>
            <a:r>
              <a:rPr lang="en-US" sz="2000" dirty="0" smtClean="0">
                <a:solidFill>
                  <a:schemeClr val="accent1">
                    <a:lumMod val="75000"/>
                  </a:schemeClr>
                </a:solidFill>
                <a:latin typeface="Arial"/>
                <a:cs typeface="Arial"/>
              </a:rPr>
              <a:t>Benjamin Rae</a:t>
            </a:r>
            <a:br>
              <a:rPr lang="en-US" sz="2000" dirty="0" smtClean="0">
                <a:solidFill>
                  <a:schemeClr val="accent1">
                    <a:lumMod val="75000"/>
                  </a:schemeClr>
                </a:solidFill>
                <a:latin typeface="Arial"/>
                <a:cs typeface="Arial"/>
              </a:rPr>
            </a:br>
            <a:r>
              <a:rPr lang="en-US" sz="2000" dirty="0" smtClean="0">
                <a:solidFill>
                  <a:schemeClr val="accent1">
                    <a:lumMod val="75000"/>
                  </a:schemeClr>
                </a:solidFill>
                <a:latin typeface="Arial"/>
                <a:cs typeface="Arial"/>
              </a:rPr>
              <a:t>Statistics Division</a:t>
            </a:r>
            <a:br>
              <a:rPr lang="en-US" sz="2000" dirty="0" smtClean="0">
                <a:solidFill>
                  <a:schemeClr val="accent1">
                    <a:lumMod val="75000"/>
                  </a:schemeClr>
                </a:solidFill>
                <a:latin typeface="Arial"/>
                <a:cs typeface="Arial"/>
              </a:rPr>
            </a:br>
            <a:r>
              <a:rPr lang="en-US" sz="2000" dirty="0" smtClean="0">
                <a:solidFill>
                  <a:schemeClr val="accent1">
                    <a:lumMod val="75000"/>
                  </a:schemeClr>
                </a:solidFill>
                <a:latin typeface="Arial"/>
                <a:cs typeface="Arial"/>
              </a:rPr>
              <a:t>UN Department of Economic and Social Affairs</a:t>
            </a:r>
            <a:r>
              <a:rPr lang="en-US" sz="2000" dirty="0">
                <a:solidFill>
                  <a:schemeClr val="tx2">
                    <a:lumMod val="60000"/>
                    <a:lumOff val="40000"/>
                  </a:schemeClr>
                </a:solidFill>
                <a:latin typeface="Arial"/>
                <a:cs typeface="Arial"/>
              </a:rPr>
              <a:t/>
            </a:r>
            <a:br>
              <a:rPr lang="en-US" sz="2000" dirty="0">
                <a:solidFill>
                  <a:schemeClr val="tx2">
                    <a:lumMod val="60000"/>
                    <a:lumOff val="40000"/>
                  </a:schemeClr>
                </a:solidFill>
                <a:latin typeface="Arial"/>
                <a:cs typeface="Arial"/>
              </a:rPr>
            </a:br>
            <a:endParaRPr lang="en-US" sz="2000" dirty="0">
              <a:solidFill>
                <a:schemeClr val="tx2">
                  <a:lumMod val="60000"/>
                  <a:lumOff val="40000"/>
                </a:schemeClr>
              </a:solidFill>
              <a:latin typeface="Arial"/>
              <a:cs typeface="Arial"/>
            </a:endParaRPr>
          </a:p>
        </p:txBody>
      </p:sp>
      <p:sp>
        <p:nvSpPr>
          <p:cNvPr id="3" name="Subtitle 2"/>
          <p:cNvSpPr>
            <a:spLocks noGrp="1"/>
          </p:cNvSpPr>
          <p:nvPr>
            <p:ph type="subTitle" idx="1"/>
          </p:nvPr>
        </p:nvSpPr>
        <p:spPr>
          <a:xfrm>
            <a:off x="539776" y="5486400"/>
            <a:ext cx="8156879" cy="609600"/>
          </a:xfrm>
        </p:spPr>
        <p:txBody>
          <a:bodyPr>
            <a:noAutofit/>
          </a:bodyPr>
          <a:lstStyle/>
          <a:p>
            <a:pPr>
              <a:spcBef>
                <a:spcPts val="0"/>
              </a:spcBef>
            </a:pPr>
            <a:r>
              <a:rPr lang="en-US" sz="2400" baseline="30000" dirty="0" smtClean="0">
                <a:solidFill>
                  <a:schemeClr val="tx1"/>
                </a:solidFill>
                <a:latin typeface="+mj-lt"/>
              </a:rPr>
              <a:t>27 September 2017</a:t>
            </a:r>
          </a:p>
          <a:p>
            <a:pPr>
              <a:spcBef>
                <a:spcPts val="0"/>
              </a:spcBef>
            </a:pPr>
            <a:r>
              <a:rPr lang="en-US" sz="2400" baseline="30000" dirty="0" smtClean="0">
                <a:solidFill>
                  <a:schemeClr val="tx1"/>
                </a:solidFill>
                <a:latin typeface="+mj-lt"/>
              </a:rPr>
              <a:t>Lilongwe, Malawi</a:t>
            </a:r>
            <a:endParaRPr lang="en-US" sz="2400" dirty="0">
              <a:solidFill>
                <a:schemeClr val="tx1"/>
              </a:solidFill>
              <a:latin typeface="+mj-lt"/>
            </a:endParaRPr>
          </a:p>
        </p:txBody>
      </p:sp>
      <p:pic>
        <p:nvPicPr>
          <p:cNvPr id="5" name="Picture 4"/>
          <p:cNvPicPr>
            <a:picLocks noChangeAspect="1"/>
          </p:cNvPicPr>
          <p:nvPr/>
        </p:nvPicPr>
        <p:blipFill>
          <a:blip r:embed="rId3"/>
          <a:stretch>
            <a:fillRect/>
          </a:stretch>
        </p:blipFill>
        <p:spPr>
          <a:xfrm>
            <a:off x="990600" y="457200"/>
            <a:ext cx="7255233" cy="1389708"/>
          </a:xfrm>
          <a:prstGeom prst="rect">
            <a:avLst/>
          </a:prstGeom>
        </p:spPr>
      </p:pic>
    </p:spTree>
    <p:extLst>
      <p:ext uri="{BB962C8B-B14F-4D97-AF65-F5344CB8AC3E}">
        <p14:creationId xmlns:p14="http://schemas.microsoft.com/office/powerpoint/2010/main" val="25213313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29885" y="1219200"/>
            <a:ext cx="8277233" cy="5162115"/>
          </a:xfrm>
          <a:prstGeom prst="rect">
            <a:avLst/>
          </a:prstGeom>
        </p:spPr>
        <p:txBody>
          <a:bodyPr lIns="91436" tIns="45718" rIns="91436" bIns="45718">
            <a:normAutofit/>
          </a:bodyPr>
          <a:lstStyle/>
          <a:p>
            <a:pPr marL="1428750" lvl="2" indent="-514350">
              <a:buAutoNum type="arabicPeriod"/>
            </a:pPr>
            <a:endParaRPr lang="en-GB" sz="2800" i="1" dirty="0" smtClean="0">
              <a:solidFill>
                <a:srgbClr val="1975BC"/>
              </a:solidFill>
              <a:latin typeface="Lato"/>
            </a:endParaRPr>
          </a:p>
          <a:p>
            <a:pPr marL="1428750" lvl="2" indent="-514350">
              <a:buAutoNum type="arabicPeriod"/>
            </a:pPr>
            <a:r>
              <a:rPr lang="en-GB" sz="3200" b="1" i="1" dirty="0" smtClean="0">
                <a:solidFill>
                  <a:srgbClr val="1975BC"/>
                </a:solidFill>
                <a:latin typeface="Lato"/>
              </a:rPr>
              <a:t>The Global SDG Indicator Framework</a:t>
            </a:r>
          </a:p>
          <a:p>
            <a:pPr marL="1428750" lvl="2" indent="-514350">
              <a:buAutoNum type="arabicPeriod"/>
            </a:pPr>
            <a:r>
              <a:rPr lang="en-GB" sz="3200" b="1" i="1" dirty="0" smtClean="0">
                <a:solidFill>
                  <a:srgbClr val="1975BC"/>
                </a:solidFill>
                <a:latin typeface="Lato"/>
              </a:rPr>
              <a:t>The Concept of Leaving No-One Behind</a:t>
            </a:r>
          </a:p>
          <a:p>
            <a:pPr marL="1428750" lvl="2" indent="-514350">
              <a:buAutoNum type="arabicPeriod"/>
            </a:pPr>
            <a:r>
              <a:rPr lang="en-GB" sz="3200" b="1" i="1" dirty="0" smtClean="0">
                <a:solidFill>
                  <a:srgbClr val="1975BC"/>
                </a:solidFill>
                <a:latin typeface="Lato"/>
              </a:rPr>
              <a:t>Data disaggregation and the SDGs</a:t>
            </a:r>
          </a:p>
          <a:p>
            <a:pPr marL="1428750" lvl="2" indent="-514350">
              <a:buAutoNum type="arabicPeriod"/>
            </a:pPr>
            <a:r>
              <a:rPr lang="en-GB" sz="3200" b="1" i="1" dirty="0" smtClean="0">
                <a:solidFill>
                  <a:srgbClr val="1975BC"/>
                </a:solidFill>
                <a:latin typeface="Lato"/>
              </a:rPr>
              <a:t>Work of the IAEG-SDGs on data disaggregation</a:t>
            </a:r>
          </a:p>
        </p:txBody>
      </p:sp>
      <p:sp>
        <p:nvSpPr>
          <p:cNvPr id="6" name="Title 1"/>
          <p:cNvSpPr txBox="1">
            <a:spLocks/>
          </p:cNvSpPr>
          <p:nvPr/>
        </p:nvSpPr>
        <p:spPr>
          <a:xfrm>
            <a:off x="2438400" y="18487"/>
            <a:ext cx="6400298" cy="809470"/>
          </a:xfrm>
          <a:prstGeom prst="rect">
            <a:avLst/>
          </a:prstGeom>
        </p:spPr>
        <p:txBody>
          <a:bodyPr lIns="0" tIns="0" rIns="0" bIns="0" anchor="ctr"/>
          <a:lstStyle>
            <a:lvl1pPr eaLnBrk="1" hangingPunct="1">
              <a:defRPr>
                <a:latin typeface="Lato" pitchFamily="34" charset="0"/>
              </a:defRPr>
            </a:lvl1pPr>
          </a:lstStyle>
          <a:p>
            <a:pPr algn="ctr"/>
            <a:r>
              <a:rPr lang="en-GB" sz="4200" b="1" kern="0" dirty="0" smtClean="0">
                <a:solidFill>
                  <a:srgbClr val="1A75BC"/>
                </a:solidFill>
              </a:rPr>
              <a:t>Overview</a:t>
            </a:r>
            <a:endParaRPr lang="en-GB" sz="4200" b="1" kern="0" dirty="0">
              <a:solidFill>
                <a:srgbClr val="1A75BC"/>
              </a:solidFill>
            </a:endParaRPr>
          </a:p>
        </p:txBody>
      </p:sp>
      <p:pic>
        <p:nvPicPr>
          <p:cNvPr id="5" name="Picture 4"/>
          <p:cNvPicPr>
            <a:picLocks noChangeAspect="1"/>
          </p:cNvPicPr>
          <p:nvPr/>
        </p:nvPicPr>
        <p:blipFill>
          <a:blip r:embed="rId3"/>
          <a:stretch>
            <a:fillRect/>
          </a:stretch>
        </p:blipFill>
        <p:spPr>
          <a:xfrm>
            <a:off x="304800" y="228600"/>
            <a:ext cx="2133599" cy="609600"/>
          </a:xfrm>
          <a:prstGeom prst="rect">
            <a:avLst/>
          </a:prstGeom>
        </p:spPr>
      </p:pic>
    </p:spTree>
    <p:extLst>
      <p:ext uri="{BB962C8B-B14F-4D97-AF65-F5344CB8AC3E}">
        <p14:creationId xmlns:p14="http://schemas.microsoft.com/office/powerpoint/2010/main" val="36936274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04800" y="1524000"/>
            <a:ext cx="8277233" cy="5162115"/>
          </a:xfrm>
          <a:prstGeom prst="rect">
            <a:avLst/>
          </a:prstGeom>
        </p:spPr>
        <p:txBody>
          <a:bodyPr lIns="91436" tIns="45718" rIns="91436" bIns="45718">
            <a:normAutofit fontScale="85000" lnSpcReduction="20000"/>
          </a:bodyPr>
          <a:lstStyle/>
          <a:p>
            <a:pPr marL="401879" indent="-401879">
              <a:buFont typeface="Arial" panose="020B0604020202020204" pitchFamily="34" charset="0"/>
              <a:buChar char="•"/>
            </a:pPr>
            <a:r>
              <a:rPr lang="en-US" sz="3400" b="1" dirty="0" smtClean="0">
                <a:solidFill>
                  <a:srgbClr val="1975BC"/>
                </a:solidFill>
                <a:latin typeface="Lato"/>
              </a:rPr>
              <a:t>232 unique indicators, at least one per target</a:t>
            </a:r>
            <a:endParaRPr lang="en-US" sz="3400" b="1" u="sng" dirty="0">
              <a:solidFill>
                <a:srgbClr val="1975BC"/>
              </a:solidFill>
              <a:latin typeface="Lato"/>
            </a:endParaRPr>
          </a:p>
          <a:p>
            <a:pPr marL="0" indent="0">
              <a:buNone/>
            </a:pPr>
            <a:r>
              <a:rPr lang="en-US" sz="3400" dirty="0" smtClean="0">
                <a:solidFill>
                  <a:srgbClr val="1975BC"/>
                </a:solidFill>
                <a:latin typeface="Lato"/>
              </a:rPr>
              <a:t>  </a:t>
            </a:r>
            <a:endParaRPr lang="en-US" sz="3400" dirty="0">
              <a:solidFill>
                <a:srgbClr val="1975BC"/>
              </a:solidFill>
              <a:latin typeface="Lato"/>
            </a:endParaRPr>
          </a:p>
          <a:p>
            <a:pPr lvl="2"/>
            <a:r>
              <a:rPr lang="en-US" sz="2800" i="1" dirty="0">
                <a:solidFill>
                  <a:srgbClr val="1975BC"/>
                </a:solidFill>
                <a:latin typeface="Lato"/>
              </a:rPr>
              <a:t>    </a:t>
            </a:r>
            <a:r>
              <a:rPr lang="en-US" sz="2800" i="1" dirty="0" smtClean="0">
                <a:solidFill>
                  <a:srgbClr val="1975BC"/>
                </a:solidFill>
                <a:latin typeface="Lato"/>
              </a:rPr>
              <a:t>a few indicators repeated under different targets</a:t>
            </a:r>
          </a:p>
          <a:p>
            <a:pPr marL="0" indent="0">
              <a:buNone/>
            </a:pPr>
            <a:endParaRPr lang="en-US" sz="2800" dirty="0">
              <a:solidFill>
                <a:srgbClr val="1975BC"/>
              </a:solidFill>
              <a:latin typeface="Lato"/>
            </a:endParaRPr>
          </a:p>
          <a:p>
            <a:r>
              <a:rPr lang="en-US" sz="2800" b="1" dirty="0">
                <a:solidFill>
                  <a:srgbClr val="1975BC"/>
                </a:solidFill>
                <a:latin typeface="Lato"/>
              </a:rPr>
              <a:t> </a:t>
            </a:r>
            <a:r>
              <a:rPr lang="en-GB" sz="3400" b="1" dirty="0">
                <a:solidFill>
                  <a:srgbClr val="1975BC"/>
                </a:solidFill>
                <a:latin typeface="Lato"/>
              </a:rPr>
              <a:t>Indicators are at different levels of </a:t>
            </a:r>
            <a:r>
              <a:rPr lang="en-GB" sz="3400" b="1" dirty="0" smtClean="0">
                <a:solidFill>
                  <a:srgbClr val="1975BC"/>
                </a:solidFill>
                <a:latin typeface="Lato"/>
              </a:rPr>
              <a:t>development</a:t>
            </a:r>
          </a:p>
          <a:p>
            <a:pPr lvl="2"/>
            <a:r>
              <a:rPr lang="en-GB" sz="2800" i="1" dirty="0">
                <a:solidFill>
                  <a:srgbClr val="1975BC"/>
                </a:solidFill>
                <a:latin typeface="Lato"/>
              </a:rPr>
              <a:t>Tier 1 – metadata are fully developed and data are available</a:t>
            </a:r>
          </a:p>
          <a:p>
            <a:pPr lvl="2"/>
            <a:r>
              <a:rPr lang="en-GB" sz="2800" i="1" dirty="0">
                <a:solidFill>
                  <a:srgbClr val="1975BC"/>
                </a:solidFill>
                <a:latin typeface="Lato"/>
              </a:rPr>
              <a:t>Tier 2 – metadata are developed but data are very sparse</a:t>
            </a:r>
          </a:p>
          <a:p>
            <a:pPr lvl="2"/>
            <a:r>
              <a:rPr lang="en-GB" sz="2800" i="1" dirty="0">
                <a:solidFill>
                  <a:srgbClr val="1975BC"/>
                </a:solidFill>
                <a:latin typeface="Lato"/>
              </a:rPr>
              <a:t>Tier 3 – methodological work is needed to develop the </a:t>
            </a:r>
            <a:r>
              <a:rPr lang="en-GB" sz="2800" i="1" dirty="0" smtClean="0">
                <a:solidFill>
                  <a:srgbClr val="1975BC"/>
                </a:solidFill>
                <a:latin typeface="Lato"/>
              </a:rPr>
              <a:t>indicator</a:t>
            </a:r>
          </a:p>
          <a:p>
            <a:pPr marL="914400" lvl="2" indent="0">
              <a:buNone/>
            </a:pPr>
            <a:endParaRPr lang="en-GB" sz="2800" i="1" dirty="0" smtClean="0">
              <a:solidFill>
                <a:srgbClr val="1975BC"/>
              </a:solidFill>
              <a:latin typeface="Lato"/>
            </a:endParaRPr>
          </a:p>
        </p:txBody>
      </p:sp>
      <p:sp>
        <p:nvSpPr>
          <p:cNvPr id="6" name="Title 1"/>
          <p:cNvSpPr txBox="1">
            <a:spLocks/>
          </p:cNvSpPr>
          <p:nvPr/>
        </p:nvSpPr>
        <p:spPr>
          <a:xfrm>
            <a:off x="2438399" y="256309"/>
            <a:ext cx="6400298" cy="809470"/>
          </a:xfrm>
          <a:prstGeom prst="rect">
            <a:avLst/>
          </a:prstGeom>
        </p:spPr>
        <p:txBody>
          <a:bodyPr lIns="0" tIns="0" rIns="0" bIns="0" anchor="ctr"/>
          <a:lstStyle>
            <a:lvl1pPr eaLnBrk="1" hangingPunct="1">
              <a:defRPr>
                <a:latin typeface="Lato" pitchFamily="34" charset="0"/>
              </a:defRPr>
            </a:lvl1pPr>
          </a:lstStyle>
          <a:p>
            <a:pPr algn="ctr"/>
            <a:r>
              <a:rPr lang="en-GB" sz="4200" b="1" kern="0" dirty="0" smtClean="0">
                <a:solidFill>
                  <a:srgbClr val="1A75BC"/>
                </a:solidFill>
              </a:rPr>
              <a:t>The Global indicator framework</a:t>
            </a:r>
            <a:endParaRPr lang="en-GB" sz="4200" b="1" kern="0" dirty="0">
              <a:solidFill>
                <a:srgbClr val="1A75BC"/>
              </a:solidFill>
            </a:endParaRPr>
          </a:p>
        </p:txBody>
      </p:sp>
      <p:pic>
        <p:nvPicPr>
          <p:cNvPr id="5" name="Picture 4"/>
          <p:cNvPicPr>
            <a:picLocks noChangeAspect="1"/>
          </p:cNvPicPr>
          <p:nvPr/>
        </p:nvPicPr>
        <p:blipFill>
          <a:blip r:embed="rId3"/>
          <a:stretch>
            <a:fillRect/>
          </a:stretch>
        </p:blipFill>
        <p:spPr>
          <a:xfrm>
            <a:off x="304800" y="228600"/>
            <a:ext cx="2133599" cy="609600"/>
          </a:xfrm>
          <a:prstGeom prst="rect">
            <a:avLst/>
          </a:prstGeom>
        </p:spPr>
      </p:pic>
    </p:spTree>
    <p:extLst>
      <p:ext uri="{BB962C8B-B14F-4D97-AF65-F5344CB8AC3E}">
        <p14:creationId xmlns:p14="http://schemas.microsoft.com/office/powerpoint/2010/main" val="22510925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57200" y="1600200"/>
            <a:ext cx="8329604" cy="5731933"/>
          </a:xfrm>
          <a:prstGeom prst="rect">
            <a:avLst/>
          </a:prstGeom>
        </p:spPr>
        <p:txBody>
          <a:bodyPr lIns="91436" tIns="45718" rIns="91436" bIns="45718">
            <a:normAutofit fontScale="55000" lnSpcReduction="20000"/>
          </a:bodyPr>
          <a:lstStyle/>
          <a:p>
            <a:r>
              <a:rPr lang="en-GB" sz="4600" dirty="0" smtClean="0">
                <a:solidFill>
                  <a:srgbClr val="0070C0"/>
                </a:solidFill>
              </a:rPr>
              <a:t>Member States have pledged to </a:t>
            </a:r>
            <a:r>
              <a:rPr lang="en-GB" sz="4600" b="1" dirty="0" smtClean="0">
                <a:solidFill>
                  <a:srgbClr val="0070C0"/>
                </a:solidFill>
              </a:rPr>
              <a:t>leave no one behind </a:t>
            </a:r>
          </a:p>
          <a:p>
            <a:endParaRPr lang="en-GB" sz="4600" dirty="0" smtClean="0">
              <a:solidFill>
                <a:srgbClr val="0070C0"/>
              </a:solidFill>
            </a:endParaRPr>
          </a:p>
          <a:p>
            <a:r>
              <a:rPr lang="en-GB" sz="4600" dirty="0" smtClean="0">
                <a:solidFill>
                  <a:srgbClr val="0070C0"/>
                </a:solidFill>
              </a:rPr>
              <a:t>IAEG-SDGs has included an </a:t>
            </a:r>
            <a:r>
              <a:rPr lang="en-GB" sz="4600" b="1" dirty="0" smtClean="0">
                <a:solidFill>
                  <a:srgbClr val="0070C0"/>
                </a:solidFill>
              </a:rPr>
              <a:t>overarching principle of data disaggregation</a:t>
            </a:r>
            <a:r>
              <a:rPr lang="en-GB" sz="4600" dirty="0" smtClean="0">
                <a:solidFill>
                  <a:srgbClr val="0070C0"/>
                </a:solidFill>
              </a:rPr>
              <a:t>:</a:t>
            </a:r>
          </a:p>
          <a:p>
            <a:pPr marL="0" indent="0">
              <a:buNone/>
            </a:pPr>
            <a:endParaRPr lang="en-GB" sz="4600" dirty="0" smtClean="0">
              <a:solidFill>
                <a:srgbClr val="0070C0"/>
              </a:solidFill>
            </a:endParaRPr>
          </a:p>
          <a:p>
            <a:pPr marL="0" indent="0">
              <a:buNone/>
            </a:pPr>
            <a:r>
              <a:rPr lang="en-US" sz="4600" i="1" dirty="0" smtClean="0">
                <a:solidFill>
                  <a:srgbClr val="0070C0"/>
                </a:solidFill>
              </a:rPr>
              <a:t>“</a:t>
            </a:r>
            <a:r>
              <a:rPr lang="en-GB" sz="4600" i="1" dirty="0" smtClean="0">
                <a:solidFill>
                  <a:srgbClr val="0070C0"/>
                </a:solidFill>
              </a:rPr>
              <a:t>Sustainable Development Goal indicators should be disaggregated, where relevant, by income, sex, age, race, ethnicity, migratory status, disability and geographic location, or other characteristics, in accordance with the Fundamental Principles of Official Statistics (General Assembly resolution 68/261).”</a:t>
            </a:r>
          </a:p>
          <a:p>
            <a:endParaRPr lang="en-GB" sz="4600" dirty="0" smtClean="0">
              <a:solidFill>
                <a:srgbClr val="0070C0"/>
              </a:solidFill>
            </a:endParaRPr>
          </a:p>
          <a:p>
            <a:r>
              <a:rPr lang="en-GB" sz="4600" dirty="0" smtClean="0">
                <a:solidFill>
                  <a:srgbClr val="0070C0"/>
                </a:solidFill>
              </a:rPr>
              <a:t>The IAEG-SDGs also ensured that indicators cover specific population groups and other disaggregation elements specified in the targets. </a:t>
            </a:r>
          </a:p>
          <a:p>
            <a:endParaRPr lang="en-GB" sz="4600" dirty="0" smtClean="0">
              <a:solidFill>
                <a:srgbClr val="0070C0"/>
              </a:solidFill>
            </a:endParaRPr>
          </a:p>
          <a:p>
            <a:pPr marL="0" lvl="1" indent="0">
              <a:buClr>
                <a:schemeClr val="accent3"/>
              </a:buClr>
              <a:buSzPct val="95000"/>
              <a:buNone/>
            </a:pPr>
            <a:endParaRPr lang="en-US" dirty="0">
              <a:solidFill>
                <a:srgbClr val="0070C0"/>
              </a:solidFill>
            </a:endParaRPr>
          </a:p>
          <a:p>
            <a:pPr marL="0" indent="0">
              <a:buNone/>
            </a:pPr>
            <a:endParaRPr lang="en-GB" dirty="0"/>
          </a:p>
        </p:txBody>
      </p:sp>
      <p:sp>
        <p:nvSpPr>
          <p:cNvPr id="6" name="Title 1"/>
          <p:cNvSpPr txBox="1">
            <a:spLocks/>
          </p:cNvSpPr>
          <p:nvPr/>
        </p:nvSpPr>
        <p:spPr>
          <a:xfrm>
            <a:off x="1863436" y="256309"/>
            <a:ext cx="7315200" cy="914400"/>
          </a:xfrm>
          <a:prstGeom prst="rect">
            <a:avLst/>
          </a:prstGeom>
        </p:spPr>
        <p:txBody>
          <a:bodyPr lIns="0" tIns="0" rIns="0" bIns="0" anchor="ctr"/>
          <a:lstStyle>
            <a:lvl1pPr eaLnBrk="1" hangingPunct="1">
              <a:defRPr>
                <a:latin typeface="Lato" pitchFamily="34" charset="0"/>
              </a:defRPr>
            </a:lvl1pPr>
          </a:lstStyle>
          <a:p>
            <a:pPr algn="ctr"/>
            <a:r>
              <a:rPr lang="en-GB" sz="4200" b="1" dirty="0" smtClean="0">
                <a:solidFill>
                  <a:srgbClr val="1975BC"/>
                </a:solidFill>
                <a:latin typeface="Lato"/>
                <a:ea typeface="Helvetica Light"/>
              </a:rPr>
              <a:t>The Concept of </a:t>
            </a:r>
          </a:p>
          <a:p>
            <a:pPr algn="ctr"/>
            <a:r>
              <a:rPr lang="en-GB" sz="4200" b="1" dirty="0" smtClean="0">
                <a:solidFill>
                  <a:srgbClr val="1975BC"/>
                </a:solidFill>
                <a:latin typeface="Lato"/>
                <a:ea typeface="Helvetica Light"/>
              </a:rPr>
              <a:t>Leaving no one behind</a:t>
            </a:r>
            <a:endParaRPr lang="en-GB" sz="4200" b="1" dirty="0">
              <a:solidFill>
                <a:srgbClr val="1975BC"/>
              </a:solidFill>
              <a:latin typeface="Lato"/>
              <a:ea typeface="Helvetica Light"/>
            </a:endParaRPr>
          </a:p>
        </p:txBody>
      </p:sp>
      <p:pic>
        <p:nvPicPr>
          <p:cNvPr id="5" name="Picture 4"/>
          <p:cNvPicPr>
            <a:picLocks noChangeAspect="1"/>
          </p:cNvPicPr>
          <p:nvPr/>
        </p:nvPicPr>
        <p:blipFill>
          <a:blip r:embed="rId3"/>
          <a:stretch>
            <a:fillRect/>
          </a:stretch>
        </p:blipFill>
        <p:spPr>
          <a:xfrm>
            <a:off x="304800" y="228600"/>
            <a:ext cx="2133599" cy="609600"/>
          </a:xfrm>
          <a:prstGeom prst="rect">
            <a:avLst/>
          </a:prstGeom>
        </p:spPr>
      </p:pic>
    </p:spTree>
    <p:extLst>
      <p:ext uri="{BB962C8B-B14F-4D97-AF65-F5344CB8AC3E}">
        <p14:creationId xmlns:p14="http://schemas.microsoft.com/office/powerpoint/2010/main" val="29668035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57200" y="2286000"/>
            <a:ext cx="8329604" cy="5046133"/>
          </a:xfrm>
          <a:prstGeom prst="rect">
            <a:avLst/>
          </a:prstGeom>
        </p:spPr>
        <p:txBody>
          <a:bodyPr lIns="91436" tIns="45718" rIns="91436" bIns="45718">
            <a:normAutofit fontScale="85000" lnSpcReduction="10000"/>
          </a:bodyPr>
          <a:lstStyle/>
          <a:p>
            <a:r>
              <a:rPr lang="en-US" sz="4600" dirty="0" smtClean="0">
                <a:solidFill>
                  <a:srgbClr val="0070C0"/>
                </a:solidFill>
              </a:rPr>
              <a:t>Aggregates mask what is happening at the individual level. </a:t>
            </a:r>
            <a:endParaRPr lang="en-GB" sz="4600" i="1" dirty="0" smtClean="0">
              <a:solidFill>
                <a:srgbClr val="0070C0"/>
              </a:solidFill>
            </a:endParaRPr>
          </a:p>
          <a:p>
            <a:endParaRPr lang="en-GB" sz="4600" dirty="0" smtClean="0">
              <a:solidFill>
                <a:srgbClr val="0070C0"/>
              </a:solidFill>
            </a:endParaRPr>
          </a:p>
          <a:p>
            <a:r>
              <a:rPr lang="en-GB" sz="4600" dirty="0" smtClean="0">
                <a:solidFill>
                  <a:srgbClr val="0070C0"/>
                </a:solidFill>
              </a:rPr>
              <a:t>In order to measure progress detailed information about the most vulnerable needs to be available. </a:t>
            </a:r>
          </a:p>
          <a:p>
            <a:endParaRPr lang="en-GB" sz="4600" dirty="0" smtClean="0">
              <a:solidFill>
                <a:srgbClr val="0070C0"/>
              </a:solidFill>
            </a:endParaRPr>
          </a:p>
          <a:p>
            <a:pPr marL="0" indent="0">
              <a:buNone/>
            </a:pPr>
            <a:r>
              <a:rPr lang="en-GB" sz="4600" dirty="0" smtClean="0">
                <a:solidFill>
                  <a:srgbClr val="0070C0"/>
                </a:solidFill>
              </a:rPr>
              <a:t> </a:t>
            </a:r>
          </a:p>
          <a:p>
            <a:pPr marL="0" lvl="1" indent="0">
              <a:buClr>
                <a:schemeClr val="accent3"/>
              </a:buClr>
              <a:buSzPct val="95000"/>
              <a:buNone/>
            </a:pPr>
            <a:endParaRPr lang="en-US" dirty="0">
              <a:solidFill>
                <a:srgbClr val="0070C0"/>
              </a:solidFill>
            </a:endParaRPr>
          </a:p>
          <a:p>
            <a:pPr marL="0" indent="0">
              <a:buNone/>
            </a:pPr>
            <a:endParaRPr lang="en-GB" dirty="0"/>
          </a:p>
        </p:txBody>
      </p:sp>
      <p:sp>
        <p:nvSpPr>
          <p:cNvPr id="6" name="Title 1"/>
          <p:cNvSpPr txBox="1">
            <a:spLocks/>
          </p:cNvSpPr>
          <p:nvPr/>
        </p:nvSpPr>
        <p:spPr>
          <a:xfrm>
            <a:off x="2286000" y="533400"/>
            <a:ext cx="6858000" cy="914400"/>
          </a:xfrm>
          <a:prstGeom prst="rect">
            <a:avLst/>
          </a:prstGeom>
        </p:spPr>
        <p:txBody>
          <a:bodyPr lIns="0" tIns="0" rIns="0" bIns="0" anchor="ctr"/>
          <a:lstStyle>
            <a:lvl1pPr eaLnBrk="1" hangingPunct="1">
              <a:defRPr>
                <a:latin typeface="Lato" pitchFamily="34" charset="0"/>
              </a:defRPr>
            </a:lvl1pPr>
          </a:lstStyle>
          <a:p>
            <a:pPr algn="ctr"/>
            <a:r>
              <a:rPr lang="en-US" sz="3200" b="1" dirty="0" smtClean="0">
                <a:solidFill>
                  <a:srgbClr val="1975BC"/>
                </a:solidFill>
                <a:latin typeface="Lato"/>
                <a:ea typeface="Helvetica Light"/>
              </a:rPr>
              <a:t>The Concept of Leaving No one  Behind: </a:t>
            </a:r>
          </a:p>
          <a:p>
            <a:pPr algn="ctr"/>
            <a:r>
              <a:rPr lang="en-US" sz="3200" b="1" dirty="0" smtClean="0">
                <a:solidFill>
                  <a:srgbClr val="1975BC"/>
                </a:solidFill>
                <a:latin typeface="Lato"/>
                <a:ea typeface="Helvetica Light"/>
              </a:rPr>
              <a:t>Importance of data disaggregation</a:t>
            </a:r>
            <a:endParaRPr lang="en-GB" sz="3200" b="1" dirty="0">
              <a:solidFill>
                <a:srgbClr val="1975BC"/>
              </a:solidFill>
              <a:latin typeface="Lato"/>
              <a:ea typeface="Helvetica Light"/>
            </a:endParaRPr>
          </a:p>
        </p:txBody>
      </p:sp>
      <p:pic>
        <p:nvPicPr>
          <p:cNvPr id="5" name="Picture 4"/>
          <p:cNvPicPr>
            <a:picLocks noChangeAspect="1"/>
          </p:cNvPicPr>
          <p:nvPr/>
        </p:nvPicPr>
        <p:blipFill>
          <a:blip r:embed="rId3"/>
          <a:stretch>
            <a:fillRect/>
          </a:stretch>
        </p:blipFill>
        <p:spPr>
          <a:xfrm>
            <a:off x="304800" y="228600"/>
            <a:ext cx="2133599" cy="609600"/>
          </a:xfrm>
          <a:prstGeom prst="rect">
            <a:avLst/>
          </a:prstGeom>
        </p:spPr>
      </p:pic>
    </p:spTree>
    <p:extLst>
      <p:ext uri="{BB962C8B-B14F-4D97-AF65-F5344CB8AC3E}">
        <p14:creationId xmlns:p14="http://schemas.microsoft.com/office/powerpoint/2010/main" val="27275554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456587" y="240173"/>
            <a:ext cx="8229711" cy="915482"/>
          </a:xfrm>
          <a:prstGeom prst="rect">
            <a:avLst/>
          </a:prstGeom>
        </p:spPr>
        <p:txBody>
          <a:bodyPr lIns="0" tIns="0" rIns="0" bIns="0" anchor="ctr"/>
          <a:lstStyle>
            <a:lvl1pPr eaLnBrk="1" hangingPunct="1">
              <a:defRPr>
                <a:latin typeface="Lato" pitchFamily="34" charset="0"/>
              </a:defRPr>
            </a:lvl1pPr>
          </a:lstStyle>
          <a:p>
            <a:pPr algn="ctr"/>
            <a:r>
              <a:rPr lang="en-GB" sz="4200" b="1" kern="0" dirty="0" smtClean="0">
                <a:solidFill>
                  <a:srgbClr val="1A75BC"/>
                </a:solidFill>
              </a:rPr>
              <a:t>Example: Data </a:t>
            </a:r>
            <a:r>
              <a:rPr lang="en-GB" sz="4200" b="1" kern="0" dirty="0">
                <a:solidFill>
                  <a:srgbClr val="1A75BC"/>
                </a:solidFill>
              </a:rPr>
              <a:t>disaggregation</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7409" y="1824139"/>
            <a:ext cx="7437634" cy="4931675"/>
          </a:xfrm>
          <a:prstGeom prst="rect">
            <a:avLst/>
          </a:prstGeom>
        </p:spPr>
      </p:pic>
      <p:sp>
        <p:nvSpPr>
          <p:cNvPr id="4" name="TextBox 3"/>
          <p:cNvSpPr txBox="1"/>
          <p:nvPr/>
        </p:nvSpPr>
        <p:spPr>
          <a:xfrm>
            <a:off x="720488" y="1255094"/>
            <a:ext cx="8018332" cy="372704"/>
          </a:xfrm>
          <a:prstGeom prst="rect">
            <a:avLst/>
          </a:prstGeom>
          <a:noFill/>
        </p:spPr>
        <p:txBody>
          <a:bodyPr wrap="square" lIns="64301" tIns="32150" rIns="64301" bIns="32150" rtlCol="0">
            <a:spAutoFit/>
          </a:bodyPr>
          <a:lstStyle/>
          <a:p>
            <a:pPr algn="ctr"/>
            <a:r>
              <a:rPr lang="en-GB" sz="2000" b="1" i="1" dirty="0">
                <a:solidFill>
                  <a:srgbClr val="4F81BD"/>
                </a:solidFill>
                <a:latin typeface="Lato" panose="020F0502020204030203" pitchFamily="34" charset="0"/>
                <a:ea typeface="Lato" panose="020F0502020204030203" pitchFamily="34" charset="0"/>
                <a:cs typeface="Lato" panose="020F0502020204030203" pitchFamily="34" charset="0"/>
              </a:rPr>
              <a:t>Share of households per « Basic Unmet Needs » index, Colombia</a:t>
            </a:r>
          </a:p>
        </p:txBody>
      </p:sp>
      <p:sp>
        <p:nvSpPr>
          <p:cNvPr id="5" name="TextBox 4"/>
          <p:cNvSpPr txBox="1"/>
          <p:nvPr/>
        </p:nvSpPr>
        <p:spPr>
          <a:xfrm>
            <a:off x="1014880" y="1851651"/>
            <a:ext cx="1378998" cy="372704"/>
          </a:xfrm>
          <a:prstGeom prst="rect">
            <a:avLst/>
          </a:prstGeom>
          <a:noFill/>
        </p:spPr>
        <p:txBody>
          <a:bodyPr wrap="square" lIns="64301" tIns="32150" rIns="64301" bIns="32150" rtlCol="0">
            <a:spAutoFit/>
          </a:bodyPr>
          <a:lstStyle/>
          <a:p>
            <a:r>
              <a:rPr lang="en-GB" sz="2000" b="1" dirty="0">
                <a:solidFill>
                  <a:srgbClr val="00B050"/>
                </a:solidFill>
                <a:latin typeface="Lato" panose="020F0502020204030203" pitchFamily="34" charset="0"/>
                <a:ea typeface="Lato" panose="020F0502020204030203" pitchFamily="34" charset="0"/>
                <a:cs typeface="Lato" panose="020F0502020204030203" pitchFamily="34" charset="0"/>
              </a:rPr>
              <a:t>Colombia</a:t>
            </a:r>
          </a:p>
        </p:txBody>
      </p:sp>
      <p:sp>
        <p:nvSpPr>
          <p:cNvPr id="7" name="TextBox 6"/>
          <p:cNvSpPr txBox="1"/>
          <p:nvPr/>
        </p:nvSpPr>
        <p:spPr>
          <a:xfrm>
            <a:off x="6825266" y="1850360"/>
            <a:ext cx="1540397" cy="800830"/>
          </a:xfrm>
          <a:prstGeom prst="rect">
            <a:avLst/>
          </a:prstGeom>
          <a:noFill/>
        </p:spPr>
        <p:txBody>
          <a:bodyPr wrap="square" lIns="64301" tIns="32150" rIns="64301" bIns="32150" rtlCol="0">
            <a:spAutoFit/>
          </a:bodyPr>
          <a:lstStyle>
            <a:defPPr>
              <a:defRPr lang="en-US"/>
            </a:defPPr>
            <a:lvl1pPr>
              <a:defRPr sz="2800" b="1">
                <a:solidFill>
                  <a:srgbClr val="00B050"/>
                </a:solidFill>
                <a:latin typeface="Lato" panose="020F0502020204030203" pitchFamily="34" charset="0"/>
                <a:ea typeface="Lato" panose="020F0502020204030203" pitchFamily="34" charset="0"/>
                <a:cs typeface="Lato" panose="020F0502020204030203" pitchFamily="34" charset="0"/>
              </a:defRPr>
            </a:lvl1pPr>
          </a:lstStyle>
          <a:p>
            <a:r>
              <a:rPr lang="en-GB" sz="1400" b="0" dirty="0"/>
              <a:t>Zooming into </a:t>
            </a:r>
            <a:r>
              <a:rPr lang="en-GB" sz="1700" dirty="0"/>
              <a:t>Cundinamarca Department</a:t>
            </a:r>
          </a:p>
        </p:txBody>
      </p:sp>
      <p:sp>
        <p:nvSpPr>
          <p:cNvPr id="8" name="TextBox 7"/>
          <p:cNvSpPr txBox="1"/>
          <p:nvPr/>
        </p:nvSpPr>
        <p:spPr>
          <a:xfrm>
            <a:off x="5593465" y="6228986"/>
            <a:ext cx="3060136" cy="411237"/>
          </a:xfrm>
          <a:prstGeom prst="rect">
            <a:avLst/>
          </a:prstGeom>
          <a:noFill/>
        </p:spPr>
        <p:txBody>
          <a:bodyPr wrap="square" lIns="64301" tIns="32150" rIns="64301" bIns="32150" rtlCol="0">
            <a:spAutoFit/>
          </a:bodyPr>
          <a:lstStyle/>
          <a:p>
            <a:r>
              <a:rPr lang="en-GB" sz="1100" b="1" dirty="0">
                <a:solidFill>
                  <a:prstClr val="black">
                    <a:lumMod val="50000"/>
                    <a:lumOff val="50000"/>
                  </a:prstClr>
                </a:solidFill>
                <a:latin typeface="Lato" panose="020F0502020204030203" pitchFamily="34" charset="0"/>
                <a:ea typeface="Lato" panose="020F0502020204030203" pitchFamily="34" charset="0"/>
                <a:cs typeface="Lato" panose="020F0502020204030203" pitchFamily="34" charset="0"/>
              </a:rPr>
              <a:t>National Administrative Department of Statistics, 2005</a:t>
            </a:r>
          </a:p>
        </p:txBody>
      </p:sp>
    </p:spTree>
    <p:extLst>
      <p:ext uri="{BB962C8B-B14F-4D97-AF65-F5344CB8AC3E}">
        <p14:creationId xmlns:p14="http://schemas.microsoft.com/office/powerpoint/2010/main" val="30055731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57200" y="1600200"/>
            <a:ext cx="8329604" cy="5731933"/>
          </a:xfrm>
          <a:prstGeom prst="rect">
            <a:avLst/>
          </a:prstGeom>
        </p:spPr>
        <p:txBody>
          <a:bodyPr lIns="91436" tIns="45718" rIns="91436" bIns="45718">
            <a:normAutofit/>
          </a:bodyPr>
          <a:lstStyle/>
          <a:p>
            <a:pPr marL="0" indent="0">
              <a:buNone/>
            </a:pPr>
            <a:r>
              <a:rPr lang="en-US" sz="4000" dirty="0" smtClean="0">
                <a:solidFill>
                  <a:srgbClr val="0070C0"/>
                </a:solidFill>
              </a:rPr>
              <a:t>In order to ensure no one is left behind, we need data sources that:</a:t>
            </a:r>
            <a:endParaRPr lang="en-US" sz="4000" dirty="0">
              <a:solidFill>
                <a:srgbClr val="0070C0"/>
              </a:solidFill>
            </a:endParaRPr>
          </a:p>
          <a:p>
            <a:r>
              <a:rPr lang="en-US" sz="4000" dirty="0">
                <a:solidFill>
                  <a:srgbClr val="0070C0"/>
                </a:solidFill>
              </a:rPr>
              <a:t>Capture every unit</a:t>
            </a:r>
          </a:p>
          <a:p>
            <a:r>
              <a:rPr lang="en-US" sz="4000" dirty="0">
                <a:solidFill>
                  <a:srgbClr val="0070C0"/>
                </a:solidFill>
              </a:rPr>
              <a:t>Capture all relevant groups</a:t>
            </a:r>
          </a:p>
          <a:p>
            <a:pPr marL="0" indent="0">
              <a:buNone/>
            </a:pPr>
            <a:r>
              <a:rPr lang="en-US" sz="4000" dirty="0" smtClean="0">
                <a:solidFill>
                  <a:srgbClr val="0070C0"/>
                </a:solidFill>
              </a:rPr>
              <a:t>We most also identify </a:t>
            </a:r>
            <a:r>
              <a:rPr lang="en-US" sz="4000" dirty="0">
                <a:solidFill>
                  <a:srgbClr val="0070C0"/>
                </a:solidFill>
              </a:rPr>
              <a:t>the most vulnerable </a:t>
            </a:r>
            <a:r>
              <a:rPr lang="en-US" sz="4000" dirty="0" smtClean="0">
                <a:solidFill>
                  <a:srgbClr val="0070C0"/>
                </a:solidFill>
              </a:rPr>
              <a:t>(both people and groups) for </a:t>
            </a:r>
            <a:r>
              <a:rPr lang="en-US" sz="4000" dirty="0">
                <a:solidFill>
                  <a:srgbClr val="0070C0"/>
                </a:solidFill>
              </a:rPr>
              <a:t>better targeting</a:t>
            </a:r>
          </a:p>
          <a:p>
            <a:endParaRPr lang="en-GB" sz="4600" dirty="0" smtClean="0">
              <a:solidFill>
                <a:srgbClr val="0070C0"/>
              </a:solidFill>
            </a:endParaRPr>
          </a:p>
          <a:p>
            <a:pPr marL="0" lvl="1" indent="0">
              <a:buClr>
                <a:schemeClr val="accent3"/>
              </a:buClr>
              <a:buSzPct val="95000"/>
              <a:buNone/>
            </a:pPr>
            <a:endParaRPr lang="en-US" dirty="0">
              <a:solidFill>
                <a:srgbClr val="0070C0"/>
              </a:solidFill>
            </a:endParaRPr>
          </a:p>
          <a:p>
            <a:pPr marL="0" indent="0">
              <a:buNone/>
            </a:pPr>
            <a:endParaRPr lang="en-GB" dirty="0"/>
          </a:p>
        </p:txBody>
      </p:sp>
      <p:sp>
        <p:nvSpPr>
          <p:cNvPr id="6" name="Title 1"/>
          <p:cNvSpPr txBox="1">
            <a:spLocks/>
          </p:cNvSpPr>
          <p:nvPr/>
        </p:nvSpPr>
        <p:spPr>
          <a:xfrm>
            <a:off x="1863436" y="256309"/>
            <a:ext cx="7315200" cy="914400"/>
          </a:xfrm>
          <a:prstGeom prst="rect">
            <a:avLst/>
          </a:prstGeom>
        </p:spPr>
        <p:txBody>
          <a:bodyPr lIns="0" tIns="0" rIns="0" bIns="0" anchor="ctr"/>
          <a:lstStyle>
            <a:lvl1pPr eaLnBrk="1" hangingPunct="1">
              <a:defRPr>
                <a:latin typeface="Lato" pitchFamily="34" charset="0"/>
              </a:defRPr>
            </a:lvl1pPr>
          </a:lstStyle>
          <a:p>
            <a:pPr algn="ctr"/>
            <a:r>
              <a:rPr lang="en-GB" sz="4200" b="1" dirty="0" smtClean="0">
                <a:solidFill>
                  <a:srgbClr val="1975BC"/>
                </a:solidFill>
                <a:latin typeface="Lato"/>
                <a:ea typeface="Helvetica Light"/>
              </a:rPr>
              <a:t>The Concept of </a:t>
            </a:r>
          </a:p>
          <a:p>
            <a:pPr algn="ctr"/>
            <a:r>
              <a:rPr lang="en-GB" sz="4200" b="1" dirty="0" smtClean="0">
                <a:solidFill>
                  <a:srgbClr val="1975BC"/>
                </a:solidFill>
                <a:latin typeface="Lato"/>
                <a:ea typeface="Helvetica Light"/>
              </a:rPr>
              <a:t>Leaving no one behind</a:t>
            </a:r>
            <a:endParaRPr lang="en-GB" sz="4200" b="1" dirty="0">
              <a:solidFill>
                <a:srgbClr val="1975BC"/>
              </a:solidFill>
              <a:latin typeface="Lato"/>
              <a:ea typeface="Helvetica Light"/>
            </a:endParaRPr>
          </a:p>
        </p:txBody>
      </p:sp>
      <p:pic>
        <p:nvPicPr>
          <p:cNvPr id="5" name="Picture 4"/>
          <p:cNvPicPr>
            <a:picLocks noChangeAspect="1"/>
          </p:cNvPicPr>
          <p:nvPr/>
        </p:nvPicPr>
        <p:blipFill>
          <a:blip r:embed="rId3"/>
          <a:stretch>
            <a:fillRect/>
          </a:stretch>
        </p:blipFill>
        <p:spPr>
          <a:xfrm>
            <a:off x="304800" y="228600"/>
            <a:ext cx="2133599" cy="609600"/>
          </a:xfrm>
          <a:prstGeom prst="rect">
            <a:avLst/>
          </a:prstGeom>
        </p:spPr>
      </p:pic>
    </p:spTree>
    <p:extLst>
      <p:ext uri="{BB962C8B-B14F-4D97-AF65-F5344CB8AC3E}">
        <p14:creationId xmlns:p14="http://schemas.microsoft.com/office/powerpoint/2010/main" val="9504002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57200" y="1600200"/>
            <a:ext cx="8329604" cy="5731933"/>
          </a:xfrm>
          <a:prstGeom prst="rect">
            <a:avLst/>
          </a:prstGeom>
        </p:spPr>
        <p:txBody>
          <a:bodyPr lIns="91436" tIns="45718" rIns="91436" bIns="45718">
            <a:normAutofit fontScale="92500" lnSpcReduction="20000"/>
          </a:bodyPr>
          <a:lstStyle/>
          <a:p>
            <a:r>
              <a:rPr lang="en-US" sz="4200" dirty="0">
                <a:solidFill>
                  <a:srgbClr val="0070C0"/>
                </a:solidFill>
              </a:rPr>
              <a:t>Indicators defined with specific groups for disaggregation</a:t>
            </a:r>
          </a:p>
          <a:p>
            <a:r>
              <a:rPr lang="en-US" sz="4200" dirty="0">
                <a:solidFill>
                  <a:srgbClr val="0070C0"/>
                </a:solidFill>
              </a:rPr>
              <a:t>Indicators with no specific disaggregation defined - yet</a:t>
            </a:r>
          </a:p>
          <a:p>
            <a:r>
              <a:rPr lang="en-US" sz="4200" dirty="0">
                <a:solidFill>
                  <a:srgbClr val="0070C0"/>
                </a:solidFill>
              </a:rPr>
              <a:t>And from a data source point of view:</a:t>
            </a:r>
          </a:p>
          <a:p>
            <a:pPr lvl="1"/>
            <a:r>
              <a:rPr lang="en-US" sz="3500" dirty="0">
                <a:solidFill>
                  <a:srgbClr val="0070C0"/>
                </a:solidFill>
              </a:rPr>
              <a:t>Indicators with disaggregates as denominators: indicator based on a disaggregate</a:t>
            </a:r>
          </a:p>
          <a:p>
            <a:pPr lvl="1"/>
            <a:r>
              <a:rPr lang="en-US" sz="3500" dirty="0">
                <a:solidFill>
                  <a:srgbClr val="0070C0"/>
                </a:solidFill>
              </a:rPr>
              <a:t>For data sources that collect information on a higher level aggregate (e.g. total population)</a:t>
            </a:r>
          </a:p>
          <a:p>
            <a:endParaRPr lang="en-GB" sz="4600" dirty="0" smtClean="0">
              <a:solidFill>
                <a:srgbClr val="0070C0"/>
              </a:solidFill>
            </a:endParaRPr>
          </a:p>
          <a:p>
            <a:pPr marL="0" lvl="1" indent="0">
              <a:buClr>
                <a:schemeClr val="accent3"/>
              </a:buClr>
              <a:buSzPct val="95000"/>
              <a:buNone/>
            </a:pPr>
            <a:endParaRPr lang="en-US" dirty="0">
              <a:solidFill>
                <a:srgbClr val="0070C0"/>
              </a:solidFill>
            </a:endParaRPr>
          </a:p>
          <a:p>
            <a:pPr marL="0" indent="0">
              <a:buNone/>
            </a:pPr>
            <a:endParaRPr lang="en-GB" dirty="0"/>
          </a:p>
        </p:txBody>
      </p:sp>
      <p:sp>
        <p:nvSpPr>
          <p:cNvPr id="6" name="Title 1"/>
          <p:cNvSpPr txBox="1">
            <a:spLocks/>
          </p:cNvSpPr>
          <p:nvPr/>
        </p:nvSpPr>
        <p:spPr>
          <a:xfrm>
            <a:off x="1863436" y="256309"/>
            <a:ext cx="7315200" cy="914400"/>
          </a:xfrm>
          <a:prstGeom prst="rect">
            <a:avLst/>
          </a:prstGeom>
        </p:spPr>
        <p:txBody>
          <a:bodyPr lIns="0" tIns="0" rIns="0" bIns="0" anchor="ctr"/>
          <a:lstStyle>
            <a:lvl1pPr eaLnBrk="1" hangingPunct="1">
              <a:defRPr>
                <a:latin typeface="Lato" pitchFamily="34" charset="0"/>
              </a:defRPr>
            </a:lvl1pPr>
          </a:lstStyle>
          <a:p>
            <a:pPr algn="ctr"/>
            <a:r>
              <a:rPr lang="en-GB" sz="4200" b="1" dirty="0" smtClean="0">
                <a:solidFill>
                  <a:srgbClr val="1975BC"/>
                </a:solidFill>
                <a:latin typeface="Lato"/>
                <a:ea typeface="Helvetica Light"/>
              </a:rPr>
              <a:t>The Concept of </a:t>
            </a:r>
          </a:p>
          <a:p>
            <a:pPr algn="ctr"/>
            <a:r>
              <a:rPr lang="en-GB" sz="4200" b="1" dirty="0" smtClean="0">
                <a:solidFill>
                  <a:srgbClr val="1975BC"/>
                </a:solidFill>
                <a:latin typeface="Lato"/>
                <a:ea typeface="Helvetica Light"/>
              </a:rPr>
              <a:t>Leaving no one behind</a:t>
            </a:r>
            <a:endParaRPr lang="en-GB" sz="4200" b="1" dirty="0">
              <a:solidFill>
                <a:srgbClr val="1975BC"/>
              </a:solidFill>
              <a:latin typeface="Lato"/>
              <a:ea typeface="Helvetica Light"/>
            </a:endParaRPr>
          </a:p>
        </p:txBody>
      </p:sp>
      <p:pic>
        <p:nvPicPr>
          <p:cNvPr id="5" name="Picture 4"/>
          <p:cNvPicPr>
            <a:picLocks noChangeAspect="1"/>
          </p:cNvPicPr>
          <p:nvPr/>
        </p:nvPicPr>
        <p:blipFill>
          <a:blip r:embed="rId3"/>
          <a:stretch>
            <a:fillRect/>
          </a:stretch>
        </p:blipFill>
        <p:spPr>
          <a:xfrm>
            <a:off x="304800" y="228600"/>
            <a:ext cx="2133599" cy="609600"/>
          </a:xfrm>
          <a:prstGeom prst="rect">
            <a:avLst/>
          </a:prstGeom>
        </p:spPr>
      </p:pic>
    </p:spTree>
    <p:extLst>
      <p:ext uri="{BB962C8B-B14F-4D97-AF65-F5344CB8AC3E}">
        <p14:creationId xmlns:p14="http://schemas.microsoft.com/office/powerpoint/2010/main" val="34064489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57200" y="1600200"/>
            <a:ext cx="8329604" cy="5731933"/>
          </a:xfrm>
          <a:prstGeom prst="rect">
            <a:avLst/>
          </a:prstGeom>
        </p:spPr>
        <p:txBody>
          <a:bodyPr lIns="91436" tIns="45718" rIns="91436" bIns="45718">
            <a:normAutofit fontScale="77500" lnSpcReduction="20000"/>
          </a:bodyPr>
          <a:lstStyle/>
          <a:p>
            <a:r>
              <a:rPr lang="en-US" sz="4200" dirty="0">
                <a:solidFill>
                  <a:srgbClr val="0070C0"/>
                </a:solidFill>
              </a:rPr>
              <a:t>Leaving no one behind, disaggregation, exclusion closely related</a:t>
            </a:r>
          </a:p>
          <a:p>
            <a:endParaRPr lang="en-US" sz="4200" dirty="0">
              <a:solidFill>
                <a:srgbClr val="0070C0"/>
              </a:solidFill>
            </a:endParaRPr>
          </a:p>
          <a:p>
            <a:r>
              <a:rPr lang="en-US" sz="4200" dirty="0">
                <a:solidFill>
                  <a:srgbClr val="0070C0"/>
                </a:solidFill>
              </a:rPr>
              <a:t>If we need to leave no one behind in data work, we need to have disaggregated information for every one or every group, the most vulnerable</a:t>
            </a:r>
          </a:p>
          <a:p>
            <a:endParaRPr lang="en-US" sz="4200" dirty="0">
              <a:solidFill>
                <a:srgbClr val="0070C0"/>
              </a:solidFill>
            </a:endParaRPr>
          </a:p>
          <a:p>
            <a:r>
              <a:rPr lang="en-US" sz="4200" dirty="0">
                <a:solidFill>
                  <a:srgbClr val="0070C0"/>
                </a:solidFill>
              </a:rPr>
              <a:t>Excluded populations are usually the most vulnerable (hard to reach populations, ethnic groups) – exclusion by incomplete coverage</a:t>
            </a:r>
          </a:p>
          <a:p>
            <a:endParaRPr lang="en-GB" sz="4600" dirty="0" smtClean="0">
              <a:solidFill>
                <a:srgbClr val="0070C0"/>
              </a:solidFill>
            </a:endParaRPr>
          </a:p>
          <a:p>
            <a:pPr marL="0" lvl="1" indent="0">
              <a:buClr>
                <a:schemeClr val="accent3"/>
              </a:buClr>
              <a:buSzPct val="95000"/>
              <a:buNone/>
            </a:pPr>
            <a:endParaRPr lang="en-US" dirty="0">
              <a:solidFill>
                <a:srgbClr val="0070C0"/>
              </a:solidFill>
            </a:endParaRPr>
          </a:p>
          <a:p>
            <a:pPr marL="0" indent="0">
              <a:buNone/>
            </a:pPr>
            <a:endParaRPr lang="en-GB" dirty="0"/>
          </a:p>
        </p:txBody>
      </p:sp>
      <p:sp>
        <p:nvSpPr>
          <p:cNvPr id="6" name="Title 1"/>
          <p:cNvSpPr txBox="1">
            <a:spLocks/>
          </p:cNvSpPr>
          <p:nvPr/>
        </p:nvSpPr>
        <p:spPr>
          <a:xfrm>
            <a:off x="1863436" y="256309"/>
            <a:ext cx="7315200" cy="914400"/>
          </a:xfrm>
          <a:prstGeom prst="rect">
            <a:avLst/>
          </a:prstGeom>
        </p:spPr>
        <p:txBody>
          <a:bodyPr lIns="0" tIns="0" rIns="0" bIns="0" anchor="ctr"/>
          <a:lstStyle>
            <a:lvl1pPr eaLnBrk="1" hangingPunct="1">
              <a:defRPr>
                <a:latin typeface="Lato" pitchFamily="34" charset="0"/>
              </a:defRPr>
            </a:lvl1pPr>
          </a:lstStyle>
          <a:p>
            <a:pPr algn="ctr"/>
            <a:r>
              <a:rPr lang="en-GB" sz="4200" b="1" dirty="0" smtClean="0">
                <a:solidFill>
                  <a:srgbClr val="1975BC"/>
                </a:solidFill>
                <a:latin typeface="Lato"/>
                <a:ea typeface="Helvetica Light"/>
              </a:rPr>
              <a:t>The Concept of </a:t>
            </a:r>
          </a:p>
          <a:p>
            <a:pPr algn="ctr"/>
            <a:r>
              <a:rPr lang="en-GB" sz="4200" b="1" dirty="0" smtClean="0">
                <a:solidFill>
                  <a:srgbClr val="1975BC"/>
                </a:solidFill>
                <a:latin typeface="Lato"/>
                <a:ea typeface="Helvetica Light"/>
              </a:rPr>
              <a:t>Leaving no one behind</a:t>
            </a:r>
            <a:endParaRPr lang="en-GB" sz="4200" b="1" dirty="0">
              <a:solidFill>
                <a:srgbClr val="1975BC"/>
              </a:solidFill>
              <a:latin typeface="Lato"/>
              <a:ea typeface="Helvetica Light"/>
            </a:endParaRPr>
          </a:p>
        </p:txBody>
      </p:sp>
      <p:pic>
        <p:nvPicPr>
          <p:cNvPr id="5" name="Picture 4"/>
          <p:cNvPicPr>
            <a:picLocks noChangeAspect="1"/>
          </p:cNvPicPr>
          <p:nvPr/>
        </p:nvPicPr>
        <p:blipFill>
          <a:blip r:embed="rId3"/>
          <a:stretch>
            <a:fillRect/>
          </a:stretch>
        </p:blipFill>
        <p:spPr>
          <a:xfrm>
            <a:off x="304800" y="228600"/>
            <a:ext cx="2133599" cy="609600"/>
          </a:xfrm>
          <a:prstGeom prst="rect">
            <a:avLst/>
          </a:prstGeom>
        </p:spPr>
      </p:pic>
    </p:spTree>
    <p:extLst>
      <p:ext uri="{BB962C8B-B14F-4D97-AF65-F5344CB8AC3E}">
        <p14:creationId xmlns:p14="http://schemas.microsoft.com/office/powerpoint/2010/main" val="5049850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57200" y="1600201"/>
            <a:ext cx="8329604" cy="5029200"/>
          </a:xfrm>
          <a:prstGeom prst="rect">
            <a:avLst/>
          </a:prstGeom>
        </p:spPr>
        <p:txBody>
          <a:bodyPr lIns="91436" tIns="45718" rIns="91436" bIns="45718">
            <a:normAutofit fontScale="92500" lnSpcReduction="10000"/>
          </a:bodyPr>
          <a:lstStyle/>
          <a:p>
            <a:pPr marL="0" indent="0">
              <a:buNone/>
            </a:pPr>
            <a:r>
              <a:rPr lang="en-US" sz="3900" dirty="0">
                <a:solidFill>
                  <a:srgbClr val="0070C0"/>
                </a:solidFill>
              </a:rPr>
              <a:t>Additionally, exclusion by design leads to absence of relevant disaggregation: </a:t>
            </a:r>
          </a:p>
          <a:p>
            <a:r>
              <a:rPr lang="en-US" sz="3500" dirty="0">
                <a:solidFill>
                  <a:srgbClr val="0070C0"/>
                </a:solidFill>
              </a:rPr>
              <a:t>Household surveys will not include institutional populations</a:t>
            </a:r>
          </a:p>
          <a:p>
            <a:r>
              <a:rPr lang="en-US" sz="3500" dirty="0">
                <a:solidFill>
                  <a:srgbClr val="0070C0"/>
                </a:solidFill>
              </a:rPr>
              <a:t>School based surveys will be confined to children attending school</a:t>
            </a:r>
          </a:p>
          <a:p>
            <a:r>
              <a:rPr lang="en-US" sz="3500" dirty="0">
                <a:solidFill>
                  <a:srgbClr val="0070C0"/>
                </a:solidFill>
              </a:rPr>
              <a:t>Administrative data may cover only those enjoying services</a:t>
            </a:r>
          </a:p>
          <a:p>
            <a:r>
              <a:rPr lang="en-US" sz="3500" dirty="0" smtClean="0">
                <a:solidFill>
                  <a:srgbClr val="0070C0"/>
                </a:solidFill>
              </a:rPr>
              <a:t>Data </a:t>
            </a:r>
            <a:r>
              <a:rPr lang="en-US" sz="3500" dirty="0">
                <a:solidFill>
                  <a:srgbClr val="0070C0"/>
                </a:solidFill>
              </a:rPr>
              <a:t>sources need to “work together” to build the story</a:t>
            </a:r>
          </a:p>
          <a:p>
            <a:endParaRPr lang="en-GB" sz="4600" dirty="0" smtClean="0">
              <a:solidFill>
                <a:srgbClr val="0070C0"/>
              </a:solidFill>
            </a:endParaRPr>
          </a:p>
          <a:p>
            <a:pPr marL="0" lvl="1" indent="0">
              <a:buClr>
                <a:schemeClr val="accent3"/>
              </a:buClr>
              <a:buSzPct val="95000"/>
              <a:buNone/>
            </a:pPr>
            <a:endParaRPr lang="en-US" dirty="0">
              <a:solidFill>
                <a:srgbClr val="0070C0"/>
              </a:solidFill>
            </a:endParaRPr>
          </a:p>
          <a:p>
            <a:pPr marL="0" indent="0">
              <a:buNone/>
            </a:pPr>
            <a:endParaRPr lang="en-GB" dirty="0"/>
          </a:p>
        </p:txBody>
      </p:sp>
      <p:sp>
        <p:nvSpPr>
          <p:cNvPr id="6" name="Title 1"/>
          <p:cNvSpPr txBox="1">
            <a:spLocks/>
          </p:cNvSpPr>
          <p:nvPr/>
        </p:nvSpPr>
        <p:spPr>
          <a:xfrm>
            <a:off x="1863436" y="256309"/>
            <a:ext cx="7315200" cy="914400"/>
          </a:xfrm>
          <a:prstGeom prst="rect">
            <a:avLst/>
          </a:prstGeom>
        </p:spPr>
        <p:txBody>
          <a:bodyPr lIns="0" tIns="0" rIns="0" bIns="0" anchor="ctr"/>
          <a:lstStyle>
            <a:lvl1pPr eaLnBrk="1" hangingPunct="1">
              <a:defRPr>
                <a:latin typeface="Lato" pitchFamily="34" charset="0"/>
              </a:defRPr>
            </a:lvl1pPr>
          </a:lstStyle>
          <a:p>
            <a:pPr algn="ctr"/>
            <a:r>
              <a:rPr lang="en-GB" sz="4200" b="1" dirty="0" smtClean="0">
                <a:solidFill>
                  <a:srgbClr val="1975BC"/>
                </a:solidFill>
                <a:latin typeface="Lato"/>
                <a:ea typeface="Helvetica Light"/>
              </a:rPr>
              <a:t>The Concept of </a:t>
            </a:r>
          </a:p>
          <a:p>
            <a:pPr algn="ctr"/>
            <a:r>
              <a:rPr lang="en-GB" sz="4200" b="1" dirty="0" smtClean="0">
                <a:solidFill>
                  <a:srgbClr val="1975BC"/>
                </a:solidFill>
                <a:latin typeface="Lato"/>
                <a:ea typeface="Helvetica Light"/>
              </a:rPr>
              <a:t>Leaving no one behind</a:t>
            </a:r>
            <a:endParaRPr lang="en-GB" sz="4200" b="1" dirty="0">
              <a:solidFill>
                <a:srgbClr val="1975BC"/>
              </a:solidFill>
              <a:latin typeface="Lato"/>
              <a:ea typeface="Helvetica Light"/>
            </a:endParaRPr>
          </a:p>
        </p:txBody>
      </p:sp>
      <p:pic>
        <p:nvPicPr>
          <p:cNvPr id="5" name="Picture 4"/>
          <p:cNvPicPr>
            <a:picLocks noChangeAspect="1"/>
          </p:cNvPicPr>
          <p:nvPr/>
        </p:nvPicPr>
        <p:blipFill>
          <a:blip r:embed="rId3"/>
          <a:stretch>
            <a:fillRect/>
          </a:stretch>
        </p:blipFill>
        <p:spPr>
          <a:xfrm>
            <a:off x="304800" y="228600"/>
            <a:ext cx="2133599" cy="609600"/>
          </a:xfrm>
          <a:prstGeom prst="rect">
            <a:avLst/>
          </a:prstGeom>
        </p:spPr>
      </p:pic>
    </p:spTree>
    <p:extLst>
      <p:ext uri="{BB962C8B-B14F-4D97-AF65-F5344CB8AC3E}">
        <p14:creationId xmlns:p14="http://schemas.microsoft.com/office/powerpoint/2010/main" val="24474168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304800" y="228600"/>
            <a:ext cx="2133599" cy="609600"/>
          </a:xfrm>
          <a:prstGeom prst="rect">
            <a:avLst/>
          </a:prstGeom>
        </p:spPr>
      </p:pic>
      <p:sp>
        <p:nvSpPr>
          <p:cNvPr id="7" name="Title 1"/>
          <p:cNvSpPr txBox="1">
            <a:spLocks/>
          </p:cNvSpPr>
          <p:nvPr/>
        </p:nvSpPr>
        <p:spPr>
          <a:xfrm>
            <a:off x="76200" y="838200"/>
            <a:ext cx="8991600" cy="11430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smtClean="0">
                <a:solidFill>
                  <a:schemeClr val="tx2">
                    <a:lumMod val="60000"/>
                    <a:lumOff val="40000"/>
                  </a:schemeClr>
                </a:solidFill>
              </a:rPr>
              <a:t>Opportunities in the SDGs</a:t>
            </a:r>
            <a:br>
              <a:rPr lang="en-US" sz="3600" b="1" smtClean="0">
                <a:solidFill>
                  <a:schemeClr val="tx2">
                    <a:lumMod val="60000"/>
                    <a:lumOff val="40000"/>
                  </a:schemeClr>
                </a:solidFill>
              </a:rPr>
            </a:br>
            <a:r>
              <a:rPr lang="en-US" sz="3600" b="1" smtClean="0">
                <a:solidFill>
                  <a:schemeClr val="tx2">
                    <a:lumMod val="60000"/>
                    <a:lumOff val="40000"/>
                  </a:schemeClr>
                </a:solidFill>
              </a:rPr>
              <a:t>specific groups mentioned in the targets</a:t>
            </a:r>
            <a:endParaRPr lang="en-GB" sz="3600" b="1" dirty="0">
              <a:solidFill>
                <a:schemeClr val="tx2">
                  <a:lumMod val="60000"/>
                  <a:lumOff val="40000"/>
                </a:schemeClr>
              </a:solidFill>
            </a:endParaRPr>
          </a:p>
        </p:txBody>
      </p:sp>
      <p:graphicFrame>
        <p:nvGraphicFramePr>
          <p:cNvPr id="8" name="Content Placeholder 5"/>
          <p:cNvGraphicFramePr>
            <a:graphicFrameLocks/>
          </p:cNvGraphicFramePr>
          <p:nvPr>
            <p:extLst>
              <p:ext uri="{D42A27DB-BD31-4B8C-83A1-F6EECF244321}">
                <p14:modId xmlns:p14="http://schemas.microsoft.com/office/powerpoint/2010/main" val="3701163605"/>
              </p:ext>
            </p:extLst>
          </p:nvPr>
        </p:nvGraphicFramePr>
        <p:xfrm>
          <a:off x="533400" y="2339340"/>
          <a:ext cx="5943600" cy="1503045"/>
        </p:xfrm>
        <a:graphic>
          <a:graphicData uri="http://schemas.openxmlformats.org/drawingml/2006/table">
            <a:tbl>
              <a:tblPr>
                <a:tableStyleId>{5C22544A-7EE6-4342-B048-85BDC9FD1C3A}</a:tableStyleId>
              </a:tblPr>
              <a:tblGrid>
                <a:gridCol w="1360583"/>
                <a:gridCol w="4583017"/>
              </a:tblGrid>
              <a:tr h="1242060">
                <a:tc>
                  <a:txBody>
                    <a:bodyPr/>
                    <a:lstStyle/>
                    <a:p>
                      <a:pPr algn="l" fontAlgn="t"/>
                      <a:r>
                        <a:rPr lang="en-GB" sz="1400" u="none" strike="noStrike" dirty="0">
                          <a:effectLst/>
                        </a:rPr>
                        <a:t>Target </a:t>
                      </a:r>
                      <a:r>
                        <a:rPr lang="en-GB" sz="1400" u="none" strike="noStrike" dirty="0" smtClean="0">
                          <a:effectLst/>
                        </a:rPr>
                        <a:t>2.3</a:t>
                      </a:r>
                      <a:endParaRPr lang="en-GB" sz="1400" b="0" i="0" u="none" strike="noStrike" dirty="0">
                        <a:solidFill>
                          <a:srgbClr val="000000"/>
                        </a:solidFill>
                        <a:effectLst/>
                        <a:latin typeface="Calibri"/>
                      </a:endParaRPr>
                    </a:p>
                  </a:txBody>
                  <a:tcPr marL="9525" marR="9525" marT="9525" marB="0"/>
                </a:tc>
                <a:tc>
                  <a:txBody>
                    <a:bodyPr/>
                    <a:lstStyle/>
                    <a:p>
                      <a:pPr algn="l" fontAlgn="t"/>
                      <a:r>
                        <a:rPr lang="en-US" sz="1400" dirty="0" smtClean="0"/>
                        <a:t>by 2030 double the agricultural productivity and the incomes of small-scale food producers, particularly </a:t>
                      </a:r>
                      <a:r>
                        <a:rPr lang="en-US" sz="1400" b="1" dirty="0" smtClean="0"/>
                        <a:t>women, indigenous peoples, family farmers, pastoralists and fishers</a:t>
                      </a:r>
                      <a:r>
                        <a:rPr lang="en-US" sz="1400" dirty="0" smtClean="0"/>
                        <a:t>, including through secure and equal access to land, other productive resources and inputs, knowledge, financial services, markets, and opportunities for value addition and non-farm employment </a:t>
                      </a:r>
                      <a:endParaRPr lang="en-US" sz="1400" b="1" i="0" u="none" strike="noStrike" dirty="0" smtClean="0">
                        <a:solidFill>
                          <a:srgbClr val="000000"/>
                        </a:solidFill>
                        <a:effectLst/>
                        <a:latin typeface="Calibri"/>
                      </a:endParaRPr>
                    </a:p>
                  </a:txBody>
                  <a:tcPr marL="85725" marR="9525" marT="9525" marB="0"/>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2101505104"/>
              </p:ext>
            </p:extLst>
          </p:nvPr>
        </p:nvGraphicFramePr>
        <p:xfrm>
          <a:off x="533400" y="4038600"/>
          <a:ext cx="5943600" cy="990600"/>
        </p:xfrm>
        <a:graphic>
          <a:graphicData uri="http://schemas.openxmlformats.org/drawingml/2006/table">
            <a:tbl>
              <a:tblPr>
                <a:tableStyleId>{5C22544A-7EE6-4342-B048-85BDC9FD1C3A}</a:tableStyleId>
              </a:tblPr>
              <a:tblGrid>
                <a:gridCol w="1326000"/>
                <a:gridCol w="4617600"/>
              </a:tblGrid>
              <a:tr h="990600">
                <a:tc>
                  <a:txBody>
                    <a:bodyPr/>
                    <a:lstStyle/>
                    <a:p>
                      <a:pPr algn="l" fontAlgn="t"/>
                      <a:r>
                        <a:rPr lang="en-GB" sz="1400" u="none" strike="noStrike" dirty="0">
                          <a:effectLst/>
                        </a:rPr>
                        <a:t>Target </a:t>
                      </a:r>
                      <a:r>
                        <a:rPr lang="en-GB" sz="1400" u="none" strike="noStrike" dirty="0" smtClean="0">
                          <a:effectLst/>
                        </a:rPr>
                        <a:t>5.4</a:t>
                      </a:r>
                      <a:endParaRPr lang="en-GB" sz="1400" b="0" i="0" u="none" strike="noStrike" dirty="0">
                        <a:solidFill>
                          <a:srgbClr val="000000"/>
                        </a:solidFill>
                        <a:effectLst/>
                        <a:latin typeface="Calibri"/>
                      </a:endParaRPr>
                    </a:p>
                  </a:txBody>
                  <a:tcPr marL="9525" marR="9525" marT="9525" marB="0"/>
                </a:tc>
                <a:tc>
                  <a:txBody>
                    <a:bodyPr/>
                    <a:lstStyle/>
                    <a:p>
                      <a:pPr algn="l" fontAlgn="t"/>
                      <a:r>
                        <a:rPr lang="en-US" sz="1400" dirty="0" smtClean="0"/>
                        <a:t>by 2030, eliminate gender disparities in education and ensure equal access to all levels of education and vocational training for the vulnerable, including </a:t>
                      </a:r>
                      <a:r>
                        <a:rPr lang="en-US" sz="1400" b="1" dirty="0" smtClean="0"/>
                        <a:t>persons with disabilities, indigenous peoples, and children in vulnerable situations </a:t>
                      </a:r>
                    </a:p>
                  </a:txBody>
                  <a:tcPr marL="85725" marR="9525" marT="9525" marB="0"/>
                </a:tc>
              </a:tr>
            </a:tbl>
          </a:graphicData>
        </a:graphic>
      </p:graphicFrame>
      <p:sp>
        <p:nvSpPr>
          <p:cNvPr id="10" name="TextBox 9"/>
          <p:cNvSpPr txBox="1"/>
          <p:nvPr/>
        </p:nvSpPr>
        <p:spPr>
          <a:xfrm>
            <a:off x="7162800" y="4191000"/>
            <a:ext cx="1403866" cy="646331"/>
          </a:xfrm>
          <a:prstGeom prst="rect">
            <a:avLst/>
          </a:prstGeom>
          <a:solidFill>
            <a:schemeClr val="tx2">
              <a:lumMod val="60000"/>
              <a:lumOff val="40000"/>
            </a:schemeClr>
          </a:solidFill>
          <a:ln>
            <a:solidFill>
              <a:schemeClr val="tx2">
                <a:lumMod val="75000"/>
              </a:schemeClr>
            </a:solidFill>
          </a:ln>
        </p:spPr>
        <p:txBody>
          <a:bodyPr wrap="square" rtlCol="0">
            <a:spAutoFit/>
          </a:bodyPr>
          <a:lstStyle/>
          <a:p>
            <a:r>
              <a:rPr lang="en-US" dirty="0" smtClean="0"/>
              <a:t>Population groups</a:t>
            </a:r>
            <a:endParaRPr lang="en-US" dirty="0"/>
          </a:p>
        </p:txBody>
      </p:sp>
      <p:sp>
        <p:nvSpPr>
          <p:cNvPr id="11" name="TextBox 10"/>
          <p:cNvSpPr txBox="1"/>
          <p:nvPr/>
        </p:nvSpPr>
        <p:spPr>
          <a:xfrm>
            <a:off x="6858000" y="2590800"/>
            <a:ext cx="1828800" cy="707886"/>
          </a:xfrm>
          <a:prstGeom prst="rect">
            <a:avLst/>
          </a:prstGeom>
          <a:solidFill>
            <a:schemeClr val="tx2">
              <a:lumMod val="60000"/>
              <a:lumOff val="40000"/>
            </a:schemeClr>
          </a:solidFill>
          <a:ln>
            <a:solidFill>
              <a:schemeClr val="tx2">
                <a:lumMod val="75000"/>
              </a:schemeClr>
            </a:solidFill>
          </a:ln>
        </p:spPr>
        <p:txBody>
          <a:bodyPr wrap="square" rtlCol="0">
            <a:spAutoFit/>
          </a:bodyPr>
          <a:lstStyle/>
          <a:p>
            <a:pPr algn="ctr"/>
            <a:r>
              <a:rPr lang="en-US" sz="2000" dirty="0" smtClean="0"/>
              <a:t>Issues of disaggregation</a:t>
            </a:r>
            <a:endParaRPr lang="en-US" sz="2000" dirty="0"/>
          </a:p>
        </p:txBody>
      </p:sp>
      <p:cxnSp>
        <p:nvCxnSpPr>
          <p:cNvPr id="12" name="Straight Arrow Connector 11"/>
          <p:cNvCxnSpPr/>
          <p:nvPr/>
        </p:nvCxnSpPr>
        <p:spPr>
          <a:xfrm flipH="1">
            <a:off x="6934200" y="5181600"/>
            <a:ext cx="457200" cy="3810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H="1">
            <a:off x="6629400" y="4572000"/>
            <a:ext cx="3810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H="1" flipV="1">
            <a:off x="6553200" y="3505200"/>
            <a:ext cx="609600" cy="5334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aphicFrame>
        <p:nvGraphicFramePr>
          <p:cNvPr id="15" name="Table 14"/>
          <p:cNvGraphicFramePr>
            <a:graphicFrameLocks noGrp="1"/>
          </p:cNvGraphicFramePr>
          <p:nvPr>
            <p:extLst>
              <p:ext uri="{D42A27DB-BD31-4B8C-83A1-F6EECF244321}">
                <p14:modId xmlns:p14="http://schemas.microsoft.com/office/powerpoint/2010/main" val="216813586"/>
              </p:ext>
            </p:extLst>
          </p:nvPr>
        </p:nvGraphicFramePr>
        <p:xfrm>
          <a:off x="584447" y="5217111"/>
          <a:ext cx="5943600" cy="990600"/>
        </p:xfrm>
        <a:graphic>
          <a:graphicData uri="http://schemas.openxmlformats.org/drawingml/2006/table">
            <a:tbl>
              <a:tblPr>
                <a:tableStyleId>{5C22544A-7EE6-4342-B048-85BDC9FD1C3A}</a:tableStyleId>
              </a:tblPr>
              <a:tblGrid>
                <a:gridCol w="1326000"/>
                <a:gridCol w="4617600"/>
              </a:tblGrid>
              <a:tr h="990600">
                <a:tc>
                  <a:txBody>
                    <a:bodyPr/>
                    <a:lstStyle/>
                    <a:p>
                      <a:pPr algn="l" fontAlgn="t"/>
                      <a:r>
                        <a:rPr lang="en-GB" sz="1400" u="none" strike="noStrike" dirty="0">
                          <a:effectLst/>
                        </a:rPr>
                        <a:t>Target </a:t>
                      </a:r>
                      <a:r>
                        <a:rPr lang="en-GB" sz="1400" u="none" strike="noStrike" dirty="0" smtClean="0">
                          <a:effectLst/>
                        </a:rPr>
                        <a:t>8.8</a:t>
                      </a:r>
                      <a:endParaRPr lang="en-GB" sz="1400" b="0" i="0" u="none" strike="noStrike" dirty="0">
                        <a:solidFill>
                          <a:srgbClr val="000000"/>
                        </a:solidFill>
                        <a:effectLst/>
                        <a:latin typeface="Calibri"/>
                      </a:endParaRPr>
                    </a:p>
                  </a:txBody>
                  <a:tcPr marL="9525" marR="9525" marT="9525" marB="0"/>
                </a:tc>
                <a:tc>
                  <a:txBody>
                    <a:bodyPr/>
                    <a:lstStyle/>
                    <a:p>
                      <a:pPr algn="l" fontAlgn="t"/>
                      <a:r>
                        <a:rPr lang="en-US" sz="1400" dirty="0" smtClean="0"/>
                        <a:t>protect </a:t>
                      </a:r>
                      <a:r>
                        <a:rPr lang="en-US" sz="1400" dirty="0" err="1" smtClean="0"/>
                        <a:t>labour</a:t>
                      </a:r>
                      <a:r>
                        <a:rPr lang="en-US" sz="1400" dirty="0" smtClean="0"/>
                        <a:t> rights and promote safe and secure working environments of all workers, including </a:t>
                      </a:r>
                      <a:r>
                        <a:rPr lang="en-US" sz="1400" b="1" dirty="0" smtClean="0"/>
                        <a:t>migrant workers, particularly women migrants</a:t>
                      </a:r>
                      <a:r>
                        <a:rPr lang="en-US" sz="1400" dirty="0" smtClean="0"/>
                        <a:t>, and those in precarious employment</a:t>
                      </a:r>
                      <a:endParaRPr lang="en-US" sz="1400" b="1" u="none" strike="noStrike" dirty="0" smtClean="0">
                        <a:effectLst/>
                      </a:endParaRPr>
                    </a:p>
                  </a:txBody>
                  <a:tcPr marL="85725" marR="9525" marT="9525" marB="0"/>
                </a:tc>
              </a:tr>
            </a:tbl>
          </a:graphicData>
        </a:graphic>
      </p:graphicFrame>
    </p:spTree>
    <p:extLst>
      <p:ext uri="{BB962C8B-B14F-4D97-AF65-F5344CB8AC3E}">
        <p14:creationId xmlns:p14="http://schemas.microsoft.com/office/powerpoint/2010/main" val="27360294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57200" y="1600201"/>
            <a:ext cx="8329604" cy="4724400"/>
          </a:xfrm>
          <a:prstGeom prst="rect">
            <a:avLst/>
          </a:prstGeom>
        </p:spPr>
        <p:txBody>
          <a:bodyPr lIns="91436" tIns="45718" rIns="91436" bIns="45718">
            <a:normAutofit fontScale="85000" lnSpcReduction="20000"/>
          </a:bodyPr>
          <a:lstStyle/>
          <a:p>
            <a:pPr marL="0" indent="0">
              <a:buNone/>
            </a:pPr>
            <a:r>
              <a:rPr lang="en-US" sz="3800" dirty="0">
                <a:solidFill>
                  <a:srgbClr val="0070C0"/>
                </a:solidFill>
              </a:rPr>
              <a:t>More emphasis on disaggregation will lead to challenges </a:t>
            </a:r>
            <a:r>
              <a:rPr lang="en-US" sz="3800" dirty="0" smtClean="0">
                <a:solidFill>
                  <a:srgbClr val="0070C0"/>
                </a:solidFill>
              </a:rPr>
              <a:t>in: </a:t>
            </a:r>
            <a:endParaRPr lang="en-US" sz="3800" dirty="0">
              <a:solidFill>
                <a:srgbClr val="0070C0"/>
              </a:solidFill>
            </a:endParaRPr>
          </a:p>
          <a:p>
            <a:r>
              <a:rPr lang="en-US" sz="3800" dirty="0">
                <a:solidFill>
                  <a:srgbClr val="0070C0"/>
                </a:solidFill>
              </a:rPr>
              <a:t>Cost to collect and analyze</a:t>
            </a:r>
          </a:p>
          <a:p>
            <a:r>
              <a:rPr lang="en-US" sz="3800" dirty="0">
                <a:solidFill>
                  <a:srgbClr val="0070C0"/>
                </a:solidFill>
              </a:rPr>
              <a:t>Quality</a:t>
            </a:r>
          </a:p>
          <a:p>
            <a:r>
              <a:rPr lang="en-US" sz="3800" dirty="0">
                <a:solidFill>
                  <a:srgbClr val="0070C0"/>
                </a:solidFill>
              </a:rPr>
              <a:t>Pressure to collect more information – stretching the boundaries</a:t>
            </a:r>
          </a:p>
          <a:p>
            <a:r>
              <a:rPr lang="en-US" sz="3800" dirty="0">
                <a:solidFill>
                  <a:srgbClr val="0070C0"/>
                </a:solidFill>
              </a:rPr>
              <a:t>Sample sizes</a:t>
            </a:r>
          </a:p>
          <a:p>
            <a:r>
              <a:rPr lang="en-US" sz="3800" dirty="0">
                <a:solidFill>
                  <a:srgbClr val="0070C0"/>
                </a:solidFill>
              </a:rPr>
              <a:t>Confidentiality</a:t>
            </a:r>
          </a:p>
          <a:p>
            <a:r>
              <a:rPr lang="en-US" sz="3800" dirty="0">
                <a:solidFill>
                  <a:srgbClr val="0070C0"/>
                </a:solidFill>
              </a:rPr>
              <a:t>Politics of data, transparency</a:t>
            </a:r>
          </a:p>
          <a:p>
            <a:r>
              <a:rPr lang="en-US" sz="3800" dirty="0">
                <a:solidFill>
                  <a:srgbClr val="0070C0"/>
                </a:solidFill>
              </a:rPr>
              <a:t>…….. and more</a:t>
            </a:r>
          </a:p>
          <a:p>
            <a:endParaRPr lang="en-GB" sz="4600" dirty="0" smtClean="0">
              <a:solidFill>
                <a:srgbClr val="0070C0"/>
              </a:solidFill>
            </a:endParaRPr>
          </a:p>
          <a:p>
            <a:pPr marL="0" lvl="1" indent="0">
              <a:buClr>
                <a:schemeClr val="accent3"/>
              </a:buClr>
              <a:buSzPct val="95000"/>
              <a:buNone/>
            </a:pPr>
            <a:endParaRPr lang="en-US" dirty="0">
              <a:solidFill>
                <a:srgbClr val="0070C0"/>
              </a:solidFill>
            </a:endParaRPr>
          </a:p>
          <a:p>
            <a:pPr marL="0" indent="0">
              <a:buNone/>
            </a:pPr>
            <a:endParaRPr lang="en-GB" dirty="0"/>
          </a:p>
        </p:txBody>
      </p:sp>
      <p:sp>
        <p:nvSpPr>
          <p:cNvPr id="6" name="Title 1"/>
          <p:cNvSpPr txBox="1">
            <a:spLocks/>
          </p:cNvSpPr>
          <p:nvPr/>
        </p:nvSpPr>
        <p:spPr>
          <a:xfrm>
            <a:off x="2286000" y="256309"/>
            <a:ext cx="6892636" cy="914400"/>
          </a:xfrm>
          <a:prstGeom prst="rect">
            <a:avLst/>
          </a:prstGeom>
        </p:spPr>
        <p:txBody>
          <a:bodyPr lIns="0" tIns="0" rIns="0" bIns="0" anchor="ctr"/>
          <a:lstStyle>
            <a:lvl1pPr eaLnBrk="1" hangingPunct="1">
              <a:defRPr>
                <a:latin typeface="Lato" pitchFamily="34" charset="0"/>
              </a:defRPr>
            </a:lvl1pPr>
          </a:lstStyle>
          <a:p>
            <a:pPr algn="ctr"/>
            <a:r>
              <a:rPr lang="en-GB" sz="4200" b="1" dirty="0" smtClean="0">
                <a:solidFill>
                  <a:srgbClr val="1975BC"/>
                </a:solidFill>
                <a:latin typeface="Lato"/>
                <a:ea typeface="Helvetica Light"/>
              </a:rPr>
              <a:t>Data disaggregation and the SDGs: Challenges</a:t>
            </a:r>
            <a:endParaRPr lang="en-GB" sz="4200" b="1" dirty="0">
              <a:solidFill>
                <a:srgbClr val="1975BC"/>
              </a:solidFill>
              <a:latin typeface="Lato"/>
              <a:ea typeface="Helvetica Light"/>
            </a:endParaRPr>
          </a:p>
        </p:txBody>
      </p:sp>
      <p:pic>
        <p:nvPicPr>
          <p:cNvPr id="5" name="Picture 4"/>
          <p:cNvPicPr>
            <a:picLocks noChangeAspect="1"/>
          </p:cNvPicPr>
          <p:nvPr/>
        </p:nvPicPr>
        <p:blipFill>
          <a:blip r:embed="rId3"/>
          <a:stretch>
            <a:fillRect/>
          </a:stretch>
        </p:blipFill>
        <p:spPr>
          <a:xfrm>
            <a:off x="304800" y="228600"/>
            <a:ext cx="2133599" cy="609600"/>
          </a:xfrm>
          <a:prstGeom prst="rect">
            <a:avLst/>
          </a:prstGeom>
        </p:spPr>
      </p:pic>
    </p:spTree>
    <p:extLst>
      <p:ext uri="{BB962C8B-B14F-4D97-AF65-F5344CB8AC3E}">
        <p14:creationId xmlns:p14="http://schemas.microsoft.com/office/powerpoint/2010/main" val="11913698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57200" y="1600200"/>
            <a:ext cx="8329604" cy="5731933"/>
          </a:xfrm>
          <a:prstGeom prst="rect">
            <a:avLst/>
          </a:prstGeom>
        </p:spPr>
        <p:txBody>
          <a:bodyPr lIns="91436" tIns="45718" rIns="91436" bIns="45718">
            <a:normAutofit fontScale="55000" lnSpcReduction="20000"/>
          </a:bodyPr>
          <a:lstStyle/>
          <a:p>
            <a:pPr marL="0" indent="0">
              <a:buNone/>
            </a:pPr>
            <a:r>
              <a:rPr lang="en-US" sz="4600" dirty="0">
                <a:solidFill>
                  <a:srgbClr val="0070C0"/>
                </a:solidFill>
              </a:rPr>
              <a:t>The challenge is not disaggregation alone</a:t>
            </a:r>
          </a:p>
          <a:p>
            <a:endParaRPr lang="en-US" sz="4600" dirty="0">
              <a:solidFill>
                <a:srgbClr val="0070C0"/>
              </a:solidFill>
            </a:endParaRPr>
          </a:p>
          <a:p>
            <a:pPr marL="0" indent="0">
              <a:buNone/>
            </a:pPr>
            <a:r>
              <a:rPr lang="en-US" sz="4600" dirty="0">
                <a:solidFill>
                  <a:srgbClr val="0070C0"/>
                </a:solidFill>
              </a:rPr>
              <a:t>The call is for </a:t>
            </a:r>
            <a:r>
              <a:rPr lang="en-US" sz="4600" u="sng" dirty="0">
                <a:solidFill>
                  <a:srgbClr val="0070C0"/>
                </a:solidFill>
              </a:rPr>
              <a:t>high quality</a:t>
            </a:r>
            <a:r>
              <a:rPr lang="en-US" sz="4600" dirty="0">
                <a:solidFill>
                  <a:srgbClr val="0070C0"/>
                </a:solidFill>
              </a:rPr>
              <a:t>, </a:t>
            </a:r>
            <a:r>
              <a:rPr lang="en-US" sz="4600" u="sng" dirty="0">
                <a:solidFill>
                  <a:srgbClr val="0070C0"/>
                </a:solidFill>
              </a:rPr>
              <a:t>timely</a:t>
            </a:r>
            <a:r>
              <a:rPr lang="en-US" sz="4600" dirty="0">
                <a:solidFill>
                  <a:srgbClr val="0070C0"/>
                </a:solidFill>
              </a:rPr>
              <a:t>, </a:t>
            </a:r>
            <a:r>
              <a:rPr lang="en-US" sz="4600" u="sng" dirty="0">
                <a:solidFill>
                  <a:srgbClr val="0070C0"/>
                </a:solidFill>
              </a:rPr>
              <a:t>disaggregated</a:t>
            </a:r>
            <a:r>
              <a:rPr lang="en-US" sz="4600" dirty="0">
                <a:solidFill>
                  <a:srgbClr val="0070C0"/>
                </a:solidFill>
              </a:rPr>
              <a:t> data</a:t>
            </a:r>
          </a:p>
          <a:p>
            <a:pPr marL="0" indent="0">
              <a:buNone/>
            </a:pPr>
            <a:r>
              <a:rPr lang="en-US" sz="4600" dirty="0">
                <a:solidFill>
                  <a:srgbClr val="0070C0"/>
                </a:solidFill>
              </a:rPr>
              <a:t>	….. for a very </a:t>
            </a:r>
            <a:r>
              <a:rPr lang="en-US" sz="4600" u="sng" dirty="0">
                <a:solidFill>
                  <a:srgbClr val="0070C0"/>
                </a:solidFill>
              </a:rPr>
              <a:t>broad agenda</a:t>
            </a:r>
          </a:p>
          <a:p>
            <a:pPr marL="0" indent="0">
              <a:buNone/>
            </a:pPr>
            <a:endParaRPr lang="en-US" sz="4600" dirty="0" smtClean="0">
              <a:solidFill>
                <a:srgbClr val="0070C0"/>
              </a:solidFill>
            </a:endParaRPr>
          </a:p>
          <a:p>
            <a:pPr marL="0" indent="0">
              <a:buNone/>
            </a:pPr>
            <a:r>
              <a:rPr lang="en-US" sz="4600" dirty="0" smtClean="0">
                <a:solidFill>
                  <a:srgbClr val="0070C0"/>
                </a:solidFill>
              </a:rPr>
              <a:t>More </a:t>
            </a:r>
            <a:r>
              <a:rPr lang="en-US" sz="4600" dirty="0">
                <a:solidFill>
                  <a:srgbClr val="0070C0"/>
                </a:solidFill>
              </a:rPr>
              <a:t>targets, more indicators, more  frequently, with more disaggregation </a:t>
            </a:r>
          </a:p>
          <a:p>
            <a:pPr marL="0" indent="0">
              <a:buNone/>
            </a:pPr>
            <a:r>
              <a:rPr lang="en-US" sz="4600" dirty="0">
                <a:solidFill>
                  <a:srgbClr val="0070C0"/>
                </a:solidFill>
              </a:rPr>
              <a:t>	….. faster, deeper and wider </a:t>
            </a:r>
          </a:p>
          <a:p>
            <a:endParaRPr lang="en-US" sz="4600" dirty="0">
              <a:solidFill>
                <a:srgbClr val="0070C0"/>
              </a:solidFill>
            </a:endParaRPr>
          </a:p>
          <a:p>
            <a:pPr marL="0" indent="0">
              <a:buNone/>
            </a:pPr>
            <a:r>
              <a:rPr lang="en-US" sz="4600" dirty="0">
                <a:solidFill>
                  <a:srgbClr val="0070C0"/>
                </a:solidFill>
              </a:rPr>
              <a:t>Demand for multi-dimensional disaggregation will </a:t>
            </a:r>
            <a:r>
              <a:rPr lang="en-US" sz="4600" dirty="0" smtClean="0">
                <a:solidFill>
                  <a:srgbClr val="0070C0"/>
                </a:solidFill>
              </a:rPr>
              <a:t>increase:</a:t>
            </a:r>
            <a:endParaRPr lang="en-US" sz="4600" dirty="0">
              <a:solidFill>
                <a:srgbClr val="0070C0"/>
              </a:solidFill>
            </a:endParaRPr>
          </a:p>
          <a:p>
            <a:r>
              <a:rPr lang="en-US" sz="4600" dirty="0">
                <a:solidFill>
                  <a:srgbClr val="0070C0"/>
                </a:solidFill>
              </a:rPr>
              <a:t>Disaggregating within disaggregates – “child </a:t>
            </a:r>
            <a:r>
              <a:rPr lang="en-US" sz="4600" dirty="0" err="1">
                <a:solidFill>
                  <a:srgbClr val="0070C0"/>
                </a:solidFill>
              </a:rPr>
              <a:t>labour</a:t>
            </a:r>
            <a:r>
              <a:rPr lang="en-US" sz="4600" dirty="0">
                <a:solidFill>
                  <a:srgbClr val="0070C0"/>
                </a:solidFill>
              </a:rPr>
              <a:t> in poorest quintile in urban areas” – for better targeting</a:t>
            </a:r>
          </a:p>
          <a:p>
            <a:r>
              <a:rPr lang="en-US" sz="4600" dirty="0">
                <a:solidFill>
                  <a:srgbClr val="0070C0"/>
                </a:solidFill>
              </a:rPr>
              <a:t>Many indicators are based on specific population groups – further disaggregation will be needed</a:t>
            </a:r>
          </a:p>
          <a:p>
            <a:endParaRPr lang="en-GB" sz="4600" dirty="0" smtClean="0">
              <a:solidFill>
                <a:srgbClr val="0070C0"/>
              </a:solidFill>
            </a:endParaRPr>
          </a:p>
          <a:p>
            <a:pPr marL="0" lvl="1" indent="0">
              <a:buClr>
                <a:schemeClr val="accent3"/>
              </a:buClr>
              <a:buSzPct val="95000"/>
              <a:buNone/>
            </a:pPr>
            <a:endParaRPr lang="en-US" dirty="0">
              <a:solidFill>
                <a:srgbClr val="0070C0"/>
              </a:solidFill>
            </a:endParaRPr>
          </a:p>
          <a:p>
            <a:pPr marL="0" indent="0">
              <a:buNone/>
            </a:pPr>
            <a:endParaRPr lang="en-GB" dirty="0"/>
          </a:p>
        </p:txBody>
      </p:sp>
      <p:pic>
        <p:nvPicPr>
          <p:cNvPr id="5" name="Picture 4"/>
          <p:cNvPicPr>
            <a:picLocks noChangeAspect="1"/>
          </p:cNvPicPr>
          <p:nvPr/>
        </p:nvPicPr>
        <p:blipFill>
          <a:blip r:embed="rId3"/>
          <a:stretch>
            <a:fillRect/>
          </a:stretch>
        </p:blipFill>
        <p:spPr>
          <a:xfrm>
            <a:off x="304800" y="228600"/>
            <a:ext cx="2133599" cy="609600"/>
          </a:xfrm>
          <a:prstGeom prst="rect">
            <a:avLst/>
          </a:prstGeom>
        </p:spPr>
      </p:pic>
      <p:sp>
        <p:nvSpPr>
          <p:cNvPr id="7" name="Title 1"/>
          <p:cNvSpPr txBox="1">
            <a:spLocks/>
          </p:cNvSpPr>
          <p:nvPr/>
        </p:nvSpPr>
        <p:spPr>
          <a:xfrm>
            <a:off x="2286000" y="256309"/>
            <a:ext cx="6892636" cy="914400"/>
          </a:xfrm>
          <a:prstGeom prst="rect">
            <a:avLst/>
          </a:prstGeom>
        </p:spPr>
        <p:txBody>
          <a:bodyPr lIns="0" tIns="0" rIns="0" bIns="0" anchor="ctr"/>
          <a:lstStyle>
            <a:lvl1pPr eaLnBrk="1" hangingPunct="1">
              <a:defRPr>
                <a:latin typeface="Lato" pitchFamily="34" charset="0"/>
              </a:defRPr>
            </a:lvl1pPr>
          </a:lstStyle>
          <a:p>
            <a:pPr algn="ctr"/>
            <a:r>
              <a:rPr lang="en-GB" sz="4200" b="1" dirty="0" smtClean="0">
                <a:solidFill>
                  <a:srgbClr val="1975BC"/>
                </a:solidFill>
                <a:latin typeface="Lato"/>
                <a:ea typeface="Helvetica Light"/>
              </a:rPr>
              <a:t>Data disaggregation and the SDGs: Challenges</a:t>
            </a:r>
            <a:endParaRPr lang="en-GB" sz="4200" b="1" dirty="0">
              <a:solidFill>
                <a:srgbClr val="1975BC"/>
              </a:solidFill>
              <a:latin typeface="Lato"/>
              <a:ea typeface="Helvetica Light"/>
            </a:endParaRPr>
          </a:p>
        </p:txBody>
      </p:sp>
    </p:spTree>
    <p:extLst>
      <p:ext uri="{BB962C8B-B14F-4D97-AF65-F5344CB8AC3E}">
        <p14:creationId xmlns:p14="http://schemas.microsoft.com/office/powerpoint/2010/main" val="11174485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57200" y="1600200"/>
            <a:ext cx="8329604" cy="5731933"/>
          </a:xfrm>
          <a:prstGeom prst="rect">
            <a:avLst/>
          </a:prstGeom>
        </p:spPr>
        <p:txBody>
          <a:bodyPr lIns="91436" tIns="45718" rIns="91436" bIns="45718">
            <a:normAutofit fontScale="77500" lnSpcReduction="20000"/>
          </a:bodyPr>
          <a:lstStyle/>
          <a:p>
            <a:pPr marL="0" indent="0">
              <a:buNone/>
            </a:pPr>
            <a:r>
              <a:rPr lang="en-US" sz="4600" dirty="0">
                <a:solidFill>
                  <a:srgbClr val="0070C0"/>
                </a:solidFill>
              </a:rPr>
              <a:t>Methodological work needed for data disaggregation not to be underestimated</a:t>
            </a:r>
          </a:p>
          <a:p>
            <a:endParaRPr lang="en-US" sz="4600" dirty="0">
              <a:solidFill>
                <a:srgbClr val="0070C0"/>
              </a:solidFill>
            </a:endParaRPr>
          </a:p>
          <a:p>
            <a:r>
              <a:rPr lang="en-US" sz="3900" dirty="0">
                <a:solidFill>
                  <a:srgbClr val="0070C0"/>
                </a:solidFill>
              </a:rPr>
              <a:t>New and/or difficult disaggregates</a:t>
            </a:r>
          </a:p>
          <a:p>
            <a:r>
              <a:rPr lang="en-US" sz="3900" dirty="0">
                <a:solidFill>
                  <a:srgbClr val="0070C0"/>
                </a:solidFill>
              </a:rPr>
              <a:t>Need methodological work to develop standards, measurement tools and protocols</a:t>
            </a:r>
          </a:p>
          <a:p>
            <a:r>
              <a:rPr lang="en-US" sz="3900" dirty="0">
                <a:solidFill>
                  <a:srgbClr val="0070C0"/>
                </a:solidFill>
              </a:rPr>
              <a:t>Need to </a:t>
            </a:r>
            <a:r>
              <a:rPr lang="en-US" sz="3900" dirty="0" smtClean="0">
                <a:solidFill>
                  <a:srgbClr val="0070C0"/>
                </a:solidFill>
              </a:rPr>
              <a:t>continue work  on some “old </a:t>
            </a:r>
            <a:r>
              <a:rPr lang="en-US" sz="3900" dirty="0">
                <a:solidFill>
                  <a:srgbClr val="0070C0"/>
                </a:solidFill>
              </a:rPr>
              <a:t>disaggregates</a:t>
            </a:r>
            <a:r>
              <a:rPr lang="en-US" sz="3900" dirty="0" smtClean="0">
                <a:solidFill>
                  <a:srgbClr val="0070C0"/>
                </a:solidFill>
              </a:rPr>
              <a:t>”</a:t>
            </a:r>
            <a:endParaRPr lang="en-US" sz="3900" dirty="0">
              <a:solidFill>
                <a:srgbClr val="0070C0"/>
              </a:solidFill>
            </a:endParaRPr>
          </a:p>
          <a:p>
            <a:r>
              <a:rPr lang="en-US" sz="3900" dirty="0">
                <a:solidFill>
                  <a:srgbClr val="0070C0"/>
                </a:solidFill>
              </a:rPr>
              <a:t>Methodological work still needed</a:t>
            </a:r>
          </a:p>
          <a:p>
            <a:r>
              <a:rPr lang="en-US" sz="3900" dirty="0">
                <a:solidFill>
                  <a:srgbClr val="0070C0"/>
                </a:solidFill>
              </a:rPr>
              <a:t>Improve quality of data on disaggregates (e.g. age)</a:t>
            </a:r>
          </a:p>
          <a:p>
            <a:r>
              <a:rPr lang="en-US" sz="3900" dirty="0">
                <a:solidFill>
                  <a:srgbClr val="0070C0"/>
                </a:solidFill>
              </a:rPr>
              <a:t>Set better standards (e.g. residence</a:t>
            </a:r>
            <a:r>
              <a:rPr lang="en-US" sz="3900" dirty="0" smtClean="0">
                <a:solidFill>
                  <a:srgbClr val="0070C0"/>
                </a:solidFill>
              </a:rPr>
              <a:t>)</a:t>
            </a:r>
            <a:endParaRPr lang="en-GB" sz="3900" dirty="0" smtClean="0">
              <a:solidFill>
                <a:srgbClr val="0070C0"/>
              </a:solidFill>
            </a:endParaRPr>
          </a:p>
          <a:p>
            <a:pPr marL="0" lvl="1" indent="0">
              <a:buClr>
                <a:schemeClr val="accent3"/>
              </a:buClr>
              <a:buSzPct val="95000"/>
              <a:buNone/>
            </a:pPr>
            <a:endParaRPr lang="en-US" sz="3900" dirty="0">
              <a:solidFill>
                <a:srgbClr val="0070C0"/>
              </a:solidFill>
            </a:endParaRPr>
          </a:p>
          <a:p>
            <a:pPr marL="0" indent="0">
              <a:buNone/>
            </a:pPr>
            <a:endParaRPr lang="en-GB" sz="3900" dirty="0"/>
          </a:p>
        </p:txBody>
      </p:sp>
      <p:sp>
        <p:nvSpPr>
          <p:cNvPr id="6" name="Title 1"/>
          <p:cNvSpPr txBox="1">
            <a:spLocks/>
          </p:cNvSpPr>
          <p:nvPr/>
        </p:nvSpPr>
        <p:spPr>
          <a:xfrm>
            <a:off x="2209800" y="256309"/>
            <a:ext cx="6968836" cy="914400"/>
          </a:xfrm>
          <a:prstGeom prst="rect">
            <a:avLst/>
          </a:prstGeom>
        </p:spPr>
        <p:txBody>
          <a:bodyPr lIns="0" tIns="0" rIns="0" bIns="0" anchor="ctr"/>
          <a:lstStyle>
            <a:lvl1pPr eaLnBrk="1" hangingPunct="1">
              <a:defRPr>
                <a:latin typeface="Lato" pitchFamily="34" charset="0"/>
              </a:defRPr>
            </a:lvl1pPr>
          </a:lstStyle>
          <a:p>
            <a:pPr algn="ctr"/>
            <a:r>
              <a:rPr lang="en-GB" sz="4200" b="1" dirty="0" smtClean="0">
                <a:solidFill>
                  <a:srgbClr val="1975BC"/>
                </a:solidFill>
                <a:latin typeface="Lato"/>
                <a:ea typeface="Helvetica Light"/>
              </a:rPr>
              <a:t>Methodological work on data disaggregation</a:t>
            </a:r>
            <a:endParaRPr lang="en-GB" sz="4200" b="1" dirty="0">
              <a:solidFill>
                <a:srgbClr val="1975BC"/>
              </a:solidFill>
              <a:latin typeface="Lato"/>
              <a:ea typeface="Helvetica Light"/>
            </a:endParaRPr>
          </a:p>
        </p:txBody>
      </p:sp>
      <p:pic>
        <p:nvPicPr>
          <p:cNvPr id="5" name="Picture 4"/>
          <p:cNvPicPr>
            <a:picLocks noChangeAspect="1"/>
          </p:cNvPicPr>
          <p:nvPr/>
        </p:nvPicPr>
        <p:blipFill>
          <a:blip r:embed="rId3"/>
          <a:stretch>
            <a:fillRect/>
          </a:stretch>
        </p:blipFill>
        <p:spPr>
          <a:xfrm>
            <a:off x="304800" y="228600"/>
            <a:ext cx="2133599" cy="609600"/>
          </a:xfrm>
          <a:prstGeom prst="rect">
            <a:avLst/>
          </a:prstGeom>
        </p:spPr>
      </p:pic>
    </p:spTree>
    <p:extLst>
      <p:ext uri="{BB962C8B-B14F-4D97-AF65-F5344CB8AC3E}">
        <p14:creationId xmlns:p14="http://schemas.microsoft.com/office/powerpoint/2010/main" val="4680392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57200" y="1600201"/>
            <a:ext cx="8329604" cy="5029200"/>
          </a:xfrm>
          <a:prstGeom prst="rect">
            <a:avLst/>
          </a:prstGeom>
        </p:spPr>
        <p:txBody>
          <a:bodyPr lIns="91436" tIns="45718" rIns="91436" bIns="45718">
            <a:normAutofit fontScale="70000" lnSpcReduction="20000"/>
          </a:bodyPr>
          <a:lstStyle/>
          <a:p>
            <a:pPr marL="0" indent="0">
              <a:buNone/>
            </a:pPr>
            <a:r>
              <a:rPr lang="en-US" sz="5100" dirty="0" smtClean="0">
                <a:solidFill>
                  <a:srgbClr val="0070C0"/>
                </a:solidFill>
              </a:rPr>
              <a:t>Comparability:</a:t>
            </a:r>
          </a:p>
          <a:p>
            <a:pPr marL="0" indent="0">
              <a:buNone/>
            </a:pPr>
            <a:endParaRPr lang="en-US" sz="5100" dirty="0" smtClean="0">
              <a:solidFill>
                <a:srgbClr val="0070C0"/>
              </a:solidFill>
            </a:endParaRPr>
          </a:p>
          <a:p>
            <a:r>
              <a:rPr lang="en-US" sz="4000" dirty="0">
                <a:solidFill>
                  <a:srgbClr val="0070C0"/>
                </a:solidFill>
              </a:rPr>
              <a:t>Comparability of disaggregates may be more challenging than the indicators </a:t>
            </a:r>
          </a:p>
          <a:p>
            <a:r>
              <a:rPr lang="en-US" sz="4000" dirty="0">
                <a:solidFill>
                  <a:srgbClr val="0070C0"/>
                </a:solidFill>
              </a:rPr>
              <a:t>If progress will be measured by reduction of inequalities,  then comparability will be important, over time and within &amp; across countries</a:t>
            </a:r>
          </a:p>
          <a:p>
            <a:r>
              <a:rPr lang="en-US" sz="4000" dirty="0">
                <a:solidFill>
                  <a:srgbClr val="0070C0"/>
                </a:solidFill>
              </a:rPr>
              <a:t>We may need to aggregate the disaggregates – for example, for national or regional monitoring</a:t>
            </a:r>
          </a:p>
          <a:p>
            <a:r>
              <a:rPr lang="en-US" sz="4000" dirty="0">
                <a:solidFill>
                  <a:srgbClr val="0070C0"/>
                </a:solidFill>
              </a:rPr>
              <a:t>Some disaggregates are more comparable than others (sex, age) while some are problematic although they do not seem to be (urban) – others are “new”</a:t>
            </a:r>
          </a:p>
        </p:txBody>
      </p:sp>
      <p:sp>
        <p:nvSpPr>
          <p:cNvPr id="6" name="Title 1"/>
          <p:cNvSpPr txBox="1">
            <a:spLocks/>
          </p:cNvSpPr>
          <p:nvPr/>
        </p:nvSpPr>
        <p:spPr>
          <a:xfrm>
            <a:off x="2209800" y="256309"/>
            <a:ext cx="6968836" cy="914400"/>
          </a:xfrm>
          <a:prstGeom prst="rect">
            <a:avLst/>
          </a:prstGeom>
        </p:spPr>
        <p:txBody>
          <a:bodyPr lIns="0" tIns="0" rIns="0" bIns="0" anchor="ctr"/>
          <a:lstStyle>
            <a:lvl1pPr eaLnBrk="1" hangingPunct="1">
              <a:defRPr>
                <a:latin typeface="Lato" pitchFamily="34" charset="0"/>
              </a:defRPr>
            </a:lvl1pPr>
          </a:lstStyle>
          <a:p>
            <a:pPr algn="ctr"/>
            <a:r>
              <a:rPr lang="en-GB" sz="4200" b="1" dirty="0" smtClean="0">
                <a:solidFill>
                  <a:srgbClr val="1975BC"/>
                </a:solidFill>
                <a:latin typeface="Lato"/>
                <a:ea typeface="Helvetica Light"/>
              </a:rPr>
              <a:t>Methodological work on data disaggregation</a:t>
            </a:r>
            <a:endParaRPr lang="en-GB" sz="4200" b="1" dirty="0">
              <a:solidFill>
                <a:srgbClr val="1975BC"/>
              </a:solidFill>
              <a:latin typeface="Lato"/>
              <a:ea typeface="Helvetica Light"/>
            </a:endParaRPr>
          </a:p>
        </p:txBody>
      </p:sp>
      <p:pic>
        <p:nvPicPr>
          <p:cNvPr id="5" name="Picture 4"/>
          <p:cNvPicPr>
            <a:picLocks noChangeAspect="1"/>
          </p:cNvPicPr>
          <p:nvPr/>
        </p:nvPicPr>
        <p:blipFill>
          <a:blip r:embed="rId3"/>
          <a:stretch>
            <a:fillRect/>
          </a:stretch>
        </p:blipFill>
        <p:spPr>
          <a:xfrm>
            <a:off x="304800" y="228600"/>
            <a:ext cx="2133599" cy="609600"/>
          </a:xfrm>
          <a:prstGeom prst="rect">
            <a:avLst/>
          </a:prstGeom>
        </p:spPr>
      </p:pic>
    </p:spTree>
    <p:extLst>
      <p:ext uri="{BB962C8B-B14F-4D97-AF65-F5344CB8AC3E}">
        <p14:creationId xmlns:p14="http://schemas.microsoft.com/office/powerpoint/2010/main" val="6896383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81000" y="1600200"/>
            <a:ext cx="8611213" cy="4800600"/>
          </a:xfrm>
          <a:prstGeom prst="rect">
            <a:avLst/>
          </a:prstGeom>
        </p:spPr>
        <p:txBody>
          <a:bodyPr lIns="91436" tIns="45718" rIns="91436" bIns="45718">
            <a:noAutofit/>
          </a:bodyPr>
          <a:lstStyle/>
          <a:p>
            <a:pPr marL="0" indent="0">
              <a:buNone/>
            </a:pPr>
            <a:r>
              <a:rPr lang="en-GB" sz="2800" b="1" kern="0" dirty="0">
                <a:solidFill>
                  <a:srgbClr val="1A75BC"/>
                </a:solidFill>
              </a:rPr>
              <a:t>Concerns </a:t>
            </a:r>
            <a:r>
              <a:rPr lang="en-GB" sz="2800" b="1" kern="0" dirty="0" smtClean="0">
                <a:solidFill>
                  <a:srgbClr val="1A75BC"/>
                </a:solidFill>
              </a:rPr>
              <a:t>with disaggregation</a:t>
            </a:r>
            <a:endParaRPr lang="en-GB" sz="2800" b="1" kern="0" dirty="0">
              <a:solidFill>
                <a:srgbClr val="1A75BC"/>
              </a:solidFill>
            </a:endParaRPr>
          </a:p>
          <a:p>
            <a:endParaRPr lang="en-GB" sz="2800" dirty="0" smtClean="0">
              <a:solidFill>
                <a:srgbClr val="0070C0"/>
              </a:solidFill>
            </a:endParaRPr>
          </a:p>
          <a:p>
            <a:r>
              <a:rPr lang="en-GB" sz="2800" dirty="0" smtClean="0">
                <a:solidFill>
                  <a:srgbClr val="0070C0"/>
                </a:solidFill>
              </a:rPr>
              <a:t>How </a:t>
            </a:r>
            <a:r>
              <a:rPr lang="en-GB" sz="2800" dirty="0">
                <a:solidFill>
                  <a:srgbClr val="0070C0"/>
                </a:solidFill>
              </a:rPr>
              <a:t>to ensure that the disaggregation is not pushed to the national level only--need to reflect this at the global level.</a:t>
            </a:r>
          </a:p>
          <a:p>
            <a:r>
              <a:rPr lang="en-GB" sz="2800" dirty="0">
                <a:solidFill>
                  <a:srgbClr val="0070C0"/>
                </a:solidFill>
              </a:rPr>
              <a:t>How do we include consistent listing of marginalized groups and </a:t>
            </a:r>
            <a:r>
              <a:rPr lang="en-GB" sz="2800" dirty="0" smtClean="0">
                <a:solidFill>
                  <a:srgbClr val="0070C0"/>
                </a:solidFill>
              </a:rPr>
              <a:t>disaggregation</a:t>
            </a:r>
          </a:p>
          <a:p>
            <a:pPr lvl="1"/>
            <a:r>
              <a:rPr lang="en-US" sz="2400" dirty="0" smtClean="0">
                <a:solidFill>
                  <a:srgbClr val="0070C0"/>
                </a:solidFill>
              </a:rPr>
              <a:t>Do we have to? What role does national context play? </a:t>
            </a:r>
            <a:endParaRPr lang="en-GB" sz="2400" dirty="0">
              <a:solidFill>
                <a:srgbClr val="0070C0"/>
              </a:solidFill>
            </a:endParaRPr>
          </a:p>
          <a:p>
            <a:r>
              <a:rPr lang="en-GB" sz="2800" dirty="0">
                <a:solidFill>
                  <a:srgbClr val="0070C0"/>
                </a:solidFill>
              </a:rPr>
              <a:t>Feasibility of </a:t>
            </a:r>
            <a:r>
              <a:rPr lang="en-GB" sz="2800" dirty="0" smtClean="0">
                <a:solidFill>
                  <a:srgbClr val="0070C0"/>
                </a:solidFill>
              </a:rPr>
              <a:t>producing disaggregated data all levels</a:t>
            </a:r>
            <a:endParaRPr lang="en-GB" sz="2800" dirty="0">
              <a:solidFill>
                <a:srgbClr val="0070C0"/>
              </a:solidFill>
            </a:endParaRPr>
          </a:p>
          <a:p>
            <a:pPr lvl="1"/>
            <a:r>
              <a:rPr lang="en-GB" sz="2400" dirty="0">
                <a:solidFill>
                  <a:srgbClr val="0070C0"/>
                </a:solidFill>
              </a:rPr>
              <a:t>Cost implications </a:t>
            </a:r>
            <a:endParaRPr lang="en-US" sz="2400" dirty="0">
              <a:solidFill>
                <a:srgbClr val="0070C0"/>
              </a:solidFill>
            </a:endParaRPr>
          </a:p>
          <a:p>
            <a:endParaRPr lang="en-US" sz="2800" dirty="0"/>
          </a:p>
          <a:p>
            <a:endParaRPr lang="en-GB" dirty="0">
              <a:solidFill>
                <a:srgbClr val="0070C0"/>
              </a:solidFill>
            </a:endParaRPr>
          </a:p>
        </p:txBody>
      </p:sp>
      <p:sp>
        <p:nvSpPr>
          <p:cNvPr id="6" name="Title 1"/>
          <p:cNvSpPr txBox="1">
            <a:spLocks/>
          </p:cNvSpPr>
          <p:nvPr/>
        </p:nvSpPr>
        <p:spPr>
          <a:xfrm>
            <a:off x="2369288" y="381000"/>
            <a:ext cx="6629400" cy="793149"/>
          </a:xfrm>
          <a:prstGeom prst="rect">
            <a:avLst/>
          </a:prstGeom>
        </p:spPr>
        <p:txBody>
          <a:bodyPr lIns="0" tIns="0" rIns="0" bIns="0" anchor="ctr"/>
          <a:lstStyle>
            <a:lvl1pPr eaLnBrk="1" hangingPunct="1">
              <a:defRPr>
                <a:latin typeface="Lato" pitchFamily="34" charset="0"/>
              </a:defRPr>
            </a:lvl1pPr>
          </a:lstStyle>
          <a:p>
            <a:pPr algn="ctr"/>
            <a:endParaRPr lang="en-GB" sz="3600" b="1" kern="0" dirty="0">
              <a:solidFill>
                <a:srgbClr val="1A75BC"/>
              </a:solidFill>
            </a:endParaRPr>
          </a:p>
        </p:txBody>
      </p:sp>
      <p:pic>
        <p:nvPicPr>
          <p:cNvPr id="5" name="Picture 4"/>
          <p:cNvPicPr>
            <a:picLocks noChangeAspect="1"/>
          </p:cNvPicPr>
          <p:nvPr/>
        </p:nvPicPr>
        <p:blipFill>
          <a:blip r:embed="rId3"/>
          <a:stretch>
            <a:fillRect/>
          </a:stretch>
        </p:blipFill>
        <p:spPr>
          <a:xfrm>
            <a:off x="304800" y="228600"/>
            <a:ext cx="2133599" cy="609600"/>
          </a:xfrm>
          <a:prstGeom prst="rect">
            <a:avLst/>
          </a:prstGeom>
        </p:spPr>
      </p:pic>
      <p:sp>
        <p:nvSpPr>
          <p:cNvPr id="2" name="Rectangle 1"/>
          <p:cNvSpPr/>
          <p:nvPr/>
        </p:nvSpPr>
        <p:spPr>
          <a:xfrm>
            <a:off x="2667000" y="158486"/>
            <a:ext cx="6331688" cy="1384995"/>
          </a:xfrm>
          <a:prstGeom prst="rect">
            <a:avLst/>
          </a:prstGeom>
        </p:spPr>
        <p:txBody>
          <a:bodyPr wrap="square">
            <a:spAutoFit/>
          </a:bodyPr>
          <a:lstStyle/>
          <a:p>
            <a:r>
              <a:rPr lang="en-GB" sz="4200" b="1" dirty="0">
                <a:solidFill>
                  <a:srgbClr val="1975BC"/>
                </a:solidFill>
                <a:latin typeface="Lato"/>
                <a:ea typeface="Helvetica Light"/>
              </a:rPr>
              <a:t>Data disaggregation and the SDGs</a:t>
            </a:r>
            <a:endParaRPr lang="en-US" dirty="0"/>
          </a:p>
        </p:txBody>
      </p:sp>
    </p:spTree>
    <p:extLst>
      <p:ext uri="{BB962C8B-B14F-4D97-AF65-F5344CB8AC3E}">
        <p14:creationId xmlns:p14="http://schemas.microsoft.com/office/powerpoint/2010/main" val="457426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81000" y="1143000"/>
            <a:ext cx="8611213" cy="5257800"/>
          </a:xfrm>
          <a:prstGeom prst="rect">
            <a:avLst/>
          </a:prstGeom>
        </p:spPr>
        <p:txBody>
          <a:bodyPr lIns="91436" tIns="45718" rIns="91436" bIns="45718">
            <a:noAutofit/>
          </a:bodyPr>
          <a:lstStyle/>
          <a:p>
            <a:pPr marL="0" indent="0">
              <a:buNone/>
            </a:pPr>
            <a:r>
              <a:rPr lang="en-GB" b="1" dirty="0" smtClean="0">
                <a:solidFill>
                  <a:srgbClr val="0070C0"/>
                </a:solidFill>
              </a:rPr>
              <a:t>Decisions of the Statistical Commission:</a:t>
            </a:r>
          </a:p>
          <a:p>
            <a:pPr marL="0" indent="0">
              <a:buNone/>
            </a:pPr>
            <a:endParaRPr lang="en-GB" sz="2400" b="1" dirty="0">
              <a:solidFill>
                <a:srgbClr val="0070C0"/>
              </a:solidFill>
            </a:endParaRPr>
          </a:p>
          <a:p>
            <a:r>
              <a:rPr lang="en-US" sz="2800" dirty="0">
                <a:solidFill>
                  <a:srgbClr val="0070C0"/>
                </a:solidFill>
              </a:rPr>
              <a:t>The 47th Statistical Commission decision 47/101 (n) requested the IAEG </a:t>
            </a:r>
            <a:r>
              <a:rPr lang="en-US" sz="2800" i="1" dirty="0">
                <a:solidFill>
                  <a:srgbClr val="0070C0"/>
                </a:solidFill>
              </a:rPr>
              <a:t>“develop the necessary statistical standards and tools, including by establishing a working group to work on data disaggregation as a subgroup of the Inter-Agency and Expert Group.” </a:t>
            </a:r>
          </a:p>
          <a:p>
            <a:r>
              <a:rPr lang="en-US" sz="2800" dirty="0">
                <a:solidFill>
                  <a:srgbClr val="0070C0"/>
                </a:solidFill>
              </a:rPr>
              <a:t>The 48th Statistical Commission decision 48/101 (j) </a:t>
            </a:r>
            <a:r>
              <a:rPr lang="en-US" sz="2800" i="1" dirty="0">
                <a:solidFill>
                  <a:srgbClr val="0070C0"/>
                </a:solidFill>
              </a:rPr>
              <a:t>“welcomed the work stream on data disaggregation to ensure that the indicators respond to the ambition of the 2030 Agenda for Sustainable Development that no one will be left behind”</a:t>
            </a:r>
          </a:p>
          <a:p>
            <a:pPr marL="0" indent="0">
              <a:buNone/>
            </a:pPr>
            <a:endParaRPr lang="en-GB" sz="2800" b="1" dirty="0">
              <a:solidFill>
                <a:srgbClr val="0070C0"/>
              </a:solidFill>
            </a:endParaRPr>
          </a:p>
        </p:txBody>
      </p:sp>
      <p:sp>
        <p:nvSpPr>
          <p:cNvPr id="6" name="Title 1"/>
          <p:cNvSpPr txBox="1">
            <a:spLocks/>
          </p:cNvSpPr>
          <p:nvPr/>
        </p:nvSpPr>
        <p:spPr>
          <a:xfrm>
            <a:off x="2971800" y="152400"/>
            <a:ext cx="5257800" cy="793149"/>
          </a:xfrm>
          <a:prstGeom prst="rect">
            <a:avLst/>
          </a:prstGeom>
        </p:spPr>
        <p:txBody>
          <a:bodyPr lIns="0" tIns="0" rIns="0" bIns="0" anchor="ctr"/>
          <a:lstStyle>
            <a:lvl1pPr eaLnBrk="1" hangingPunct="1">
              <a:defRPr>
                <a:latin typeface="Lato" pitchFamily="34" charset="0"/>
              </a:defRPr>
            </a:lvl1pPr>
          </a:lstStyle>
          <a:p>
            <a:pPr algn="ctr"/>
            <a:r>
              <a:rPr lang="en-US" sz="3600" b="1" kern="0" dirty="0" smtClean="0">
                <a:solidFill>
                  <a:srgbClr val="1A75BC"/>
                </a:solidFill>
              </a:rPr>
              <a:t>IAEG-SDGs work on data disaggregation</a:t>
            </a:r>
            <a:endParaRPr lang="en-GB" sz="3600" b="1" kern="0" dirty="0">
              <a:solidFill>
                <a:srgbClr val="1A75BC"/>
              </a:solidFill>
            </a:endParaRPr>
          </a:p>
        </p:txBody>
      </p:sp>
      <p:pic>
        <p:nvPicPr>
          <p:cNvPr id="5" name="Picture 4"/>
          <p:cNvPicPr>
            <a:picLocks noChangeAspect="1"/>
          </p:cNvPicPr>
          <p:nvPr/>
        </p:nvPicPr>
        <p:blipFill>
          <a:blip r:embed="rId3"/>
          <a:stretch>
            <a:fillRect/>
          </a:stretch>
        </p:blipFill>
        <p:spPr>
          <a:xfrm>
            <a:off x="304800" y="228600"/>
            <a:ext cx="2133599" cy="609600"/>
          </a:xfrm>
          <a:prstGeom prst="rect">
            <a:avLst/>
          </a:prstGeom>
        </p:spPr>
      </p:pic>
    </p:spTree>
    <p:extLst>
      <p:ext uri="{BB962C8B-B14F-4D97-AF65-F5344CB8AC3E}">
        <p14:creationId xmlns:p14="http://schemas.microsoft.com/office/powerpoint/2010/main" val="17462962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81000" y="1143000"/>
            <a:ext cx="8611213" cy="5410200"/>
          </a:xfrm>
          <a:prstGeom prst="rect">
            <a:avLst/>
          </a:prstGeom>
        </p:spPr>
        <p:txBody>
          <a:bodyPr lIns="91436" tIns="45718" rIns="91436" bIns="45718">
            <a:noAutofit/>
          </a:bodyPr>
          <a:lstStyle/>
          <a:p>
            <a:pPr marL="0" indent="0">
              <a:buNone/>
            </a:pPr>
            <a:r>
              <a:rPr lang="en-US" b="1" dirty="0">
                <a:solidFill>
                  <a:srgbClr val="0070C0"/>
                </a:solidFill>
              </a:rPr>
              <a:t>Definition of Disaggregation:</a:t>
            </a:r>
          </a:p>
          <a:p>
            <a:pPr marL="0" indent="0">
              <a:spcBef>
                <a:spcPts val="400"/>
              </a:spcBef>
              <a:buNone/>
            </a:pPr>
            <a:r>
              <a:rPr lang="en-US" dirty="0" smtClean="0">
                <a:solidFill>
                  <a:srgbClr val="0070C0"/>
                </a:solidFill>
              </a:rPr>
              <a:t>	</a:t>
            </a:r>
            <a:r>
              <a:rPr lang="en-US" sz="2700" dirty="0" smtClean="0">
                <a:solidFill>
                  <a:srgbClr val="0070C0"/>
                </a:solidFill>
              </a:rPr>
              <a:t>“</a:t>
            </a:r>
            <a:r>
              <a:rPr lang="en-US" sz="2700" i="1" dirty="0" smtClean="0">
                <a:solidFill>
                  <a:srgbClr val="0070C0"/>
                </a:solidFill>
              </a:rPr>
              <a:t>Disaggregation </a:t>
            </a:r>
            <a:r>
              <a:rPr lang="en-US" sz="2700" i="1" dirty="0">
                <a:solidFill>
                  <a:srgbClr val="0070C0"/>
                </a:solidFill>
              </a:rPr>
              <a:t>is the breakdown of observations within a common branch of a hierarchy to a more detailed level to that at which detailed observations are taken. With standard hierarchical classifications […] categories can be split (disaggregated) when finer details are required and made possible by the codes given to the primary observations.”</a:t>
            </a:r>
          </a:p>
          <a:p>
            <a:pPr marL="0" indent="0">
              <a:spcBef>
                <a:spcPts val="400"/>
              </a:spcBef>
              <a:buNone/>
            </a:pPr>
            <a:r>
              <a:rPr lang="en-US" sz="2700" b="1" i="1" dirty="0" smtClean="0">
                <a:solidFill>
                  <a:srgbClr val="0070C0"/>
                </a:solidFill>
              </a:rPr>
              <a:t>Disaggregation </a:t>
            </a:r>
            <a:r>
              <a:rPr lang="en-US" sz="2700" b="1" i="1" dirty="0">
                <a:solidFill>
                  <a:srgbClr val="0070C0"/>
                </a:solidFill>
              </a:rPr>
              <a:t>dimensions </a:t>
            </a:r>
            <a:r>
              <a:rPr lang="en-US" sz="2700" dirty="0">
                <a:solidFill>
                  <a:srgbClr val="0070C0"/>
                </a:solidFill>
              </a:rPr>
              <a:t>– the characteristics by which data is to be disaggregated (by sex, age, disability, etc.)</a:t>
            </a:r>
          </a:p>
          <a:p>
            <a:pPr marL="0" indent="0">
              <a:spcBef>
                <a:spcPts val="400"/>
              </a:spcBef>
              <a:buNone/>
            </a:pPr>
            <a:r>
              <a:rPr lang="en-US" sz="2700" b="1" i="1" dirty="0">
                <a:solidFill>
                  <a:srgbClr val="0070C0"/>
                </a:solidFill>
              </a:rPr>
              <a:t>Disaggregation categories </a:t>
            </a:r>
            <a:r>
              <a:rPr lang="en-US" sz="2700" dirty="0">
                <a:solidFill>
                  <a:srgbClr val="0070C0"/>
                </a:solidFill>
              </a:rPr>
              <a:t>– the different characteristics under a certain disaggregation dimension (female/male, etc.)</a:t>
            </a:r>
          </a:p>
          <a:p>
            <a:pPr marL="0" indent="0">
              <a:buNone/>
            </a:pPr>
            <a:endParaRPr lang="en-GB" sz="2800" dirty="0">
              <a:solidFill>
                <a:srgbClr val="0070C0"/>
              </a:solidFill>
            </a:endParaRPr>
          </a:p>
        </p:txBody>
      </p:sp>
      <p:sp>
        <p:nvSpPr>
          <p:cNvPr id="6" name="Title 1"/>
          <p:cNvSpPr txBox="1">
            <a:spLocks/>
          </p:cNvSpPr>
          <p:nvPr/>
        </p:nvSpPr>
        <p:spPr>
          <a:xfrm>
            <a:off x="2971800" y="152400"/>
            <a:ext cx="5257800" cy="793149"/>
          </a:xfrm>
          <a:prstGeom prst="rect">
            <a:avLst/>
          </a:prstGeom>
        </p:spPr>
        <p:txBody>
          <a:bodyPr lIns="0" tIns="0" rIns="0" bIns="0" anchor="ctr"/>
          <a:lstStyle>
            <a:lvl1pPr eaLnBrk="1" hangingPunct="1">
              <a:defRPr>
                <a:latin typeface="Lato" pitchFamily="34" charset="0"/>
              </a:defRPr>
            </a:lvl1pPr>
          </a:lstStyle>
          <a:p>
            <a:pPr algn="ctr"/>
            <a:r>
              <a:rPr lang="en-US" sz="3600" b="1" kern="0" dirty="0" smtClean="0">
                <a:solidFill>
                  <a:srgbClr val="1A75BC"/>
                </a:solidFill>
              </a:rPr>
              <a:t>IAEG-SDGs work on data disaggregation</a:t>
            </a:r>
            <a:endParaRPr lang="en-GB" sz="3600" b="1" kern="0" dirty="0">
              <a:solidFill>
                <a:srgbClr val="1A75BC"/>
              </a:solidFill>
            </a:endParaRPr>
          </a:p>
        </p:txBody>
      </p:sp>
      <p:pic>
        <p:nvPicPr>
          <p:cNvPr id="5" name="Picture 4"/>
          <p:cNvPicPr>
            <a:picLocks noChangeAspect="1"/>
          </p:cNvPicPr>
          <p:nvPr/>
        </p:nvPicPr>
        <p:blipFill>
          <a:blip r:embed="rId3"/>
          <a:stretch>
            <a:fillRect/>
          </a:stretch>
        </p:blipFill>
        <p:spPr>
          <a:xfrm>
            <a:off x="304800" y="228600"/>
            <a:ext cx="2133599" cy="609600"/>
          </a:xfrm>
          <a:prstGeom prst="rect">
            <a:avLst/>
          </a:prstGeom>
        </p:spPr>
      </p:pic>
    </p:spTree>
    <p:extLst>
      <p:ext uri="{BB962C8B-B14F-4D97-AF65-F5344CB8AC3E}">
        <p14:creationId xmlns:p14="http://schemas.microsoft.com/office/powerpoint/2010/main" val="10251003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81000" y="1143000"/>
            <a:ext cx="8611213" cy="4953000"/>
          </a:xfrm>
          <a:prstGeom prst="rect">
            <a:avLst/>
          </a:prstGeom>
        </p:spPr>
        <p:txBody>
          <a:bodyPr lIns="91436" tIns="45718" rIns="91436" bIns="45718">
            <a:noAutofit/>
          </a:bodyPr>
          <a:lstStyle/>
          <a:p>
            <a:pPr marL="0" indent="0">
              <a:buNone/>
            </a:pPr>
            <a:r>
              <a:rPr lang="en-US" b="1" dirty="0">
                <a:solidFill>
                  <a:srgbClr val="0070C0"/>
                </a:solidFill>
              </a:rPr>
              <a:t>Proposal: </a:t>
            </a:r>
            <a:r>
              <a:rPr lang="en-US" dirty="0">
                <a:solidFill>
                  <a:srgbClr val="0070C0"/>
                </a:solidFill>
              </a:rPr>
              <a:t>Initial Starting Point for the disaggregation of each indicator</a:t>
            </a:r>
          </a:p>
          <a:p>
            <a:pPr marL="0" indent="0">
              <a:buNone/>
            </a:pPr>
            <a:r>
              <a:rPr lang="en-US" i="1" dirty="0" smtClean="0">
                <a:solidFill>
                  <a:srgbClr val="0070C0"/>
                </a:solidFill>
              </a:rPr>
              <a:t>	</a:t>
            </a:r>
            <a:r>
              <a:rPr lang="en-US" sz="2800" i="1" dirty="0" smtClean="0">
                <a:solidFill>
                  <a:srgbClr val="0070C0"/>
                </a:solidFill>
              </a:rPr>
              <a:t>The </a:t>
            </a:r>
            <a:r>
              <a:rPr lang="en-US" sz="2800" i="1" dirty="0">
                <a:solidFill>
                  <a:srgbClr val="0070C0"/>
                </a:solidFill>
              </a:rPr>
              <a:t>initial starting point for disaggregation consists of the dimensions stated in the accompanying target as well as the dimensions stated in the indicator name itself</a:t>
            </a:r>
          </a:p>
          <a:p>
            <a:pPr marL="0" indent="0">
              <a:buNone/>
            </a:pPr>
            <a:r>
              <a:rPr lang="en-US" sz="2800" dirty="0">
                <a:solidFill>
                  <a:srgbClr val="0070C0"/>
                </a:solidFill>
              </a:rPr>
              <a:t>The work at this initial starting point for disaggregation will take place in three workflows:</a:t>
            </a:r>
          </a:p>
          <a:p>
            <a:r>
              <a:rPr lang="en-US" sz="2400" b="1" dirty="0">
                <a:solidFill>
                  <a:srgbClr val="0070C0"/>
                </a:solidFill>
              </a:rPr>
              <a:t>Workflow A: </a:t>
            </a:r>
            <a:r>
              <a:rPr lang="en-US" sz="2400" dirty="0">
                <a:solidFill>
                  <a:srgbClr val="0070C0"/>
                </a:solidFill>
              </a:rPr>
              <a:t>Data availability for initial starting point disaggregation</a:t>
            </a:r>
          </a:p>
          <a:p>
            <a:r>
              <a:rPr lang="en-US" sz="2400" b="1" dirty="0">
                <a:solidFill>
                  <a:srgbClr val="0070C0"/>
                </a:solidFill>
              </a:rPr>
              <a:t>Workflow B:</a:t>
            </a:r>
            <a:r>
              <a:rPr lang="en-US" sz="2400" dirty="0">
                <a:solidFill>
                  <a:srgbClr val="0070C0"/>
                </a:solidFill>
              </a:rPr>
              <a:t> Harmonization</a:t>
            </a:r>
          </a:p>
          <a:p>
            <a:r>
              <a:rPr lang="en-US" sz="2400" b="1" dirty="0">
                <a:solidFill>
                  <a:srgbClr val="0070C0"/>
                </a:solidFill>
              </a:rPr>
              <a:t>Workflow C:</a:t>
            </a:r>
            <a:r>
              <a:rPr lang="en-US" sz="2400" dirty="0">
                <a:solidFill>
                  <a:srgbClr val="0070C0"/>
                </a:solidFill>
              </a:rPr>
              <a:t> Tools and Methods</a:t>
            </a:r>
          </a:p>
          <a:p>
            <a:pPr marL="0" indent="0">
              <a:buNone/>
            </a:pPr>
            <a:endParaRPr lang="en-GB" sz="2800" b="1" dirty="0">
              <a:solidFill>
                <a:srgbClr val="0070C0"/>
              </a:solidFill>
            </a:endParaRPr>
          </a:p>
        </p:txBody>
      </p:sp>
      <p:sp>
        <p:nvSpPr>
          <p:cNvPr id="6" name="Title 1"/>
          <p:cNvSpPr txBox="1">
            <a:spLocks/>
          </p:cNvSpPr>
          <p:nvPr/>
        </p:nvSpPr>
        <p:spPr>
          <a:xfrm>
            <a:off x="2667001" y="152400"/>
            <a:ext cx="6325212" cy="793149"/>
          </a:xfrm>
          <a:prstGeom prst="rect">
            <a:avLst/>
          </a:prstGeom>
        </p:spPr>
        <p:txBody>
          <a:bodyPr lIns="0" tIns="0" rIns="0" bIns="0" anchor="ctr"/>
          <a:lstStyle>
            <a:lvl1pPr eaLnBrk="1" hangingPunct="1">
              <a:defRPr>
                <a:latin typeface="Lato" pitchFamily="34" charset="0"/>
              </a:defRPr>
            </a:lvl1pPr>
          </a:lstStyle>
          <a:p>
            <a:pPr algn="ctr"/>
            <a:r>
              <a:rPr lang="en-US" sz="3600" b="1" kern="0" dirty="0" smtClean="0">
                <a:solidFill>
                  <a:srgbClr val="1A75BC"/>
                </a:solidFill>
              </a:rPr>
              <a:t>IAEG-SDGs data disaggregation work plan (1)</a:t>
            </a:r>
            <a:endParaRPr lang="en-GB" sz="3600" b="1" kern="0" dirty="0">
              <a:solidFill>
                <a:srgbClr val="1A75BC"/>
              </a:solidFill>
            </a:endParaRPr>
          </a:p>
        </p:txBody>
      </p:sp>
      <p:pic>
        <p:nvPicPr>
          <p:cNvPr id="5" name="Picture 4"/>
          <p:cNvPicPr>
            <a:picLocks noChangeAspect="1"/>
          </p:cNvPicPr>
          <p:nvPr/>
        </p:nvPicPr>
        <p:blipFill>
          <a:blip r:embed="rId3"/>
          <a:stretch>
            <a:fillRect/>
          </a:stretch>
        </p:blipFill>
        <p:spPr>
          <a:xfrm>
            <a:off x="304800" y="228600"/>
            <a:ext cx="2133599" cy="609600"/>
          </a:xfrm>
          <a:prstGeom prst="rect">
            <a:avLst/>
          </a:prstGeom>
        </p:spPr>
      </p:pic>
    </p:spTree>
    <p:extLst>
      <p:ext uri="{BB962C8B-B14F-4D97-AF65-F5344CB8AC3E}">
        <p14:creationId xmlns:p14="http://schemas.microsoft.com/office/powerpoint/2010/main" val="2823358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81000" y="1143000"/>
            <a:ext cx="8611213" cy="4953000"/>
          </a:xfrm>
          <a:prstGeom prst="rect">
            <a:avLst/>
          </a:prstGeom>
        </p:spPr>
        <p:txBody>
          <a:bodyPr lIns="91436" tIns="45718" rIns="91436" bIns="45718">
            <a:noAutofit/>
          </a:bodyPr>
          <a:lstStyle/>
          <a:p>
            <a:pPr marL="0" lvl="0" indent="0" defTabSz="342900">
              <a:buNone/>
            </a:pPr>
            <a:r>
              <a:rPr lang="en-US" sz="2400" b="1" dirty="0">
                <a:solidFill>
                  <a:srgbClr val="1A75BC"/>
                </a:solidFill>
              </a:rPr>
              <a:t>Workflow A: Data availability for initial starting point for disaggregation</a:t>
            </a:r>
          </a:p>
          <a:p>
            <a:pPr marL="757238" lvl="1" indent="-457200" defTabSz="342900">
              <a:buFont typeface="+mj-lt"/>
              <a:buAutoNum type="arabicPeriod"/>
            </a:pPr>
            <a:r>
              <a:rPr lang="en-US" sz="2400" dirty="0" smtClean="0">
                <a:solidFill>
                  <a:srgbClr val="1A75BC"/>
                </a:solidFill>
              </a:rPr>
              <a:t>Analyze </a:t>
            </a:r>
            <a:r>
              <a:rPr lang="en-US" sz="2400" dirty="0">
                <a:solidFill>
                  <a:srgbClr val="1A75BC"/>
                </a:solidFill>
              </a:rPr>
              <a:t>data availability for the dimensions for the initial starting point for disaggregation. Should start with Tier I indicators since data should already be widely available. At national level, Tier II indicators with data availability could also be used. </a:t>
            </a:r>
          </a:p>
          <a:p>
            <a:pPr marL="757238" lvl="1" indent="-457200" defTabSz="342900">
              <a:buFont typeface="+mj-lt"/>
              <a:buAutoNum type="arabicPeriod"/>
            </a:pPr>
            <a:r>
              <a:rPr lang="en-US" sz="2400" dirty="0">
                <a:solidFill>
                  <a:srgbClr val="1A75BC"/>
                </a:solidFill>
              </a:rPr>
              <a:t>Develop an indicator classification system based on data disaggregation availability. Each </a:t>
            </a:r>
            <a:r>
              <a:rPr lang="en-US" sz="2400" i="1" dirty="0">
                <a:solidFill>
                  <a:srgbClr val="1A75BC"/>
                </a:solidFill>
              </a:rPr>
              <a:t>dimension</a:t>
            </a:r>
            <a:r>
              <a:rPr lang="en-US" sz="2400" dirty="0">
                <a:solidFill>
                  <a:srgbClr val="1A75BC"/>
                </a:solidFill>
              </a:rPr>
              <a:t> for every indicator would be classified into one of three groups based on data availability</a:t>
            </a:r>
          </a:p>
          <a:p>
            <a:pPr marL="757238" lvl="1" indent="-457200" defTabSz="342900">
              <a:buFont typeface="+mj-lt"/>
              <a:buAutoNum type="arabicPeriod"/>
            </a:pPr>
            <a:r>
              <a:rPr lang="en-US" sz="2400" dirty="0">
                <a:solidFill>
                  <a:srgbClr val="1A75BC"/>
                </a:solidFill>
              </a:rPr>
              <a:t>After Workflow B is completed, the classification system for data availability would be complemented by an additional “*” category, reflecting data availability along the harmonized categories</a:t>
            </a:r>
          </a:p>
          <a:p>
            <a:pPr marL="757238" lvl="1" indent="-457200" defTabSz="342900">
              <a:buFont typeface="+mj-lt"/>
              <a:buAutoNum type="arabicPeriod"/>
            </a:pPr>
            <a:r>
              <a:rPr lang="en-US" sz="2400" dirty="0">
                <a:solidFill>
                  <a:srgbClr val="1A75BC"/>
                </a:solidFill>
              </a:rPr>
              <a:t>Corresponding results would be an input for the joint sub-group of the IAEG-SDGs and HLG on capacity building</a:t>
            </a:r>
          </a:p>
          <a:p>
            <a:pPr marL="0" indent="0">
              <a:buNone/>
            </a:pPr>
            <a:endParaRPr lang="en-GB" sz="2800" b="1" dirty="0">
              <a:solidFill>
                <a:srgbClr val="0070C0"/>
              </a:solidFill>
            </a:endParaRPr>
          </a:p>
        </p:txBody>
      </p:sp>
      <p:sp>
        <p:nvSpPr>
          <p:cNvPr id="6" name="Title 1"/>
          <p:cNvSpPr txBox="1">
            <a:spLocks/>
          </p:cNvSpPr>
          <p:nvPr/>
        </p:nvSpPr>
        <p:spPr>
          <a:xfrm>
            <a:off x="2667001" y="152400"/>
            <a:ext cx="6325212" cy="793149"/>
          </a:xfrm>
          <a:prstGeom prst="rect">
            <a:avLst/>
          </a:prstGeom>
        </p:spPr>
        <p:txBody>
          <a:bodyPr lIns="0" tIns="0" rIns="0" bIns="0" anchor="ctr"/>
          <a:lstStyle>
            <a:lvl1pPr eaLnBrk="1" hangingPunct="1">
              <a:defRPr>
                <a:latin typeface="Lato" pitchFamily="34" charset="0"/>
              </a:defRPr>
            </a:lvl1pPr>
          </a:lstStyle>
          <a:p>
            <a:pPr algn="ctr"/>
            <a:r>
              <a:rPr lang="en-US" sz="3600" b="1" kern="0" dirty="0" smtClean="0">
                <a:solidFill>
                  <a:srgbClr val="1A75BC"/>
                </a:solidFill>
              </a:rPr>
              <a:t>IAEG-SDGs data disaggregation work plan (2)</a:t>
            </a:r>
            <a:endParaRPr lang="en-GB" sz="3600" b="1" kern="0" dirty="0">
              <a:solidFill>
                <a:srgbClr val="1A75BC"/>
              </a:solidFill>
            </a:endParaRPr>
          </a:p>
        </p:txBody>
      </p:sp>
      <p:pic>
        <p:nvPicPr>
          <p:cNvPr id="5" name="Picture 4"/>
          <p:cNvPicPr>
            <a:picLocks noChangeAspect="1"/>
          </p:cNvPicPr>
          <p:nvPr/>
        </p:nvPicPr>
        <p:blipFill>
          <a:blip r:embed="rId3"/>
          <a:stretch>
            <a:fillRect/>
          </a:stretch>
        </p:blipFill>
        <p:spPr>
          <a:xfrm>
            <a:off x="304800" y="228600"/>
            <a:ext cx="2133599" cy="609600"/>
          </a:xfrm>
          <a:prstGeom prst="rect">
            <a:avLst/>
          </a:prstGeom>
        </p:spPr>
      </p:pic>
    </p:spTree>
    <p:extLst>
      <p:ext uri="{BB962C8B-B14F-4D97-AF65-F5344CB8AC3E}">
        <p14:creationId xmlns:p14="http://schemas.microsoft.com/office/powerpoint/2010/main" val="42876569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81000" y="1143000"/>
            <a:ext cx="8611213" cy="5486400"/>
          </a:xfrm>
          <a:prstGeom prst="rect">
            <a:avLst/>
          </a:prstGeom>
        </p:spPr>
        <p:txBody>
          <a:bodyPr lIns="91436" tIns="45718" rIns="91436" bIns="45718">
            <a:noAutofit/>
          </a:bodyPr>
          <a:lstStyle/>
          <a:p>
            <a:pPr marL="0" lvl="0" indent="0" defTabSz="342900">
              <a:spcAft>
                <a:spcPts val="600"/>
              </a:spcAft>
              <a:buNone/>
            </a:pPr>
            <a:r>
              <a:rPr lang="en-US" sz="2800" b="1" dirty="0">
                <a:solidFill>
                  <a:srgbClr val="1A75BC"/>
                </a:solidFill>
              </a:rPr>
              <a:t>Workflow B: Harmonization</a:t>
            </a:r>
          </a:p>
          <a:p>
            <a:pPr marL="0" lvl="0" indent="0" defTabSz="342900">
              <a:spcAft>
                <a:spcPts val="600"/>
              </a:spcAft>
              <a:buNone/>
            </a:pPr>
            <a:r>
              <a:rPr lang="en-US" sz="2800" dirty="0">
                <a:solidFill>
                  <a:srgbClr val="1A75BC"/>
                </a:solidFill>
              </a:rPr>
              <a:t>The work in this workflow consists of:</a:t>
            </a:r>
          </a:p>
          <a:p>
            <a:pPr marL="757238" lvl="1" indent="-457200" defTabSz="342900">
              <a:spcAft>
                <a:spcPts val="600"/>
              </a:spcAft>
              <a:buFont typeface="+mj-lt"/>
              <a:buAutoNum type="arabicPeriod"/>
            </a:pPr>
            <a:r>
              <a:rPr lang="en-US" sz="2400" dirty="0">
                <a:solidFill>
                  <a:srgbClr val="1A75BC"/>
                </a:solidFill>
              </a:rPr>
              <a:t>Clarify the definition of the dimensions identified at the initial starting point for disaggregation</a:t>
            </a:r>
          </a:p>
          <a:p>
            <a:pPr marL="757238" lvl="1" indent="-457200" defTabSz="342900">
              <a:spcAft>
                <a:spcPts val="600"/>
              </a:spcAft>
              <a:buFont typeface="+mj-lt"/>
              <a:buAutoNum type="arabicPeriod"/>
            </a:pPr>
            <a:r>
              <a:rPr lang="en-US" sz="2400" dirty="0">
                <a:solidFill>
                  <a:srgbClr val="1A75BC"/>
                </a:solidFill>
              </a:rPr>
              <a:t>Consult experts from different statistical domains and working groups in order to identify categories used for different dimensions</a:t>
            </a:r>
          </a:p>
          <a:p>
            <a:pPr marL="757238" lvl="1" indent="-457200" defTabSz="342900">
              <a:spcAft>
                <a:spcPts val="600"/>
              </a:spcAft>
              <a:buFont typeface="+mj-lt"/>
              <a:buAutoNum type="arabicPeriod"/>
            </a:pPr>
            <a:r>
              <a:rPr lang="en-US" sz="2400" dirty="0">
                <a:solidFill>
                  <a:srgbClr val="1A75BC"/>
                </a:solidFill>
              </a:rPr>
              <a:t>Define harmonized categories for future capacity building. These should take international standards into account, as well as accounting for diversity. Some dimensions may have a fixed number of categories, while others may have an open range of categories. The categories may also vary according to the subject</a:t>
            </a:r>
          </a:p>
          <a:p>
            <a:pPr marL="0" indent="0">
              <a:buNone/>
            </a:pPr>
            <a:endParaRPr lang="en-GB" sz="2800" b="1" dirty="0">
              <a:solidFill>
                <a:srgbClr val="0070C0"/>
              </a:solidFill>
            </a:endParaRPr>
          </a:p>
        </p:txBody>
      </p:sp>
      <p:sp>
        <p:nvSpPr>
          <p:cNvPr id="6" name="Title 1"/>
          <p:cNvSpPr txBox="1">
            <a:spLocks/>
          </p:cNvSpPr>
          <p:nvPr/>
        </p:nvSpPr>
        <p:spPr>
          <a:xfrm>
            <a:off x="2667001" y="152400"/>
            <a:ext cx="6325212" cy="793149"/>
          </a:xfrm>
          <a:prstGeom prst="rect">
            <a:avLst/>
          </a:prstGeom>
        </p:spPr>
        <p:txBody>
          <a:bodyPr lIns="0" tIns="0" rIns="0" bIns="0" anchor="ctr"/>
          <a:lstStyle>
            <a:lvl1pPr eaLnBrk="1" hangingPunct="1">
              <a:defRPr>
                <a:latin typeface="Lato" pitchFamily="34" charset="0"/>
              </a:defRPr>
            </a:lvl1pPr>
          </a:lstStyle>
          <a:p>
            <a:pPr algn="ctr"/>
            <a:r>
              <a:rPr lang="en-US" sz="3600" b="1" kern="0" dirty="0" smtClean="0">
                <a:solidFill>
                  <a:srgbClr val="1A75BC"/>
                </a:solidFill>
              </a:rPr>
              <a:t>IAEG-SDGs data disaggregation work plan (3)</a:t>
            </a:r>
            <a:endParaRPr lang="en-GB" sz="3600" b="1" kern="0" dirty="0">
              <a:solidFill>
                <a:srgbClr val="1A75BC"/>
              </a:solidFill>
            </a:endParaRPr>
          </a:p>
        </p:txBody>
      </p:sp>
      <p:pic>
        <p:nvPicPr>
          <p:cNvPr id="5" name="Picture 4"/>
          <p:cNvPicPr>
            <a:picLocks noChangeAspect="1"/>
          </p:cNvPicPr>
          <p:nvPr/>
        </p:nvPicPr>
        <p:blipFill>
          <a:blip r:embed="rId3"/>
          <a:stretch>
            <a:fillRect/>
          </a:stretch>
        </p:blipFill>
        <p:spPr>
          <a:xfrm>
            <a:off x="304800" y="228600"/>
            <a:ext cx="2133599" cy="609600"/>
          </a:xfrm>
          <a:prstGeom prst="rect">
            <a:avLst/>
          </a:prstGeom>
        </p:spPr>
      </p:pic>
    </p:spTree>
    <p:extLst>
      <p:ext uri="{BB962C8B-B14F-4D97-AF65-F5344CB8AC3E}">
        <p14:creationId xmlns:p14="http://schemas.microsoft.com/office/powerpoint/2010/main" val="10588546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1676400" y="3962400"/>
            <a:ext cx="5867397" cy="1676400"/>
          </a:xfrm>
          <a:prstGeom prst="rect">
            <a:avLst/>
          </a:prstGeom>
        </p:spPr>
      </p:pic>
      <p:sp>
        <p:nvSpPr>
          <p:cNvPr id="2" name="TextBox 1"/>
          <p:cNvSpPr txBox="1"/>
          <p:nvPr/>
        </p:nvSpPr>
        <p:spPr>
          <a:xfrm>
            <a:off x="2743200" y="1905000"/>
            <a:ext cx="4038600" cy="1569660"/>
          </a:xfrm>
          <a:prstGeom prst="rect">
            <a:avLst/>
          </a:prstGeom>
          <a:noFill/>
        </p:spPr>
        <p:txBody>
          <a:bodyPr wrap="square" rtlCol="0">
            <a:spAutoFit/>
          </a:bodyPr>
          <a:lstStyle/>
          <a:p>
            <a:pPr algn="ctr"/>
            <a:r>
              <a:rPr lang="en-US" sz="3200" b="1" dirty="0" smtClean="0">
                <a:solidFill>
                  <a:srgbClr val="1A75BC"/>
                </a:solidFill>
              </a:rPr>
              <a:t>Thank You!</a:t>
            </a:r>
          </a:p>
          <a:p>
            <a:pPr algn="ctr"/>
            <a:endParaRPr lang="en-US" sz="3200" b="1" dirty="0">
              <a:solidFill>
                <a:srgbClr val="1A75BC"/>
              </a:solidFill>
            </a:endParaRPr>
          </a:p>
          <a:p>
            <a:pPr algn="ctr"/>
            <a:r>
              <a:rPr lang="en-US" sz="3200" b="1" dirty="0" smtClean="0">
                <a:solidFill>
                  <a:srgbClr val="1A75BC"/>
                </a:solidFill>
              </a:rPr>
              <a:t>Questions?</a:t>
            </a:r>
            <a:endParaRPr lang="en-US" sz="3200" b="1" dirty="0">
              <a:solidFill>
                <a:srgbClr val="1A75BC"/>
              </a:solidFill>
            </a:endParaRPr>
          </a:p>
        </p:txBody>
      </p:sp>
    </p:spTree>
    <p:extLst>
      <p:ext uri="{BB962C8B-B14F-4D97-AF65-F5344CB8AC3E}">
        <p14:creationId xmlns:p14="http://schemas.microsoft.com/office/powerpoint/2010/main" val="93313142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2346</TotalTime>
  <Words>1289</Words>
  <Application>Microsoft Office PowerPoint</Application>
  <PresentationFormat>On-screen Show (4:3)</PresentationFormat>
  <Paragraphs>182</Paragraphs>
  <Slides>22</Slides>
  <Notes>22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Helvetica Light</vt:lpstr>
      <vt:lpstr>Lato</vt:lpstr>
      <vt:lpstr>Office Theme</vt:lpstr>
      <vt:lpstr> Data Disaggregation and the SDGs: An Overview    Benjamin Rae Statistics Division UN Department of Economic and Social Affairs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United Nations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Benjamin Rae</dc:creator>
  <cp:lastModifiedBy>Benjamin Rae</cp:lastModifiedBy>
  <cp:revision>50</cp:revision>
  <cp:lastPrinted>2016-06-27T12:43:22Z</cp:lastPrinted>
  <dcterms:created xsi:type="dcterms:W3CDTF">2016-04-04T19:47:05Z</dcterms:created>
  <dcterms:modified xsi:type="dcterms:W3CDTF">2017-09-27T06:48:40Z</dcterms:modified>
</cp:coreProperties>
</file>