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6595" r:id="rId1"/>
  </p:sldMasterIdLst>
  <p:notesMasterIdLst>
    <p:notesMasterId r:id="rId24"/>
  </p:notesMasterIdLst>
  <p:sldIdLst>
    <p:sldId id="267" r:id="rId2"/>
    <p:sldId id="257" r:id="rId3"/>
    <p:sldId id="283" r:id="rId4"/>
    <p:sldId id="258" r:id="rId5"/>
    <p:sldId id="259" r:id="rId6"/>
    <p:sldId id="260" r:id="rId7"/>
    <p:sldId id="270" r:id="rId8"/>
    <p:sldId id="263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2" r:id="rId18"/>
    <p:sldId id="280" r:id="rId19"/>
    <p:sldId id="284" r:id="rId20"/>
    <p:sldId id="281" r:id="rId21"/>
    <p:sldId id="285" r:id="rId22"/>
    <p:sldId id="268" r:id="rId23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pos="432">
          <p15:clr>
            <a:srgbClr val="A4A3A4"/>
          </p15:clr>
        </p15:guide>
        <p15:guide id="4" pos="53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5309" autoAdjust="0"/>
  </p:normalViewPr>
  <p:slideViewPr>
    <p:cSldViewPr snapToGrid="0">
      <p:cViewPr varScale="1">
        <p:scale>
          <a:sx n="41" d="100"/>
          <a:sy n="41" d="100"/>
        </p:scale>
        <p:origin x="720" y="54"/>
      </p:cViewPr>
      <p:guideLst>
        <p:guide orient="horz" pos="430"/>
        <p:guide orient="horz" pos="3888"/>
        <p:guide pos="432"/>
        <p:guide pos="53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868BB-E161-464C-B5F6-0AB3626DAA19}" type="datetimeFigureOut">
              <a:rPr lang="en-US" smtClean="0"/>
              <a:t>10/2/2017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5BA24-E594-4927-853E-4E6DCDC7C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46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•The African Charter on Statistics 2009 (adoption) and 2015 (in force)</a:t>
            </a:r>
          </a:p>
          <a:p>
            <a:r>
              <a:rPr lang="en-GB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Fundamental principles of official statistics in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1994;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5BA24-E594-4927-853E-4E6DCDC7C6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24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374836" y="2428193"/>
            <a:ext cx="6394330" cy="914400"/>
          </a:xfrm>
        </p:spPr>
        <p:txBody>
          <a:bodyPr rIns="0" anchor="b">
            <a:noAutofit/>
          </a:bodyPr>
          <a:lstStyle>
            <a:lvl1pPr algn="ctr">
              <a:defRPr sz="3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371600" y="3465218"/>
            <a:ext cx="6400800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70" y="6278095"/>
            <a:ext cx="4677465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0" y="6231333"/>
            <a:ext cx="9144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227" y="56699"/>
            <a:ext cx="8665451" cy="492443"/>
          </a:xfrm>
        </p:spPr>
        <p:txBody>
          <a:bodyPr anchor="t"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6963" y="756559"/>
            <a:ext cx="8692109" cy="5529943"/>
          </a:xfrm>
        </p:spPr>
        <p:txBody>
          <a:bodyPr/>
          <a:lstStyle>
            <a:lvl1pPr>
              <a:buClr>
                <a:schemeClr val="tx2"/>
              </a:buClr>
              <a:buSzPct val="11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2015" y="56699"/>
            <a:ext cx="8474529" cy="492443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32014" y="604059"/>
            <a:ext cx="8474529" cy="430887"/>
          </a:xfrm>
        </p:spPr>
        <p:txBody>
          <a:bodyPr wrap="square" anchor="t" anchorCtr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800" i="1">
                <a:solidFill>
                  <a:schemeClr val="tx2"/>
                </a:solidFill>
              </a:defRPr>
            </a:lvl1pPr>
            <a:lvl2pPr marL="0" indent="0">
              <a:buNone/>
              <a:defRPr sz="1400"/>
            </a:lvl2pPr>
            <a:lvl3pPr marL="0" indent="0">
              <a:buNone/>
              <a:defRPr sz="1400"/>
            </a:lvl3pPr>
            <a:lvl4pPr marL="0" indent="0">
              <a:buNone/>
              <a:defRPr sz="1400"/>
            </a:lvl4pPr>
            <a:lvl5pPr marL="0" indent="0">
              <a:buNone/>
              <a:defRPr sz="1400"/>
            </a:lvl5pPr>
          </a:lstStyle>
          <a:p>
            <a:pPr lvl="0"/>
            <a:r>
              <a:rPr lang="en-US" dirty="0"/>
              <a:t>Click to Edit Subtitle (optional)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/>
          </p:nvPr>
        </p:nvSpPr>
        <p:spPr>
          <a:xfrm>
            <a:off x="332015" y="1349831"/>
            <a:ext cx="8474529" cy="4936671"/>
          </a:xfrm>
        </p:spPr>
        <p:txBody>
          <a:bodyPr/>
          <a:lstStyle>
            <a:lvl1pPr>
              <a:buClr>
                <a:schemeClr val="tx2"/>
              </a:buClr>
              <a:buSzPct val="100000"/>
              <a:defRPr sz="2800">
                <a:solidFill>
                  <a:schemeClr val="tx2"/>
                </a:solidFill>
              </a:defRPr>
            </a:lvl1pPr>
            <a:lvl2pPr marL="457200" indent="-173736">
              <a:buClr>
                <a:schemeClr val="tx2"/>
              </a:buClr>
              <a:buFont typeface="Wingdings" panose="05000000000000000000" pitchFamily="2" charset="2"/>
              <a:buChar char="§"/>
              <a:defRPr sz="2400"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buSzPct val="100000"/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1" y="3060742"/>
            <a:ext cx="4114800" cy="338554"/>
          </a:xfrm>
          <a:noFill/>
        </p:spPr>
        <p:txBody>
          <a:bodyPr anchor="t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Presenter(s)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750885"/>
            <a:ext cx="4114800" cy="1169551"/>
          </a:xfrm>
        </p:spPr>
        <p:txBody>
          <a:bodyPr anchor="b">
            <a:sp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3800" b="1" i="0" kern="1200" cap="none" baseline="0">
                <a:solidFill>
                  <a:schemeClr val="tx1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kumimoji="0" lang="en-US" dirty="0"/>
              <a:t>Click to Edit </a:t>
            </a:r>
            <a:br>
              <a:rPr kumimoji="0" lang="en-US" dirty="0"/>
            </a:br>
            <a:r>
              <a:rPr kumimoji="0" lang="en-US" dirty="0"/>
              <a:t>Section Title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5486400" y="0"/>
            <a:ext cx="3657600" cy="64280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800" baseline="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418108322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wo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4214" y="1990427"/>
            <a:ext cx="7775575" cy="1477328"/>
          </a:xfrm>
        </p:spPr>
        <p:txBody>
          <a:bodyPr anchor="b"/>
          <a:lstStyle>
            <a:lvl1pPr>
              <a:spcAft>
                <a:spcPts val="0"/>
              </a:spcAft>
              <a:defRPr sz="9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BIG Word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4" y="3467756"/>
            <a:ext cx="7775575" cy="615553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>
              <a:spcAft>
                <a:spcPts val="0"/>
              </a:spcAft>
              <a:buFontTx/>
              <a:buNone/>
              <a:defRPr lang="en-US" sz="4000" b="1" baseline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  <a:buNone/>
            </a:pPr>
            <a:r>
              <a:rPr lang="en-US" dirty="0"/>
              <a:t>Smaller word</a:t>
            </a:r>
          </a:p>
        </p:txBody>
      </p:sp>
    </p:spTree>
    <p:extLst>
      <p:ext uri="{BB962C8B-B14F-4D97-AF65-F5344CB8AC3E}">
        <p14:creationId xmlns:p14="http://schemas.microsoft.com/office/powerpoint/2010/main" val="1198752500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4212" y="4639289"/>
            <a:ext cx="7545387" cy="461665"/>
          </a:xfrm>
        </p:spPr>
        <p:txBody>
          <a:bodyPr anchor="b"/>
          <a:lstStyle>
            <a:lvl1pPr>
              <a:spcAft>
                <a:spcPts val="0"/>
              </a:spcAft>
              <a:defRPr sz="3000" b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“Quote”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84212" y="5697071"/>
            <a:ext cx="7545387" cy="400110"/>
          </a:xfr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r">
              <a:spcAft>
                <a:spcPts val="0"/>
              </a:spcAft>
              <a:buFontTx/>
              <a:buNone/>
              <a:defRPr lang="en-US" sz="2600" b="0" baseline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>
              <a:spcBef>
                <a:spcPct val="0"/>
              </a:spcBef>
            </a:pPr>
            <a:r>
              <a:rPr lang="en-US" dirty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1741332608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2057400"/>
            <a:ext cx="34671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57400"/>
            <a:ext cx="3467100" cy="3505200"/>
          </a:xfrm>
        </p:spPr>
        <p:txBody>
          <a:bodyPr/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2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>
          <a:xfrm>
            <a:off x="8418513" y="6376988"/>
            <a:ext cx="268287" cy="27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73DDC80-8DA4-4264-86A2-A45F48031B2B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219338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900" y="56697"/>
            <a:ext cx="9068934" cy="36933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900" y="598715"/>
            <a:ext cx="9068934" cy="570955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901" y="6440807"/>
            <a:ext cx="2842418" cy="328149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 bwMode="auto">
          <a:xfrm>
            <a:off x="0" y="6308270"/>
            <a:ext cx="9144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96" r:id="rId1"/>
    <p:sldLayoutId id="2147486597" r:id="rId2"/>
    <p:sldLayoutId id="2147486598" r:id="rId3"/>
    <p:sldLayoutId id="2147486601" r:id="rId4"/>
    <p:sldLayoutId id="2147486603" r:id="rId5"/>
    <p:sldLayoutId id="2147486635" r:id="rId6"/>
    <p:sldLayoutId id="2147486608" r:id="rId7"/>
    <p:sldLayoutId id="2147486609" r:id="rId8"/>
    <p:sldLayoutId id="2147486636" r:id="rId9"/>
    <p:sldLayoutId id="2147486637" r:id="rId10"/>
    <p:sldLayoutId id="2147486638" r:id="rId11"/>
  </p:sldLayoutIdLst>
  <p:transition spd="med">
    <p:fade/>
  </p:transition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176213" indent="-176213" algn="l" defTabSz="4572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Arial"/>
        <a:buChar char="•"/>
        <a:defRPr sz="2000" b="1" kern="1200">
          <a:solidFill>
            <a:schemeClr val="tx2"/>
          </a:solidFill>
          <a:latin typeface="+mn-lt"/>
          <a:ea typeface="+mn-ea"/>
          <a:cs typeface="Arial"/>
        </a:defRPr>
      </a:lvl1pPr>
      <a:lvl2pPr marL="457200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800" b="1" kern="1200">
          <a:solidFill>
            <a:schemeClr val="tx2"/>
          </a:solidFill>
          <a:latin typeface="+mn-lt"/>
          <a:ea typeface="+mn-ea"/>
          <a:cs typeface="Arial"/>
        </a:defRPr>
      </a:lvl2pPr>
      <a:lvl3pPr marL="795528" indent="-173736" algn="l" defTabSz="4572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600" b="1" kern="1200">
          <a:solidFill>
            <a:schemeClr val="tx2"/>
          </a:solidFill>
          <a:latin typeface="+mn-lt"/>
          <a:ea typeface="+mn-ea"/>
          <a:cs typeface="Arial"/>
        </a:defRPr>
      </a:lvl3pPr>
      <a:lvl4pPr marL="1216152" indent="-173736" algn="l" defTabSz="457200" rtl="0" eaLnBrk="1" latinLnBrk="0" hangingPunct="1">
        <a:lnSpc>
          <a:spcPts val="18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sz="1400" b="1" kern="1200">
          <a:solidFill>
            <a:schemeClr val="tx1"/>
          </a:solidFill>
          <a:latin typeface="+mn-lt"/>
          <a:ea typeface="+mn-ea"/>
          <a:cs typeface="Arial"/>
        </a:defRPr>
      </a:lvl4pPr>
      <a:lvl5pPr marL="1546225" indent="-176213" algn="l" defTabSz="457200" rtl="0" eaLnBrk="1" latinLnBrk="0" hangingPunct="1">
        <a:lnSpc>
          <a:spcPts val="1900"/>
        </a:lnSpc>
        <a:spcBef>
          <a:spcPts val="0"/>
        </a:spcBef>
        <a:spcAft>
          <a:spcPts val="600"/>
        </a:spcAft>
        <a:buClr>
          <a:schemeClr val="accent4">
            <a:lumMod val="60000"/>
            <a:lumOff val="40000"/>
          </a:schemeClr>
        </a:buClr>
        <a:buSzPct val="80000"/>
        <a:buFont typeface="Lucida Grande"/>
        <a:buChar char="-"/>
        <a:defRPr lang="en-US" sz="1400" b="1" kern="1200" dirty="0">
          <a:solidFill>
            <a:schemeClr val="tx1"/>
          </a:solidFill>
          <a:latin typeface="+mn-lt"/>
          <a:ea typeface="+mn-ea"/>
          <a:cs typeface="Arial"/>
        </a:defRPr>
      </a:lvl5pPr>
      <a:lvl6pPr marL="1773238" indent="-177800" algn="l" defTabSz="401638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tabLst>
          <a:tab pos="1484313" algn="l"/>
        </a:tabLst>
        <a:defRPr sz="1400" b="1" kern="1200">
          <a:solidFill>
            <a:schemeClr val="tx1"/>
          </a:solidFill>
          <a:latin typeface="Arial"/>
          <a:ea typeface="+mn-ea"/>
          <a:cs typeface="Arial"/>
        </a:defRPr>
      </a:lvl6pPr>
      <a:lvl7pPr marL="2062163" indent="-1762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7pPr>
      <a:lvl8pPr marL="2286000" indent="-173038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8pPr>
      <a:lvl9pPr marL="2452688" indent="-163513" algn="l" defTabSz="457200" rtl="0" eaLnBrk="1" latinLnBrk="0" hangingPunct="1">
        <a:lnSpc>
          <a:spcPts val="1700"/>
        </a:lnSpc>
        <a:spcBef>
          <a:spcPts val="300"/>
        </a:spcBef>
        <a:spcAft>
          <a:spcPts val="300"/>
        </a:spcAft>
        <a:buSzPct val="80000"/>
        <a:buFont typeface="Lucida Grande"/>
        <a:buChar char="-"/>
        <a:defRPr sz="1400" b="1" kern="1200">
          <a:solidFill>
            <a:schemeClr val="tx1"/>
          </a:solidFill>
          <a:latin typeface="Arial"/>
          <a:ea typeface="+mn-ea"/>
          <a:cs typeface="Arial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-108520" y="-83567"/>
            <a:ext cx="9505055" cy="7112967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3076" name="Rectangle 3"/>
          <p:cNvSpPr>
            <a:spLocks/>
          </p:cNvSpPr>
          <p:nvPr/>
        </p:nvSpPr>
        <p:spPr bwMode="auto">
          <a:xfrm>
            <a:off x="8123238" y="29686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CEA</a:t>
            </a:r>
          </a:p>
        </p:txBody>
      </p:sp>
      <p:sp>
        <p:nvSpPr>
          <p:cNvPr id="3077" name="Rectangle 4" descr="image2.png"/>
          <p:cNvSpPr>
            <a:spLocks/>
          </p:cNvSpPr>
          <p:nvPr/>
        </p:nvSpPr>
        <p:spPr bwMode="auto">
          <a:xfrm>
            <a:off x="7507288" y="284163"/>
            <a:ext cx="573087" cy="477837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>
          <a:xfrm>
            <a:off x="4104915" y="881961"/>
            <a:ext cx="5195192" cy="2560637"/>
          </a:xfrm>
        </p:spPr>
        <p:txBody>
          <a:bodyPr/>
          <a:lstStyle/>
          <a:p>
            <a:pPr indent="12700" algn="ctr">
              <a:lnSpc>
                <a:spcPct val="104000"/>
              </a:lnSpc>
            </a:pPr>
            <a:r>
              <a:rPr lang="en-US" altLang="fr-FR" sz="3200" dirty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Overview of the result </a:t>
            </a:r>
            <a:r>
              <a:rPr lang="en-US" altLang="fr-FR" sz="320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of </a:t>
            </a:r>
            <a:r>
              <a:rPr lang="en-US" altLang="fr-FR" sz="3200" smtClean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self-assessment </a:t>
            </a:r>
            <a:r>
              <a:rPr lang="en-US" altLang="fr-FR" sz="3200" dirty="0">
                <a:solidFill>
                  <a:schemeClr val="accent6">
                    <a:lumMod val="20000"/>
                    <a:lumOff val="8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  <a:sym typeface="Lato" panose="020F0502020204030203" pitchFamily="34" charset="0"/>
              </a:rPr>
              <a:t>survey on practices and challenges on data disaggregation of SDG indicators</a:t>
            </a:r>
          </a:p>
        </p:txBody>
      </p:sp>
      <p:sp>
        <p:nvSpPr>
          <p:cNvPr id="3079" name="Rectangle 6"/>
          <p:cNvSpPr>
            <a:spLocks/>
          </p:cNvSpPr>
          <p:nvPr/>
        </p:nvSpPr>
        <p:spPr bwMode="auto">
          <a:xfrm>
            <a:off x="4602163" y="5259348"/>
            <a:ext cx="3816350" cy="5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ts val="100"/>
              </a:spcBef>
            </a:pPr>
            <a:r>
              <a:rPr lang="en-US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Léandre </a:t>
            </a:r>
            <a:r>
              <a:rPr lang="en-US" altLang="fr-FR" sz="1700" dirty="0" err="1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Ngogang</a:t>
            </a:r>
            <a:r>
              <a:rPr lang="en-US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 </a:t>
            </a:r>
          </a:p>
          <a:p>
            <a:pPr algn="ctr" eaLnBrk="1">
              <a:spcBef>
                <a:spcPts val="100"/>
              </a:spcBef>
            </a:pPr>
            <a:r>
              <a:rPr lang="en-GB" altLang="fr-FR" sz="1700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African Centre for Statistics</a:t>
            </a:r>
            <a:endParaRPr lang="en-US" altLang="fr-FR" sz="1700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3080" name="Rectangle 7"/>
          <p:cNvSpPr>
            <a:spLocks/>
          </p:cNvSpPr>
          <p:nvPr/>
        </p:nvSpPr>
        <p:spPr bwMode="auto">
          <a:xfrm>
            <a:off x="4515421" y="6478542"/>
            <a:ext cx="398564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en-US" altLang="fr-FR" sz="1700" b="1" dirty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Lilongwe, </a:t>
            </a:r>
            <a:r>
              <a:rPr lang="en-US" altLang="fr-FR" sz="1700" b="1" dirty="0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Malawi, 27 September 2017</a:t>
            </a:r>
            <a:endParaRPr lang="en-US" altLang="fr-FR" sz="1700" b="1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3081" name="AutoShape 8"/>
          <p:cNvSpPr>
            <a:spLocks/>
          </p:cNvSpPr>
          <p:nvPr/>
        </p:nvSpPr>
        <p:spPr bwMode="auto">
          <a:xfrm>
            <a:off x="663575" y="3273425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9"/>
          <p:cNvSpPr>
            <a:spLocks/>
          </p:cNvSpPr>
          <p:nvPr/>
        </p:nvSpPr>
        <p:spPr bwMode="auto">
          <a:xfrm>
            <a:off x="1004888" y="3889375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0"/>
          <p:cNvSpPr>
            <a:spLocks/>
          </p:cNvSpPr>
          <p:nvPr/>
        </p:nvSpPr>
        <p:spPr bwMode="auto">
          <a:xfrm>
            <a:off x="1166813" y="4567238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1"/>
          <p:cNvSpPr>
            <a:spLocks/>
          </p:cNvSpPr>
          <p:nvPr/>
        </p:nvSpPr>
        <p:spPr bwMode="auto">
          <a:xfrm>
            <a:off x="1166813" y="5253038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2"/>
          <p:cNvSpPr>
            <a:spLocks/>
          </p:cNvSpPr>
          <p:nvPr/>
        </p:nvSpPr>
        <p:spPr bwMode="auto">
          <a:xfrm>
            <a:off x="1411288" y="5922963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5"/>
          <p:cNvSpPr>
            <a:spLocks/>
          </p:cNvSpPr>
          <p:nvPr/>
        </p:nvSpPr>
        <p:spPr bwMode="auto">
          <a:xfrm>
            <a:off x="0" y="573088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6"/>
          <p:cNvSpPr>
            <a:spLocks/>
          </p:cNvSpPr>
          <p:nvPr/>
        </p:nvSpPr>
        <p:spPr bwMode="auto">
          <a:xfrm>
            <a:off x="0" y="1238250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AutoShape 17"/>
          <p:cNvSpPr>
            <a:spLocks/>
          </p:cNvSpPr>
          <p:nvPr/>
        </p:nvSpPr>
        <p:spPr bwMode="auto">
          <a:xfrm>
            <a:off x="0" y="1871638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1" name="AutoShape 18"/>
          <p:cNvSpPr>
            <a:spLocks/>
          </p:cNvSpPr>
          <p:nvPr/>
        </p:nvSpPr>
        <p:spPr bwMode="auto">
          <a:xfrm>
            <a:off x="0" y="2600325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2" name="Rectangle 19"/>
          <p:cNvSpPr>
            <a:spLocks/>
          </p:cNvSpPr>
          <p:nvPr/>
        </p:nvSpPr>
        <p:spPr bwMode="auto">
          <a:xfrm>
            <a:off x="3781871" y="4331246"/>
            <a:ext cx="5254625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/>
            <a:r>
              <a:rPr lang="en-US" altLang="fr-FR" sz="1900" b="1" dirty="0">
                <a:solidFill>
                  <a:srgbClr val="FFC000"/>
                </a:solidFill>
                <a:latin typeface="Lato" panose="020F0502020204030203" pitchFamily="34" charset="0"/>
                <a:sym typeface="Lato" panose="020F0502020204030203" pitchFamily="34" charset="0"/>
              </a:rPr>
              <a:t>Sub-regional workshop on Data </a:t>
            </a:r>
            <a:r>
              <a:rPr lang="en-US" altLang="fr-FR" sz="1900" b="1" dirty="0" smtClean="0">
                <a:solidFill>
                  <a:srgbClr val="FFC000"/>
                </a:solidFill>
                <a:latin typeface="Lato" panose="020F0502020204030203" pitchFamily="34" charset="0"/>
                <a:sym typeface="Lato" panose="020F0502020204030203" pitchFamily="34" charset="0"/>
              </a:rPr>
              <a:t>disaggregation</a:t>
            </a:r>
            <a:endParaRPr lang="en-US" altLang="fr-FR" sz="1900" b="1" dirty="0">
              <a:solidFill>
                <a:srgbClr val="FFC000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3093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en-US" altLang="fr-FR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  <a:p>
            <a:fld id="{B01BFE31-AD30-4F55-A4E4-CE7B450CF237}" type="slidenum">
              <a:rPr lang="en-US" altLang="fr-FR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fr-FR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2737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Statistical principle and regulatory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Data disaggregation and the SDGs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Data disaggregation – General information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488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4" y="2482870"/>
            <a:ext cx="7775575" cy="984885"/>
          </a:xfrm>
        </p:spPr>
        <p:txBody>
          <a:bodyPr/>
          <a:lstStyle/>
          <a:p>
            <a:r>
              <a:rPr lang="en-US" sz="3200" dirty="0"/>
              <a:t>Statistical principle and regulatory framework	</a:t>
            </a: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478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 smtClean="0"/>
              <a:t>Statistical law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1219201"/>
            <a:ext cx="8692109" cy="5252832"/>
          </a:xfrm>
        </p:spPr>
        <p:txBody>
          <a:bodyPr/>
          <a:lstStyle/>
          <a:p>
            <a:r>
              <a:rPr lang="en-GB" sz="2400" dirty="0"/>
              <a:t>A national statistical law regulates the development, production and dissemination of official statistics in the </a:t>
            </a:r>
            <a:r>
              <a:rPr lang="en-GB" sz="2400" dirty="0" smtClean="0"/>
              <a:t>country in </a:t>
            </a:r>
            <a:r>
              <a:rPr lang="en-GB" sz="2400" u="sng" dirty="0" smtClean="0"/>
              <a:t>all</a:t>
            </a:r>
            <a:r>
              <a:rPr lang="en-GB" sz="2400" dirty="0" smtClean="0"/>
              <a:t> surveyed countries. 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National Statistical Law is </a:t>
            </a:r>
            <a:r>
              <a:rPr lang="en-US" sz="2400" dirty="0" smtClean="0"/>
              <a:t>obsolete, including in </a:t>
            </a:r>
            <a:r>
              <a:rPr lang="en-US" sz="2400" dirty="0"/>
              <a:t>its </a:t>
            </a:r>
            <a:r>
              <a:rPr lang="en-US" sz="2400" dirty="0" smtClean="0"/>
              <a:t>existence, in </a:t>
            </a:r>
            <a:r>
              <a:rPr lang="en-US" sz="2400" u="sng" dirty="0" smtClean="0"/>
              <a:t>two</a:t>
            </a:r>
            <a:r>
              <a:rPr lang="en-US" sz="2400" dirty="0" smtClean="0"/>
              <a:t> countries</a:t>
            </a:r>
            <a:endParaRPr lang="en-US" sz="2400" dirty="0"/>
          </a:p>
          <a:p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r>
              <a:rPr lang="en-US" sz="2400" u="sng" dirty="0" smtClean="0"/>
              <a:t>7</a:t>
            </a:r>
            <a:r>
              <a:rPr lang="en-US" sz="2400" dirty="0" smtClean="0"/>
              <a:t> </a:t>
            </a:r>
            <a:r>
              <a:rPr lang="en-US" sz="2400" dirty="0"/>
              <a:t>countries have revised their statistical </a:t>
            </a:r>
            <a:r>
              <a:rPr lang="en-US" sz="2400" dirty="0" smtClean="0"/>
              <a:t>law</a:t>
            </a:r>
          </a:p>
          <a:p>
            <a:r>
              <a:rPr lang="en-GB" sz="2400" dirty="0"/>
              <a:t>The national statistical law regulate statistical activities conducted by all producers of official </a:t>
            </a:r>
            <a:r>
              <a:rPr lang="en-GB" sz="2400" dirty="0" smtClean="0"/>
              <a:t>statistics in 9 countries, only NSO’s activities in 3 countries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953147"/>
              </p:ext>
            </p:extLst>
          </p:nvPr>
        </p:nvGraphicFramePr>
        <p:xfrm>
          <a:off x="0" y="3191435"/>
          <a:ext cx="9067792" cy="1236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  <a:gridCol w="566737"/>
              </a:tblGrid>
              <a:tr h="32056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Enter in force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1964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1967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1967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1967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1969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1972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1985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1998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1999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2005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2011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</a:tr>
              <a:tr h="17710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Revision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2007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>
                          <a:effectLst/>
                        </a:rPr>
                        <a:t>2005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2009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2013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2017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u="none" strike="noStrike" dirty="0">
                          <a:effectLst/>
                        </a:rPr>
                        <a:t>2015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55" marR="8855" marT="885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9437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Statistical law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1101116"/>
            <a:ext cx="8692109" cy="5529943"/>
          </a:xfrm>
        </p:spPr>
        <p:txBody>
          <a:bodyPr/>
          <a:lstStyle/>
          <a:p>
            <a:r>
              <a:rPr lang="en-US" sz="2700" dirty="0"/>
              <a:t>Specific regulatory frameworks governing statistical activities conducted </a:t>
            </a:r>
            <a:r>
              <a:rPr lang="en-US" sz="2700" dirty="0" smtClean="0"/>
              <a:t>by other </a:t>
            </a:r>
            <a:r>
              <a:rPr lang="en-US" sz="2700" dirty="0"/>
              <a:t>producers of official statistics than the NSO always make an </a:t>
            </a:r>
            <a:r>
              <a:rPr lang="en-US" sz="2700" dirty="0" smtClean="0"/>
              <a:t>explicit reference </a:t>
            </a:r>
            <a:r>
              <a:rPr lang="en-US" sz="2700" dirty="0"/>
              <a:t>to the national statistical law in only </a:t>
            </a:r>
            <a:r>
              <a:rPr lang="en-US" sz="2700" dirty="0" smtClean="0"/>
              <a:t>5countries</a:t>
            </a:r>
            <a:r>
              <a:rPr lang="en-US" sz="2700" dirty="0"/>
              <a:t>. Often in 5</a:t>
            </a:r>
            <a:r>
              <a:rPr lang="en-US" sz="2700" dirty="0" smtClean="0"/>
              <a:t>, Seldom </a:t>
            </a:r>
            <a:r>
              <a:rPr lang="en-US" sz="2700" dirty="0"/>
              <a:t>in </a:t>
            </a:r>
            <a:r>
              <a:rPr lang="en-US" sz="2700" dirty="0" smtClean="0"/>
              <a:t>3 </a:t>
            </a:r>
            <a:r>
              <a:rPr lang="en-US" sz="2700" dirty="0"/>
              <a:t>and never in </a:t>
            </a:r>
            <a:r>
              <a:rPr lang="en-US" sz="2700" dirty="0" smtClean="0"/>
              <a:t>3</a:t>
            </a:r>
          </a:p>
          <a:p>
            <a:r>
              <a:rPr lang="en-US" sz="2700" dirty="0"/>
              <a:t>The national statistical law of </a:t>
            </a:r>
            <a:r>
              <a:rPr lang="en-US" sz="2700" dirty="0" smtClean="0"/>
              <a:t>12 </a:t>
            </a:r>
            <a:r>
              <a:rPr lang="en-US" sz="2700" dirty="0"/>
              <a:t>countries </a:t>
            </a:r>
            <a:r>
              <a:rPr lang="en-US" sz="2700" dirty="0" smtClean="0"/>
              <a:t>() </a:t>
            </a:r>
            <a:r>
              <a:rPr lang="en-US" sz="2700" dirty="0"/>
              <a:t>makes explicit reference </a:t>
            </a:r>
            <a:r>
              <a:rPr lang="en-US" sz="2700" dirty="0" smtClean="0"/>
              <a:t>to the </a:t>
            </a:r>
            <a:r>
              <a:rPr lang="en-US" sz="2700" dirty="0"/>
              <a:t>UN Fundamental Principles of Official statistics</a:t>
            </a:r>
          </a:p>
          <a:p>
            <a:r>
              <a:rPr lang="en-US" sz="2700" dirty="0" smtClean="0"/>
              <a:t>The </a:t>
            </a:r>
            <a:r>
              <a:rPr lang="en-US" sz="2700" dirty="0"/>
              <a:t>national statistical law </a:t>
            </a:r>
            <a:r>
              <a:rPr lang="en-US" sz="2700" dirty="0" smtClean="0"/>
              <a:t>of 10 </a:t>
            </a:r>
            <a:r>
              <a:rPr lang="en-US" sz="2700" dirty="0"/>
              <a:t>countries </a:t>
            </a:r>
            <a:r>
              <a:rPr lang="en-US" sz="2700" dirty="0" smtClean="0"/>
              <a:t>() </a:t>
            </a:r>
            <a:r>
              <a:rPr lang="en-US" sz="2700" dirty="0"/>
              <a:t>makes explicit reference </a:t>
            </a:r>
            <a:r>
              <a:rPr lang="en-US" sz="2700" dirty="0" smtClean="0"/>
              <a:t>to the </a:t>
            </a:r>
            <a:r>
              <a:rPr lang="en-US" sz="2700" dirty="0"/>
              <a:t>African Charter on Statistics and/or other regional/national statistics code</a:t>
            </a:r>
          </a:p>
          <a:p>
            <a:r>
              <a:rPr lang="en-US" sz="2700" dirty="0"/>
              <a:t>of practice</a:t>
            </a:r>
          </a:p>
        </p:txBody>
      </p:sp>
    </p:spTree>
    <p:extLst>
      <p:ext uri="{BB962C8B-B14F-4D97-AF65-F5344CB8AC3E}">
        <p14:creationId xmlns:p14="http://schemas.microsoft.com/office/powerpoint/2010/main" val="13724823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Statistical law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1101116"/>
            <a:ext cx="8692109" cy="5529943"/>
          </a:xfrm>
        </p:spPr>
        <p:txBody>
          <a:bodyPr/>
          <a:lstStyle/>
          <a:p>
            <a:r>
              <a:rPr lang="en-US" sz="2700" dirty="0" smtClean="0"/>
              <a:t>In 7 countries, </a:t>
            </a:r>
            <a:r>
              <a:rPr lang="en-GB" sz="2700" dirty="0"/>
              <a:t>t</a:t>
            </a:r>
            <a:r>
              <a:rPr lang="en-GB" sz="2700" dirty="0" smtClean="0"/>
              <a:t>he </a:t>
            </a:r>
            <a:r>
              <a:rPr lang="en-GB" sz="2700" dirty="0"/>
              <a:t>national statistical law makes specific reference to the disaggregation on data by specific groups or certain </a:t>
            </a:r>
            <a:r>
              <a:rPr lang="en-GB" sz="2700" dirty="0" smtClean="0"/>
              <a:t>characteristics</a:t>
            </a:r>
          </a:p>
          <a:p>
            <a:r>
              <a:rPr lang="en-US" sz="2700" dirty="0" smtClean="0"/>
              <a:t> in only one country , </a:t>
            </a:r>
            <a:r>
              <a:rPr lang="en-GB" sz="2700" dirty="0" smtClean="0"/>
              <a:t>legal </a:t>
            </a:r>
            <a:r>
              <a:rPr lang="en-GB" sz="2700" dirty="0"/>
              <a:t>frameworks or </a:t>
            </a:r>
            <a:r>
              <a:rPr lang="en-GB" sz="2700" dirty="0" smtClean="0"/>
              <a:t>laws explicitly </a:t>
            </a:r>
            <a:r>
              <a:rPr lang="en-GB" sz="2700" dirty="0"/>
              <a:t>prohibit disaggregation by specific groups or certain </a:t>
            </a:r>
            <a:r>
              <a:rPr lang="en-GB" sz="2700" dirty="0" smtClean="0"/>
              <a:t>characteristics: Race.</a:t>
            </a:r>
          </a:p>
          <a:p>
            <a:r>
              <a:rPr lang="en-GB" sz="2700" dirty="0" smtClean="0"/>
              <a:t>Some statistics law are under revision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21127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4" y="1621096"/>
            <a:ext cx="7775575" cy="1846659"/>
          </a:xfrm>
        </p:spPr>
        <p:txBody>
          <a:bodyPr/>
          <a:lstStyle/>
          <a:p>
            <a:r>
              <a:rPr lang="en-GB" sz="4000" dirty="0"/>
              <a:t>Data disaggregation and the SDGs</a:t>
            </a:r>
            <a:br>
              <a:rPr lang="en-GB" sz="4000" dirty="0"/>
            </a:b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4" y="3467756"/>
            <a:ext cx="7775575" cy="800219"/>
          </a:xfrm>
        </p:spPr>
        <p:txBody>
          <a:bodyPr/>
          <a:lstStyle/>
          <a:p>
            <a:r>
              <a:rPr lang="en-GB" sz="2600" i="1" dirty="0" smtClean="0"/>
              <a:t>Age, sex, disability status, ethnicity, income, </a:t>
            </a:r>
            <a:r>
              <a:rPr lang="en-GB" sz="2600" i="1" dirty="0"/>
              <a:t>migratory status, Geographic area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36574645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 smtClean="0"/>
              <a:t>Data disaggregation by age and sex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In almost all surveyed countries the NSS there are </a:t>
            </a:r>
            <a:r>
              <a:rPr lang="en-GB" dirty="0"/>
              <a:t>currently official statistics </a:t>
            </a:r>
            <a:r>
              <a:rPr lang="en-GB" dirty="0" smtClean="0"/>
              <a:t>disaggregated by age and sex. The dissemination of such statistics is effective in practically all these countries.</a:t>
            </a:r>
          </a:p>
          <a:p>
            <a:r>
              <a:rPr lang="en-GB" dirty="0" smtClean="0"/>
              <a:t>This type of disaggregation is a legal requirement only in 4 countries</a:t>
            </a:r>
          </a:p>
          <a:p>
            <a:r>
              <a:rPr lang="en-GB" dirty="0" smtClean="0"/>
              <a:t>There is no legal restriction preventing certain statistics to be disaggregated by age (in one country only)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5545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 smtClean="0"/>
              <a:t>Data disaggregation by age and by sex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/>
              <a:t>Disaggregation by age and sex is generally done with survey and censuses data. It is done also for administrative record as education </a:t>
            </a:r>
            <a:r>
              <a:rPr lang="en-GB" dirty="0" smtClean="0"/>
              <a:t>statistics, health statistics…</a:t>
            </a:r>
          </a:p>
          <a:p>
            <a:r>
              <a:rPr lang="en-GB" dirty="0" smtClean="0"/>
              <a:t>Disaggregation by sex and age is a priority area for disaggregation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6380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US" dirty="0" smtClean="0"/>
              <a:t>d</a:t>
            </a:r>
            <a:r>
              <a:rPr lang="en-GB" dirty="0" err="1" smtClean="0"/>
              <a:t>isability</a:t>
            </a:r>
            <a:r>
              <a:rPr lang="en-GB" dirty="0" smtClean="0"/>
              <a:t>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The National </a:t>
            </a:r>
            <a:r>
              <a:rPr lang="en-GB" dirty="0"/>
              <a:t>Statistical System currently </a:t>
            </a:r>
            <a:r>
              <a:rPr lang="en-GB" dirty="0" smtClean="0"/>
              <a:t>disaggregates official statistics produced by </a:t>
            </a:r>
            <a:r>
              <a:rPr lang="en-GB" dirty="0"/>
              <a:t>disability </a:t>
            </a:r>
            <a:r>
              <a:rPr lang="en-GB" dirty="0" smtClean="0"/>
              <a:t>status (13 countries)</a:t>
            </a:r>
          </a:p>
          <a:p>
            <a:r>
              <a:rPr lang="en-GB" dirty="0" smtClean="0"/>
              <a:t>This is legally required in 4 countries</a:t>
            </a:r>
          </a:p>
          <a:p>
            <a:r>
              <a:rPr lang="en-GB" dirty="0" smtClean="0"/>
              <a:t>There is no restriction preventing this disaggregation</a:t>
            </a:r>
          </a:p>
          <a:p>
            <a:r>
              <a:rPr lang="en-GB" dirty="0" smtClean="0"/>
              <a:t>Main sources used are household surveys (particularly disability surveys) and censuses</a:t>
            </a:r>
          </a:p>
        </p:txBody>
      </p:sp>
    </p:spTree>
    <p:extLst>
      <p:ext uri="{BB962C8B-B14F-4D97-AF65-F5344CB8AC3E}">
        <p14:creationId xmlns:p14="http://schemas.microsoft.com/office/powerpoint/2010/main" val="31616098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US" dirty="0" smtClean="0"/>
              <a:t>d</a:t>
            </a:r>
            <a:r>
              <a:rPr lang="en-GB" dirty="0" err="1" smtClean="0"/>
              <a:t>isability</a:t>
            </a:r>
            <a:r>
              <a:rPr lang="en-GB" dirty="0" smtClean="0"/>
              <a:t> </a:t>
            </a:r>
            <a:r>
              <a:rPr lang="en-GB" dirty="0"/>
              <a:t>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/>
              <a:t>The countries planned to disaggregate additional data (13 countries) by adding disability module in existing surveys and census</a:t>
            </a:r>
            <a:endParaRPr lang="en-US" dirty="0"/>
          </a:p>
          <a:p>
            <a:r>
              <a:rPr lang="en-GB" dirty="0" smtClean="0"/>
              <a:t>The main challenges include:</a:t>
            </a:r>
          </a:p>
          <a:p>
            <a:pPr lvl="1"/>
            <a:r>
              <a:rPr lang="en-GB" dirty="0" smtClean="0"/>
              <a:t>Appropriate sampling technics</a:t>
            </a:r>
          </a:p>
          <a:p>
            <a:pPr lvl="1"/>
            <a:r>
              <a:rPr lang="en-GB" dirty="0" smtClean="0"/>
              <a:t>Mastery of concepts since some are new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001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GB" dirty="0" smtClean="0"/>
              <a:t>Race/</a:t>
            </a:r>
            <a:r>
              <a:rPr lang="en-GB" dirty="0" err="1" smtClean="0"/>
              <a:t>Ethicity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Production </a:t>
            </a:r>
            <a:r>
              <a:rPr lang="en-GB" dirty="0"/>
              <a:t>and </a:t>
            </a:r>
            <a:r>
              <a:rPr lang="en-GB" dirty="0" smtClean="0"/>
              <a:t>dissemination of </a:t>
            </a:r>
            <a:r>
              <a:rPr lang="en-GB" dirty="0"/>
              <a:t>official statistics </a:t>
            </a:r>
            <a:r>
              <a:rPr lang="en-GB" dirty="0" smtClean="0"/>
              <a:t>disaggregated </a:t>
            </a:r>
            <a:r>
              <a:rPr lang="en-GB" dirty="0"/>
              <a:t>by </a:t>
            </a:r>
            <a:r>
              <a:rPr lang="en-GB" dirty="0" smtClean="0"/>
              <a:t>race/ethnicity is mitigated: 10 countries produced and 9 do not; 7disseminate and 7 do not</a:t>
            </a:r>
          </a:p>
          <a:p>
            <a:r>
              <a:rPr lang="en-GB" dirty="0" smtClean="0"/>
              <a:t>Although there is no legal </a:t>
            </a:r>
            <a:r>
              <a:rPr lang="en-GB" dirty="0"/>
              <a:t>restriction preventing certain statistics from being disaggregated by </a:t>
            </a:r>
            <a:r>
              <a:rPr lang="en-GB" dirty="0" smtClean="0"/>
              <a:t>race/ethnicity, the NSS is not giving priority to this type of disaggregation</a:t>
            </a:r>
          </a:p>
          <a:p>
            <a:r>
              <a:rPr lang="en-GB" dirty="0" smtClean="0"/>
              <a:t>Information allowing such disaggregation are not even collected in some countries (long standing accepted practice)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97411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GB" dirty="0" smtClean="0"/>
              <a:t>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There are Official Statistics produced and disseminated by the NSS disaggregated by income in 12 countries.</a:t>
            </a:r>
          </a:p>
          <a:p>
            <a:r>
              <a:rPr lang="en-GB" dirty="0" smtClean="0"/>
              <a:t>There are </a:t>
            </a:r>
            <a:r>
              <a:rPr lang="en-GB" dirty="0"/>
              <a:t>legal </a:t>
            </a:r>
            <a:r>
              <a:rPr lang="en-GB" dirty="0" smtClean="0"/>
              <a:t>requirements </a:t>
            </a:r>
            <a:r>
              <a:rPr lang="en-GB" dirty="0"/>
              <a:t>for certain statistics to be disaggregated by </a:t>
            </a:r>
            <a:r>
              <a:rPr lang="en-GB" dirty="0" smtClean="0"/>
              <a:t>income in two countries</a:t>
            </a:r>
          </a:p>
          <a:p>
            <a:r>
              <a:rPr lang="en-GB" dirty="0" smtClean="0"/>
              <a:t> There in no legal </a:t>
            </a:r>
            <a:r>
              <a:rPr lang="en-GB" dirty="0"/>
              <a:t>restriction preventing certain statistics from being disaggregated by </a:t>
            </a:r>
            <a:r>
              <a:rPr lang="en-GB" dirty="0" smtClean="0"/>
              <a:t>income</a:t>
            </a:r>
          </a:p>
          <a:p>
            <a:r>
              <a:rPr lang="en-GB" dirty="0" smtClean="0"/>
              <a:t>Data source generally used is income/expenditure survey</a:t>
            </a:r>
          </a:p>
        </p:txBody>
      </p:sp>
    </p:spTree>
    <p:extLst>
      <p:ext uri="{BB962C8B-B14F-4D97-AF65-F5344CB8AC3E}">
        <p14:creationId xmlns:p14="http://schemas.microsoft.com/office/powerpoint/2010/main" val="31186065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GB" dirty="0" smtClean="0"/>
              <a:t>Income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/>
              <a:t>This type of disaggregation is seen as a priority by the countries</a:t>
            </a:r>
          </a:p>
          <a:p>
            <a:r>
              <a:rPr lang="en-GB" dirty="0" smtClean="0"/>
              <a:t>The </a:t>
            </a:r>
            <a:r>
              <a:rPr lang="en-GB" dirty="0"/>
              <a:t>main challenges in producing such data include: </a:t>
            </a:r>
            <a:endParaRPr lang="en-GB" dirty="0" smtClean="0"/>
          </a:p>
          <a:p>
            <a:pPr lvl="1"/>
            <a:r>
              <a:rPr lang="en-GB" dirty="0"/>
              <a:t>Surveys without income </a:t>
            </a:r>
            <a:r>
              <a:rPr lang="en-GB" dirty="0" smtClean="0"/>
              <a:t>module where a proxy is needed</a:t>
            </a:r>
            <a:endParaRPr lang="en-US" dirty="0"/>
          </a:p>
          <a:p>
            <a:pPr lvl="1"/>
            <a:r>
              <a:rPr lang="en-US" dirty="0" smtClean="0"/>
              <a:t>reluctance </a:t>
            </a:r>
            <a:r>
              <a:rPr lang="en-US" dirty="0"/>
              <a:t>to disclose </a:t>
            </a:r>
            <a:r>
              <a:rPr lang="en-US" dirty="0" smtClean="0"/>
              <a:t>income by the respondents</a:t>
            </a:r>
          </a:p>
          <a:p>
            <a:pPr lvl="1"/>
            <a:r>
              <a:rPr lang="en-GB" dirty="0" smtClean="0"/>
              <a:t>Accuracy of income collected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6783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GB" dirty="0" smtClean="0"/>
              <a:t>Migratory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936431" cy="5529943"/>
          </a:xfrm>
        </p:spPr>
        <p:txBody>
          <a:bodyPr/>
          <a:lstStyle/>
          <a:p>
            <a:r>
              <a:rPr lang="en-GB" dirty="0" smtClean="0"/>
              <a:t>Disaggregation of official statistics by migratory status is not a common practice in NSS.</a:t>
            </a:r>
          </a:p>
          <a:p>
            <a:r>
              <a:rPr lang="en-GB" dirty="0" smtClean="0"/>
              <a:t>Official </a:t>
            </a:r>
            <a:r>
              <a:rPr lang="en-GB" dirty="0"/>
              <a:t>Statistics produced </a:t>
            </a:r>
            <a:r>
              <a:rPr lang="en-GB" dirty="0" smtClean="0"/>
              <a:t>by </a:t>
            </a:r>
            <a:r>
              <a:rPr lang="en-GB" dirty="0"/>
              <a:t>the NSS disaggregated by </a:t>
            </a:r>
            <a:r>
              <a:rPr lang="en-GB" dirty="0" smtClean="0"/>
              <a:t>migratory status exist in 9 countries and is </a:t>
            </a:r>
            <a:r>
              <a:rPr lang="en-GB" dirty="0"/>
              <a:t>and disseminated </a:t>
            </a:r>
            <a:r>
              <a:rPr lang="en-GB" dirty="0" smtClean="0"/>
              <a:t>in 8</a:t>
            </a:r>
          </a:p>
          <a:p>
            <a:r>
              <a:rPr lang="en-GB" dirty="0" smtClean="0"/>
              <a:t>Legal requirements </a:t>
            </a:r>
            <a:r>
              <a:rPr lang="en-GB" dirty="0"/>
              <a:t>for certain statistics to be disaggregated by income </a:t>
            </a:r>
            <a:r>
              <a:rPr lang="en-GB" dirty="0" smtClean="0"/>
              <a:t>exist in </a:t>
            </a:r>
            <a:r>
              <a:rPr lang="en-GB" dirty="0"/>
              <a:t>two </a:t>
            </a:r>
            <a:r>
              <a:rPr lang="en-GB" dirty="0" smtClean="0"/>
              <a:t>countries</a:t>
            </a:r>
          </a:p>
          <a:p>
            <a:r>
              <a:rPr lang="en-GB" dirty="0" smtClean="0"/>
              <a:t>Only half countries see this type of disaggregation as a priority. Consequently, only 4 countries have future plan to disaggregate additional data by migratory status</a:t>
            </a:r>
          </a:p>
          <a:p>
            <a:r>
              <a:rPr lang="en-GB" dirty="0" smtClean="0"/>
              <a:t>Data sources used are </a:t>
            </a:r>
            <a:r>
              <a:rPr lang="en-US" dirty="0"/>
              <a:t>Censuses and Demographic Surveys</a:t>
            </a:r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131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GB" dirty="0" smtClean="0"/>
              <a:t>Geographic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There are official </a:t>
            </a:r>
            <a:r>
              <a:rPr lang="en-GB" dirty="0"/>
              <a:t>statistics produced and disseminated by the </a:t>
            </a:r>
            <a:r>
              <a:rPr lang="en-GB" dirty="0" smtClean="0"/>
              <a:t>NSS currently </a:t>
            </a:r>
            <a:r>
              <a:rPr lang="en-GB" dirty="0"/>
              <a:t>disaggregated by geographic </a:t>
            </a:r>
            <a:r>
              <a:rPr lang="en-GB" dirty="0" smtClean="0"/>
              <a:t>area in almost all the countries surveyed</a:t>
            </a:r>
          </a:p>
          <a:p>
            <a:r>
              <a:rPr lang="en-GB" dirty="0"/>
              <a:t>legal requirement </a:t>
            </a:r>
            <a:r>
              <a:rPr lang="en-GB" dirty="0" smtClean="0"/>
              <a:t>compels NSS to disaggregate certain statistics </a:t>
            </a:r>
            <a:r>
              <a:rPr lang="en-GB" dirty="0"/>
              <a:t>by geographic </a:t>
            </a:r>
            <a:r>
              <a:rPr lang="en-GB" dirty="0" smtClean="0"/>
              <a:t>area in 5 countries</a:t>
            </a:r>
          </a:p>
          <a:p>
            <a:r>
              <a:rPr lang="en-GB" dirty="0" smtClean="0"/>
              <a:t>Main source of data used are censuses, MICS, DHS, Living Standard survey…</a:t>
            </a:r>
          </a:p>
        </p:txBody>
      </p:sp>
    </p:spTree>
    <p:extLst>
      <p:ext uri="{BB962C8B-B14F-4D97-AF65-F5344CB8AC3E}">
        <p14:creationId xmlns:p14="http://schemas.microsoft.com/office/powerpoint/2010/main" val="393962028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US" dirty="0"/>
              <a:t>Data disaggregation by </a:t>
            </a:r>
            <a:r>
              <a:rPr lang="en-GB" dirty="0" smtClean="0"/>
              <a:t>Geographic area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This type of disaggregation is a priority for all the countries</a:t>
            </a:r>
          </a:p>
          <a:p>
            <a:r>
              <a:rPr lang="en-GB" dirty="0" smtClean="0"/>
              <a:t>Challenges:</a:t>
            </a:r>
          </a:p>
          <a:p>
            <a:pPr lvl="1"/>
            <a:r>
              <a:rPr lang="en-US" dirty="0"/>
              <a:t>geographic </a:t>
            </a:r>
            <a:r>
              <a:rPr lang="en-US" dirty="0" smtClean="0"/>
              <a:t>obtained </a:t>
            </a:r>
            <a:r>
              <a:rPr lang="en-US" dirty="0"/>
              <a:t>at higher cost for the </a:t>
            </a:r>
            <a:r>
              <a:rPr lang="en-US" dirty="0" smtClean="0"/>
              <a:t>survey</a:t>
            </a:r>
          </a:p>
          <a:p>
            <a:pPr lvl="1"/>
            <a:r>
              <a:rPr lang="en-GB" dirty="0" smtClean="0"/>
              <a:t>Sample size limitations</a:t>
            </a:r>
          </a:p>
          <a:p>
            <a:pPr lvl="1"/>
            <a:r>
              <a:rPr lang="en-GB" dirty="0" smtClean="0"/>
              <a:t>Appropriate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69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GB" dirty="0" smtClean="0"/>
              <a:t>Other disaggregation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The </a:t>
            </a:r>
            <a:r>
              <a:rPr lang="en-GB" smtClean="0"/>
              <a:t>NSS seem </a:t>
            </a:r>
            <a:r>
              <a:rPr lang="en-GB" dirty="0" smtClean="0"/>
              <a:t>focusing on data disaggregation by standard categories. In only 8 (7 resp.) countries there are official statistics produced (disseminated resp.) currently disaggregated by other categories</a:t>
            </a:r>
          </a:p>
          <a:p>
            <a:r>
              <a:rPr lang="en-GB" dirty="0"/>
              <a:t>N</a:t>
            </a:r>
            <a:r>
              <a:rPr lang="en-GB" dirty="0" smtClean="0"/>
              <a:t>ot in general a legal requirement</a:t>
            </a:r>
          </a:p>
          <a:p>
            <a:r>
              <a:rPr lang="en-GB" dirty="0" smtClean="0"/>
              <a:t>Not a priority area for disaggregation (6 </a:t>
            </a:r>
            <a:r>
              <a:rPr lang="en-GB" dirty="0" err="1" smtClean="0"/>
              <a:t>Vs</a:t>
            </a:r>
            <a:r>
              <a:rPr lang="en-GB" dirty="0" smtClean="0"/>
              <a:t> 10)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4182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4" y="2482870"/>
            <a:ext cx="7775575" cy="984885"/>
          </a:xfrm>
        </p:spPr>
        <p:txBody>
          <a:bodyPr/>
          <a:lstStyle/>
          <a:p>
            <a:r>
              <a:rPr lang="en-GB" sz="3200" dirty="0"/>
              <a:t>Data disaggregation – General information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3791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492443"/>
          </a:xfrm>
        </p:spPr>
        <p:txBody>
          <a:bodyPr/>
          <a:lstStyle/>
          <a:p>
            <a:r>
              <a:rPr lang="en-GB" dirty="0"/>
              <a:t>Data disaggregation – General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754316"/>
            <a:ext cx="8692109" cy="5529943"/>
          </a:xfrm>
        </p:spPr>
        <p:txBody>
          <a:bodyPr/>
          <a:lstStyle/>
          <a:p>
            <a:r>
              <a:rPr lang="en-GB" dirty="0" smtClean="0"/>
              <a:t>Efforts to ensure consistency across the disaggregated data</a:t>
            </a:r>
          </a:p>
          <a:p>
            <a:pPr lvl="1"/>
            <a:r>
              <a:rPr lang="en-GB" dirty="0"/>
              <a:t>cross checking techniques</a:t>
            </a:r>
          </a:p>
          <a:p>
            <a:pPr lvl="1"/>
            <a:r>
              <a:rPr lang="en-GB" dirty="0"/>
              <a:t>Trend analysis, comparison with external data</a:t>
            </a:r>
          </a:p>
          <a:p>
            <a:pPr lvl="1"/>
            <a:r>
              <a:rPr lang="en-GB" dirty="0"/>
              <a:t>Data validation during workshop with specialist</a:t>
            </a:r>
            <a:endParaRPr lang="en-US" dirty="0"/>
          </a:p>
          <a:p>
            <a:r>
              <a:rPr lang="en-GB" dirty="0" smtClean="0"/>
              <a:t>Demand from </a:t>
            </a:r>
            <a:r>
              <a:rPr lang="en-GB" dirty="0"/>
              <a:t>users for disaggregated data and </a:t>
            </a:r>
            <a:r>
              <a:rPr lang="en-GB" dirty="0" smtClean="0"/>
              <a:t>information is increasing in all the countries</a:t>
            </a:r>
          </a:p>
          <a:p>
            <a:r>
              <a:rPr lang="en-GB" dirty="0" smtClean="0"/>
              <a:t>The countries plan </a:t>
            </a:r>
            <a:r>
              <a:rPr lang="en-GB" dirty="0"/>
              <a:t>to integrate data from other sources </a:t>
            </a:r>
            <a:r>
              <a:rPr lang="en-GB" dirty="0" smtClean="0"/>
              <a:t>into </a:t>
            </a:r>
            <a:r>
              <a:rPr lang="en-GB" dirty="0"/>
              <a:t>the </a:t>
            </a:r>
            <a:r>
              <a:rPr lang="en-GB" dirty="0" smtClean="0"/>
              <a:t>NSS for </a:t>
            </a:r>
            <a:r>
              <a:rPr lang="en-GB" dirty="0"/>
              <a:t>the follow up and review of the 2030 Agenda and the SDGs and to increase the availability of disaggregated </a:t>
            </a:r>
            <a:r>
              <a:rPr lang="en-GB" dirty="0" smtClean="0"/>
              <a:t>data (</a:t>
            </a:r>
            <a:r>
              <a:rPr lang="en-GB" dirty="0" err="1" smtClean="0"/>
              <a:t>MoU</a:t>
            </a:r>
            <a:r>
              <a:rPr lang="en-GB" dirty="0" smtClean="0"/>
              <a:t>, capacity building, partnership, training…)</a:t>
            </a:r>
          </a:p>
        </p:txBody>
      </p:sp>
    </p:spTree>
    <p:extLst>
      <p:ext uri="{BB962C8B-B14F-4D97-AF65-F5344CB8AC3E}">
        <p14:creationId xmlns:p14="http://schemas.microsoft.com/office/powerpoint/2010/main" val="30110566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227" y="56699"/>
            <a:ext cx="8665451" cy="984885"/>
          </a:xfrm>
        </p:spPr>
        <p:txBody>
          <a:bodyPr/>
          <a:lstStyle/>
          <a:p>
            <a:r>
              <a:rPr lang="en-US" dirty="0" smtClean="0"/>
              <a:t>NSO’s role </a:t>
            </a:r>
            <a:r>
              <a:rPr lang="en-US" dirty="0"/>
              <a:t>in reporting and follow-up and review of the 2063 Agenda and SDGs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07569" y="1237129"/>
            <a:ext cx="8936431" cy="5047130"/>
          </a:xfrm>
        </p:spPr>
        <p:txBody>
          <a:bodyPr/>
          <a:lstStyle/>
          <a:p>
            <a:pPr lvl="0"/>
            <a:r>
              <a:rPr lang="en-US" dirty="0" smtClean="0"/>
              <a:t>Development of </a:t>
            </a:r>
            <a:r>
              <a:rPr lang="en-US" dirty="0"/>
              <a:t>Agenda 2063 and the SDGs indicator </a:t>
            </a:r>
            <a:r>
              <a:rPr lang="en-US" dirty="0" smtClean="0"/>
              <a:t>framework </a:t>
            </a:r>
            <a:endParaRPr lang="en-GB" dirty="0" smtClean="0"/>
          </a:p>
          <a:p>
            <a:pPr lvl="0"/>
            <a:r>
              <a:rPr lang="en-US" dirty="0" smtClean="0"/>
              <a:t>Monitoring and </a:t>
            </a:r>
            <a:r>
              <a:rPr lang="en-US" dirty="0"/>
              <a:t>evaluation of the SDGs </a:t>
            </a:r>
            <a:endParaRPr lang="en-GB" dirty="0" smtClean="0"/>
          </a:p>
          <a:p>
            <a:pPr lvl="0"/>
            <a:r>
              <a:rPr lang="en-US" dirty="0" smtClean="0"/>
              <a:t>Collect data </a:t>
            </a:r>
            <a:r>
              <a:rPr lang="en-US" dirty="0"/>
              <a:t>and report on indicators that address 2030 Agenda for policy </a:t>
            </a:r>
            <a:r>
              <a:rPr lang="en-US" dirty="0" smtClean="0"/>
              <a:t>makers</a:t>
            </a:r>
          </a:p>
          <a:p>
            <a:pPr lvl="0"/>
            <a:r>
              <a:rPr lang="en-US" dirty="0" smtClean="0"/>
              <a:t>Preparing of </a:t>
            </a:r>
            <a:r>
              <a:rPr lang="en-US" dirty="0"/>
              <a:t>the baseline </a:t>
            </a:r>
            <a:r>
              <a:rPr lang="en-US" dirty="0" smtClean="0"/>
              <a:t>report</a:t>
            </a:r>
          </a:p>
          <a:p>
            <a:pPr lvl="0"/>
            <a:r>
              <a:rPr lang="en-US" dirty="0"/>
              <a:t>data gathering to determine the gaps and other sources to fill the gaps within the national statistical system and civil society as well as other innovative ways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565396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/>
          </p:cNvSpPr>
          <p:nvPr/>
        </p:nvSpPr>
        <p:spPr bwMode="auto">
          <a:xfrm>
            <a:off x="0" y="0"/>
            <a:ext cx="9144000" cy="6845300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2531" name="Rectangle 2"/>
          <p:cNvSpPr>
            <a:spLocks/>
          </p:cNvSpPr>
          <p:nvPr/>
        </p:nvSpPr>
        <p:spPr bwMode="auto">
          <a:xfrm>
            <a:off x="2360613" y="4294188"/>
            <a:ext cx="44211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fr-FR" sz="5500" b="1" smtClean="0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Thank you!</a:t>
            </a:r>
            <a:endParaRPr lang="en-US" altLang="fr-FR" sz="5500" b="1" dirty="0">
              <a:solidFill>
                <a:srgbClr val="FFFFFF"/>
              </a:solidFill>
              <a:latin typeface="Lato" panose="020F0502020204030203" pitchFamily="34" charset="0"/>
              <a:sym typeface="Lato" panose="020F0502020204030203" pitchFamily="34" charset="0"/>
            </a:endParaRPr>
          </a:p>
        </p:txBody>
      </p:sp>
      <p:sp>
        <p:nvSpPr>
          <p:cNvPr id="22532" name="Rectangle 3"/>
          <p:cNvSpPr>
            <a:spLocks/>
          </p:cNvSpPr>
          <p:nvPr/>
        </p:nvSpPr>
        <p:spPr bwMode="auto">
          <a:xfrm>
            <a:off x="8231188" y="184150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CEA</a:t>
            </a:r>
          </a:p>
        </p:txBody>
      </p:sp>
      <p:sp>
        <p:nvSpPr>
          <p:cNvPr id="22533" name="Rectangle 4" descr="image7.png"/>
          <p:cNvSpPr>
            <a:spLocks/>
          </p:cNvSpPr>
          <p:nvPr/>
        </p:nvSpPr>
        <p:spPr bwMode="auto">
          <a:xfrm>
            <a:off x="7616825" y="171450"/>
            <a:ext cx="573088" cy="479425"/>
          </a:xfrm>
          <a:prstGeom prst="rect">
            <a:avLst/>
          </a:pr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2534" name="AutoShape 5"/>
          <p:cNvSpPr>
            <a:spLocks/>
          </p:cNvSpPr>
          <p:nvPr/>
        </p:nvSpPr>
        <p:spPr bwMode="auto">
          <a:xfrm>
            <a:off x="3924300" y="6135688"/>
            <a:ext cx="129381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2536" name="Rectangle 7"/>
          <p:cNvSpPr>
            <a:spLocks/>
          </p:cNvSpPr>
          <p:nvPr/>
        </p:nvSpPr>
        <p:spPr bwMode="auto">
          <a:xfrm>
            <a:off x="4117975" y="6261100"/>
            <a:ext cx="9080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1200" b="1">
                <a:solidFill>
                  <a:srgbClr val="FFFFFF"/>
                </a:solidFill>
                <a:latin typeface="Lato" panose="020F0502020204030203" pitchFamily="34" charset="0"/>
                <a:sym typeface="Lato" panose="020F0502020204030203" pitchFamily="34" charset="0"/>
              </a:rPr>
              <a:t>UNECA.ORG</a:t>
            </a:r>
          </a:p>
        </p:txBody>
      </p:sp>
      <p:pic>
        <p:nvPicPr>
          <p:cNvPr id="22537" name="Picture 8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3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22538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66884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DF-ACS Theme">
  <a:themeElements>
    <a:clrScheme name="Esri Branding Colors 2013_Blue Background">
      <a:dk1>
        <a:sysClr val="windowText" lastClr="000000"/>
      </a:dk1>
      <a:lt1>
        <a:sysClr val="window" lastClr="FFFFFF"/>
      </a:lt1>
      <a:dk2>
        <a:srgbClr val="007AC2"/>
      </a:dk2>
      <a:lt2>
        <a:srgbClr val="FFFF96"/>
      </a:lt2>
      <a:accent1>
        <a:srgbClr val="35AC46"/>
      </a:accent1>
      <a:accent2>
        <a:srgbClr val="AAD04B"/>
      </a:accent2>
      <a:accent3>
        <a:srgbClr val="F89927"/>
      </a:accent3>
      <a:accent4>
        <a:srgbClr val="00B9F2"/>
      </a:accent4>
      <a:accent5>
        <a:srgbClr val="8E499B"/>
      </a:accent5>
      <a:accent6>
        <a:srgbClr val="BE9969"/>
      </a:accent6>
      <a:hlink>
        <a:srgbClr val="C9F2FF"/>
      </a:hlink>
      <a:folHlink>
        <a:srgbClr val="94E6FF"/>
      </a:folHlink>
    </a:clrScheme>
    <a:fontScheme name="Esri-Arial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algn="ctr" eaLnBrk="0" fontAlgn="base" hangingPunct="0">
          <a:spcBef>
            <a:spcPct val="0"/>
          </a:spcBef>
          <a:spcAft>
            <a:spcPct val="0"/>
          </a:spcAft>
          <a:defRPr sz="1400" b="1" dirty="0">
            <a:solidFill>
              <a:srgbClr val="000000"/>
            </a:solidFill>
            <a:latin typeface="Arial" charset="0"/>
            <a:ea typeface="ＭＳ Ｐゴシック" pitchFamily="16" charset="-128"/>
            <a:cs typeface="ＭＳ Ｐゴシック" pitchFamily="-97" charset="-128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noFill/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effectLst/>
      </a:spPr>
      <a:bodyPr wrap="square" lIns="0" tIns="0" rIns="0" bIns="0" rtlCol="0">
        <a:noAutofit/>
      </a:bodyPr>
      <a:lstStyle>
        <a:defPPr algn="l" eaLnBrk="0" hangingPunct="0">
          <a:defRPr dirty="0" err="1" smtClean="0"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mplate" id="{B5E9E839-4D9B-4B72-8CA8-25BC623A51D9}" vid="{898B1AD9-E3FC-431B-A92D-15992F2E7C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1115</Words>
  <Application>Microsoft Office PowerPoint</Application>
  <PresentationFormat>On-screen Show (4:3)</PresentationFormat>
  <Paragraphs>128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MS PGothic</vt:lpstr>
      <vt:lpstr>Arial</vt:lpstr>
      <vt:lpstr>Calibri</vt:lpstr>
      <vt:lpstr>Helvetica</vt:lpstr>
      <vt:lpstr>Lato</vt:lpstr>
      <vt:lpstr>Lucida Grande</vt:lpstr>
      <vt:lpstr>Times New Roman</vt:lpstr>
      <vt:lpstr>Wingdings</vt:lpstr>
      <vt:lpstr>WDF-ACS Theme</vt:lpstr>
      <vt:lpstr>Overview of the result of self-assessment survey on practices and challenges on data disaggregation of SDG indicators</vt:lpstr>
      <vt:lpstr>Outline </vt:lpstr>
      <vt:lpstr>Statistical principle and regulatory framework </vt:lpstr>
      <vt:lpstr>Statistical law </vt:lpstr>
      <vt:lpstr>Statistical law </vt:lpstr>
      <vt:lpstr>Statistical law </vt:lpstr>
      <vt:lpstr>Data disaggregation and the SDGs </vt:lpstr>
      <vt:lpstr>Data disaggregation by age and sex</vt:lpstr>
      <vt:lpstr>Data disaggregation by age and by sex</vt:lpstr>
      <vt:lpstr>Data disaggregation by disability status</vt:lpstr>
      <vt:lpstr>Data disaggregation by disability status</vt:lpstr>
      <vt:lpstr>Data disaggregation by Race/Ethicity</vt:lpstr>
      <vt:lpstr>Data disaggregation by Income</vt:lpstr>
      <vt:lpstr>Data disaggregation by Income</vt:lpstr>
      <vt:lpstr>Data disaggregation by Migratory status</vt:lpstr>
      <vt:lpstr>Data disaggregation by Geographic area</vt:lpstr>
      <vt:lpstr>Data disaggregation by Geographic area</vt:lpstr>
      <vt:lpstr>Other disaggregation categories</vt:lpstr>
      <vt:lpstr>Data disaggregation – General information</vt:lpstr>
      <vt:lpstr>Data disaggregation – General information</vt:lpstr>
      <vt:lpstr>NSO’s role in reporting and follow-up and review of the 2063 Agenda and SDGs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2017-05-25T23:52:08Z</dcterms:created>
  <dcterms:modified xsi:type="dcterms:W3CDTF">2017-10-02T07:28:27Z</dcterms:modified>
</cp:coreProperties>
</file>