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5" autoAdjust="0"/>
    <p:restoredTop sz="94660"/>
  </p:normalViewPr>
  <p:slideViewPr>
    <p:cSldViewPr snapToGrid="0">
      <p:cViewPr>
        <p:scale>
          <a:sx n="50" d="100"/>
          <a:sy n="50" d="100"/>
        </p:scale>
        <p:origin x="1374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15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0" y="3465218"/>
            <a:ext cx="8534400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27" y="6278095"/>
            <a:ext cx="6236620" cy="54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0" y="6231333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90600465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2303" y="56700"/>
            <a:ext cx="11553935" cy="492443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5951" y="756560"/>
            <a:ext cx="11589479" cy="5529943"/>
          </a:xfrm>
        </p:spPr>
        <p:txBody>
          <a:bodyPr/>
          <a:lstStyle>
            <a:lvl1pPr>
              <a:buClr>
                <a:schemeClr val="tx2"/>
              </a:buClr>
              <a:buSzPct val="11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306457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687" y="56700"/>
            <a:ext cx="11299372" cy="492443"/>
          </a:xfrm>
        </p:spPr>
        <p:txBody>
          <a:bodyPr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42686" y="604060"/>
            <a:ext cx="11299372" cy="430887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800" i="1">
                <a:solidFill>
                  <a:schemeClr val="tx2"/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42687" y="1349832"/>
            <a:ext cx="11299372" cy="4936671"/>
          </a:xfrm>
        </p:spPr>
        <p:txBody>
          <a:bodyPr/>
          <a:lstStyle>
            <a:lvl1pPr>
              <a:buClr>
                <a:schemeClr val="tx2"/>
              </a:buClr>
              <a:buSzPct val="10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90233799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5683683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47096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060742"/>
            <a:ext cx="5486400" cy="338554"/>
          </a:xfrm>
          <a:noFill/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750886"/>
            <a:ext cx="5486400" cy="1169551"/>
          </a:xfrm>
        </p:spPr>
        <p:txBody>
          <a:bodyPr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Section Title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7315200" y="0"/>
            <a:ext cx="4876800" cy="642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267910465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6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6" y="3467757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</p:spTree>
    <p:extLst>
      <p:ext uri="{BB962C8B-B14F-4D97-AF65-F5344CB8AC3E}">
        <p14:creationId xmlns:p14="http://schemas.microsoft.com/office/powerpoint/2010/main" val="2356513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3" y="4639290"/>
            <a:ext cx="10060516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3" y="5697071"/>
            <a:ext cx="10060516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0444294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332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0" y="2057400"/>
            <a:ext cx="46228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0" y="2057400"/>
            <a:ext cx="46228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56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>
          <a:xfrm>
            <a:off x="11224685" y="6376988"/>
            <a:ext cx="357716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17AD262-F952-461E-A2B6-1196382F4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67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200" y="56697"/>
            <a:ext cx="12091912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" y="598715"/>
            <a:ext cx="12091912" cy="570955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01" y="6440808"/>
            <a:ext cx="3789891" cy="32814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>
            <a:off x="0" y="6308270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010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2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2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2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839" y="-5405"/>
            <a:ext cx="12191161" cy="6863405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3076" name="Rectangle 3"/>
          <p:cNvSpPr>
            <a:spLocks/>
          </p:cNvSpPr>
          <p:nvPr/>
        </p:nvSpPr>
        <p:spPr bwMode="auto">
          <a:xfrm>
            <a:off x="9647238" y="29686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CEA</a:t>
            </a:r>
          </a:p>
        </p:txBody>
      </p:sp>
      <p:sp>
        <p:nvSpPr>
          <p:cNvPr id="3077" name="Rectangle 4" descr="image2.png"/>
          <p:cNvSpPr>
            <a:spLocks/>
          </p:cNvSpPr>
          <p:nvPr/>
        </p:nvSpPr>
        <p:spPr bwMode="auto">
          <a:xfrm>
            <a:off x="9031289" y="284164"/>
            <a:ext cx="573087" cy="477837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5751600" y="2272392"/>
            <a:ext cx="5195192" cy="1280351"/>
          </a:xfrm>
        </p:spPr>
        <p:txBody>
          <a:bodyPr/>
          <a:lstStyle/>
          <a:p>
            <a:pPr indent="12700" algn="ctr">
              <a:lnSpc>
                <a:spcPct val="104000"/>
              </a:lnSpc>
            </a:pPr>
            <a:r>
              <a:rPr lang="en-US" altLang="fr-FR" sz="4000" dirty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Objectives and expected outputs </a:t>
            </a:r>
            <a:endParaRPr lang="en-US" altLang="fr-FR" sz="4000" dirty="0">
              <a:solidFill>
                <a:schemeClr val="accent6">
                  <a:lumMod val="20000"/>
                  <a:lumOff val="80000"/>
                </a:schemeClr>
              </a:solidFill>
              <a:ea typeface="Lato" panose="020F0502020204030203" pitchFamily="34" charset="0"/>
              <a:cs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3079" name="Rectangle 6"/>
          <p:cNvSpPr>
            <a:spLocks/>
          </p:cNvSpPr>
          <p:nvPr/>
        </p:nvSpPr>
        <p:spPr bwMode="auto">
          <a:xfrm>
            <a:off x="6126163" y="5259348"/>
            <a:ext cx="3816350" cy="5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100"/>
              </a:spcBef>
            </a:pPr>
            <a:r>
              <a:rPr lang="en-US" altLang="fr-FR" sz="1700" dirty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Meron </a:t>
            </a:r>
            <a:r>
              <a:rPr lang="en-US" altLang="fr-FR" sz="1700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Kinfemichael</a:t>
            </a:r>
          </a:p>
          <a:p>
            <a:pPr algn="ctr">
              <a:spcBef>
                <a:spcPts val="100"/>
              </a:spcBef>
            </a:pPr>
            <a:r>
              <a:rPr lang="en-GB" altLang="fr-FR" sz="1700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African </a:t>
            </a:r>
            <a:r>
              <a:rPr lang="en-GB" altLang="fr-FR" sz="1700" dirty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Centre for Statistics</a:t>
            </a:r>
            <a:endParaRPr lang="en-US" altLang="fr-FR" sz="1700" dirty="0">
              <a:solidFill>
                <a:srgbClr val="FFFFFF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3080" name="Rectangle 7"/>
          <p:cNvSpPr>
            <a:spLocks/>
          </p:cNvSpPr>
          <p:nvPr/>
        </p:nvSpPr>
        <p:spPr bwMode="auto">
          <a:xfrm>
            <a:off x="6039421" y="6478542"/>
            <a:ext cx="398564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/>
            <a:r>
              <a:rPr lang="en-US" altLang="fr-FR" sz="1700" b="1" dirty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Lilongwe, Malawi, 27 September 2017</a:t>
            </a:r>
            <a:endParaRPr lang="en-US" altLang="fr-FR" sz="1700" b="1" dirty="0">
              <a:solidFill>
                <a:srgbClr val="FFFFFF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3081" name="AutoShape 8"/>
          <p:cNvSpPr>
            <a:spLocks/>
          </p:cNvSpPr>
          <p:nvPr/>
        </p:nvSpPr>
        <p:spPr bwMode="auto">
          <a:xfrm>
            <a:off x="2187576" y="3273426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2" name="AutoShape 9"/>
          <p:cNvSpPr>
            <a:spLocks/>
          </p:cNvSpPr>
          <p:nvPr/>
        </p:nvSpPr>
        <p:spPr bwMode="auto">
          <a:xfrm>
            <a:off x="2528888" y="3889376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3" name="AutoShape 10"/>
          <p:cNvSpPr>
            <a:spLocks/>
          </p:cNvSpPr>
          <p:nvPr/>
        </p:nvSpPr>
        <p:spPr bwMode="auto">
          <a:xfrm>
            <a:off x="2690814" y="4567239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4" name="AutoShape 11"/>
          <p:cNvSpPr>
            <a:spLocks/>
          </p:cNvSpPr>
          <p:nvPr/>
        </p:nvSpPr>
        <p:spPr bwMode="auto">
          <a:xfrm>
            <a:off x="2690814" y="5253039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5" name="AutoShape 12"/>
          <p:cNvSpPr>
            <a:spLocks/>
          </p:cNvSpPr>
          <p:nvPr/>
        </p:nvSpPr>
        <p:spPr bwMode="auto">
          <a:xfrm>
            <a:off x="2935289" y="5922964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6" name="AutoShape 13"/>
          <p:cNvSpPr>
            <a:spLocks/>
          </p:cNvSpPr>
          <p:nvPr/>
        </p:nvSpPr>
        <p:spPr bwMode="auto">
          <a:xfrm>
            <a:off x="1524000" y="0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7" name="AutoShape 14"/>
          <p:cNvSpPr>
            <a:spLocks/>
          </p:cNvSpPr>
          <p:nvPr/>
        </p:nvSpPr>
        <p:spPr bwMode="auto">
          <a:xfrm>
            <a:off x="3043239" y="6546851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8" name="AutoShape 15"/>
          <p:cNvSpPr>
            <a:spLocks/>
          </p:cNvSpPr>
          <p:nvPr/>
        </p:nvSpPr>
        <p:spPr bwMode="auto">
          <a:xfrm>
            <a:off x="1524000" y="573089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9" name="AutoShape 16"/>
          <p:cNvSpPr>
            <a:spLocks/>
          </p:cNvSpPr>
          <p:nvPr/>
        </p:nvSpPr>
        <p:spPr bwMode="auto">
          <a:xfrm>
            <a:off x="1524000" y="1238250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0" name="AutoShape 17"/>
          <p:cNvSpPr>
            <a:spLocks/>
          </p:cNvSpPr>
          <p:nvPr/>
        </p:nvSpPr>
        <p:spPr bwMode="auto">
          <a:xfrm>
            <a:off x="1524001" y="1871639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1" name="AutoShape 18"/>
          <p:cNvSpPr>
            <a:spLocks/>
          </p:cNvSpPr>
          <p:nvPr/>
        </p:nvSpPr>
        <p:spPr bwMode="auto">
          <a:xfrm>
            <a:off x="1524001" y="2600326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2" name="Rectangle 19"/>
          <p:cNvSpPr>
            <a:spLocks/>
          </p:cNvSpPr>
          <p:nvPr/>
        </p:nvSpPr>
        <p:spPr bwMode="auto">
          <a:xfrm>
            <a:off x="5305872" y="4331247"/>
            <a:ext cx="5254625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/>
            <a:r>
              <a:rPr lang="en-US" altLang="fr-FR" sz="1900" b="1" dirty="0">
                <a:solidFill>
                  <a:srgbClr val="FFC000"/>
                </a:solidFill>
                <a:latin typeface="Lato" panose="020F0502020204030203" pitchFamily="34" charset="0"/>
                <a:sym typeface="Lato" panose="020F0502020204030203" pitchFamily="34" charset="0"/>
              </a:rPr>
              <a:t>Sub-regional workshop on Data disaggregation</a:t>
            </a:r>
          </a:p>
        </p:txBody>
      </p:sp>
      <p:sp>
        <p:nvSpPr>
          <p:cNvPr id="3093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 lang="en-US" altLang="fr-FR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  <a:p>
            <a:fld id="{B01BFE31-AD30-4F55-A4E4-CE7B450CF237}" type="slidenum">
              <a:rPr lang="en-US" altLang="fr-FR"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/>
              <a:t>1</a:t>
            </a:fld>
            <a:endParaRPr lang="en-US" altLang="fr-FR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8664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DA10-Pillar 1: Means of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Horizontal pillar addressing all </a:t>
            </a:r>
            <a:r>
              <a:rPr lang="en-US" dirty="0" smtClean="0"/>
              <a:t>the SDGs </a:t>
            </a:r>
            <a:r>
              <a:rPr lang="en-US" dirty="0"/>
              <a:t>and in particular SDG 17 (means of implementation and partnerships) and more specifically targets 17.18 and 17.19 and their related indicators </a:t>
            </a:r>
          </a:p>
          <a:p>
            <a:r>
              <a:rPr lang="en-US" b="1" dirty="0" smtClean="0"/>
              <a:t>Objective of the pillar: </a:t>
            </a:r>
            <a:r>
              <a:rPr lang="en-US" dirty="0"/>
              <a:t>To enhance capacity of developing countries to strengthen statistical institutional environments and production processes across multiple statistical domains to measure, monitor and report on the 2030 Sustainable Development </a:t>
            </a:r>
            <a:r>
              <a:rPr lang="en-US" dirty="0" smtClean="0"/>
              <a:t>Agenda</a:t>
            </a:r>
          </a:p>
          <a:p>
            <a:r>
              <a:rPr lang="en-GB" dirty="0" smtClean="0"/>
              <a:t>Workshop organized under </a:t>
            </a:r>
            <a:r>
              <a:rPr lang="en-US" dirty="0" smtClean="0"/>
              <a:t>expectations accomplishments</a:t>
            </a:r>
            <a:r>
              <a:rPr lang="en-GB" dirty="0" smtClean="0"/>
              <a:t> </a:t>
            </a:r>
            <a:r>
              <a:rPr lang="en-GB" b="1" i="1" dirty="0" smtClean="0"/>
              <a:t>“</a:t>
            </a:r>
            <a:r>
              <a:rPr lang="en-US" b="1" i="1" dirty="0" smtClean="0"/>
              <a:t>EA1 </a:t>
            </a:r>
            <a:r>
              <a:rPr lang="en-US" b="1" i="1" dirty="0"/>
              <a:t>Enhanced capacity of target countries to launch or improve institutional mechanisms and procedures, at national and local level, for the production and utilization of SDG </a:t>
            </a:r>
            <a:r>
              <a:rPr lang="en-US" b="1" i="1" dirty="0" smtClean="0"/>
              <a:t>indicators”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0737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Context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Workshop builds </a:t>
            </a:r>
            <a:r>
              <a:rPr lang="en-US" dirty="0"/>
              <a:t>on work on data disaggregation being undertaken by the </a:t>
            </a:r>
            <a:r>
              <a:rPr lang="en-US" dirty="0" smtClean="0"/>
              <a:t>Interagency and </a:t>
            </a:r>
            <a:r>
              <a:rPr lang="en-US" dirty="0"/>
              <a:t>expert group on SDG indicators which focuses on ensuring the Global </a:t>
            </a:r>
            <a:r>
              <a:rPr lang="en-US" dirty="0" smtClean="0"/>
              <a:t>Indicator Framework </a:t>
            </a:r>
            <a:r>
              <a:rPr lang="en-US" dirty="0"/>
              <a:t>adequately incorporates data </a:t>
            </a:r>
            <a:r>
              <a:rPr lang="en-US" dirty="0" smtClean="0"/>
              <a:t>disaggregation</a:t>
            </a:r>
          </a:p>
          <a:p>
            <a:r>
              <a:rPr lang="en-US" dirty="0" smtClean="0"/>
              <a:t>UNSD is </a:t>
            </a:r>
            <a:r>
              <a:rPr lang="en-US" dirty="0"/>
              <a:t>developing a guideline on data disaggregation that will help </a:t>
            </a:r>
            <a:r>
              <a:rPr lang="en-US" dirty="0" smtClean="0"/>
              <a:t>provide guidance </a:t>
            </a:r>
            <a:r>
              <a:rPr lang="en-US" dirty="0"/>
              <a:t>to countries on the topic, which inter alia will also include best practices from </a:t>
            </a:r>
            <a:r>
              <a:rPr lang="en-US" dirty="0" smtClean="0"/>
              <a:t>different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165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Allow experts </a:t>
            </a:r>
            <a:r>
              <a:rPr lang="en-US" dirty="0"/>
              <a:t>from national statistical systems, academic </a:t>
            </a:r>
            <a:r>
              <a:rPr lang="en-US" dirty="0" smtClean="0"/>
              <a:t>institutions </a:t>
            </a:r>
            <a:r>
              <a:rPr lang="en-US" dirty="0"/>
              <a:t>and international organizations to discuss various issues and challenges with regard to </a:t>
            </a:r>
            <a:r>
              <a:rPr lang="en-US" dirty="0" smtClean="0"/>
              <a:t>data disaggregation</a:t>
            </a:r>
          </a:p>
          <a:p>
            <a:r>
              <a:rPr lang="en-US" dirty="0" smtClean="0"/>
              <a:t>Facilitate sharing </a:t>
            </a:r>
            <a:r>
              <a:rPr lang="en-US" dirty="0"/>
              <a:t>of best practices in addressing the data </a:t>
            </a:r>
            <a:r>
              <a:rPr lang="en-US" dirty="0" smtClean="0"/>
              <a:t>disaggregation </a:t>
            </a:r>
            <a:r>
              <a:rPr lang="en-US" dirty="0"/>
              <a:t>requirements to fulfil the call to leave no one behind</a:t>
            </a:r>
          </a:p>
        </p:txBody>
      </p:sp>
    </p:spTree>
    <p:extLst>
      <p:ext uri="{BB962C8B-B14F-4D97-AF65-F5344CB8AC3E}">
        <p14:creationId xmlns:p14="http://schemas.microsoft.com/office/powerpoint/2010/main" val="17019748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Expected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Common and </a:t>
            </a:r>
            <a:r>
              <a:rPr lang="en-US" dirty="0"/>
              <a:t>improved understanding among </a:t>
            </a:r>
            <a:r>
              <a:rPr lang="en-US" dirty="0" smtClean="0"/>
              <a:t>the participants </a:t>
            </a:r>
            <a:r>
              <a:rPr lang="en-US" dirty="0"/>
              <a:t>about the various technical issues and challenges of </a:t>
            </a:r>
            <a:r>
              <a:rPr lang="en-US" dirty="0" smtClean="0"/>
              <a:t>disaggregation</a:t>
            </a:r>
          </a:p>
          <a:p>
            <a:r>
              <a:rPr lang="en-US" dirty="0" smtClean="0"/>
              <a:t>Valuable inputs </a:t>
            </a:r>
            <a:r>
              <a:rPr lang="en-US" dirty="0"/>
              <a:t>for the continued development of guidelines and training material addressing </a:t>
            </a:r>
            <a:r>
              <a:rPr lang="en-US" dirty="0" smtClean="0"/>
              <a:t>data disaggregation </a:t>
            </a:r>
            <a:r>
              <a:rPr lang="en-US" dirty="0"/>
              <a:t>for measuring and monitoring the </a:t>
            </a:r>
            <a:r>
              <a:rPr lang="en-US" dirty="0" smtClean="0"/>
              <a:t>SDGs</a:t>
            </a:r>
          </a:p>
          <a:p>
            <a:r>
              <a:rPr lang="en-US" dirty="0" smtClean="0"/>
              <a:t>Experiences from </a:t>
            </a:r>
            <a:r>
              <a:rPr lang="en-US" dirty="0"/>
              <a:t>the workshop </a:t>
            </a:r>
            <a:r>
              <a:rPr lang="en-US" dirty="0" smtClean="0"/>
              <a:t>to be </a:t>
            </a:r>
            <a:r>
              <a:rPr lang="en-US" dirty="0"/>
              <a:t>incorporated into the technical advisory missions to </a:t>
            </a:r>
            <a:r>
              <a:rPr lang="en-US" dirty="0" smtClean="0"/>
              <a:t>the target </a:t>
            </a:r>
            <a:r>
              <a:rPr lang="en-US" dirty="0"/>
              <a:t>countries for the </a:t>
            </a:r>
            <a:r>
              <a:rPr lang="en-US" dirty="0" err="1"/>
              <a:t>programme</a:t>
            </a:r>
            <a:r>
              <a:rPr lang="en-US" dirty="0"/>
              <a:t> and the strategic plans for statistics</a:t>
            </a:r>
          </a:p>
        </p:txBody>
      </p:sp>
    </p:spTree>
    <p:extLst>
      <p:ext uri="{BB962C8B-B14F-4D97-AF65-F5344CB8AC3E}">
        <p14:creationId xmlns:p14="http://schemas.microsoft.com/office/powerpoint/2010/main" val="3575550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22531" name="Rectangle 2"/>
          <p:cNvSpPr>
            <a:spLocks/>
          </p:cNvSpPr>
          <p:nvPr/>
        </p:nvSpPr>
        <p:spPr bwMode="auto">
          <a:xfrm>
            <a:off x="3884614" y="4294188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fr-FR" sz="5500" b="1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Thank you!</a:t>
            </a:r>
            <a:endParaRPr lang="en-US" altLang="fr-FR" sz="5500" b="1" dirty="0">
              <a:solidFill>
                <a:srgbClr val="FFFFFF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22532" name="Rectangle 3"/>
          <p:cNvSpPr>
            <a:spLocks/>
          </p:cNvSpPr>
          <p:nvPr/>
        </p:nvSpPr>
        <p:spPr bwMode="auto">
          <a:xfrm>
            <a:off x="9755188" y="184150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CEA</a:t>
            </a:r>
          </a:p>
        </p:txBody>
      </p:sp>
      <p:sp>
        <p:nvSpPr>
          <p:cNvPr id="22533" name="Rectangle 4" descr="image7.png"/>
          <p:cNvSpPr>
            <a:spLocks/>
          </p:cNvSpPr>
          <p:nvPr/>
        </p:nvSpPr>
        <p:spPr bwMode="auto">
          <a:xfrm>
            <a:off x="9140825" y="171451"/>
            <a:ext cx="573088" cy="479425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22534" name="AutoShape 5"/>
          <p:cNvSpPr>
            <a:spLocks/>
          </p:cNvSpPr>
          <p:nvPr/>
        </p:nvSpPr>
        <p:spPr bwMode="auto">
          <a:xfrm>
            <a:off x="5448301" y="6135689"/>
            <a:ext cx="129381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2536" name="Rectangle 7"/>
          <p:cNvSpPr>
            <a:spLocks/>
          </p:cNvSpPr>
          <p:nvPr/>
        </p:nvSpPr>
        <p:spPr bwMode="auto">
          <a:xfrm>
            <a:off x="5641975" y="6261100"/>
            <a:ext cx="9080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1200" b="1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UNECA.ORG</a:t>
            </a:r>
          </a:p>
        </p:txBody>
      </p:sp>
      <p:pic>
        <p:nvPicPr>
          <p:cNvPr id="22537" name="Picture 8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1" y="1171576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2538" name="Picture 9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1" y="2174876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0132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DF-ACS Theme">
  <a:themeElements>
    <a:clrScheme name="Esri Branding Colors 2013_Blue Background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9F2FF"/>
      </a:hlink>
      <a:folHlink>
        <a:srgbClr val="94E6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defRPr dirty="0" err="1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" id="{B5E9E839-4D9B-4B72-8CA8-25BC623A51D9}" vid="{898B1AD9-E3FC-431B-A92D-15992F2E7C3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Africa first template</Template>
  <TotalTime>25</TotalTime>
  <Words>303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ＭＳ Ｐゴシック</vt:lpstr>
      <vt:lpstr>Arial</vt:lpstr>
      <vt:lpstr>Calibri</vt:lpstr>
      <vt:lpstr>Helvetica</vt:lpstr>
      <vt:lpstr>Lato</vt:lpstr>
      <vt:lpstr>Lucida Grande</vt:lpstr>
      <vt:lpstr>Times New Roman</vt:lpstr>
      <vt:lpstr>Wingdings</vt:lpstr>
      <vt:lpstr>WDF-ACS Theme</vt:lpstr>
      <vt:lpstr>Objectives and expected outputs </vt:lpstr>
      <vt:lpstr>DA10-Pillar 1: Means of implementation</vt:lpstr>
      <vt:lpstr>Context </vt:lpstr>
      <vt:lpstr>Objectives </vt:lpstr>
      <vt:lpstr>Expected Outcome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Objectives and expected outputs</dc:title>
  <dc:creator>Léandre NGOGANG WANDJI</dc:creator>
  <cp:lastModifiedBy>Léandre NGOGANG WANDJI</cp:lastModifiedBy>
  <cp:revision>6</cp:revision>
  <dcterms:created xsi:type="dcterms:W3CDTF">2017-09-26T17:09:54Z</dcterms:created>
  <dcterms:modified xsi:type="dcterms:W3CDTF">2017-09-27T01:13:53Z</dcterms:modified>
</cp:coreProperties>
</file>