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72" r:id="rId2"/>
    <p:sldId id="358" r:id="rId3"/>
    <p:sldId id="373" r:id="rId4"/>
    <p:sldId id="383" r:id="rId5"/>
    <p:sldId id="380" r:id="rId6"/>
    <p:sldId id="384" r:id="rId7"/>
    <p:sldId id="374" r:id="rId8"/>
    <p:sldId id="360" r:id="rId9"/>
    <p:sldId id="381" r:id="rId10"/>
    <p:sldId id="378" r:id="rId11"/>
    <p:sldId id="361" r:id="rId12"/>
    <p:sldId id="379" r:id="rId13"/>
    <p:sldId id="382" r:id="rId14"/>
    <p:sldId id="362" r:id="rId15"/>
    <p:sldId id="327" r:id="rId1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>
      <p:cViewPr varScale="1">
        <p:scale>
          <a:sx n="89" d="100"/>
          <a:sy n="89" d="100"/>
        </p:scale>
        <p:origin x="1176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38F094-EBA2-4F82-A6EB-CF3CEC44E6C5}" type="datetimeFigureOut">
              <a:rPr lang="fr-FR" smtClean="0"/>
              <a:pPr/>
              <a:t>10/05/2018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79E6DF-2651-4F7B-8129-ADABC1F30D0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1284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64245-55A4-42E9-A6D4-6EC9DF02EA4A}" type="datetimeFigureOut">
              <a:rPr lang="fr-FR" smtClean="0"/>
              <a:pPr/>
              <a:t>10/05/2018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9B55-7BD5-4EEE-9371-FCE3838CC48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6364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64245-55A4-42E9-A6D4-6EC9DF02EA4A}" type="datetimeFigureOut">
              <a:rPr lang="fr-FR" smtClean="0"/>
              <a:pPr/>
              <a:t>10/05/2018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9B55-7BD5-4EEE-9371-FCE3838CC48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852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64245-55A4-42E9-A6D4-6EC9DF02EA4A}" type="datetimeFigureOut">
              <a:rPr lang="fr-FR" smtClean="0"/>
              <a:pPr/>
              <a:t>10/05/2018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9B55-7BD5-4EEE-9371-FCE3838CC48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7880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64245-55A4-42E9-A6D4-6EC9DF02EA4A}" type="datetimeFigureOut">
              <a:rPr lang="fr-FR" smtClean="0"/>
              <a:pPr/>
              <a:t>10/05/2018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9B55-7BD5-4EEE-9371-FCE3838CC48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036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64245-55A4-42E9-A6D4-6EC9DF02EA4A}" type="datetimeFigureOut">
              <a:rPr lang="fr-FR" smtClean="0"/>
              <a:pPr/>
              <a:t>10/05/2018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9B55-7BD5-4EEE-9371-FCE3838CC48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8074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64245-55A4-42E9-A6D4-6EC9DF02EA4A}" type="datetimeFigureOut">
              <a:rPr lang="fr-FR" smtClean="0"/>
              <a:pPr/>
              <a:t>10/05/2018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9B55-7BD5-4EEE-9371-FCE3838CC48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7457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64245-55A4-42E9-A6D4-6EC9DF02EA4A}" type="datetimeFigureOut">
              <a:rPr lang="fr-FR" smtClean="0"/>
              <a:pPr/>
              <a:t>10/05/2018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9B55-7BD5-4EEE-9371-FCE3838CC48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5117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64245-55A4-42E9-A6D4-6EC9DF02EA4A}" type="datetimeFigureOut">
              <a:rPr lang="fr-FR" smtClean="0"/>
              <a:pPr/>
              <a:t>10/05/2018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9B55-7BD5-4EEE-9371-FCE3838CC48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4046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64245-55A4-42E9-A6D4-6EC9DF02EA4A}" type="datetimeFigureOut">
              <a:rPr lang="fr-FR" smtClean="0"/>
              <a:pPr/>
              <a:t>10/05/2018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9B55-7BD5-4EEE-9371-FCE3838CC48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5775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64245-55A4-42E9-A6D4-6EC9DF02EA4A}" type="datetimeFigureOut">
              <a:rPr lang="fr-FR" smtClean="0"/>
              <a:pPr/>
              <a:t>10/05/2018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9B55-7BD5-4EEE-9371-FCE3838CC48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608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64245-55A4-42E9-A6D4-6EC9DF02EA4A}" type="datetimeFigureOut">
              <a:rPr lang="fr-FR" smtClean="0"/>
              <a:pPr/>
              <a:t>10/05/2018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9B55-7BD5-4EEE-9371-FCE3838CC48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0169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64245-55A4-42E9-A6D4-6EC9DF02EA4A}" type="datetimeFigureOut">
              <a:rPr lang="fr-FR" smtClean="0"/>
              <a:pPr/>
              <a:t>10/05/2018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49B55-7BD5-4EEE-9371-FCE3838CC48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4887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Etude de cas et expériences du Togo en matière d’intégration des données administratives, des données de masse et de l’Information géo spatiale</a:t>
            </a:r>
            <a:r>
              <a:rPr lang="fr-FR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sz="24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2060848"/>
            <a:ext cx="8352928" cy="4065315"/>
          </a:xfrm>
        </p:spPr>
        <p:txBody>
          <a:bodyPr>
            <a:normAutofit/>
          </a:bodyPr>
          <a:lstStyle/>
          <a:p>
            <a:endParaRPr lang="fr-FR" dirty="0" smtClean="0"/>
          </a:p>
          <a:p>
            <a:endParaRPr lang="fr-FR" dirty="0"/>
          </a:p>
          <a:p>
            <a:pPr marL="0" indent="0" algn="ctr">
              <a:buNone/>
            </a:pPr>
            <a:r>
              <a:rPr lang="fr-FR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Présenté par AGBETI KOMI</a:t>
            </a:r>
          </a:p>
          <a:p>
            <a:pPr marL="0" indent="0" algn="ctr">
              <a:buNone/>
            </a:pPr>
            <a:r>
              <a:rPr lang="fr-FR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Ingénieur Statisticien Economiste</a:t>
            </a:r>
          </a:p>
          <a:p>
            <a:pPr marL="0" indent="0">
              <a:buNone/>
            </a:pPr>
            <a:endParaRPr lang="fr-FR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Chef de Division des études sociodémographiques et sur les conditions de vie des ménages</a:t>
            </a:r>
          </a:p>
          <a:p>
            <a:pPr marL="0" indent="0">
              <a:buNone/>
            </a:pPr>
            <a:endParaRPr lang="fr-FR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fr-FR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INSEED TOGO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 algn="ctr">
              <a:buNone/>
            </a:pPr>
            <a:r>
              <a:rPr lang="fr-F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Lomé, TOGO du 09 au  11 Mai 2018</a:t>
            </a:r>
            <a:endParaRPr lang="fr-F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54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 DE LA PRESENTATION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600200"/>
            <a:ext cx="850728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CONTEXTE</a:t>
            </a:r>
          </a:p>
          <a:p>
            <a:pPr marL="0" indent="0">
              <a:buNone/>
            </a:pP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I. INTÉGRATION DES DONNÉES ADMINISTRATIVES</a:t>
            </a:r>
          </a:p>
          <a:p>
            <a:pPr marL="0" indent="0">
              <a:buNone/>
            </a:pP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Travaux réalisés</a:t>
            </a:r>
          </a:p>
          <a:p>
            <a:pPr marL="0" indent="0">
              <a:buNone/>
            </a:pP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Défis </a:t>
            </a:r>
          </a:p>
          <a:p>
            <a:pPr marL="0" indent="0">
              <a:buNone/>
            </a:pP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Opportunités </a:t>
            </a:r>
          </a:p>
          <a:p>
            <a:pPr marL="0" indent="0">
              <a:buNone/>
            </a:pP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II. INTÉGRATION DE L’INFORMATION GÉO SPATIALE</a:t>
            </a:r>
          </a:p>
          <a:p>
            <a:pPr marL="0" indent="0">
              <a:buNone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Travaux réalisés</a:t>
            </a:r>
          </a:p>
          <a:p>
            <a:pPr marL="0" indent="0">
              <a:buNone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Défis </a:t>
            </a:r>
          </a:p>
          <a:p>
            <a:pPr marL="0" indent="0">
              <a:buNone/>
            </a:pPr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Opportunités </a:t>
            </a:r>
            <a:endParaRPr 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711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490066"/>
          </a:xfrm>
        </p:spPr>
        <p:txBody>
          <a:bodyPr>
            <a:normAutofit fontScale="90000"/>
          </a:bodyPr>
          <a:lstStyle/>
          <a:p>
            <a:r>
              <a:rPr lang="fr-FR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CONTEXTE</a:t>
            </a:r>
            <a:endParaRPr lang="fr-FR" sz="32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980728"/>
            <a:ext cx="8686800" cy="5616624"/>
          </a:xfrm>
        </p:spPr>
        <p:txBody>
          <a:bodyPr>
            <a:normAutofit fontScale="47500" lnSpcReduction="20000"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fr-FR" sz="5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TOGO Pays pilote des ODD</a:t>
            </a:r>
          </a:p>
          <a:p>
            <a:pPr marL="0" indent="0" algn="just">
              <a:buNone/>
            </a:pPr>
            <a:endParaRPr lang="fr-FR" sz="5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Intégration des ODD dans la législation </a:t>
            </a:r>
            <a:endParaRPr lang="fr-FR" sz="5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5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 Togo, il a été adopté en 2008, la loi n°2008-005 du 30 mai 2008 portant loi-cadre sur l’environnement prévoyant la création de la Commission nationale de développement durable. L’existence d’un tel cadre juridique démontre la volonté du gouvernement à prendre en compte le développement durable dans la législation</a:t>
            </a:r>
            <a:r>
              <a:rPr lang="fr-FR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fr-FR" sz="5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Rapport du </a:t>
            </a:r>
            <a:r>
              <a:rPr lang="fr-FR" sz="5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Togo </a:t>
            </a:r>
            <a:r>
              <a:rPr lang="fr-FR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pour le forum politique de haut niveau sur le développement </a:t>
            </a:r>
            <a:r>
              <a:rPr lang="fr-FR" sz="5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durable</a:t>
            </a:r>
          </a:p>
          <a:p>
            <a:pPr marL="0" indent="0">
              <a:buNone/>
            </a:pPr>
            <a:endParaRPr lang="fr-FR" sz="5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fr-FR" sz="4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lang="fr-FR" altLang="fr-FR" sz="6000" b="1" dirty="0">
              <a:solidFill>
                <a:srgbClr val="0202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5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5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110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490066"/>
          </a:xfrm>
        </p:spPr>
        <p:txBody>
          <a:bodyPr>
            <a:normAutofit fontScale="90000"/>
          </a:bodyPr>
          <a:lstStyle/>
          <a:p>
            <a:r>
              <a:rPr lang="fr-FR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CONTEXTE</a:t>
            </a:r>
            <a:endParaRPr lang="fr-FR" sz="32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980728"/>
            <a:ext cx="8686800" cy="5616624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fr-FR" altLang="fr-FR" sz="5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Mise </a:t>
            </a:r>
            <a:r>
              <a:rPr lang="fr-FR" altLang="fr-FR" sz="5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place un cadre organisationnel à deux </a:t>
            </a:r>
            <a:r>
              <a:rPr lang="fr-FR" altLang="fr-FR" sz="5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niveaux </a:t>
            </a:r>
            <a:endParaRPr lang="fr-FR" sz="5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fr-FR" altLang="fr-FR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Premier </a:t>
            </a:r>
            <a:r>
              <a:rPr lang="fr-FR" alt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niveau: </a:t>
            </a:r>
            <a:r>
              <a:rPr lang="fr-FR" altLang="fr-FR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Equipe de Coordination (5 Pool d’experts avec </a:t>
            </a:r>
            <a:r>
              <a:rPr lang="fr-FR" alt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statisticien par Pool</a:t>
            </a:r>
            <a:r>
              <a:rPr lang="fr-FR" altLang="fr-FR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constitué de 30 personnes.</a:t>
            </a:r>
          </a:p>
          <a:p>
            <a:pPr marL="0" indent="0" algn="just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altLang="fr-FR" sz="5000" b="1" dirty="0">
                <a:solidFill>
                  <a:srgbClr val="0202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Rôle: Coordonner les travaux des groupes thématiques;  recenser dans les cadres </a:t>
            </a:r>
            <a:r>
              <a:rPr lang="fr-FR" altLang="fr-FR" sz="5000" b="1" dirty="0" smtClean="0">
                <a:solidFill>
                  <a:srgbClr val="0202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stratégiques existants et les </a:t>
            </a:r>
            <a:r>
              <a:rPr lang="fr-FR" altLang="fr-FR" sz="5000" b="1" dirty="0">
                <a:solidFill>
                  <a:srgbClr val="0202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indicateurs potentiels pour la mesure des cibles ODD.</a:t>
            </a:r>
          </a:p>
          <a:p>
            <a:pPr marL="0" indent="0" algn="just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fr-FR" altLang="fr-F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Deuxième niveau: </a:t>
            </a:r>
            <a:r>
              <a:rPr lang="fr-FR" altLang="fr-FR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Groupes thématiques, constitué de 67 cadres multisectoriels répartis dans 14 groupes. </a:t>
            </a:r>
          </a:p>
          <a:p>
            <a:pPr marL="0" indent="0" algn="just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altLang="fr-FR" sz="5000" b="1" dirty="0">
                <a:solidFill>
                  <a:srgbClr val="0202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Rôle: Elaborer les indicateurs relatifs à leurs </a:t>
            </a:r>
            <a:r>
              <a:rPr lang="fr-FR" altLang="fr-FR" sz="5000" b="1" dirty="0" smtClean="0">
                <a:solidFill>
                  <a:srgbClr val="0202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secteurs</a:t>
            </a:r>
          </a:p>
          <a:p>
            <a:pPr marL="0" indent="0">
              <a:buNone/>
            </a:pPr>
            <a:r>
              <a:rPr lang="fr-FR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INSEED </a:t>
            </a:r>
            <a:r>
              <a:rPr lang="fr-FR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 responsable </a:t>
            </a:r>
            <a:r>
              <a:rPr lang="fr-FR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 cadre de suivi-évaluation </a:t>
            </a:r>
            <a:r>
              <a:rPr lang="fr-FR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 </a:t>
            </a:r>
            <a:r>
              <a:rPr lang="fr-FR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ODD; appuie technique de tous les acteurs producteurs des indicateurs</a:t>
            </a:r>
          </a:p>
          <a:p>
            <a:pPr marL="0" indent="0">
              <a:buNone/>
            </a:pPr>
            <a:endParaRPr lang="fr-FR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Ministère de la Planification du développement (MPD) </a:t>
            </a:r>
            <a:r>
              <a:rPr lang="fr-FR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 responsable de la mise en œuvre du PND et des  ODD</a:t>
            </a:r>
          </a:p>
          <a:p>
            <a:pPr marL="0" indent="0" algn="just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lang="fr-FR" altLang="fr-FR" sz="6000" b="1" dirty="0">
              <a:solidFill>
                <a:srgbClr val="0202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5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5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881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fr-FR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INTÉGRATION DES DONNÉES ADMINISTRATIVES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980728"/>
            <a:ext cx="9165704" cy="576064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fr-FR" sz="5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sz="6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Domestication et le suivi-évaluation des ODD</a:t>
            </a:r>
          </a:p>
          <a:p>
            <a:pPr marL="0" indent="0">
              <a:buNone/>
            </a:pPr>
            <a:endParaRPr lang="fr-FR" sz="5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Préparation des outils pour la formulation du </a:t>
            </a:r>
            <a:r>
              <a:rPr lang="fr-FR" sz="5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PND : </a:t>
            </a:r>
          </a:p>
          <a:p>
            <a:pPr>
              <a:buFont typeface="Wingdings" panose="05000000000000000000" pitchFamily="2" charset="2"/>
              <a:buChar char="q"/>
            </a:pPr>
            <a:endParaRPr lang="fr-FR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altLang="fr-FR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Ainsi, 512  indicateurs  et leurs métadonnées </a:t>
            </a:r>
            <a:r>
              <a:rPr lang="fr-FR" altLang="fr-FR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altLang="fr-FR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SNDS 2) </a:t>
            </a:r>
            <a:endParaRPr lang="fr-FR" altLang="fr-FR" sz="5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5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5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Priorisation des </a:t>
            </a:r>
            <a:r>
              <a:rPr lang="fr-FR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cibles et indicateurs du développement durable :</a:t>
            </a:r>
          </a:p>
          <a:p>
            <a:pPr marL="0" indent="0" algn="ctr">
              <a:buNone/>
            </a:pPr>
            <a:r>
              <a:rPr lang="fr-FR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5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Formation des </a:t>
            </a:r>
            <a:r>
              <a:rPr lang="fr-FR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acteurs nationaux et </a:t>
            </a:r>
            <a:r>
              <a:rPr lang="fr-FR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sous-régionaux</a:t>
            </a:r>
            <a:r>
              <a:rPr lang="fr-FR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sur les outils et la méthodologie d’intégration des ODD et leurs cibles dans la planification. </a:t>
            </a:r>
            <a:endParaRPr lang="fr-FR" sz="5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fr-FR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laboration du </a:t>
            </a:r>
            <a:r>
              <a:rPr lang="fr-FR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 national de développement </a:t>
            </a:r>
            <a:r>
              <a:rPr lang="fr-FR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(PND 2018-2022): base pour l’intégration des ODD.</a:t>
            </a:r>
          </a:p>
          <a:p>
            <a:pPr marL="0" indent="0">
              <a:buNone/>
            </a:pPr>
            <a:endParaRPr lang="fr-FR" sz="9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Environ 345 indicateurs </a:t>
            </a:r>
            <a:r>
              <a:rPr lang="fr-FR" sz="9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pour la période </a:t>
            </a:r>
            <a:r>
              <a:rPr lang="fr-FR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2015-2030 </a:t>
            </a:r>
            <a:r>
              <a:rPr lang="fr-FR" sz="9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prenant en compte les 232 indicateurs ODD,  de l’AGENDA 2063 et les indicateurs spécifiques au </a:t>
            </a:r>
            <a:r>
              <a:rPr lang="fr-FR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TOGO</a:t>
            </a:r>
          </a:p>
          <a:p>
            <a:pPr marL="0" indent="0">
              <a:buNone/>
            </a:pPr>
            <a:endParaRPr lang="fr-FR" sz="9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9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 CIBLES et 152 indicateurs pour la période 2018-2022 prenant en compte les 232 indicateurs ODD,  </a:t>
            </a:r>
            <a:r>
              <a:rPr lang="fr-FR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 indicateurs de </a:t>
            </a:r>
            <a:r>
              <a:rPr lang="fr-FR" sz="9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l’AGENDA 2063 et les indicateurs spécifiques au TOGO</a:t>
            </a:r>
          </a:p>
          <a:p>
            <a:pPr marL="0" indent="0">
              <a:buNone/>
            </a:pPr>
            <a:endParaRPr lang="fr-FR" sz="9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9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9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9600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5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480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579296" cy="1143000"/>
          </a:xfrm>
        </p:spPr>
        <p:txBody>
          <a:bodyPr>
            <a:normAutofit/>
          </a:bodyPr>
          <a:lstStyle/>
          <a:p>
            <a:r>
              <a:rPr lang="fr-FR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Répartition des 152 indicateurs selon les sources</a:t>
            </a:r>
            <a:endParaRPr lang="fr-FR" sz="20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0045920"/>
              </p:ext>
            </p:extLst>
          </p:nvPr>
        </p:nvGraphicFramePr>
        <p:xfrm>
          <a:off x="179514" y="1556792"/>
          <a:ext cx="8568950" cy="2016224"/>
        </p:xfrm>
        <a:graphic>
          <a:graphicData uri="http://schemas.openxmlformats.org/drawingml/2006/table">
            <a:tbl>
              <a:tblPr/>
              <a:tblGrid>
                <a:gridCol w="6218254"/>
                <a:gridCol w="1222905"/>
                <a:gridCol w="1127791"/>
              </a:tblGrid>
              <a:tr h="272105"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Tableau 1: Répartition des indicateurs du PND selon les agendas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3186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Nombre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Pourcentage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821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Indicateurs PND issus des ODD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64.5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821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Indicateurs PND issus de L'AGENDA </a:t>
                      </a:r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186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Indicateurs PND issus des 512 indicateurs élaborés par</a:t>
                      </a:r>
                      <a:r>
                        <a:rPr lang="fr-FR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le</a:t>
                      </a:r>
                      <a:r>
                        <a:rPr lang="fr-F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TOGO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105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DES </a:t>
                      </a:r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INDICATEURS 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 PND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100.0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349600"/>
              </p:ext>
            </p:extLst>
          </p:nvPr>
        </p:nvGraphicFramePr>
        <p:xfrm>
          <a:off x="179510" y="3645024"/>
          <a:ext cx="8568953" cy="2663051"/>
        </p:xfrm>
        <a:graphic>
          <a:graphicData uri="http://schemas.openxmlformats.org/drawingml/2006/table">
            <a:tbl>
              <a:tblPr/>
              <a:tblGrid>
                <a:gridCol w="6176653"/>
                <a:gridCol w="1244549"/>
                <a:gridCol w="1147751"/>
              </a:tblGrid>
              <a:tr h="518221"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FR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Tableau 2: </a:t>
                      </a:r>
                      <a:r>
                        <a:rPr lang="fr-FR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Répartition </a:t>
                      </a:r>
                      <a:r>
                        <a:rPr lang="fr-FR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des indicateurs du PND selon les sources de </a:t>
                      </a:r>
                      <a:r>
                        <a:rPr lang="fr-FR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données</a:t>
                      </a:r>
                    </a:p>
                    <a:p>
                      <a:pPr algn="l" fontAlgn="b"/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613088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Indicateurs à renseigner avec les </a:t>
                      </a:r>
                      <a:r>
                        <a:rPr lang="fr-F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enquêtes </a:t>
                      </a:r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 cours ou déjà financés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16.4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221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Indicateurs du PND </a:t>
                      </a:r>
                      <a:r>
                        <a:rPr lang="fr-F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nécessitant </a:t>
                      </a:r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 nouvelles </a:t>
                      </a:r>
                      <a:r>
                        <a:rPr lang="fr-F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enquêtes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17.1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537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0" u="none" strike="noStrike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</a:rPr>
                        <a:t>Indicateurs du PND à renseigner à partir des collectes de données administratives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1" i="0" u="none" strike="noStrike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</a:rPr>
                        <a:t>101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1" i="0" u="none" strike="noStrike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</a:rPr>
                        <a:t>66.4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221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100.0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8258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036496" cy="70609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/>
            </a:r>
            <a:br>
              <a:rPr lang="en-GB" b="1" dirty="0"/>
            </a:b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INTÉGRATION DE L’INFORMATION GÉO SPATIALE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196752"/>
            <a:ext cx="8856984" cy="5184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INSEED</a:t>
            </a:r>
            <a:endParaRPr lang="fr-FR" sz="2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RGPH4 : </a:t>
            </a:r>
            <a:r>
              <a:rPr lang="en-GB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cartographie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censitaire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Recensement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Générale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des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Entreprises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(RGE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: </a:t>
            </a:r>
            <a:r>
              <a:rPr lang="en-GB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coordonnées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géo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spatiales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Cartographie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GB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pauvreté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Géolocalisation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 infrastructures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sociaux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collectifs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e-village </a:t>
            </a:r>
            <a:r>
              <a:rPr lang="en-GB" sz="1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sz="1700" b="1" i="1" dirty="0" smtClean="0"/>
              <a:t>déployer différents outils </a:t>
            </a:r>
            <a:r>
              <a:rPr lang="fr-FR" sz="1700" b="1" i="1" dirty="0"/>
              <a:t>de suivi et de gestion de l’état civil, des naissances, des mariages, décès</a:t>
            </a:r>
            <a:r>
              <a:rPr lang="fr-FR" sz="1700" b="1" i="1" dirty="0" smtClean="0"/>
              <a:t>’’, 4000 personnes dotées de portables, chef cantons, </a:t>
            </a:r>
            <a:r>
              <a:rPr lang="fr-FR" sz="1700" b="1" i="1" dirty="0" err="1" smtClean="0"/>
              <a:t>etc</a:t>
            </a:r>
            <a:r>
              <a:rPr lang="fr-FR" sz="1700" b="1" i="1" dirty="0" smtClean="0"/>
              <a:t>;)</a:t>
            </a:r>
            <a:endParaRPr lang="fr-FR" sz="17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Cartographie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électorale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Carte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d'occupation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des sols 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avec le Ministère de </a:t>
            </a:r>
            <a:r>
              <a:rPr lang="en-GB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l’Environnement</a:t>
            </a:r>
            <a:endParaRPr lang="en-GB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Entités </a:t>
            </a:r>
            <a:r>
              <a:rPr lang="fr-FR" sz="2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géographiques</a:t>
            </a:r>
            <a:r>
              <a:rPr lang="fr-FR" sz="2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: Régions, préfectures cantons, et les Zones de dénombrement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0792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INTÉGRATION DE L’INFORMATION GÉO SPATIALE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sz="2400" dirty="0">
              <a:solidFill>
                <a:srgbClr val="0000CC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600200"/>
            <a:ext cx="8640960" cy="50691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Ministère </a:t>
            </a:r>
            <a:r>
              <a:rPr lang="en-GB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GB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l’Environnement</a:t>
            </a:r>
            <a:endParaRPr lang="en-GB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place d'une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unité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cartographique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au 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MERF</a:t>
            </a:r>
          </a:p>
          <a:p>
            <a:pPr marL="0" indent="0" algn="just">
              <a:buNone/>
            </a:pP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GB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Réalisation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 carte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d'occupation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des sols des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années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1975, 2000 et 2010 dans le cadre du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projet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Land Use/Land Cover avec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l'appui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l'USGS</a:t>
            </a:r>
            <a:endParaRPr lang="en-GB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GB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L’utilisation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2015 des données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géo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spatiales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Rapideye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resolution 5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mètres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pour la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Cartographie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l’occupation du sol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pour la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période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2013-2014) </a:t>
            </a:r>
            <a:r>
              <a:rPr lang="en-GB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avec un 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accent </a:t>
            </a:r>
            <a:r>
              <a:rPr lang="en-GB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particulier</a:t>
            </a:r>
            <a:r>
              <a:rPr lang="en-GB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sur 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</a:t>
            </a:r>
            <a:r>
              <a:rPr lang="en-GB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forets et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roduction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 statistiques pour toutes les strates (forets, </a:t>
            </a:r>
            <a:r>
              <a:rPr lang="en-GB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Savanes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Agglomerations, etc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r>
              <a:rPr lang="en-GB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voir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le </a:t>
            </a:r>
            <a:r>
              <a:rPr lang="en-GB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fichier</a:t>
            </a:r>
            <a:r>
              <a:rPr lang="en-GB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MERF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5337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INTÉGRATION DE L’INFORMATION GÉO SPATIALE</a:t>
            </a:r>
            <a:endParaRPr lang="fr-FR" sz="2400" dirty="0">
              <a:solidFill>
                <a:srgbClr val="0000CC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600200"/>
            <a:ext cx="8640960" cy="50691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 Ministère de </a:t>
            </a:r>
            <a:r>
              <a:rPr lang="en-GB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l’Environnement</a:t>
            </a:r>
            <a:r>
              <a:rPr lang="en-GB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(suite)</a:t>
            </a:r>
          </a:p>
          <a:p>
            <a:pPr marL="0" indent="0">
              <a:buNone/>
            </a:pP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Réalisation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l'inventaire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forestier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national (IFN)</a:t>
            </a:r>
          </a:p>
          <a:p>
            <a:pPr marL="0" lvl="0" indent="0">
              <a:buNone/>
            </a:pPr>
            <a:endParaRPr lang="en-GB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fr-F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Suivi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l'evolution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GB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température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GB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l'echelle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nationale par télédétection dans le cadre du </a:t>
            </a:r>
            <a:r>
              <a:rPr lang="en-GB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projet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PNIERN</a:t>
            </a:r>
          </a:p>
          <a:p>
            <a:pPr marL="0" lvl="0" indent="0">
              <a:buNone/>
            </a:pPr>
            <a:endParaRPr lang="en-GB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fr-F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Interprétation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des </a:t>
            </a:r>
            <a:r>
              <a:rPr lang="en-GB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photographies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aériennes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d'archive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pour la </a:t>
            </a:r>
            <a:r>
              <a:rPr lang="en-GB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mise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en place de la REDD+ au Togo</a:t>
            </a:r>
            <a:endParaRPr lang="fr-F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6046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INTÉGRATION DE L’INFORMATION GÉO SPATIALE</a:t>
            </a:r>
            <a:endParaRPr lang="fr-FR" sz="2400" dirty="0">
              <a:solidFill>
                <a:srgbClr val="0000CC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600200"/>
            <a:ext cx="8568952" cy="478112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Ministère de </a:t>
            </a:r>
            <a:r>
              <a:rPr lang="en-GB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l’Environnement</a:t>
            </a:r>
            <a:r>
              <a:rPr lang="en-GB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(Suite)</a:t>
            </a:r>
          </a:p>
          <a:p>
            <a:pPr marL="0" indent="0">
              <a:buNone/>
            </a:pPr>
            <a:endParaRPr lang="en-GB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Production des indicateurs ODD</a:t>
            </a:r>
          </a:p>
          <a:p>
            <a:pPr marL="0" indent="0">
              <a:buNone/>
            </a:pPr>
            <a:endParaRPr lang="en-GB" sz="20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8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Indicateurs </a:t>
            </a:r>
            <a:r>
              <a:rPr lang="fr-FR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relatifs aux écosystèmes notamment celles relatives (6.x) aux </a:t>
            </a:r>
            <a:r>
              <a:rPr lang="fr-FR" sz="1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écosytèmes</a:t>
            </a:r>
            <a:r>
              <a:rPr lang="fr-FR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tributaires de </a:t>
            </a:r>
            <a:r>
              <a:rPr lang="fr-FR" sz="18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l'eau</a:t>
            </a:r>
          </a:p>
          <a:p>
            <a:pPr marL="0" indent="0">
              <a:buNone/>
            </a:pP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6.6.1   Variation de l’étendue des écosystèmes tributaires de l’eau</a:t>
            </a:r>
          </a:p>
          <a:p>
            <a:pPr marL="0" indent="0">
              <a:buNone/>
            </a:pPr>
            <a:endParaRPr lang="en-GB" sz="1800" b="1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18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Elaboration </a:t>
            </a:r>
            <a:r>
              <a:rPr lang="en-GB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 indicateurs </a:t>
            </a:r>
            <a:r>
              <a:rPr lang="en-GB" sz="1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relatifs</a:t>
            </a:r>
            <a:r>
              <a:rPr lang="en-GB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à la </a:t>
            </a:r>
            <a:r>
              <a:rPr lang="en-GB" sz="1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gestion</a:t>
            </a:r>
            <a:r>
              <a:rPr lang="en-GB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durable des </a:t>
            </a:r>
            <a:r>
              <a:rPr lang="en-GB" sz="1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terres</a:t>
            </a:r>
            <a:r>
              <a:rPr lang="en-GB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(ODD 15.3) </a:t>
            </a:r>
            <a:endParaRPr lang="en-GB" sz="1800" b="1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15.3.1  Proportion de la surface émergée totale occupée par des terres dégradées</a:t>
            </a:r>
            <a:endParaRPr lang="en-GB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19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Elaboration </a:t>
            </a:r>
            <a:r>
              <a:rPr lang="en-GB" sz="19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 indicateurs </a:t>
            </a:r>
            <a:r>
              <a:rPr lang="en-GB" sz="19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relatifs</a:t>
            </a:r>
            <a:r>
              <a:rPr lang="en-GB" sz="19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aux surface de </a:t>
            </a:r>
            <a:r>
              <a:rPr lang="en-GB" sz="19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montagne</a:t>
            </a:r>
            <a:r>
              <a:rPr lang="en-GB" sz="19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(15.x)</a:t>
            </a:r>
          </a:p>
          <a:p>
            <a:pPr marL="0" indent="0">
              <a:buNone/>
            </a:pPr>
            <a:endParaRPr lang="en-GB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15.4.1  Sites importants pour la biodiversité des montagnes couverts par des aires </a:t>
            </a:r>
            <a:r>
              <a:rPr lang="fr-FR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protégées</a:t>
            </a:r>
          </a:p>
          <a:p>
            <a:pPr marL="0" indent="0">
              <a:buNone/>
            </a:pPr>
            <a:r>
              <a:rPr lang="fr-F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15.4.2  Indice du couvert végétal des montagnes</a:t>
            </a:r>
            <a:endParaRPr lang="en-GB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273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Défis et contraintes</a:t>
            </a:r>
            <a:endParaRPr lang="fr-FR" sz="30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417638"/>
            <a:ext cx="8435280" cy="4243609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endParaRPr lang="fr-F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fr-FR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ABSENCE DE CADRE NATIONAL  GEO SPATIALE </a:t>
            </a:r>
            <a:r>
              <a:rPr lang="fr-FR" sz="28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mais les démarches sont actuellement en cours</a:t>
            </a:r>
          </a:p>
          <a:p>
            <a:pPr marL="0" lvl="0" indent="0" algn="ctr">
              <a:buNone/>
            </a:pPr>
            <a:endParaRPr lang="fr-FR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fr-FR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ABSENCE DE CADRE NATIONAL STATISTIQUE  et </a:t>
            </a:r>
            <a:r>
              <a:rPr lang="fr-F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 SPATIALE </a:t>
            </a:r>
          </a:p>
          <a:p>
            <a:pPr marL="0" lvl="0" indent="0">
              <a:buNone/>
            </a:pPr>
            <a:endParaRPr lang="fr-F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fr-F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fr-F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2.1 INSEED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0" indent="0">
              <a:buNone/>
            </a:pP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Rendre opérationnelle la Division chargée de la cartographie ( renforcement de capacité , ressources humaines, logiciels, ressources financières, etc.).</a:t>
            </a:r>
            <a:endParaRPr lang="fr-F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4669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fr-FR" sz="3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Défis et contraintes</a:t>
            </a:r>
            <a:endParaRPr lang="fr-FR" sz="30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052736"/>
            <a:ext cx="8856984" cy="5616624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endParaRPr lang="fr-FR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 MINISTÈRE DE </a:t>
            </a:r>
            <a:r>
              <a:rPr lang="en-GB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L’ENVIRONNEMENT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sz="7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Concernant </a:t>
            </a:r>
            <a:r>
              <a:rPr lang="fr-FR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logiciels de traitement,  la licence de BIS  est expirée et non renouvelée, Instabilité de </a:t>
            </a:r>
            <a:r>
              <a:rPr lang="fr-FR" sz="7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QGIS</a:t>
            </a:r>
          </a:p>
          <a:p>
            <a:pPr>
              <a:buFont typeface="Wingdings" panose="05000000000000000000" pitchFamily="2" charset="2"/>
              <a:buChar char="q"/>
            </a:pPr>
            <a:endParaRPr lang="fr-FR" sz="7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7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en-GB" sz="7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données </a:t>
            </a:r>
            <a:r>
              <a:rPr lang="en-GB" sz="7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coûtent</a:t>
            </a:r>
            <a:r>
              <a:rPr lang="en-GB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7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très</a:t>
            </a:r>
            <a:r>
              <a:rPr lang="en-GB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7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chères</a:t>
            </a:r>
            <a:r>
              <a:rPr lang="en-GB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on ne </a:t>
            </a:r>
            <a:r>
              <a:rPr lang="en-GB" sz="7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peut</a:t>
            </a:r>
            <a:r>
              <a:rPr lang="en-GB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les </a:t>
            </a:r>
            <a:r>
              <a:rPr lang="en-GB" sz="7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avoir</a:t>
            </a:r>
            <a:r>
              <a:rPr lang="en-GB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7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régulièrement</a:t>
            </a:r>
            <a:r>
              <a:rPr lang="en-GB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surtout </a:t>
            </a:r>
            <a:r>
              <a:rPr lang="en-GB" sz="7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GB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en-GB" sz="7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veut</a:t>
            </a:r>
            <a:r>
              <a:rPr lang="en-GB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faire </a:t>
            </a:r>
            <a:r>
              <a:rPr lang="en-GB" sz="7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</a:t>
            </a:r>
            <a:r>
              <a:rPr lang="en-GB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couverture </a:t>
            </a:r>
            <a:r>
              <a:rPr lang="en-GB" sz="7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nationale</a:t>
            </a:r>
          </a:p>
          <a:p>
            <a:pPr marL="0" indent="0" algn="just">
              <a:buNone/>
            </a:pPr>
            <a:endParaRPr lang="en-GB" sz="7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GB" sz="7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en-GB" sz="7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Arriver</a:t>
            </a:r>
            <a:r>
              <a:rPr lang="en-GB" sz="7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à </a:t>
            </a:r>
            <a:r>
              <a:rPr lang="en-GB" sz="7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acquérir</a:t>
            </a:r>
            <a:r>
              <a:rPr lang="en-GB" sz="7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7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régulièrement</a:t>
            </a:r>
            <a:r>
              <a:rPr lang="en-GB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7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ces</a:t>
            </a:r>
            <a:r>
              <a:rPr lang="en-GB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données </a:t>
            </a:r>
            <a:r>
              <a:rPr lang="en-GB" sz="7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</a:t>
            </a:r>
            <a:r>
              <a:rPr lang="en-GB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les images pour la </a:t>
            </a:r>
            <a:r>
              <a:rPr lang="en-GB" sz="7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mise</a:t>
            </a:r>
            <a:r>
              <a:rPr lang="en-GB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à jour de </a:t>
            </a:r>
            <a:r>
              <a:rPr lang="en-GB" sz="7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ces</a:t>
            </a:r>
            <a:r>
              <a:rPr lang="en-GB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cartographies (car </a:t>
            </a:r>
            <a:r>
              <a:rPr lang="en-GB" sz="7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</a:t>
            </a:r>
            <a:r>
              <a:rPr lang="en-GB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7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faut</a:t>
            </a:r>
            <a:r>
              <a:rPr lang="en-GB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faire les </a:t>
            </a:r>
            <a:r>
              <a:rPr lang="en-GB" sz="7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inventaires</a:t>
            </a:r>
            <a:r>
              <a:rPr lang="en-GB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7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chaque</a:t>
            </a:r>
            <a:r>
              <a:rPr lang="en-GB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7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5ans)</a:t>
            </a:r>
          </a:p>
          <a:p>
            <a:pPr marL="0" indent="0" algn="just">
              <a:buNone/>
            </a:pPr>
            <a:endParaRPr lang="en-GB" sz="9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161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fr-FR" sz="3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Défis et contraintes</a:t>
            </a:r>
            <a:endParaRPr lang="fr-FR" sz="30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052736"/>
            <a:ext cx="8856984" cy="4680520"/>
          </a:xfrm>
        </p:spPr>
        <p:txBody>
          <a:bodyPr>
            <a:normAutofit fontScale="62500" lnSpcReduction="20000"/>
          </a:bodyPr>
          <a:lstStyle/>
          <a:p>
            <a:pPr marL="0" lvl="0" indent="0">
              <a:buNone/>
            </a:pPr>
            <a:endParaRPr lang="fr-FR" sz="4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4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GB" sz="4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inistère de </a:t>
            </a:r>
            <a:r>
              <a:rPr lang="en-GB" sz="43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l’environnement</a:t>
            </a:r>
            <a:endParaRPr lang="en-GB" sz="43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en-GB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Développer</a:t>
            </a:r>
            <a:r>
              <a:rPr lang="en-GB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GB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système</a:t>
            </a:r>
            <a:r>
              <a:rPr lang="en-GB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GB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suivi-évaluation</a:t>
            </a:r>
            <a:r>
              <a:rPr lang="en-GB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des ressources </a:t>
            </a:r>
            <a:r>
              <a:rPr lang="en-GB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forestières</a:t>
            </a:r>
            <a:r>
              <a:rPr lang="en-GB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(developer les </a:t>
            </a:r>
            <a:r>
              <a:rPr lang="en-GB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outils</a:t>
            </a:r>
            <a:r>
              <a:rPr lang="en-GB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les algorithms, </a:t>
            </a:r>
            <a:r>
              <a:rPr lang="en-GB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n-GB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just">
              <a:buNone/>
            </a:pPr>
            <a:endParaRPr lang="en-GB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en-GB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L’entrée</a:t>
            </a:r>
            <a:r>
              <a:rPr lang="en-GB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 Togo dans le </a:t>
            </a:r>
            <a:r>
              <a:rPr lang="fr-F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Réduction des Émissions dues à la Déforestation et à la Dégradation des forêts (REDD</a:t>
            </a:r>
            <a:r>
              <a:rPr lang="fr-FR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+), </a:t>
            </a:r>
            <a:r>
              <a:rPr lang="en-GB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c’est</a:t>
            </a:r>
            <a:r>
              <a:rPr lang="en-GB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GB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défi</a:t>
            </a:r>
            <a:r>
              <a:rPr lang="en-GB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pour </a:t>
            </a:r>
            <a:r>
              <a:rPr lang="en-GB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avoir</a:t>
            </a:r>
            <a:r>
              <a:rPr lang="en-GB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régulièrement</a:t>
            </a:r>
            <a:r>
              <a:rPr lang="en-GB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des données</a:t>
            </a:r>
            <a:endParaRPr lang="fr-FR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7667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Opportunités</a:t>
            </a:r>
            <a:r>
              <a:rPr lang="en-GB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5400" dirty="0"/>
              <a:t/>
            </a:r>
            <a:br>
              <a:rPr lang="fr-FR" sz="5400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GB" b="1" dirty="0">
                <a:solidFill>
                  <a:srgbClr val="FF0000"/>
                </a:solidFill>
              </a:rPr>
              <a:t> </a:t>
            </a:r>
            <a:r>
              <a:rPr lang="fr-FR" sz="6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6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INSEED</a:t>
            </a:r>
            <a:endParaRPr lang="fr-FR" sz="63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fr-FR" sz="6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fr-FR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L’INSEED est sollicité pour </a:t>
            </a:r>
            <a:r>
              <a:rPr lang="fr-FR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production des données géo </a:t>
            </a:r>
            <a:r>
              <a:rPr lang="fr-FR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spatiales avec les sectoriels (MPD</a:t>
            </a:r>
            <a:r>
              <a:rPr lang="fr-FR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Ministère de l’environnement et les autres Ministères, les agences </a:t>
            </a:r>
            <a:r>
              <a:rPr lang="fr-FR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fr-FR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il suffit de bien renforcer la Division pour mieux jouer le rôle de </a:t>
            </a:r>
            <a:r>
              <a:rPr lang="fr-FR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leader</a:t>
            </a:r>
          </a:p>
          <a:p>
            <a:pPr marL="0" lvl="0" indent="0">
              <a:buNone/>
            </a:pPr>
            <a:endParaRPr lang="fr-FR" sz="6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fr-FR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L’INSEED dispose de cadres formés mais il faut renforcer leurs </a:t>
            </a:r>
            <a:r>
              <a:rPr lang="fr-FR" sz="6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capacit</a:t>
            </a:r>
            <a:endParaRPr lang="fr-FR" sz="6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fr-FR" sz="6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GB" sz="6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MINISTÈRE DE L’ENVIRONNEMENT</a:t>
            </a:r>
            <a:endParaRPr lang="fr-FR" sz="6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fr-FR" sz="6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GB" sz="6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 arrêté portant la creation d’une </a:t>
            </a:r>
            <a:r>
              <a:rPr lang="en-GB" sz="6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Unité</a:t>
            </a:r>
            <a:r>
              <a:rPr lang="en-GB" sz="6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Gestion de base de données </a:t>
            </a:r>
            <a:r>
              <a:rPr lang="en-GB" sz="6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Cartographique</a:t>
            </a:r>
            <a:r>
              <a:rPr lang="en-GB" sz="6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 Ministère en 2016 et la creation de la cellule de Gestion des résultats de Inventaire Forestier national (IFN)en </a:t>
            </a:r>
            <a:r>
              <a:rPr lang="en-GB" sz="6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endParaRPr lang="fr-FR" sz="6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GB" sz="6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6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Acquisition des </a:t>
            </a:r>
            <a:r>
              <a:rPr lang="en-GB" sz="6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équipements</a:t>
            </a:r>
            <a:r>
              <a:rPr lang="en-GB" sz="6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6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informatiques</a:t>
            </a:r>
            <a:r>
              <a:rPr lang="en-GB" sz="6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pour la production des cartes (Open Source, les QGIS) et un logiciel à licence ( BERK LEY IMAGES SEGMENTATION (BIS) </a:t>
            </a:r>
            <a:r>
              <a:rPr lang="en-GB" sz="6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 le Programme PRORED /GIZ </a:t>
            </a:r>
            <a:endParaRPr lang="fr-FR" sz="63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GB" sz="6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en-GB" sz="6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premier inventaire realisé en 2015-2016 a permis de </a:t>
            </a:r>
            <a:r>
              <a:rPr lang="en-GB" sz="6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connaître</a:t>
            </a:r>
            <a:r>
              <a:rPr lang="en-GB" sz="6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6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l’état de la ressources forestiere et la couverture forestière du pays et sortir les données statistiques par </a:t>
            </a:r>
            <a:r>
              <a:rPr lang="en-GB" sz="6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region</a:t>
            </a:r>
          </a:p>
          <a:p>
            <a:pPr marL="0" indent="0">
              <a:lnSpc>
                <a:spcPct val="120000"/>
              </a:lnSpc>
              <a:buNone/>
            </a:pPr>
            <a:endParaRPr lang="fr-FR" sz="6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GB" sz="6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Existence </a:t>
            </a:r>
            <a:r>
              <a:rPr lang="en-GB" sz="6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d’une compténce nationale pour le traitement des données mais à renforcer</a:t>
            </a:r>
            <a:endParaRPr lang="fr-FR" sz="6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dirty="0"/>
              <a:t> </a:t>
            </a:r>
            <a:endParaRPr lang="fr-FR" sz="40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4137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r-FR" sz="5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fr-FR" sz="50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fr-FR" sz="5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MERCI POUR VOTRE AIMABLE ATTENTION</a:t>
            </a:r>
            <a:endParaRPr lang="fr-FR" sz="5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59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4583</TotalTime>
  <Words>1017</Words>
  <Application>Microsoft Office PowerPoint</Application>
  <PresentationFormat>Affichage à l'écran (4:3)</PresentationFormat>
  <Paragraphs>182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Wingdings</vt:lpstr>
      <vt:lpstr>Thème Office</vt:lpstr>
      <vt:lpstr>Etude de cas et expériences du Togo en matière d’intégration des données administratives, des données de masse et de l’Information géo spatiale </vt:lpstr>
      <vt:lpstr>PLAN DE LA PRESENTATION </vt:lpstr>
      <vt:lpstr>CONTEXTE</vt:lpstr>
      <vt:lpstr>CONTEXTE</vt:lpstr>
      <vt:lpstr>I. INTÉGRATION DES DONNÉES ADMINISTRATIVES</vt:lpstr>
      <vt:lpstr>Répartition des 152 indicateurs selon les sources</vt:lpstr>
      <vt:lpstr>   II. INTÉGRATION DE L’INFORMATION GÉO SPATIALE   </vt:lpstr>
      <vt:lpstr> II. INTÉGRATION DE L’INFORMATION GÉO SPATIALE </vt:lpstr>
      <vt:lpstr>II. INTÉGRATION DE L’INFORMATION GÉO SPATIALE</vt:lpstr>
      <vt:lpstr>II. INTÉGRATION DE L’INFORMATION GÉO SPATIALE</vt:lpstr>
      <vt:lpstr> Défis et contraintes</vt:lpstr>
      <vt:lpstr>Défis et contraintes</vt:lpstr>
      <vt:lpstr>Défis et contraintes</vt:lpstr>
      <vt:lpstr>Opportunités  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 se passera –t-il si nous n’utilisons pas  correctement notre premier dividende démographique?</dc:title>
  <dc:creator>admin</dc:creator>
  <cp:lastModifiedBy>PSR2016-INSEED-PC-01</cp:lastModifiedBy>
  <cp:revision>98</cp:revision>
  <dcterms:created xsi:type="dcterms:W3CDTF">2016-11-15T16:59:13Z</dcterms:created>
  <dcterms:modified xsi:type="dcterms:W3CDTF">2018-05-11T09:01:49Z</dcterms:modified>
</cp:coreProperties>
</file>