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705" r:id="rId2"/>
    <p:sldId id="613" r:id="rId3"/>
    <p:sldId id="617" r:id="rId4"/>
    <p:sldId id="618" r:id="rId5"/>
    <p:sldId id="620" r:id="rId6"/>
    <p:sldId id="694" r:id="rId7"/>
    <p:sldId id="696" r:id="rId8"/>
    <p:sldId id="695" r:id="rId9"/>
    <p:sldId id="697" r:id="rId10"/>
    <p:sldId id="690" r:id="rId11"/>
    <p:sldId id="691" r:id="rId12"/>
    <p:sldId id="692" r:id="rId13"/>
    <p:sldId id="693" r:id="rId14"/>
    <p:sldId id="698" r:id="rId15"/>
    <p:sldId id="699" r:id="rId16"/>
    <p:sldId id="700" r:id="rId17"/>
    <p:sldId id="704" r:id="rId18"/>
    <p:sldId id="623" r:id="rId19"/>
  </p:sldIdLst>
  <p:sldSz cx="9144000" cy="5715000" type="screen16x10"/>
  <p:notesSz cx="7010400" cy="9296400"/>
  <p:custShowLst>
    <p:custShow name="Ankara" id="0">
      <p:sldLst/>
    </p:custShow>
  </p:custShowLst>
  <p:custDataLst>
    <p:tags r:id="rId2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33CC"/>
    <a:srgbClr val="E6F4FE"/>
    <a:srgbClr val="FF3399"/>
    <a:srgbClr val="00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0604" autoAdjust="0"/>
  </p:normalViewPr>
  <p:slideViewPr>
    <p:cSldViewPr snapToGrid="0">
      <p:cViewPr varScale="1">
        <p:scale>
          <a:sx n="142" d="100"/>
          <a:sy n="142" d="100"/>
        </p:scale>
        <p:origin x="468" y="126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-286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88"/>
    </p:cViewPr>
  </p:sorterViewPr>
  <p:notesViewPr>
    <p:cSldViewPr snapToGrid="0">
      <p:cViewPr varScale="1">
        <p:scale>
          <a:sx n="89" d="100"/>
          <a:sy n="89" d="100"/>
        </p:scale>
        <p:origin x="375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 Gamez" userId="203b50c6-350c-4d55-a0e4-c446d2ffb971" providerId="ADAL" clId="{B00FA65C-BE8B-4E86-9947-3CAFCBB13882}"/>
    <pc:docChg chg="undo custSel addSld delSld modSld sldOrd">
      <pc:chgData name="Gabriel Gamez" userId="203b50c6-350c-4d55-a0e4-c446d2ffb971" providerId="ADAL" clId="{B00FA65C-BE8B-4E86-9947-3CAFCBB13882}" dt="2018-05-10T00:05:44.319" v="3788"/>
      <pc:docMkLst>
        <pc:docMk/>
      </pc:docMkLst>
      <pc:sldChg chg="add del">
        <pc:chgData name="Gabriel Gamez" userId="203b50c6-350c-4d55-a0e4-c446d2ffb971" providerId="ADAL" clId="{B00FA65C-BE8B-4E86-9947-3CAFCBB13882}" dt="2018-05-09T22:08:16.917" v="552" actId="2696"/>
        <pc:sldMkLst>
          <pc:docMk/>
          <pc:sldMk cId="851701282" sldId="273"/>
        </pc:sldMkLst>
      </pc:sldChg>
      <pc:sldChg chg="add del setBg">
        <pc:chgData name="Gabriel Gamez" userId="203b50c6-350c-4d55-a0e4-c446d2ffb971" providerId="ADAL" clId="{B00FA65C-BE8B-4E86-9947-3CAFCBB13882}" dt="2018-05-09T22:08:20.653" v="553" actId="2696"/>
        <pc:sldMkLst>
          <pc:docMk/>
          <pc:sldMk cId="3917774531" sldId="274"/>
        </pc:sldMkLst>
      </pc:sldChg>
      <pc:sldChg chg="modSp add modTransition">
        <pc:chgData name="Gabriel Gamez" userId="203b50c6-350c-4d55-a0e4-c446d2ffb971" providerId="ADAL" clId="{B00FA65C-BE8B-4E86-9947-3CAFCBB13882}" dt="2018-05-09T00:56:23.732" v="111"/>
        <pc:sldMkLst>
          <pc:docMk/>
          <pc:sldMk cId="3064618194" sldId="36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064618194" sldId="368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6:23.732" v="111"/>
          <ac:spMkLst>
            <pc:docMk/>
            <pc:sldMk cId="3064618194" sldId="368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700870395" sldId="40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700870395" sldId="40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700870395" sldId="400"/>
            <ac:spMk id="4099" creationId="{00000000-0000-0000-0000-000000000000}"/>
          </ac:spMkLst>
        </pc:spChg>
      </pc:sldChg>
      <pc:sldChg chg="add modTransition">
        <pc:chgData name="Gabriel Gamez" userId="203b50c6-350c-4d55-a0e4-c446d2ffb971" providerId="ADAL" clId="{B00FA65C-BE8B-4E86-9947-3CAFCBB13882}" dt="2018-05-08T22:33:37.043" v="25"/>
        <pc:sldMkLst>
          <pc:docMk/>
          <pc:sldMk cId="2236235224" sldId="401"/>
        </pc:sldMkLst>
      </pc:sldChg>
      <pc:sldChg chg="modSp add modTransition">
        <pc:chgData name="Gabriel Gamez" userId="203b50c6-350c-4d55-a0e4-c446d2ffb971" providerId="ADAL" clId="{B00FA65C-BE8B-4E86-9947-3CAFCBB13882}" dt="2018-05-09T01:02:20.603" v="112"/>
        <pc:sldMkLst>
          <pc:docMk/>
          <pc:sldMk cId="385610282" sldId="402"/>
        </pc:sldMkLst>
        <pc:spChg chg="mod">
          <ac:chgData name="Gabriel Gamez" userId="203b50c6-350c-4d55-a0e4-c446d2ffb971" providerId="ADAL" clId="{B00FA65C-BE8B-4E86-9947-3CAFCBB13882}" dt="2018-05-09T01:02:20.603" v="112"/>
          <ac:spMkLst>
            <pc:docMk/>
            <pc:sldMk cId="385610282" sldId="402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5610282" sldId="402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16:17.918" v="114"/>
        <pc:sldMkLst>
          <pc:docMk/>
          <pc:sldMk cId="652384457" sldId="403"/>
        </pc:sldMkLst>
        <pc:spChg chg="mod">
          <ac:chgData name="Gabriel Gamez" userId="203b50c6-350c-4d55-a0e4-c446d2ffb971" providerId="ADAL" clId="{B00FA65C-BE8B-4E86-9947-3CAFCBB13882}" dt="2018-05-09T01:16:17.918" v="114"/>
          <ac:spMkLst>
            <pc:docMk/>
            <pc:sldMk cId="652384457" sldId="403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652384457" sldId="403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3416158339" sldId="404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16158339" sldId="404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16158339" sldId="404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859909875" sldId="40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859909875" sldId="405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859909875" sldId="405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2065844249" sldId="40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65844249" sldId="40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65844249" sldId="406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205921794" sldId="40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5921794" sldId="407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5921794" sldId="407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28:18.776" v="116"/>
        <pc:sldMkLst>
          <pc:docMk/>
          <pc:sldMk cId="2636960687" sldId="408"/>
        </pc:sldMkLst>
        <pc:spChg chg="mod">
          <ac:chgData name="Gabriel Gamez" userId="203b50c6-350c-4d55-a0e4-c446d2ffb971" providerId="ADAL" clId="{B00FA65C-BE8B-4E86-9947-3CAFCBB13882}" dt="2018-05-09T01:28:18.776" v="116"/>
          <ac:spMkLst>
            <pc:docMk/>
            <pc:sldMk cId="2636960687" sldId="408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636960687" sldId="408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31:58.564" v="117"/>
        <pc:sldMkLst>
          <pc:docMk/>
          <pc:sldMk cId="243153280" sldId="409"/>
        </pc:sldMkLst>
        <pc:spChg chg="mod">
          <ac:chgData name="Gabriel Gamez" userId="203b50c6-350c-4d55-a0e4-c446d2ffb971" providerId="ADAL" clId="{B00FA65C-BE8B-4E86-9947-3CAFCBB13882}" dt="2018-05-09T01:31:58.564" v="117"/>
          <ac:spMkLst>
            <pc:docMk/>
            <pc:sldMk cId="243153280" sldId="409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43153280" sldId="409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3762464713" sldId="41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62464713" sldId="41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62464713" sldId="410"/>
            <ac:spMk id="4099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3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3"/>
            <ac:spMk id="1433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3"/>
            <ac:spMk id="30723" creationId="{EF8AF794-CB22-40B1-BA61-4DC5B44F4E46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7"/>
            <ac:spMk id="16386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7"/>
            <ac:spMk id="16387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8"/>
            <ac:spMk id="18434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8"/>
            <ac:spMk id="18435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2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20"/>
            <ac:spMk id="2457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20"/>
            <ac:spMk id="2457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23:00:52.961" v="1844" actId="1036"/>
        <pc:sldMkLst>
          <pc:docMk/>
          <pc:sldMk cId="3248790839" sldId="632"/>
        </pc:sldMkLst>
        <pc:spChg chg="mod">
          <ac:chgData name="Gabriel Gamez" userId="203b50c6-350c-4d55-a0e4-c446d2ffb971" providerId="ADAL" clId="{B00FA65C-BE8B-4E86-9947-3CAFCBB13882}" dt="2018-05-09T23:00:52.961" v="1844" actId="1036"/>
          <ac:spMkLst>
            <pc:docMk/>
            <pc:sldMk cId="3248790839" sldId="632"/>
            <ac:spMk id="3" creationId="{00000000-0000-0000-0000-000000000000}"/>
          </ac:spMkLst>
        </pc:spChg>
        <pc:picChg chg="mod">
          <ac:chgData name="Gabriel Gamez" userId="203b50c6-350c-4d55-a0e4-c446d2ffb971" providerId="ADAL" clId="{B00FA65C-BE8B-4E86-9947-3CAFCBB13882}" dt="2018-05-09T22:57:47.068" v="1777" actId="1035"/>
          <ac:picMkLst>
            <pc:docMk/>
            <pc:sldMk cId="3248790839" sldId="632"/>
            <ac:picMk id="20483" creationId="{00000000-0000-0000-0000-000000000000}"/>
          </ac:picMkLst>
        </pc:picChg>
      </pc:sldChg>
      <pc:sldChg chg="add del">
        <pc:chgData name="Gabriel Gamez" userId="203b50c6-350c-4d55-a0e4-c446d2ffb971" providerId="ADAL" clId="{B00FA65C-BE8B-4E86-9947-3CAFCBB13882}" dt="2018-05-09T23:45:36.355" v="3067" actId="2696"/>
        <pc:sldMkLst>
          <pc:docMk/>
          <pc:sldMk cId="4061813657" sldId="633"/>
        </pc:sldMkLst>
      </pc:sldChg>
      <pc:sldChg chg="add del">
        <pc:chgData name="Gabriel Gamez" userId="203b50c6-350c-4d55-a0e4-c446d2ffb971" providerId="ADAL" clId="{B00FA65C-BE8B-4E86-9947-3CAFCBB13882}" dt="2018-05-10T00:04:45.182" v="3738" actId="2696"/>
        <pc:sldMkLst>
          <pc:docMk/>
          <pc:sldMk cId="4278727307" sldId="645"/>
        </pc:sldMkLst>
      </pc:sldChg>
      <pc:sldChg chg="modSp del">
        <pc:chgData name="Gabriel Gamez" userId="203b50c6-350c-4d55-a0e4-c446d2ffb971" providerId="ADAL" clId="{B00FA65C-BE8B-4E86-9947-3CAFCBB13882}" dt="2018-05-10T00:05:01.183" v="3740" actId="2696"/>
        <pc:sldMkLst>
          <pc:docMk/>
          <pc:sldMk cId="0" sldId="66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6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8T19:42:19.715" v="16" actId="2711"/>
          <ac:spMkLst>
            <pc:docMk/>
            <pc:sldMk cId="0" sldId="666"/>
            <ac:spMk id="4099" creationId="{00000000-0000-0000-0000-000000000000}"/>
          </ac:spMkLst>
        </pc:spChg>
      </pc:sldChg>
      <pc:sldChg chg="modSp del">
        <pc:chgData name="Gabriel Gamez" userId="203b50c6-350c-4d55-a0e4-c446d2ffb971" providerId="ADAL" clId="{B00FA65C-BE8B-4E86-9947-3CAFCBB13882}" dt="2018-05-10T00:05:01.197" v="3741" actId="2696"/>
        <pc:sldMkLst>
          <pc:docMk/>
          <pc:sldMk cId="0" sldId="66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67"/>
            <ac:spMk id="6146" creationId="{00000000-0000-0000-0000-000000000000}"/>
          </ac:spMkLst>
        </pc:spChg>
      </pc:sldChg>
      <pc:sldChg chg="del">
        <pc:chgData name="Gabriel Gamez" userId="203b50c6-350c-4d55-a0e4-c446d2ffb971" providerId="ADAL" clId="{B00FA65C-BE8B-4E86-9947-3CAFCBB13882}" dt="2018-05-10T00:05:01.206" v="3742" actId="2696"/>
        <pc:sldMkLst>
          <pc:docMk/>
          <pc:sldMk cId="0" sldId="670"/>
        </pc:sldMkLst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815871349" sldId="69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15871349" sldId="690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15871349" sldId="690"/>
            <ac:spMk id="32770" creationId="{965A19A0-994E-4391-A0AE-FC14CEF341C3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405649269" sldId="691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05649269" sldId="691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05649269" sldId="691"/>
            <ac:spMk id="36866" creationId="{7542CF7E-CB51-4048-A9E0-8A9E59D998C1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908188176" sldId="692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908188176" sldId="692"/>
            <ac:spMk id="15363" creationId="{38EA63EC-55A8-49E6-96EC-98973190F5E8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908188176" sldId="692"/>
            <ac:spMk id="37890" creationId="{F090EC98-4D86-48CF-A0B0-2D382CFC9DC9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797933321" sldId="693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97933321" sldId="693"/>
            <ac:spMk id="17410" creationId="{BA6D9D1A-8471-4DAC-B4F5-6E25AD20C402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97933321" sldId="693"/>
            <ac:spMk id="17411" creationId="{5A330C64-BA80-4D3B-959D-5BF61B6874DF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343114821" sldId="694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343114821" sldId="694"/>
            <ac:spMk id="11267" creationId="{EB1C0EC6-5399-479A-9BD1-4AF0AC55DE84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343114821" sldId="694"/>
            <ac:spMk id="316418" creationId="{513A3743-7FFA-4DEF-89F7-610E4D1BBBD2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1199785802" sldId="69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199785802" sldId="695"/>
            <ac:spMk id="4099" creationId="{BC69182A-F76C-44C7-A415-FB72E9AC4CCD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199785802" sldId="695"/>
            <ac:spMk id="316418" creationId="{81017114-055C-4C5B-B4BF-85043E91CDBC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256942927" sldId="69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56942927" sldId="696"/>
            <ac:spMk id="4099" creationId="{BC69182A-F76C-44C7-A415-FB72E9AC4CCD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56942927" sldId="696"/>
            <ac:spMk id="316418" creationId="{81017114-055C-4C5B-B4BF-85043E91CDBC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247849122" sldId="69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247849122" sldId="698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247849122" sldId="698"/>
            <ac:spMk id="36866" creationId="{7542CF7E-CB51-4048-A9E0-8A9E59D998C1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1277511693" sldId="699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277511693" sldId="699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277511693" sldId="699"/>
            <ac:spMk id="36866" creationId="{7542CF7E-CB51-4048-A9E0-8A9E59D998C1}"/>
          </ac:spMkLst>
        </pc:spChg>
      </pc:sldChg>
      <pc:sldChg chg="modSp ord">
        <pc:chgData name="Gabriel Gamez" userId="203b50c6-350c-4d55-a0e4-c446d2ffb971" providerId="ADAL" clId="{B00FA65C-BE8B-4E86-9947-3CAFCBB13882}" dt="2018-05-09T00:51:16.727" v="108" actId="2711"/>
        <pc:sldMkLst>
          <pc:docMk/>
          <pc:sldMk cId="369743922" sldId="70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3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4099" creationId="{00000000-0000-0000-0000-000000000000}"/>
          </ac:spMkLst>
        </pc:spChg>
      </pc:sldChg>
      <pc:sldChg chg="addSp delSp 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493388695" sldId="704"/>
        </pc:sldMkLst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4" creationId="{73B1AF94-FE76-4AA8-863E-87FF593D2EFE}"/>
          </ac:spMkLst>
        </pc:spChg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9" creationId="{E9122C52-2BF3-4C8D-80A4-C7CD1369C742}"/>
          </ac:spMkLst>
        </pc:spChg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10" creationId="{211D36D7-6396-4A26-80B9-37957F2BFE41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493388695" sldId="704"/>
            <ac:spMk id="37890" creationId="{F090EC98-4D86-48CF-A0B0-2D382CFC9DC9}"/>
          </ac:spMkLst>
        </pc:spChg>
        <pc:picChg chg="add">
          <ac:chgData name="Gabriel Gamez" userId="203b50c6-350c-4d55-a0e4-c446d2ffb971" providerId="ADAL" clId="{B00FA65C-BE8B-4E86-9947-3CAFCBB13882}" dt="2018-05-08T19:06:15.337" v="1" actId="2711"/>
          <ac:picMkLst>
            <pc:docMk/>
            <pc:sldMk cId="493388695" sldId="704"/>
            <ac:picMk id="6" creationId="{432C74CA-F8BD-4278-9200-228D94719E05}"/>
          </ac:picMkLst>
        </pc:picChg>
        <pc:picChg chg="add del">
          <ac:chgData name="Gabriel Gamez" userId="203b50c6-350c-4d55-a0e4-c446d2ffb971" providerId="ADAL" clId="{B00FA65C-BE8B-4E86-9947-3CAFCBB13882}" dt="2018-05-08T19:22:09.228" v="6" actId="2711"/>
          <ac:picMkLst>
            <pc:docMk/>
            <pc:sldMk cId="493388695" sldId="704"/>
            <ac:picMk id="8" creationId="{5D2B3DB5-FA97-4391-A00C-79D3C75918C8}"/>
          </ac:picMkLst>
        </pc:picChg>
      </pc:sldChg>
      <pc:sldChg chg="modSp add">
        <pc:chgData name="Gabriel Gamez" userId="203b50c6-350c-4d55-a0e4-c446d2ffb971" providerId="ADAL" clId="{B00FA65C-BE8B-4E86-9947-3CAFCBB13882}" dt="2018-05-09T00:51:16.727" v="108" actId="2711"/>
        <pc:sldMkLst>
          <pc:docMk/>
          <pc:sldMk cId="132591384" sldId="70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32591384" sldId="705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8T19:47:49.222" v="23" actId="2711"/>
          <ac:spMkLst>
            <pc:docMk/>
            <pc:sldMk cId="132591384" sldId="705"/>
            <ac:spMk id="409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00:51:16.727" v="108" actId="2711"/>
        <pc:sldMkLst>
          <pc:docMk/>
          <pc:sldMk cId="1038798437" sldId="70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038798437" sldId="70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17:46.770" v="107" actId="2711"/>
          <ac:spMkLst>
            <pc:docMk/>
            <pc:sldMk cId="1038798437" sldId="706"/>
            <ac:spMk id="4099" creationId="{00000000-0000-0000-0000-000000000000}"/>
          </ac:spMkLst>
        </pc:spChg>
      </pc:sldChg>
      <pc:sldChg chg="addSp delSp modSp add del">
        <pc:chgData name="Gabriel Gamez" userId="203b50c6-350c-4d55-a0e4-c446d2ffb971" providerId="ADAL" clId="{B00FA65C-BE8B-4E86-9947-3CAFCBB13882}" dt="2018-05-10T00:04:47.909" v="3739" actId="2696"/>
        <pc:sldMkLst>
          <pc:docMk/>
          <pc:sldMk cId="1031367370" sldId="707"/>
        </pc:sldMkLst>
        <pc:spChg chg="del">
          <ac:chgData name="Gabriel Gamez" userId="203b50c6-350c-4d55-a0e4-c446d2ffb971" providerId="ADAL" clId="{B00FA65C-BE8B-4E86-9947-3CAFCBB13882}" dt="2018-05-09T21:43:44.484" v="119" actId="478"/>
          <ac:spMkLst>
            <pc:docMk/>
            <pc:sldMk cId="1031367370" sldId="707"/>
            <ac:spMk id="4098" creationId="{00000000-0000-0000-0000-000000000000}"/>
          </ac:spMkLst>
        </pc:spChg>
        <pc:spChg chg="del">
          <ac:chgData name="Gabriel Gamez" userId="203b50c6-350c-4d55-a0e4-c446d2ffb971" providerId="ADAL" clId="{B00FA65C-BE8B-4E86-9947-3CAFCBB13882}" dt="2018-05-09T21:43:46.755" v="120" actId="478"/>
          <ac:spMkLst>
            <pc:docMk/>
            <pc:sldMk cId="1031367370" sldId="707"/>
            <ac:spMk id="4099" creationId="{00000000-0000-0000-0000-000000000000}"/>
          </ac:spMkLst>
        </pc:spChg>
        <pc:picChg chg="add del mod modCrop">
          <ac:chgData name="Gabriel Gamez" userId="203b50c6-350c-4d55-a0e4-c446d2ffb971" providerId="ADAL" clId="{B00FA65C-BE8B-4E86-9947-3CAFCBB13882}" dt="2018-05-09T21:49:31.947" v="415" actId="478"/>
          <ac:picMkLst>
            <pc:docMk/>
            <pc:sldMk cId="1031367370" sldId="707"/>
            <ac:picMk id="2" creationId="{61C8409A-17BC-49BB-810A-5B5CCDD7552E}"/>
          </ac:picMkLst>
        </pc:picChg>
        <pc:picChg chg="add mod modCrop">
          <ac:chgData name="Gabriel Gamez" userId="203b50c6-350c-4d55-a0e4-c446d2ffb971" providerId="ADAL" clId="{B00FA65C-BE8B-4E86-9947-3CAFCBB13882}" dt="2018-05-10T00:00:27.771" v="3550" actId="14100"/>
          <ac:picMkLst>
            <pc:docMk/>
            <pc:sldMk cId="1031367370" sldId="707"/>
            <ac:picMk id="3" creationId="{9BC7F331-CB3E-43AC-A2D9-9105D40C4628}"/>
          </ac:picMkLst>
        </pc:picChg>
        <pc:picChg chg="del">
          <ac:chgData name="Gabriel Gamez" userId="203b50c6-350c-4d55-a0e4-c446d2ffb971" providerId="ADAL" clId="{B00FA65C-BE8B-4E86-9947-3CAFCBB13882}" dt="2018-05-09T21:43:48.244" v="121" actId="478"/>
          <ac:picMkLst>
            <pc:docMk/>
            <pc:sldMk cId="1031367370" sldId="707"/>
            <ac:picMk id="1026" creationId="{00000000-0000-0000-0000-000000000000}"/>
          </ac:picMkLst>
        </pc:picChg>
      </pc:sldChg>
      <pc:sldChg chg="add ord">
        <pc:chgData name="Gabriel Gamez" userId="203b50c6-350c-4d55-a0e4-c446d2ffb971" providerId="ADAL" clId="{B00FA65C-BE8B-4E86-9947-3CAFCBB13882}" dt="2018-05-09T23:49:00.883" v="3072"/>
        <pc:sldMkLst>
          <pc:docMk/>
          <pc:sldMk cId="1471745212" sldId="708"/>
        </pc:sldMkLst>
      </pc:sldChg>
      <pc:sldChg chg="add del">
        <pc:chgData name="Gabriel Gamez" userId="203b50c6-350c-4d55-a0e4-c446d2ffb971" providerId="ADAL" clId="{B00FA65C-BE8B-4E86-9947-3CAFCBB13882}" dt="2018-05-09T21:43:57.244" v="123" actId="2696"/>
        <pc:sldMkLst>
          <pc:docMk/>
          <pc:sldMk cId="3531930610" sldId="708"/>
        </pc:sldMkLst>
      </pc:sldChg>
      <pc:sldChg chg="delSp modSp add">
        <pc:chgData name="Gabriel Gamez" userId="203b50c6-350c-4d55-a0e4-c446d2ffb971" providerId="ADAL" clId="{B00FA65C-BE8B-4E86-9947-3CAFCBB13882}" dt="2018-05-09T22:25:28.919" v="930" actId="6549"/>
        <pc:sldMkLst>
          <pc:docMk/>
          <pc:sldMk cId="119404384" sldId="709"/>
        </pc:sldMkLst>
        <pc:spChg chg="mod">
          <ac:chgData name="Gabriel Gamez" userId="203b50c6-350c-4d55-a0e4-c446d2ffb971" providerId="ADAL" clId="{B00FA65C-BE8B-4E86-9947-3CAFCBB13882}" dt="2018-05-09T22:25:28.919" v="930" actId="6549"/>
          <ac:spMkLst>
            <pc:docMk/>
            <pc:sldMk cId="119404384" sldId="709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2:20:19.994" v="827" actId="790"/>
          <ac:spMkLst>
            <pc:docMk/>
            <pc:sldMk cId="119404384" sldId="709"/>
            <ac:spMk id="4099" creationId="{00000000-0000-0000-0000-000000000000}"/>
          </ac:spMkLst>
        </pc:spChg>
        <pc:picChg chg="del">
          <ac:chgData name="Gabriel Gamez" userId="203b50c6-350c-4d55-a0e4-c446d2ffb971" providerId="ADAL" clId="{B00FA65C-BE8B-4E86-9947-3CAFCBB13882}" dt="2018-05-09T22:13:48.234" v="696" actId="478"/>
          <ac:picMkLst>
            <pc:docMk/>
            <pc:sldMk cId="119404384" sldId="709"/>
            <ac:picMk id="1026" creationId="{00000000-0000-0000-0000-000000000000}"/>
          </ac:picMkLst>
        </pc:picChg>
      </pc:sldChg>
      <pc:sldChg chg="modSp add">
        <pc:chgData name="Gabriel Gamez" userId="203b50c6-350c-4d55-a0e4-c446d2ffb971" providerId="ADAL" clId="{B00FA65C-BE8B-4E86-9947-3CAFCBB13882}" dt="2018-05-09T22:32:56.795" v="1079" actId="948"/>
        <pc:sldMkLst>
          <pc:docMk/>
          <pc:sldMk cId="2895844009" sldId="710"/>
        </pc:sldMkLst>
        <pc:spChg chg="mod">
          <ac:chgData name="Gabriel Gamez" userId="203b50c6-350c-4d55-a0e4-c446d2ffb971" providerId="ADAL" clId="{B00FA65C-BE8B-4E86-9947-3CAFCBB13882}" dt="2018-05-09T22:27:33.580" v="966" actId="20577"/>
          <ac:spMkLst>
            <pc:docMk/>
            <pc:sldMk cId="2895844009" sldId="71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2:32:56.795" v="1079" actId="948"/>
          <ac:spMkLst>
            <pc:docMk/>
            <pc:sldMk cId="2895844009" sldId="710"/>
            <ac:spMk id="4099" creationId="{00000000-0000-0000-0000-000000000000}"/>
          </ac:spMkLst>
        </pc:spChg>
      </pc:sldChg>
      <pc:sldChg chg="add del">
        <pc:chgData name="Gabriel Gamez" userId="203b50c6-350c-4d55-a0e4-c446d2ffb971" providerId="ADAL" clId="{B00FA65C-BE8B-4E86-9947-3CAFCBB13882}" dt="2018-05-09T22:08:41.265" v="556"/>
        <pc:sldMkLst>
          <pc:docMk/>
          <pc:sldMk cId="3922121435" sldId="710"/>
        </pc:sldMkLst>
      </pc:sldChg>
      <pc:sldChg chg="add ord">
        <pc:chgData name="Gabriel Gamez" userId="203b50c6-350c-4d55-a0e4-c446d2ffb971" providerId="ADAL" clId="{B00FA65C-BE8B-4E86-9947-3CAFCBB13882}" dt="2018-05-09T22:47:00.836" v="1688"/>
        <pc:sldMkLst>
          <pc:docMk/>
          <pc:sldMk cId="2566710798" sldId="711"/>
        </pc:sldMkLst>
      </pc:sldChg>
      <pc:sldChg chg="modSp add">
        <pc:chgData name="Gabriel Gamez" userId="203b50c6-350c-4d55-a0e4-c446d2ffb971" providerId="ADAL" clId="{B00FA65C-BE8B-4E86-9947-3CAFCBB13882}" dt="2018-05-09T22:40:47.295" v="1119" actId="313"/>
        <pc:sldMkLst>
          <pc:docMk/>
          <pc:sldMk cId="718491723" sldId="712"/>
        </pc:sldMkLst>
        <pc:spChg chg="mod">
          <ac:chgData name="Gabriel Gamez" userId="203b50c6-350c-4d55-a0e4-c446d2ffb971" providerId="ADAL" clId="{B00FA65C-BE8B-4E86-9947-3CAFCBB13882}" dt="2018-05-09T22:40:47.295" v="1119" actId="313"/>
          <ac:spMkLst>
            <pc:docMk/>
            <pc:sldMk cId="718491723" sldId="712"/>
            <ac:spMk id="409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22:46:41.331" v="1687" actId="20577"/>
        <pc:sldMkLst>
          <pc:docMk/>
          <pc:sldMk cId="1404144916" sldId="713"/>
        </pc:sldMkLst>
        <pc:spChg chg="mod">
          <ac:chgData name="Gabriel Gamez" userId="203b50c6-350c-4d55-a0e4-c446d2ffb971" providerId="ADAL" clId="{B00FA65C-BE8B-4E86-9947-3CAFCBB13882}" dt="2018-05-09T22:43:30.325" v="1154" actId="20577"/>
          <ac:spMkLst>
            <pc:docMk/>
            <pc:sldMk cId="1404144916" sldId="713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2:46:41.331" v="1687" actId="20577"/>
          <ac:spMkLst>
            <pc:docMk/>
            <pc:sldMk cId="1404144916" sldId="713"/>
            <ac:spMk id="409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23:54:01.053" v="3185" actId="6549"/>
        <pc:sldMkLst>
          <pc:docMk/>
          <pc:sldMk cId="843145532" sldId="714"/>
        </pc:sldMkLst>
        <pc:spChg chg="mod">
          <ac:chgData name="Gabriel Gamez" userId="203b50c6-350c-4d55-a0e4-c446d2ffb971" providerId="ADAL" clId="{B00FA65C-BE8B-4E86-9947-3CAFCBB13882}" dt="2018-05-09T23:54:01.053" v="3185" actId="6549"/>
          <ac:spMkLst>
            <pc:docMk/>
            <pc:sldMk cId="843145532" sldId="714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3:48:39.848" v="3071" actId="313"/>
          <ac:spMkLst>
            <pc:docMk/>
            <pc:sldMk cId="843145532" sldId="714"/>
            <ac:spMk id="4099" creationId="{00000000-0000-0000-0000-000000000000}"/>
          </ac:spMkLst>
        </pc:spChg>
      </pc:sldChg>
      <pc:sldChg chg="addSp modSp add ord">
        <pc:chgData name="Gabriel Gamez" userId="203b50c6-350c-4d55-a0e4-c446d2ffb971" providerId="ADAL" clId="{B00FA65C-BE8B-4E86-9947-3CAFCBB13882}" dt="2018-05-10T00:04:39.509" v="3737" actId="6549"/>
        <pc:sldMkLst>
          <pc:docMk/>
          <pc:sldMk cId="1004970657" sldId="715"/>
        </pc:sldMkLst>
        <pc:spChg chg="mod">
          <ac:chgData name="Gabriel Gamez" userId="203b50c6-350c-4d55-a0e4-c446d2ffb971" providerId="ADAL" clId="{B00FA65C-BE8B-4E86-9947-3CAFCBB13882}" dt="2018-05-09T23:53:46.121" v="3181" actId="6549"/>
          <ac:spMkLst>
            <pc:docMk/>
            <pc:sldMk cId="1004970657" sldId="715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10T00:04:39.509" v="3737" actId="6549"/>
          <ac:spMkLst>
            <pc:docMk/>
            <pc:sldMk cId="1004970657" sldId="715"/>
            <ac:spMk id="4099" creationId="{00000000-0000-0000-0000-000000000000}"/>
          </ac:spMkLst>
        </pc:spChg>
        <pc:picChg chg="add mod ord modCrop">
          <ac:chgData name="Gabriel Gamez" userId="203b50c6-350c-4d55-a0e4-c446d2ffb971" providerId="ADAL" clId="{B00FA65C-BE8B-4E86-9947-3CAFCBB13882}" dt="2018-05-10T00:04:29.610" v="3735" actId="1076"/>
          <ac:picMkLst>
            <pc:docMk/>
            <pc:sldMk cId="1004970657" sldId="715"/>
            <ac:picMk id="6" creationId="{1A1EA77A-6D3A-44A4-A278-4EEF0EEF2B72}"/>
          </ac:picMkLst>
        </pc:picChg>
      </pc:sldChg>
      <pc:sldChg chg="modSp add">
        <pc:chgData name="Gabriel Gamez" userId="203b50c6-350c-4d55-a0e4-c446d2ffb971" providerId="ADAL" clId="{B00FA65C-BE8B-4E86-9947-3CAFCBB13882}" dt="2018-05-10T00:05:35.072" v="3787" actId="6549"/>
        <pc:sldMkLst>
          <pc:docMk/>
          <pc:sldMk cId="3036640478" sldId="716"/>
        </pc:sldMkLst>
        <pc:spChg chg="mod">
          <ac:chgData name="Gabriel Gamez" userId="203b50c6-350c-4d55-a0e4-c446d2ffb971" providerId="ADAL" clId="{B00FA65C-BE8B-4E86-9947-3CAFCBB13882}" dt="2018-05-10T00:05:35.072" v="3787" actId="6549"/>
          <ac:spMkLst>
            <pc:docMk/>
            <pc:sldMk cId="3036640478" sldId="716"/>
            <ac:spMk id="4099" creationId="{00000000-0000-0000-0000-000000000000}"/>
          </ac:spMkLst>
        </pc:spChg>
      </pc:sldChg>
      <pc:sldChg chg="add">
        <pc:chgData name="Gabriel Gamez" userId="203b50c6-350c-4d55-a0e4-c446d2ffb971" providerId="ADAL" clId="{B00FA65C-BE8B-4E86-9947-3CAFCBB13882}" dt="2018-05-10T00:05:44.319" v="3788"/>
        <pc:sldMkLst>
          <pc:docMk/>
          <pc:sldMk cId="3964731236" sldId="71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9CE62F03-4A3A-40C2-9C9D-742C13DA63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3FC694CA-8625-4F1D-9B69-E4B8B460DE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B67364D7-F0F9-4352-8345-9E6F4DB933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384C134F-EAD7-4E04-B3A6-1D483D69DC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6A900DB-8F43-4BBC-904F-3BBF74ADC6D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0A0A5003-0670-41C0-BA7A-B526C0DAAA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BBC19C3B-7133-4029-B50C-00D0E1C1231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5963" y="696913"/>
            <a:ext cx="557847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DE0C9C69-0272-4B93-A0B7-9DA1F931C94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id="{7958CB0D-1E1C-47BC-B57F-0DA4DB92F10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23" name="Rectangle 7">
            <a:extLst>
              <a:ext uri="{FF2B5EF4-FFF2-40B4-BE49-F238E27FC236}">
                <a16:creationId xmlns:a16="http://schemas.microsoft.com/office/drawing/2014/main" id="{976DCF25-6FED-4615-9D7B-8FA87C3E35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4C11A37A-9800-462C-84BA-2DAB31512C1C}" type="slidenum">
              <a:rPr lang="en-GB" altLang="fr-FR"/>
              <a:pPr>
                <a:defRPr/>
              </a:pPr>
              <a:t>‹#›</a:t>
            </a:fld>
            <a:endParaRPr lang="en-GB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090F5F-6707-417B-ADE1-E80F32AE4E9F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  <a:endParaRPr lang="en-GB" altLang="en-US" dirty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b="1" dirty="0"/>
          </a:p>
        </p:txBody>
      </p:sp>
    </p:spTree>
    <p:extLst>
      <p:ext uri="{BB962C8B-B14F-4D97-AF65-F5344CB8AC3E}">
        <p14:creationId xmlns:p14="http://schemas.microsoft.com/office/powerpoint/2010/main" val="104533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FE5E7D-9573-4C90-91CE-2BD05F906FDB}" type="slidenum">
              <a:rPr lang="en-GB" altLang="en-US" smtClean="0"/>
              <a:pPr>
                <a:spcBef>
                  <a:spcPct val="0"/>
                </a:spcBef>
              </a:pPr>
              <a:t>2</a:t>
            </a:fld>
            <a:endParaRPr lang="en-GB" altLang="en-US" dirty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2AF073-2E85-48CE-8AD4-DD688B6476FC}" type="slidenum">
              <a:rPr lang="en-GB" altLang="en-US" smtClean="0"/>
              <a:pPr>
                <a:spcBef>
                  <a:spcPct val="0"/>
                </a:spcBef>
              </a:pPr>
              <a:t>3</a:t>
            </a:fld>
            <a:endParaRPr lang="en-GB" altLang="en-US" dirty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028B71D-C105-4B68-AAB6-994DBE4DD7F6}" type="slidenum">
              <a:rPr lang="en-GB" altLang="en-US" smtClean="0"/>
              <a:pPr>
                <a:spcBef>
                  <a:spcPct val="0"/>
                </a:spcBef>
              </a:pPr>
              <a:t>4</a:t>
            </a:fld>
            <a:endParaRPr lang="en-GB" altLang="en-US" dirty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A3D461-BDA6-4681-9902-A5FF16B73ABD}" type="slidenum">
              <a:rPr lang="en-GB" altLang="en-US" smtClean="0"/>
              <a:pPr>
                <a:spcBef>
                  <a:spcPct val="0"/>
                </a:spcBef>
              </a:pPr>
              <a:t>5</a:t>
            </a:fld>
            <a:endParaRPr lang="en-GB" altLang="en-US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9D452DC5-EB06-4A4F-9E75-A76CE10F99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EB7EF0-83CC-4416-8FF5-9A80671EF882}" type="slidenum">
              <a:rPr lang="en-GB" altLang="en-US"/>
              <a:pPr>
                <a:spcBef>
                  <a:spcPct val="0"/>
                </a:spcBef>
              </a:pPr>
              <a:t>6</a:t>
            </a:fld>
            <a:endParaRPr lang="en-GB" altLang="en-US" dirty="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C8BCB038-03AD-40EB-BC7F-AF2206F639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BC9F7776-3750-4397-A167-69D499715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95173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E412E4EE-7BE2-44CD-89F8-5349345717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E2D50-5C85-44DD-A7A5-4940D3264CD4}" type="slidenum">
              <a:rPr lang="en-GB" altLang="en-US"/>
              <a:pPr eaLnBrk="1" hangingPunct="1">
                <a:spcBef>
                  <a:spcPct val="0"/>
                </a:spcBef>
              </a:pPr>
              <a:t>7</a:t>
            </a:fld>
            <a:endParaRPr lang="en-GB" altLang="en-US" dirty="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BB6EF2C8-3F94-47F9-9CB2-6984B0C93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DC0D1A38-D538-4CE3-940C-C8F651F2A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07684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E412E4EE-7BE2-44CD-89F8-5349345717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3E2D50-5C85-44DD-A7A5-4940D3264CD4}" type="slidenum">
              <a:rPr lang="en-GB" altLang="en-US"/>
              <a:pPr eaLnBrk="1" hangingPunct="1">
                <a:spcBef>
                  <a:spcPct val="0"/>
                </a:spcBef>
              </a:pPr>
              <a:t>8</a:t>
            </a:fld>
            <a:endParaRPr lang="en-GB" altLang="en-US" dirty="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BB6EF2C8-3F94-47F9-9CB2-6984B0C93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DC0D1A38-D538-4CE3-940C-C8F651F2A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48553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A152DA96-643E-4AB6-842B-E190AED6D0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A45BA8-D35D-43A5-9619-F7B74C030BF0}" type="slidenum">
              <a:rPr lang="en-GB" altLang="en-US" smtClean="0"/>
              <a:pPr>
                <a:spcBef>
                  <a:spcPct val="0"/>
                </a:spcBef>
              </a:pPr>
              <a:t>10</a:t>
            </a:fld>
            <a:endParaRPr lang="en-GB" altLang="en-US" dirty="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3E1EAC9C-3B62-47D9-8305-AED3372E6A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07488F8B-82BD-4A94-A327-A18EA4973B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614849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1889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AB7760F4-E06C-47B0-AE79-0C77EA23AD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DDEF5D-4E3C-457C-9900-E3B8052BFD6E}" type="slidenum">
              <a:rPr lang="en-GB" altLang="en-US" smtClean="0"/>
              <a:pPr>
                <a:spcBef>
                  <a:spcPct val="0"/>
                </a:spcBef>
              </a:pPr>
              <a:t>12</a:t>
            </a:fld>
            <a:endParaRPr lang="en-GB" altLang="en-US" dirty="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7FA89B33-0998-4462-911B-A7EC218CD9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E51CD7AF-E994-44EF-A4F4-FD70949DB7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896247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9BE55A34-AA68-4C2A-9E9E-A40BBBB7DD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4D15AE-AF99-4EBC-AE00-17E79E7C6642}" type="slidenum">
              <a:rPr lang="en-GB" altLang="en-US" smtClean="0"/>
              <a:pPr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CAC1258B-FEF2-438A-94A8-FE4DFD75B4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F5004564-113C-419C-963A-7AAEFD40A2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80524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5527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4334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16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3880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AB7760F4-E06C-47B0-AE79-0C77EA23AD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DDEF5D-4E3C-457C-9900-E3B8052BFD6E}" type="slidenum">
              <a:rPr lang="en-GB" altLang="en-US" smtClean="0"/>
              <a:pPr>
                <a:spcBef>
                  <a:spcPct val="0"/>
                </a:spcBef>
              </a:pPr>
              <a:t>17</a:t>
            </a:fld>
            <a:endParaRPr lang="en-GB" altLang="en-US" dirty="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7FA89B33-0998-4462-911B-A7EC218CD9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E51CD7AF-E994-44EF-A4F4-FD70949DB7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3822834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436E55-A42E-4881-A6FF-B6E5DF10A286}" type="slidenum">
              <a:rPr lang="en-GB" altLang="en-US" smtClean="0"/>
              <a:pPr>
                <a:spcBef>
                  <a:spcPct val="0"/>
                </a:spcBef>
              </a:pPr>
              <a:t>18</a:t>
            </a:fld>
            <a:endParaRPr lang="en-GB" altLang="en-US" dirty="0"/>
          </a:p>
        </p:txBody>
      </p:sp>
      <p:sp>
        <p:nvSpPr>
          <p:cNvPr id="33795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287D58F-78FA-4AE0-8C8A-F14B1E516006}" type="slidenum">
              <a:rPr lang="en-US" altLang="zh-CN" b="0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18</a:t>
            </a:fld>
            <a:endParaRPr lang="en-US" altLang="zh-CN" b="0" dirty="0">
              <a:latin typeface="Tahoma" panose="020B0604030504040204" pitchFamily="34" charset="0"/>
            </a:endParaRPr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4F132-F3C1-4B7D-8D02-6D851D3623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550614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EEC0-A5D0-484A-A198-768BF621043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0161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E57CE-6DE6-4F37-97CD-9C6A312C49B9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63276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FD07-BF55-453D-818F-0536824C60B1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41491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1C786-E86A-4D73-9D52-8D4DA79D62D4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83409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3F388-69AB-44C6-A7EF-22575F4E3AD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773552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3ED8-7A1A-481D-A74A-2B0FD76BF256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1375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3AE56-65D6-47D1-974C-B6F28DC14CA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65966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B60B6-3816-45FB-9424-8965F571CE1A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6225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5CA1C-6DB1-4B3B-AB72-54FE1B37C9BD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4004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CE949-BE27-43B1-A228-CDB6333D3A0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1765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8866"/>
            <a:ext cx="8229600" cy="48762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6AA73-C727-4FB9-B637-762ED64B2EBB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98213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28600"/>
            <a:ext cx="7086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619EB5-AF5C-417B-B879-C5F70CFDBD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DEC3630-13C9-4842-9153-12BD01883B9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3825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7BCEC99-665B-4182-8C5F-4E7BD01544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05E000F0-AE01-4FBE-996A-02B75CDE4C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  <p:pic>
        <p:nvPicPr>
          <p:cNvPr id="1031" name="Picture 11" descr="UNSD_second_bann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▫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tats.un.org/sdgs/indicators/indicators-lis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stats.un.org/sdgs/iaeg-sdgs/tier-classification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hyperlink" Target="https://unstats.un.org/unsd/dnss/gp/FP-New-F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docs.org/fr/A/RES/71/313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nstats.un.org/sdgs/hlg/Cape-Town-Global-Action-Plan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nstats.un.org/sdgs/iaeg-sdg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tats.un.org/sdgs/iaeg-sdgs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tats.un.org/sdgs/hlg/Cape-Town-Global-Action-Plan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ndataforum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tats.un.org/bigdata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ggim.un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42938" y="1160463"/>
            <a:ext cx="7857250" cy="3084512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fr-CH" altLang="en-US" sz="1600" noProof="0" dirty="0">
                <a:latin typeface="+mn-lt"/>
              </a:rPr>
              <a:t>10</a:t>
            </a:r>
            <a:r>
              <a:rPr lang="fr-CH" altLang="en-US" sz="1600" baseline="30000" noProof="0" dirty="0">
                <a:latin typeface="+mn-lt"/>
              </a:rPr>
              <a:t>ème</a:t>
            </a:r>
            <a:r>
              <a:rPr lang="fr-CH" altLang="en-US" sz="1600" noProof="0" dirty="0">
                <a:latin typeface="+mn-lt"/>
              </a:rPr>
              <a:t> tranches du Programme du Compte de Développement de l’ONU</a:t>
            </a:r>
          </a:p>
          <a:p>
            <a:pPr eaLnBrk="1" hangingPunct="1">
              <a:lnSpc>
                <a:spcPct val="9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fr-CH" altLang="en-US" sz="1600" noProof="0" dirty="0">
              <a:solidFill>
                <a:srgbClr val="0000FF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fr-CH" altLang="en-US" sz="2000" b="1" noProof="0" dirty="0">
                <a:solidFill>
                  <a:srgbClr val="0000FF"/>
                </a:solidFill>
                <a:latin typeface="+mn-lt"/>
              </a:rPr>
              <a:t>Intégration des données secondaires pour les indicateurs ODD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189038" y="4513263"/>
            <a:ext cx="6865937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CH" altLang="en-US" sz="1600" dirty="0"/>
              <a:t>Session 1: Scanner l'environnement</a:t>
            </a:r>
          </a:p>
          <a:p>
            <a:pPr algn="ctr">
              <a:buNone/>
            </a:pPr>
            <a:r>
              <a:rPr lang="fr-CH" altLang="en-US" sz="1600" b="0" dirty="0"/>
              <a:t>Atelier sous régional pour pays africains francophones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fr-CH" altLang="en-US" sz="1600" b="0" dirty="0"/>
              <a:t>9 – 11 mai 2018, Lomé, Togo</a:t>
            </a:r>
          </a:p>
        </p:txBody>
      </p:sp>
      <p:pic>
        <p:nvPicPr>
          <p:cNvPr id="4100" name="Picture 2" descr="Image result for disaggreg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3048000"/>
            <a:ext cx="1455738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91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8215200" cy="430213"/>
          </a:xfrm>
        </p:spPr>
        <p:txBody>
          <a:bodyPr/>
          <a:lstStyle/>
          <a:p>
            <a:pPr eaLnBrk="1" hangingPunct="1"/>
            <a:r>
              <a:rPr lang="fr-CH" altLang="en-US" sz="2000" b="1" noProof="0" dirty="0">
                <a:latin typeface="+mn-lt"/>
              </a:rPr>
              <a:t>Le cadre mondial des indicateurs relatifs aux ODD</a:t>
            </a:r>
            <a:endParaRPr lang="fr-CH" altLang="en-US" sz="1400" b="1" noProof="0" dirty="0">
              <a:latin typeface="+mn-lt"/>
            </a:endParaRP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F8AF794-CB22-40B1-BA61-4DC5B44F4E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000" y="1656000"/>
            <a:ext cx="8215200" cy="3602037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spcAft>
                <a:spcPts val="0"/>
              </a:spcAft>
              <a:buClr>
                <a:srgbClr val="0000FF"/>
              </a:buClr>
              <a:defRPr/>
            </a:pPr>
            <a:r>
              <a:rPr lang="fr-CH" altLang="en-US" sz="1800" b="1" noProof="0" dirty="0">
                <a:latin typeface="+mn-lt"/>
              </a:rPr>
              <a:t>244 indicateurs pour le suivi des progrès au regard des ODD</a:t>
            </a:r>
          </a:p>
          <a:p>
            <a:pPr marL="400050" lvl="1" indent="0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FontTx/>
              <a:buNone/>
              <a:defRPr/>
            </a:pPr>
            <a:r>
              <a:rPr lang="fr-CH" altLang="en-US" sz="1200" i="1" noProof="0" dirty="0">
                <a:latin typeface="+mn-lt"/>
                <a:hlinkClick r:id="rId3"/>
              </a:rPr>
              <a:t>https://unstats.un.org/sdgs/indicators/indicators-list/</a:t>
            </a:r>
            <a:endParaRPr lang="fr-CH" altLang="en-US" sz="1200" b="1" i="1" noProof="0" dirty="0">
              <a:latin typeface="+mn-lt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defRPr/>
            </a:pPr>
            <a:r>
              <a:rPr lang="fr-CH" altLang="en-US" sz="1600" noProof="0" dirty="0">
                <a:latin typeface="+mn-lt"/>
              </a:rPr>
              <a:t>17 objectifs et 169 cibles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defRPr/>
            </a:pPr>
            <a:r>
              <a:rPr lang="fr-CH" altLang="en-US" sz="1600" noProof="0" dirty="0">
                <a:latin typeface="+mn-lt"/>
              </a:rPr>
              <a:t>232 indicateurs uniques, au moins un par cible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0000FF"/>
              </a:buClr>
              <a:defRPr/>
            </a:pPr>
            <a:r>
              <a:rPr lang="fr-CH" altLang="en-US" sz="1800" b="1" noProof="0" dirty="0">
                <a:latin typeface="+mn-lt"/>
              </a:rPr>
              <a:t>3 catégories de développement méthodologique</a:t>
            </a:r>
          </a:p>
          <a:p>
            <a:pPr marL="400050" lvl="1" indent="0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FontTx/>
              <a:buNone/>
              <a:defRPr/>
            </a:pPr>
            <a:r>
              <a:rPr lang="fr-CH" altLang="en-US" sz="1200" i="1" noProof="0" dirty="0">
                <a:latin typeface="+mn-lt"/>
                <a:hlinkClick r:id="rId4"/>
              </a:rPr>
              <a:t>https://unstats.un.org/sdgs/iaeg-sdgs/tier-classification/</a:t>
            </a:r>
            <a:endParaRPr lang="fr-CH" altLang="en-US" sz="1200" i="1" noProof="0" dirty="0">
              <a:latin typeface="+mn-lt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defRPr/>
            </a:pPr>
            <a:r>
              <a:rPr lang="fr-CH" altLang="en-US" sz="1600" noProof="0" dirty="0">
                <a:latin typeface="+mn-lt"/>
              </a:rPr>
              <a:t>Catégorie I: </a:t>
            </a:r>
            <a:r>
              <a:rPr lang="fr-CH" sz="1600" noProof="0" dirty="0">
                <a:latin typeface="+mn-lt"/>
              </a:rPr>
              <a:t>indicateurs définis conceptuellement et méthodologiquement, et produits régulièrement par 50% des pays au moins</a:t>
            </a:r>
            <a:endParaRPr lang="fr-CH" altLang="en-US" sz="1600" noProof="0" dirty="0">
              <a:latin typeface="+mn-lt"/>
            </a:endParaRP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defRPr/>
            </a:pPr>
            <a:r>
              <a:rPr lang="fr-CH" altLang="en-US" sz="1600" noProof="0" dirty="0">
                <a:latin typeface="+mn-lt"/>
              </a:rPr>
              <a:t>Catégorie II: </a:t>
            </a:r>
            <a:r>
              <a:rPr lang="fr-CH" sz="1600" noProof="0" dirty="0">
                <a:latin typeface="+mn-lt"/>
              </a:rPr>
              <a:t>indicateurs définis conceptuellement et méthodologiquement, mais qui ne sont pas régulièrement produits</a:t>
            </a:r>
          </a:p>
          <a:p>
            <a:pPr lvl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defRPr/>
            </a:pPr>
            <a:r>
              <a:rPr lang="fr-CH" altLang="en-US" sz="1600" noProof="0" dirty="0">
                <a:latin typeface="+mn-lt"/>
              </a:rPr>
              <a:t>Catégorie III: concepts et méthodologie non-définis internationalement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8215200" cy="428625"/>
          </a:xfrm>
        </p:spPr>
        <p:txBody>
          <a:bodyPr/>
          <a:lstStyle/>
          <a:p>
            <a:pPr eaLnBrk="1" hangingPunct="1"/>
            <a:r>
              <a:rPr lang="fr-CH" altLang="en-US" sz="2000" b="1" noProof="0" dirty="0">
                <a:latin typeface="+mn-lt"/>
              </a:rPr>
              <a:t>Le concept «personne ne soit laissé pour compte» </a:t>
            </a:r>
            <a:r>
              <a:rPr lang="fr-CH" altLang="en-US" sz="1400" noProof="0" dirty="0">
                <a:latin typeface="+mn-lt"/>
              </a:rPr>
              <a:t>/1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4000" y="1656000"/>
            <a:ext cx="8215200" cy="3883025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fr-CH" altLang="en-US" sz="1800" noProof="0" dirty="0">
                <a:latin typeface="+mn-lt"/>
              </a:rPr>
              <a:t>L'engagement de «ne laisser personne pour compte» est inscrit au cœur des objectifs de développement durable et signifie:  </a:t>
            </a:r>
          </a:p>
          <a:p>
            <a:pPr marL="268288" lvl="1" indent="-180975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un effort concerté que la communauté internationale a accepté de faire pour identifier et élever ceux qui sont le plus «loin derrière»</a:t>
            </a:r>
          </a:p>
          <a:p>
            <a:pPr marL="268288" lvl="1" indent="-180975">
              <a:spcBef>
                <a:spcPct val="0"/>
              </a:spcBef>
              <a:spcAft>
                <a:spcPts val="3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cibler les politiques du développement sur les personnes les plus vulnérables, oubliées ou vivant en marge de la société telles que:</a:t>
            </a:r>
          </a:p>
          <a:p>
            <a:pPr marL="773113" lvl="2" indent="-285750">
              <a:spcBef>
                <a:spcPct val="0"/>
              </a:spcBef>
              <a:spcAft>
                <a:spcPts val="300"/>
              </a:spcAft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fr-CH" altLang="en-US" sz="1400" noProof="0" dirty="0">
                <a:latin typeface="+mn-lt"/>
              </a:rPr>
              <a:t>les filles et les femmes,</a:t>
            </a:r>
          </a:p>
          <a:p>
            <a:pPr marL="773113" lvl="2" indent="-285750">
              <a:spcBef>
                <a:spcPct val="0"/>
              </a:spcBef>
              <a:spcAft>
                <a:spcPts val="300"/>
              </a:spcAft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fr-CH" altLang="en-US" sz="1400" noProof="0" dirty="0">
                <a:latin typeface="+mn-lt"/>
              </a:rPr>
              <a:t>les jeunes et les personnes âgées,</a:t>
            </a:r>
          </a:p>
          <a:p>
            <a:pPr marL="773113" lvl="2" indent="-285750">
              <a:spcBef>
                <a:spcPct val="0"/>
              </a:spcBef>
              <a:spcAft>
                <a:spcPts val="300"/>
              </a:spcAft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fr-CH" altLang="en-US" sz="1400" noProof="0" dirty="0">
                <a:latin typeface="+mn-lt"/>
              </a:rPr>
              <a:t>les réfugiés et migrants</a:t>
            </a:r>
          </a:p>
          <a:p>
            <a:pPr marL="773113" lvl="2" indent="-285750">
              <a:spcBef>
                <a:spcPct val="0"/>
              </a:spcBef>
              <a:spcAft>
                <a:spcPts val="300"/>
              </a:spcAft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fr-CH" altLang="en-US" sz="1400" noProof="0" dirty="0">
                <a:latin typeface="+mn-lt"/>
              </a:rPr>
              <a:t>les populations autochtones</a:t>
            </a:r>
          </a:p>
          <a:p>
            <a:pPr marL="773113" lvl="2" indent="-285750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fr-CH" altLang="en-US" sz="1400" noProof="0" dirty="0">
                <a:latin typeface="+mn-lt"/>
              </a:rPr>
              <a:t>les exclus du système d’éducation et de la société de l’information</a:t>
            </a:r>
          </a:p>
          <a:p>
            <a:pPr marL="268288" lvl="1" indent="-180975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donner un espoir à ceux qui sont les plus en retard, mais qui ont le plus à gagner dans la mise en œuvre du programme au cours des 15 prochaines années.</a:t>
            </a:r>
          </a:p>
        </p:txBody>
      </p:sp>
      <p:pic>
        <p:nvPicPr>
          <p:cNvPr id="16388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38" y="3294063"/>
            <a:ext cx="11461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8215200" cy="428625"/>
          </a:xfrm>
        </p:spPr>
        <p:txBody>
          <a:bodyPr/>
          <a:lstStyle/>
          <a:p>
            <a:pPr eaLnBrk="1" hangingPunct="1"/>
            <a:r>
              <a:rPr lang="fr-CH" altLang="en-US" sz="2000" b="1" noProof="0" dirty="0">
                <a:latin typeface="+mn-lt"/>
              </a:rPr>
              <a:t>Le concept «personne ne soit laissé pour compte» </a:t>
            </a:r>
            <a:r>
              <a:rPr lang="fr-CH" altLang="en-US" sz="1400" noProof="0" dirty="0">
                <a:latin typeface="+mn-lt"/>
              </a:rPr>
              <a:t>/2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4000" y="1656001"/>
            <a:ext cx="8215200" cy="2887200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fr-CH" altLang="en-US" sz="1800" noProof="0" dirty="0">
                <a:latin typeface="+mn-lt"/>
              </a:rPr>
              <a:t>Pour la statistique, l'engagement de «ne laisser personne pour compte» signifie que les indicateurs pour le suivi des progrès vis-à-vis des ODD:  </a:t>
            </a:r>
          </a:p>
          <a:p>
            <a:pPr marL="268288" lvl="1" indent="-180975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renseignent sur l’ensemble des phénomènes relatifs aux politiques du développement tels que: économiques, démographiques, sociaux et environnementaux </a:t>
            </a:r>
            <a:r>
              <a:rPr lang="fr-CH" altLang="en-US" sz="1400" noProof="0" dirty="0">
                <a:latin typeface="+mn-lt"/>
              </a:rPr>
              <a:t>(couverture)</a:t>
            </a:r>
          </a:p>
          <a:p>
            <a:pPr marL="268288" lvl="1" indent="-180975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couvrent de manière appropriée chaque unité ou groupe d’unités (e.g. communauté) sur un territoire donné </a:t>
            </a:r>
            <a:r>
              <a:rPr lang="fr-CH" altLang="en-US" sz="1400" noProof="0" dirty="0">
                <a:latin typeface="+mn-lt"/>
              </a:rPr>
              <a:t>(représentativité)</a:t>
            </a:r>
          </a:p>
          <a:p>
            <a:pPr marL="268288" lvl="1" indent="-180975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décrivent l’ensemble ou un sous-ensemble pertinent de caractéristiques objectives définissant chaque unité ou groupe d’unité </a:t>
            </a:r>
            <a:r>
              <a:rPr lang="fr-CH" altLang="en-US" sz="1400" noProof="0" dirty="0">
                <a:latin typeface="+mn-lt"/>
              </a:rPr>
              <a:t>(granularité)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8215200" cy="428625"/>
          </a:xfrm>
        </p:spPr>
        <p:txBody>
          <a:bodyPr/>
          <a:lstStyle/>
          <a:p>
            <a:pPr eaLnBrk="1" hangingPunct="1"/>
            <a:r>
              <a:rPr lang="fr-CH" altLang="en-US" sz="2000" b="1" noProof="0" dirty="0">
                <a:latin typeface="+mn-lt"/>
              </a:rPr>
              <a:t>Désagrégation des données et les indicateurs ODD </a:t>
            </a:r>
            <a:r>
              <a:rPr lang="fr-CH" altLang="en-US" sz="1400" noProof="0" dirty="0">
                <a:latin typeface="+mn-lt"/>
              </a:rPr>
              <a:t>/3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4000" y="1656000"/>
            <a:ext cx="8215200" cy="3883025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fr-CH" altLang="en-US" sz="1800" noProof="0" dirty="0">
                <a:latin typeface="+mn-lt"/>
              </a:rPr>
              <a:t>Les défis de la mesure et du suivi des ODD:</a:t>
            </a:r>
          </a:p>
          <a:p>
            <a:pPr marL="268288" lvl="1" indent="-180975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Coût de la collecte, de la transformation et de l’analyse des données</a:t>
            </a:r>
          </a:p>
          <a:p>
            <a:pPr marL="268288" lvl="1" indent="-180975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Augmentation de la taille des échantillons =&gt; charge statistique</a:t>
            </a:r>
          </a:p>
          <a:p>
            <a:pPr marL="268288" lvl="1" indent="-180975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Limite conceptuel des sources statistiques primaires (enquête et recensement)</a:t>
            </a:r>
          </a:p>
          <a:p>
            <a:pPr marL="268288" lvl="1" indent="-180975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Accès aux sources secondaires de données et intégration dans la production des indicateurs </a:t>
            </a:r>
          </a:p>
          <a:p>
            <a:pPr marL="268288" lvl="1" indent="-180975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Assurance qualité</a:t>
            </a:r>
          </a:p>
          <a:p>
            <a:pPr marL="268288" lvl="1" indent="-180975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Gestion de la confidentialité et du secret statistique</a:t>
            </a:r>
          </a:p>
          <a:p>
            <a:pPr marL="268288" lvl="1" indent="-180975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</a:pPr>
            <a:r>
              <a:rPr lang="fr-CH" altLang="en-US" sz="1600" noProof="0" dirty="0">
                <a:latin typeface="+mn-lt"/>
              </a:rPr>
              <a:t>…….. </a:t>
            </a: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EBBE53D1-FCAB-4F65-A109-92F7B8C33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747" y="1226368"/>
            <a:ext cx="925253" cy="85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513A3743-7FFA-4DEF-89F7-610E4D1BBB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8222400" cy="429948"/>
          </a:xfrm>
        </p:spPr>
        <p:txBody>
          <a:bodyPr/>
          <a:lstStyle/>
          <a:p>
            <a:pPr eaLnBrk="1" hangingPunct="1">
              <a:defRPr/>
            </a:pPr>
            <a:r>
              <a:rPr lang="fr-CH" sz="2000" b="1" noProof="0" dirty="0">
                <a:latin typeface="+mn-lt"/>
              </a:rPr>
              <a:t>Valeur de la statistique officielle</a:t>
            </a:r>
            <a:endParaRPr lang="fr-CH" sz="1333" noProof="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B1C0EC6-5399-479A-9BD1-4AF0AC55DE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000" y="1656000"/>
            <a:ext cx="8222400" cy="3967933"/>
          </a:xfrm>
        </p:spPr>
        <p:txBody>
          <a:bodyPr/>
          <a:lstStyle/>
          <a:p>
            <a:pPr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CH" sz="1667" noProof="0" dirty="0">
                <a:solidFill>
                  <a:srgbClr val="000000"/>
                </a:solidFill>
                <a:latin typeface="+mn-lt"/>
              </a:rPr>
              <a:t>Fait autorité [officiel]</a:t>
            </a:r>
          </a:p>
          <a:p>
            <a:pPr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CH" sz="1667" noProof="0" dirty="0">
                <a:solidFill>
                  <a:srgbClr val="000000"/>
                </a:solidFill>
                <a:latin typeface="+mn-lt"/>
              </a:rPr>
              <a:t>Indépendante, objective et transparente [confiance]</a:t>
            </a:r>
          </a:p>
          <a:p>
            <a:pPr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CH" sz="1667" noProof="0" dirty="0">
                <a:solidFill>
                  <a:srgbClr val="000000"/>
                </a:solidFill>
                <a:latin typeface="+mn-lt"/>
              </a:rPr>
              <a:t>Norme professionnelle et éthique stricte [confidentialité]</a:t>
            </a:r>
          </a:p>
          <a:p>
            <a:pPr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CH" sz="1667" noProof="0" dirty="0">
                <a:solidFill>
                  <a:srgbClr val="000000"/>
                </a:solidFill>
                <a:latin typeface="+mn-lt"/>
              </a:rPr>
              <a:t>Universelle [pour tous]</a:t>
            </a:r>
          </a:p>
          <a:p>
            <a:pPr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CH" sz="1667" noProof="0" dirty="0">
                <a:solidFill>
                  <a:srgbClr val="000000"/>
                </a:solidFill>
                <a:latin typeface="+mn-lt"/>
              </a:rPr>
              <a:t>Flexible et résiliente [fiable]</a:t>
            </a:r>
          </a:p>
          <a:p>
            <a:pPr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CH" sz="1667" noProof="0" dirty="0">
                <a:solidFill>
                  <a:srgbClr val="000000"/>
                </a:solidFill>
                <a:latin typeface="+mn-lt"/>
              </a:rPr>
              <a:t>Efficace et efficiente [coordonné]</a:t>
            </a:r>
          </a:p>
          <a:p>
            <a:pPr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CH" sz="1667" b="1" noProof="0" dirty="0">
                <a:solidFill>
                  <a:srgbClr val="000000"/>
                </a:solidFill>
                <a:latin typeface="+mn-lt"/>
              </a:rPr>
              <a:t>Pertinente [qualité axée sur l'utilisateur]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C758AC-9C0E-472C-9F43-E8CE8395A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275" y="1509948"/>
            <a:ext cx="1447017" cy="95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114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1D3BB1-4843-4AE0-AE08-48B2A9A74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725" y="1495639"/>
            <a:ext cx="1163261" cy="969384"/>
          </a:xfrm>
          <a:prstGeom prst="rect">
            <a:avLst/>
          </a:prstGeom>
        </p:spPr>
      </p:pic>
      <p:sp>
        <p:nvSpPr>
          <p:cNvPr id="316418" name="Rectangle 2">
            <a:extLst>
              <a:ext uri="{FF2B5EF4-FFF2-40B4-BE49-F238E27FC236}">
                <a16:creationId xmlns:a16="http://schemas.microsoft.com/office/drawing/2014/main" id="{81017114-055C-4C5B-B4BF-85043E91CD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8208000" cy="429948"/>
          </a:xfrm>
        </p:spPr>
        <p:txBody>
          <a:bodyPr/>
          <a:lstStyle/>
          <a:p>
            <a:pPr eaLnBrk="1" hangingPunct="1">
              <a:defRPr/>
            </a:pPr>
            <a:r>
              <a:rPr lang="fr-CH" sz="2000" b="1" noProof="0" dirty="0">
                <a:latin typeface="+mn-lt"/>
              </a:rPr>
              <a:t>Principes fondamentaux de la statistique officielle (PF-ONU)</a:t>
            </a:r>
            <a:br>
              <a:rPr lang="fr-CH" sz="2000" b="1" noProof="0" dirty="0">
                <a:latin typeface="+mn-lt"/>
              </a:rPr>
            </a:br>
            <a:r>
              <a:rPr lang="fr-CH" sz="1333" noProof="0" dirty="0">
                <a:latin typeface="+mn-lt"/>
                <a:hlinkClick r:id="rId4"/>
              </a:rPr>
              <a:t>A/RES/68/261</a:t>
            </a:r>
            <a:endParaRPr lang="fr-CH" sz="1333" noProof="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C69182A-F76C-44C7-A415-FB72E9AC4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000" y="1728000"/>
            <a:ext cx="8208000" cy="354048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CH" sz="1500" noProof="0" dirty="0">
                <a:solidFill>
                  <a:srgbClr val="000000"/>
                </a:solidFill>
                <a:latin typeface="+mn-lt"/>
              </a:rPr>
              <a:t>Impartialité, objectivité et égalité d'accès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500" noProof="0" dirty="0">
                <a:solidFill>
                  <a:srgbClr val="000000"/>
                </a:solidFill>
                <a:latin typeface="+mn-lt"/>
              </a:rPr>
              <a:t>Pertinence, accessibilité, exactitude, rapidité et ponctualité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500" noProof="0" dirty="0">
                <a:solidFill>
                  <a:srgbClr val="000000"/>
                </a:solidFill>
                <a:latin typeface="+mn-lt"/>
              </a:rPr>
              <a:t>Indépendance professionnelle, éthique et méthodologie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500" noProof="0" dirty="0">
                <a:solidFill>
                  <a:srgbClr val="000000"/>
                </a:solidFill>
                <a:latin typeface="+mn-lt"/>
              </a:rPr>
              <a:t>Prévention de l'abus et droit de commenter une interprétation erronée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500" noProof="0" dirty="0">
                <a:solidFill>
                  <a:srgbClr val="000000"/>
                </a:solidFill>
                <a:latin typeface="+mn-lt"/>
              </a:rPr>
              <a:t>Sources de statistiques officielles et charge non excessive sur les répondants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500" noProof="0" dirty="0">
                <a:solidFill>
                  <a:srgbClr val="000000"/>
                </a:solidFill>
                <a:latin typeface="+mn-lt"/>
              </a:rPr>
              <a:t>Confidentialité statistique et utilisation exclusive à des fins statistiques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500" noProof="0" dirty="0">
                <a:solidFill>
                  <a:srgbClr val="000000"/>
                </a:solidFill>
                <a:latin typeface="+mn-lt"/>
              </a:rPr>
              <a:t>Responsabilité et transparence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500" noProof="0" dirty="0">
                <a:solidFill>
                  <a:srgbClr val="000000"/>
                </a:solidFill>
                <a:latin typeface="+mn-lt"/>
              </a:rPr>
              <a:t>Coordination nationale, cohérence et comparabilité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500" noProof="0" dirty="0">
                <a:solidFill>
                  <a:srgbClr val="000000"/>
                </a:solidFill>
                <a:latin typeface="+mn-lt"/>
              </a:rPr>
              <a:t>Coopération internationale et normes</a:t>
            </a:r>
          </a:p>
          <a:p>
            <a:pPr>
              <a:lnSpc>
                <a:spcPts val="2083"/>
              </a:lnSpc>
              <a:spcBef>
                <a:spcPts val="500"/>
              </a:spcBef>
            </a:pPr>
            <a:endParaRPr lang="fr-CH" sz="1500" noProof="0" dirty="0">
              <a:latin typeface="+mn-lt"/>
            </a:endParaRPr>
          </a:p>
          <a:p>
            <a:pPr>
              <a:lnSpc>
                <a:spcPts val="2083"/>
              </a:lnSpc>
              <a:spcBef>
                <a:spcPts val="500"/>
              </a:spcBef>
              <a:buSzPct val="140000"/>
              <a:buBlip>
                <a:blip r:embed="rId5">
                  <a:extLst>
                    <a:ext uri="{96DAC541-7B7A-43D3-8B79-37D633B846F1}">
                      <asvg:svgBlip xmlns:asvg="http://schemas.microsoft.com/office/drawing/2016/SVG/main" xmlns="" r:embed="rId6"/>
                    </a:ext>
                  </a:extLst>
                </a:blip>
              </a:buBlip>
            </a:pPr>
            <a:r>
              <a:rPr lang="fr-CH" sz="1500" b="1" noProof="0" dirty="0">
                <a:solidFill>
                  <a:srgbClr val="000000"/>
                </a:solidFill>
                <a:latin typeface="+mn-lt"/>
              </a:rPr>
              <a:t>La statistique officielle est celle produite conformément aux PF-ONU</a:t>
            </a:r>
            <a:endParaRPr lang="fr-CH" sz="1500" noProof="0" dirty="0">
              <a:solidFill>
                <a:srgbClr val="000000"/>
              </a:solidFill>
              <a:latin typeface="+mn-lt"/>
            </a:endParaRPr>
          </a:p>
          <a:p>
            <a:pPr>
              <a:lnSpc>
                <a:spcPts val="2083"/>
              </a:lnSpc>
              <a:spcBef>
                <a:spcPts val="500"/>
              </a:spcBef>
              <a:buSzPct val="140000"/>
              <a:buBlip>
                <a:blip r:embed="rId5">
                  <a:extLst>
                    <a:ext uri="{96DAC541-7B7A-43D3-8B79-37D633B846F1}">
                      <asvg:svgBlip xmlns:asvg="http://schemas.microsoft.com/office/drawing/2016/SVG/main" xmlns="" r:embed="rId6"/>
                    </a:ext>
                  </a:extLst>
                </a:blip>
              </a:buBlip>
            </a:pPr>
            <a:r>
              <a:rPr lang="fr-CH" sz="1500" b="1" noProof="0" dirty="0">
                <a:solidFill>
                  <a:srgbClr val="000000"/>
                </a:solidFill>
                <a:latin typeface="+mn-lt"/>
              </a:rPr>
              <a:t>Les PF-ONU garantissent la valeur et la pertinence des statistiques officielles</a:t>
            </a:r>
            <a:endParaRPr lang="fr-CH" sz="1500" noProof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942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81017114-055C-4C5B-B4BF-85043E91CD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8215200" cy="582326"/>
          </a:xfrm>
        </p:spPr>
        <p:txBody>
          <a:bodyPr/>
          <a:lstStyle/>
          <a:p>
            <a:pPr>
              <a:lnSpc>
                <a:spcPts val="2083"/>
              </a:lnSpc>
              <a:spcBef>
                <a:spcPts val="500"/>
              </a:spcBef>
              <a:spcAft>
                <a:spcPts val="1000"/>
              </a:spcAft>
            </a:pPr>
            <a:r>
              <a:rPr lang="fr-CH" sz="2000" b="1" noProof="0" dirty="0">
                <a:latin typeface="+mn-lt"/>
              </a:rPr>
              <a:t>Résolution de l’Assemblée Générale du 6 Juillet 2017</a:t>
            </a:r>
            <a:br>
              <a:rPr lang="fr-CH" sz="2000" b="1" noProof="0" dirty="0">
                <a:latin typeface="+mn-lt"/>
              </a:rPr>
            </a:br>
            <a:r>
              <a:rPr lang="fr-CH" sz="1333" b="1" u="sng" noProof="0" dirty="0">
                <a:latin typeface="+mn-lt"/>
                <a:hlinkClick r:id="rId3"/>
              </a:rPr>
              <a:t>A/RES/71/313</a:t>
            </a:r>
            <a:r>
              <a:rPr lang="fr-CH" sz="1333" b="1" noProof="0" dirty="0">
                <a:latin typeface="+mn-lt"/>
              </a:rPr>
              <a:t> </a:t>
            </a:r>
            <a:endParaRPr lang="fr-CH" sz="1333" noProof="0" dirty="0">
              <a:latin typeface="+mn-lt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C69182A-F76C-44C7-A415-FB72E9AC4C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000" y="1728000"/>
            <a:ext cx="8215200" cy="3312324"/>
          </a:xfrm>
        </p:spPr>
        <p:txBody>
          <a:bodyPr/>
          <a:lstStyle/>
          <a:p>
            <a:pPr>
              <a:lnSpc>
                <a:spcPts val="2083"/>
              </a:lnSpc>
              <a:spcBef>
                <a:spcPts val="500"/>
              </a:spcBef>
            </a:pPr>
            <a:r>
              <a:rPr lang="fr-CH" sz="1500" noProof="0" dirty="0">
                <a:latin typeface="+mn-lt"/>
              </a:rPr>
              <a:t>Les statistiques et les données des systèmes statistiques nationaux (SSN)  constituent la base des indicateurs des ODD</a:t>
            </a:r>
          </a:p>
          <a:p>
            <a:pPr>
              <a:lnSpc>
                <a:spcPts val="2083"/>
              </a:lnSpc>
              <a:spcBef>
                <a:spcPts val="500"/>
              </a:spcBef>
            </a:pPr>
            <a:r>
              <a:rPr lang="fr-CH" sz="1500" noProof="0" dirty="0">
                <a:latin typeface="+mn-lt"/>
              </a:rPr>
              <a:t>Les SSN devront compléter leurs données avec de nouvelles sources de données afin de fournir les statistiques requises pour le suivi des ODD</a:t>
            </a:r>
          </a:p>
          <a:p>
            <a:pPr>
              <a:lnSpc>
                <a:spcPts val="2083"/>
              </a:lnSpc>
              <a:spcBef>
                <a:spcPts val="500"/>
              </a:spcBef>
            </a:pPr>
            <a:r>
              <a:rPr lang="fr-CH" sz="1500" noProof="0" dirty="0">
                <a:latin typeface="+mn-lt"/>
              </a:rPr>
              <a:t>Les offices nationaux de statistique (ONS) sont les coordinateurs des SSN</a:t>
            </a:r>
          </a:p>
          <a:p>
            <a:pPr>
              <a:lnSpc>
                <a:spcPts val="2083"/>
              </a:lnSpc>
              <a:spcBef>
                <a:spcPts val="500"/>
              </a:spcBef>
            </a:pPr>
            <a:r>
              <a:rPr lang="fr-CH" sz="1500" noProof="0" dirty="0">
                <a:latin typeface="+mn-lt"/>
              </a:rPr>
              <a:t>les activités des SSN devront être menées en conformité avec les Principes Fondamentaux de la statistique officielle</a:t>
            </a:r>
          </a:p>
          <a:p>
            <a:pPr>
              <a:lnSpc>
                <a:spcPts val="2083"/>
              </a:lnSpc>
              <a:spcBef>
                <a:spcPts val="500"/>
              </a:spcBef>
            </a:pPr>
            <a:r>
              <a:rPr lang="fr-CH" sz="1500" noProof="0" dirty="0">
                <a:latin typeface="+mn-lt"/>
                <a:hlinkClick r:id="rId4"/>
              </a:rPr>
              <a:t>Plan d’action mondial du Cap sur les données pour le suivi des ODD</a:t>
            </a:r>
            <a:r>
              <a:rPr lang="fr-CH" sz="1500" noProof="0" dirty="0">
                <a:latin typeface="+mn-lt"/>
              </a:rPr>
              <a:t>:</a:t>
            </a:r>
            <a:br>
              <a:rPr lang="fr-CH" sz="1500" noProof="0" dirty="0">
                <a:latin typeface="+mn-lt"/>
              </a:rPr>
            </a:br>
            <a:r>
              <a:rPr lang="fr-CH" sz="1500" noProof="0" dirty="0">
                <a:latin typeface="+mn-lt"/>
              </a:rPr>
              <a:t>Cadre pour l’étude, la planification, l’exécution et l’évaluation du renforcement des capacités statistiques lié aux ODD </a:t>
            </a:r>
          </a:p>
        </p:txBody>
      </p:sp>
    </p:spTree>
    <p:extLst>
      <p:ext uri="{BB962C8B-B14F-4D97-AF65-F5344CB8AC3E}">
        <p14:creationId xmlns:p14="http://schemas.microsoft.com/office/powerpoint/2010/main" val="1199785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2BE3964-0745-410E-930A-9161469EC2C4}"/>
              </a:ext>
            </a:extLst>
          </p:cNvPr>
          <p:cNvSpPr/>
          <p:nvPr/>
        </p:nvSpPr>
        <p:spPr bwMode="auto">
          <a:xfrm>
            <a:off x="1825924" y="1794778"/>
            <a:ext cx="4564812" cy="3429000"/>
          </a:xfrm>
          <a:prstGeom prst="rect">
            <a:avLst/>
          </a:prstGeom>
          <a:solidFill>
            <a:srgbClr val="B3EB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fr-CH" sz="15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CD58E3-FB11-493A-A2B6-279B9D4B0BFA}"/>
              </a:ext>
            </a:extLst>
          </p:cNvPr>
          <p:cNvSpPr/>
          <p:nvPr/>
        </p:nvSpPr>
        <p:spPr bwMode="auto">
          <a:xfrm>
            <a:off x="2408208" y="2270420"/>
            <a:ext cx="3980133" cy="2765251"/>
          </a:xfrm>
          <a:prstGeom prst="rect">
            <a:avLst/>
          </a:prstGeom>
          <a:solidFill>
            <a:srgbClr val="69D8FF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 defTabSz="761970" eaLnBrk="1" hangingPunct="1"/>
            <a:br>
              <a:rPr lang="en-GB" sz="1167" dirty="0"/>
            </a:br>
            <a:endParaRPr lang="en-GB" sz="1167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01C26B-A335-4719-8A5F-0300F062FF92}"/>
              </a:ext>
            </a:extLst>
          </p:cNvPr>
          <p:cNvSpPr/>
          <p:nvPr/>
        </p:nvSpPr>
        <p:spPr bwMode="auto">
          <a:xfrm>
            <a:off x="2997683" y="2746062"/>
            <a:ext cx="3390657" cy="2043992"/>
          </a:xfrm>
          <a:prstGeom prst="rect">
            <a:avLst/>
          </a:prstGeom>
          <a:solidFill>
            <a:srgbClr val="00B0EE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algn="ctr" defTabSz="761970" eaLnBrk="1" hangingPunct="1">
              <a:spcBef>
                <a:spcPts val="1000"/>
              </a:spcBef>
            </a:pPr>
            <a:br>
              <a:rPr lang="en-GB" sz="1167" dirty="0"/>
            </a:br>
            <a:endParaRPr lang="en-GB" sz="1167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5C09B4-17BA-4BF8-B657-B5E17194C09F}"/>
              </a:ext>
            </a:extLst>
          </p:cNvPr>
          <p:cNvSpPr/>
          <p:nvPr/>
        </p:nvSpPr>
        <p:spPr bwMode="auto">
          <a:xfrm>
            <a:off x="3565587" y="3261292"/>
            <a:ext cx="2822753" cy="1286758"/>
          </a:xfrm>
          <a:prstGeom prst="rect">
            <a:avLst/>
          </a:prstGeom>
          <a:solidFill>
            <a:srgbClr val="00B0EE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eaLnBrk="1" hangingPunct="1"/>
            <a:r>
              <a:rPr lang="fr-CH" sz="1167" dirty="0">
                <a:solidFill>
                  <a:schemeClr val="bg1"/>
                </a:solidFill>
              </a:rPr>
              <a:t>Office National de Statistique</a:t>
            </a:r>
          </a:p>
          <a:p>
            <a:pPr algn="ctr" defTabSz="761970" eaLnBrk="1" hangingPunct="1"/>
            <a:endParaRPr lang="fr-CH" sz="1333" dirty="0">
              <a:solidFill>
                <a:schemeClr val="bg1"/>
              </a:solidFill>
            </a:endParaRPr>
          </a:p>
          <a:p>
            <a:pPr algn="ctr" defTabSz="761970" eaLnBrk="1" hangingPunct="1"/>
            <a:r>
              <a:rPr lang="fr-CH" sz="1000" b="0" dirty="0">
                <a:solidFill>
                  <a:schemeClr val="bg1"/>
                </a:solidFill>
              </a:rPr>
              <a:t>(Principal producteur de statistique officielle)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94572B-7F58-4853-BDC5-5AE928A1351E}"/>
              </a:ext>
            </a:extLst>
          </p:cNvPr>
          <p:cNvSpPr/>
          <p:nvPr/>
        </p:nvSpPr>
        <p:spPr bwMode="auto">
          <a:xfrm>
            <a:off x="6388340" y="1794778"/>
            <a:ext cx="929736" cy="3429000"/>
          </a:xfrm>
          <a:prstGeom prst="rect">
            <a:avLst/>
          </a:prstGeom>
          <a:gradFill flip="none" rotWithShape="1">
            <a:gsLst>
              <a:gs pos="100000">
                <a:srgbClr val="FFC000"/>
              </a:gs>
              <a:gs pos="100000">
                <a:srgbClr val="FFD040"/>
              </a:gs>
              <a:gs pos="35000">
                <a:srgbClr val="FEDF7F"/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vert270" wrap="squar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eaLnBrk="1" hangingPunct="1"/>
            <a:r>
              <a:rPr lang="fr-CH" sz="1333" dirty="0">
                <a:solidFill>
                  <a:schemeClr val="bg1"/>
                </a:solidFill>
              </a:rPr>
              <a:t>Utilisateurs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36A02A5-CDCC-46FB-814F-8C186E27CD82}"/>
              </a:ext>
            </a:extLst>
          </p:cNvPr>
          <p:cNvSpPr txBox="1"/>
          <p:nvPr/>
        </p:nvSpPr>
        <p:spPr>
          <a:xfrm>
            <a:off x="3077154" y="2882619"/>
            <a:ext cx="3205883" cy="271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167" dirty="0">
                <a:solidFill>
                  <a:schemeClr val="bg1"/>
                </a:solidFill>
              </a:rPr>
              <a:t>Autres producteurs de statistique officielle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9A0A139-19DF-4271-862A-C54E49603E75}"/>
              </a:ext>
            </a:extLst>
          </p:cNvPr>
          <p:cNvSpPr txBox="1"/>
          <p:nvPr/>
        </p:nvSpPr>
        <p:spPr>
          <a:xfrm>
            <a:off x="2640646" y="2391397"/>
            <a:ext cx="3290019" cy="271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167" dirty="0">
                <a:solidFill>
                  <a:schemeClr val="bg1"/>
                </a:solidFill>
              </a:rPr>
              <a:t>Données et registres administratifs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1128C41-8BDF-48FE-9CC4-E71CC2B1C05E}"/>
              </a:ext>
            </a:extLst>
          </p:cNvPr>
          <p:cNvSpPr txBox="1"/>
          <p:nvPr/>
        </p:nvSpPr>
        <p:spPr>
          <a:xfrm>
            <a:off x="1946564" y="1912152"/>
            <a:ext cx="4191000" cy="271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167" dirty="0">
                <a:solidFill>
                  <a:schemeClr val="bg1"/>
                </a:solidFill>
              </a:rPr>
              <a:t>Autres communautés des données </a:t>
            </a:r>
            <a:r>
              <a:rPr lang="fr-CH" sz="1000" b="0" dirty="0">
                <a:solidFill>
                  <a:schemeClr val="bg1"/>
                </a:solidFill>
              </a:rPr>
              <a:t>(Big Data, géospatial …)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E609BCCB-79F3-4574-A720-E8733AE01B30}"/>
              </a:ext>
            </a:extLst>
          </p:cNvPr>
          <p:cNvSpPr/>
          <p:nvPr/>
        </p:nvSpPr>
        <p:spPr bwMode="auto">
          <a:xfrm>
            <a:off x="6193717" y="2010437"/>
            <a:ext cx="382056" cy="47917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en-GB" sz="1500" dirty="0"/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C2DB3532-C70E-401D-8ABE-5188DA2D1116}"/>
              </a:ext>
            </a:extLst>
          </p:cNvPr>
          <p:cNvSpPr/>
          <p:nvPr/>
        </p:nvSpPr>
        <p:spPr bwMode="auto">
          <a:xfrm>
            <a:off x="6193717" y="5109946"/>
            <a:ext cx="382056" cy="47917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en-GB" sz="1500" dirty="0"/>
          </a:p>
        </p:txBody>
      </p:sp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491B223B-63A9-4E9B-BA69-C8A0DBEA0CD8}"/>
              </a:ext>
            </a:extLst>
          </p:cNvPr>
          <p:cNvSpPr/>
          <p:nvPr/>
        </p:nvSpPr>
        <p:spPr bwMode="auto">
          <a:xfrm>
            <a:off x="6188924" y="2471006"/>
            <a:ext cx="382056" cy="84069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en-GB" sz="1500" dirty="0"/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1CC71703-054F-435C-90CC-20F0CEF53C90}"/>
              </a:ext>
            </a:extLst>
          </p:cNvPr>
          <p:cNvSpPr/>
          <p:nvPr/>
        </p:nvSpPr>
        <p:spPr bwMode="auto">
          <a:xfrm>
            <a:off x="6196117" y="4871243"/>
            <a:ext cx="382056" cy="7962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en-GB" sz="1500" dirty="0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1DFF0F5A-EEB4-4FF4-8BBA-9C62C7063B8A}"/>
              </a:ext>
            </a:extLst>
          </p:cNvPr>
          <p:cNvSpPr/>
          <p:nvPr/>
        </p:nvSpPr>
        <p:spPr bwMode="auto">
          <a:xfrm>
            <a:off x="6196109" y="2950509"/>
            <a:ext cx="382056" cy="101723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en-GB" sz="1500" dirty="0"/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E7C97E0C-C898-4587-84C5-CA1F7B9265EC}"/>
              </a:ext>
            </a:extLst>
          </p:cNvPr>
          <p:cNvSpPr/>
          <p:nvPr/>
        </p:nvSpPr>
        <p:spPr bwMode="auto">
          <a:xfrm>
            <a:off x="6188922" y="4618190"/>
            <a:ext cx="382056" cy="101723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en-GB" sz="1500" dirty="0"/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872796A2-357E-41E4-83EB-30E96ACDA33E}"/>
              </a:ext>
            </a:extLst>
          </p:cNvPr>
          <p:cNvSpPr/>
          <p:nvPr/>
        </p:nvSpPr>
        <p:spPr bwMode="auto">
          <a:xfrm>
            <a:off x="6188922" y="3703290"/>
            <a:ext cx="382056" cy="263844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en-GB" sz="150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7C78483-E75E-4B3B-864B-3701FF1C5382}"/>
              </a:ext>
            </a:extLst>
          </p:cNvPr>
          <p:cNvSpPr/>
          <p:nvPr/>
        </p:nvSpPr>
        <p:spPr bwMode="auto">
          <a:xfrm rot="19816673">
            <a:off x="3109223" y="4299256"/>
            <a:ext cx="639302" cy="299003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600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eaLnBrk="1" hangingPunct="1">
              <a:lnSpc>
                <a:spcPts val="1167"/>
              </a:lnSpc>
              <a:spcBef>
                <a:spcPts val="500"/>
              </a:spcBef>
            </a:pPr>
            <a:r>
              <a:rPr lang="en-GB" sz="1333" dirty="0">
                <a:solidFill>
                  <a:srgbClr val="FF0000"/>
                </a:solidFill>
                <a:latin typeface="Franklin Gothic Heavy" panose="020B0903020102020204" pitchFamily="34" charset="0"/>
              </a:rPr>
              <a:t>SSN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77B77346-ACA8-441C-B714-992AE351DCAF}"/>
              </a:ext>
            </a:extLst>
          </p:cNvPr>
          <p:cNvSpPr txBox="1">
            <a:spLocks/>
          </p:cNvSpPr>
          <p:nvPr/>
        </p:nvSpPr>
        <p:spPr bwMode="auto">
          <a:xfrm>
            <a:off x="504000" y="1080000"/>
            <a:ext cx="6858000" cy="44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200" tIns="38100" rIns="76200" bIns="3810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FF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154775" eaLnBrk="1" hangingPunct="1"/>
            <a:r>
              <a:rPr lang="fr-CH" altLang="en-US" sz="2000" kern="0" dirty="0"/>
              <a:t>Les communautés des données</a:t>
            </a:r>
          </a:p>
        </p:txBody>
      </p:sp>
      <p:sp>
        <p:nvSpPr>
          <p:cNvPr id="28" name="Flèche : droite 32">
            <a:extLst>
              <a:ext uri="{FF2B5EF4-FFF2-40B4-BE49-F238E27FC236}">
                <a16:creationId xmlns:a16="http://schemas.microsoft.com/office/drawing/2014/main" id="{EA23FD87-772C-421D-9E90-3069D20BE35F}"/>
              </a:ext>
            </a:extLst>
          </p:cNvPr>
          <p:cNvSpPr/>
          <p:nvPr/>
        </p:nvSpPr>
        <p:spPr bwMode="auto">
          <a:xfrm>
            <a:off x="2070343" y="3327613"/>
            <a:ext cx="1623323" cy="101107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en-GB" sz="1500" dirty="0"/>
          </a:p>
        </p:txBody>
      </p:sp>
      <p:sp>
        <p:nvSpPr>
          <p:cNvPr id="29" name="Flèche : droite 32">
            <a:extLst>
              <a:ext uri="{FF2B5EF4-FFF2-40B4-BE49-F238E27FC236}">
                <a16:creationId xmlns:a16="http://schemas.microsoft.com/office/drawing/2014/main" id="{B178836A-6D84-4A27-AE83-21F3F7DCBD22}"/>
              </a:ext>
            </a:extLst>
          </p:cNvPr>
          <p:cNvSpPr/>
          <p:nvPr/>
        </p:nvSpPr>
        <p:spPr bwMode="auto">
          <a:xfrm>
            <a:off x="2638246" y="3743882"/>
            <a:ext cx="1055419" cy="106618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en-GB" sz="1500" dirty="0"/>
          </a:p>
        </p:txBody>
      </p:sp>
      <p:sp>
        <p:nvSpPr>
          <p:cNvPr id="30" name="Flèche : droite 32">
            <a:extLst>
              <a:ext uri="{FF2B5EF4-FFF2-40B4-BE49-F238E27FC236}">
                <a16:creationId xmlns:a16="http://schemas.microsoft.com/office/drawing/2014/main" id="{22FB274D-00A0-41A7-BB0E-8A70240E41B2}"/>
              </a:ext>
            </a:extLst>
          </p:cNvPr>
          <p:cNvSpPr/>
          <p:nvPr/>
        </p:nvSpPr>
        <p:spPr bwMode="auto">
          <a:xfrm rot="10800000">
            <a:off x="2070343" y="3428224"/>
            <a:ext cx="1623323" cy="101107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en-GB" sz="1500" dirty="0"/>
          </a:p>
        </p:txBody>
      </p:sp>
      <p:sp>
        <p:nvSpPr>
          <p:cNvPr id="35" name="Flèche : droite 32">
            <a:extLst>
              <a:ext uri="{FF2B5EF4-FFF2-40B4-BE49-F238E27FC236}">
                <a16:creationId xmlns:a16="http://schemas.microsoft.com/office/drawing/2014/main" id="{A5A033EA-5142-4F02-AC53-18CE5AC83A66}"/>
              </a:ext>
            </a:extLst>
          </p:cNvPr>
          <p:cNvSpPr/>
          <p:nvPr/>
        </p:nvSpPr>
        <p:spPr bwMode="auto">
          <a:xfrm rot="10800000">
            <a:off x="2638246" y="3842623"/>
            <a:ext cx="1055419" cy="106618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761970" eaLnBrk="1" hangingPunct="1"/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707738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65A19A0-994E-4391-A0AE-FC14CEF341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8215200" cy="428625"/>
          </a:xfrm>
        </p:spPr>
        <p:txBody>
          <a:bodyPr/>
          <a:lstStyle/>
          <a:p>
            <a:pPr eaLnBrk="1" hangingPunct="1"/>
            <a:r>
              <a:rPr lang="fr-CH" altLang="en-US" sz="2000" b="1" noProof="0" dirty="0">
                <a:latin typeface="+mn-lt"/>
              </a:rPr>
              <a:t>IAEG</a:t>
            </a:r>
            <a:br>
              <a:rPr lang="fr-CH" altLang="en-US" sz="1400" noProof="0" dirty="0">
                <a:latin typeface="+mn-lt"/>
              </a:rPr>
            </a:br>
            <a:r>
              <a:rPr lang="fr-CH" sz="1200" noProof="0" dirty="0">
                <a:latin typeface="+mn-lt"/>
              </a:rPr>
              <a:t>Group interinstitutionnel et d’experts chargé des indicateurs relatifs aux ODD</a:t>
            </a:r>
            <a:endParaRPr lang="fr-CH" altLang="en-US" sz="1200" noProof="0" dirty="0">
              <a:latin typeface="+mn-lt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46E1FA2-125A-4F22-8F26-751CF80DA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000" y="1656000"/>
            <a:ext cx="8215200" cy="3883025"/>
          </a:xfrm>
        </p:spPr>
        <p:txBody>
          <a:bodyPr/>
          <a:lstStyle/>
          <a:p>
            <a:pPr marL="0" lvl="1" indent="0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None/>
              <a:defRPr/>
            </a:pPr>
            <a:r>
              <a:rPr lang="fr-CH" sz="1600" noProof="0" dirty="0">
                <a:latin typeface="+mn-lt"/>
              </a:rPr>
              <a:t>Développements méthodologiques</a:t>
            </a:r>
            <a:endParaRPr lang="fr-CH" sz="1200" noProof="0" dirty="0">
              <a:latin typeface="+mn-lt"/>
            </a:endParaRPr>
          </a:p>
          <a:p>
            <a:pPr marL="361950" lvl="2" indent="-27622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noProof="0" dirty="0">
                <a:latin typeface="+mn-lt"/>
              </a:rPr>
              <a:t>Développement et adoption de la méthodologie des indicateurs de la catégorie III</a:t>
            </a:r>
          </a:p>
          <a:p>
            <a:pPr marL="361950" lvl="2" indent="-27622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noProof="0" dirty="0">
                <a:latin typeface="+mn-lt"/>
              </a:rPr>
              <a:t>Engager le processus d’examen des indicateurs qui pourraient être ajoutés au cadre des indicateurs existants</a:t>
            </a:r>
          </a:p>
          <a:p>
            <a:pPr marL="361950" lvl="2" indent="-27622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noProof="0" dirty="0">
                <a:latin typeface="+mn-lt"/>
              </a:rPr>
              <a:t>Examiner la disponibilité des données pour les indicateurs des catégories I et II et élaborer un plan visant à améliorer la couverture des données pour les indicateurs de la catégorie II</a:t>
            </a:r>
          </a:p>
          <a:p>
            <a:pPr marL="361950" lvl="2" indent="-27622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noProof="0" dirty="0">
                <a:latin typeface="+mn-lt"/>
              </a:rPr>
              <a:t>Développement et adoption de la méthodologie pour la désagrégation des indicateurs (catégorie I et II); </a:t>
            </a:r>
          </a:p>
          <a:p>
            <a:pPr marL="361950" lvl="2" indent="-276225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noProof="0" dirty="0">
                <a:latin typeface="+mn-lt"/>
              </a:rPr>
              <a:t>Poursuite des travaux sur l’échange de données et de métadonnées statistiques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8EA32CD-B8F8-48AB-9B9C-B444C5BFF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4797425"/>
            <a:ext cx="8215200" cy="39528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latin typeface="+mn-lt"/>
                <a:cs typeface="+mn-cs"/>
              </a:defRPr>
            </a:lvl2pPr>
            <a:lvl3pPr marL="773113" lvl="2" indent="-285750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 sz="1400" b="0" kern="0">
                <a:latin typeface="+mn-lt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360363" lvl="2" indent="-274638">
              <a:defRPr/>
            </a:pPr>
            <a:r>
              <a:rPr lang="fr-CH" dirty="0"/>
              <a:t>Pour plus d’information: </a:t>
            </a:r>
            <a:r>
              <a:rPr lang="fr-CH" dirty="0">
                <a:hlinkClick r:id="rId3"/>
              </a:rPr>
              <a:t>https://unstats.un.org/sdgs/iaeg-sdgs/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15871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7542CF7E-CB51-4048-A9E0-8A9E59D99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8222400" cy="428625"/>
          </a:xfrm>
        </p:spPr>
        <p:txBody>
          <a:bodyPr/>
          <a:lstStyle/>
          <a:p>
            <a:pPr eaLnBrk="1" hangingPunct="1"/>
            <a:r>
              <a:rPr lang="fr-CH" altLang="en-US" sz="2000" b="1" noProof="0" dirty="0">
                <a:latin typeface="+mn-lt"/>
              </a:rPr>
              <a:t>HLG-PCCB</a:t>
            </a:r>
            <a:br>
              <a:rPr lang="fr-CH" altLang="en-US" sz="2000" b="1" noProof="0" dirty="0">
                <a:latin typeface="+mn-lt"/>
              </a:rPr>
            </a:br>
            <a:r>
              <a:rPr lang="fr-CH" altLang="en-US" sz="1200" noProof="0" dirty="0">
                <a:latin typeface="+mn-lt"/>
              </a:rPr>
              <a:t>Groupe de haut-niveau pour le partenariat, la coordination et le développement des capacités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46E1FA2-125A-4F22-8F26-751CF80DA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000" y="1656000"/>
            <a:ext cx="8222400" cy="3883025"/>
          </a:xfrm>
        </p:spPr>
        <p:txBody>
          <a:bodyPr/>
          <a:lstStyle/>
          <a:p>
            <a:pPr marL="0" lvl="1" indent="0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None/>
              <a:defRPr/>
            </a:pPr>
            <a:r>
              <a:rPr lang="fr-CH" sz="1600" noProof="0" dirty="0">
                <a:latin typeface="+mn-lt"/>
              </a:rPr>
              <a:t>Modernisation de la statistique officielle et renforcement des capacités</a:t>
            </a:r>
          </a:p>
          <a:p>
            <a:pPr marL="266700" lvl="2" indent="-18097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noProof="0" dirty="0">
                <a:latin typeface="+mn-lt"/>
              </a:rPr>
              <a:t>Ajustement à la transformation de l’écosystème des données et révolution numérique (coopération, coordination, partenariat)</a:t>
            </a:r>
          </a:p>
          <a:p>
            <a:pPr marL="266700" lvl="2" indent="-18097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noProof="0" dirty="0">
                <a:latin typeface="+mn-lt"/>
              </a:rPr>
              <a:t>Modernisation de l’environnement institutionnel et organisationnel et adaptation des processus de production</a:t>
            </a:r>
          </a:p>
          <a:p>
            <a:pPr marL="266700" lvl="2" indent="-18097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noProof="0" dirty="0">
                <a:latin typeface="+mn-lt"/>
              </a:rPr>
              <a:t>Développement de l’infrastructure et des compétences</a:t>
            </a:r>
          </a:p>
          <a:p>
            <a:pPr marL="266700" lvl="2" indent="-18097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noProof="0" dirty="0">
                <a:latin typeface="+mn-lt"/>
              </a:rPr>
              <a:t>Favoriser l'échange de bonnes pratiques et la renforcement des partenariats et la coordination de la coopération technique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8EA32CD-B8F8-48AB-9B9C-B444C5BFF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4343400"/>
            <a:ext cx="8222400" cy="3968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latin typeface="+mn-lt"/>
                <a:cs typeface="+mn-cs"/>
              </a:defRPr>
            </a:lvl2pPr>
            <a:lvl3pPr marL="773113" lvl="2" indent="-285750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 sz="1400" b="0" kern="0">
                <a:latin typeface="+mn-lt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266700" lvl="2" indent="-180975">
              <a:defRPr/>
            </a:pPr>
            <a:r>
              <a:rPr lang="fr-CH" dirty="0"/>
              <a:t>Pour plus d’information: </a:t>
            </a:r>
            <a:r>
              <a:rPr lang="fr-CH" dirty="0">
                <a:hlinkClick r:id="rId3"/>
              </a:rPr>
              <a:t>https://unstats.un.org/sdgs/iaeg-sdgs/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05649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090EC98-4D86-48CF-A0B0-2D382CFC9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000" y="1120775"/>
            <a:ext cx="8215200" cy="560388"/>
          </a:xfrm>
        </p:spPr>
        <p:txBody>
          <a:bodyPr/>
          <a:lstStyle/>
          <a:p>
            <a:pPr eaLnBrk="1" hangingPunct="1"/>
            <a:r>
              <a:rPr lang="fr-CH" altLang="en-US" sz="2000" b="1" noProof="0" dirty="0">
                <a:latin typeface="+mn-lt"/>
              </a:rPr>
              <a:t>Plan d’Action </a:t>
            </a:r>
            <a:r>
              <a:rPr lang="fr-CH" altLang="en-US" sz="2000" b="1" dirty="0">
                <a:latin typeface="+mn-lt"/>
              </a:rPr>
              <a:t>G</a:t>
            </a:r>
            <a:r>
              <a:rPr lang="fr-CH" altLang="en-US" sz="2000" b="1" noProof="0" dirty="0" err="1">
                <a:latin typeface="+mn-lt"/>
              </a:rPr>
              <a:t>lobal</a:t>
            </a:r>
            <a:r>
              <a:rPr lang="fr-CH" altLang="en-US" sz="2000" b="1" noProof="0" dirty="0">
                <a:latin typeface="+mn-lt"/>
              </a:rPr>
              <a:t> du Cap </a:t>
            </a:r>
            <a:r>
              <a:rPr lang="fr-CH" altLang="en-US" sz="1400" b="1" noProof="0" dirty="0">
                <a:latin typeface="+mn-lt"/>
              </a:rPr>
              <a:t>(</a:t>
            </a:r>
            <a:r>
              <a:rPr lang="fr-CH" altLang="en-US" sz="1400" b="1" noProof="0" dirty="0">
                <a:latin typeface="+mn-lt"/>
                <a:hlinkClick r:id="rId3"/>
              </a:rPr>
              <a:t>CT-GAP</a:t>
            </a:r>
            <a:r>
              <a:rPr lang="fr-CH" altLang="en-US" sz="1400" b="1" noProof="0" dirty="0">
                <a:latin typeface="+mn-lt"/>
              </a:rPr>
              <a:t>)</a:t>
            </a:r>
            <a:br>
              <a:rPr lang="fr-CH" altLang="en-US" sz="1400" b="1" noProof="0" dirty="0">
                <a:latin typeface="+mn-lt"/>
              </a:rPr>
            </a:br>
            <a:r>
              <a:rPr lang="fr-CH" altLang="en-US" sz="1200" dirty="0">
                <a:latin typeface="+mn-lt"/>
              </a:rPr>
              <a:t>pour les données sur le développement durable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8EA63EC-55A8-49E6-96EC-98973190F5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6000" y="1728000"/>
            <a:ext cx="8215200" cy="3834600"/>
          </a:xfrm>
        </p:spPr>
        <p:txBody>
          <a:bodyPr/>
          <a:lstStyle/>
          <a:p>
            <a:pPr marL="361950" lvl="2" indent="-27622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Cadre pour la mise en œuvre des activités de renforcement des capacités statistiques menées par les pays nécessaires à la réalisation du Programme 2030</a:t>
            </a:r>
          </a:p>
          <a:p>
            <a:pPr marL="361950" lvl="2" indent="-27622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Comprend des actions clés dans six domaines stratégiques: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noProof="0" dirty="0">
                <a:latin typeface="+mn-lt"/>
              </a:rPr>
              <a:t>Coordination et leadership stratégique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noProof="0" dirty="0">
                <a:latin typeface="+mn-lt"/>
              </a:rPr>
              <a:t>Innovation et modernisation de NSS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noProof="0" dirty="0">
                <a:latin typeface="+mn-lt"/>
              </a:rPr>
              <a:t>Activités statistiques et programmes de base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noProof="0" dirty="0">
                <a:latin typeface="+mn-lt"/>
              </a:rPr>
              <a:t>Diffusion et utilisation des données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noProof="0" dirty="0">
                <a:latin typeface="+mn-lt"/>
              </a:rPr>
              <a:t>Partenariats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noProof="0" dirty="0">
                <a:latin typeface="+mn-lt"/>
              </a:rPr>
              <a:t>Mobilisation des ressources</a:t>
            </a:r>
          </a:p>
          <a:p>
            <a:pPr marL="361950" lvl="2" indent="-276225">
              <a:spcBef>
                <a:spcPts val="60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Développé par HLG-PCCB et lancé lors du 1er Forum mondial des données de l'ONU au Cap, en Afrique du Sud en janvier 2017</a:t>
            </a:r>
          </a:p>
          <a:p>
            <a:pPr marL="361950" lvl="2" indent="-27622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Adopté par la Commission de statistique à sa 48e session en 2017</a:t>
            </a:r>
          </a:p>
        </p:txBody>
      </p:sp>
    </p:spTree>
    <p:extLst>
      <p:ext uri="{BB962C8B-B14F-4D97-AF65-F5344CB8AC3E}">
        <p14:creationId xmlns:p14="http://schemas.microsoft.com/office/powerpoint/2010/main" val="3908188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A6D9D1A-8471-4DAC-B4F5-6E25AD20C4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8208000" cy="377825"/>
          </a:xfrm>
        </p:spPr>
        <p:txBody>
          <a:bodyPr/>
          <a:lstStyle/>
          <a:p>
            <a:pPr eaLnBrk="1" hangingPunct="1">
              <a:defRPr/>
            </a:pPr>
            <a:r>
              <a:rPr lang="fr-CH" altLang="en-US" sz="2000" b="1" noProof="0" dirty="0">
                <a:latin typeface="+mn-lt"/>
              </a:rPr>
              <a:t>1</a:t>
            </a:r>
            <a:r>
              <a:rPr lang="fr-CH" altLang="en-US" sz="2000" b="1" baseline="30000" noProof="0" dirty="0">
                <a:latin typeface="+mn-lt"/>
              </a:rPr>
              <a:t>er</a:t>
            </a:r>
            <a:r>
              <a:rPr lang="fr-CH" altLang="en-US" sz="2000" b="1" noProof="0" dirty="0">
                <a:latin typeface="+mn-lt"/>
              </a:rPr>
              <a:t> Forum mondial des données de l'ONU  </a:t>
            </a:r>
            <a:r>
              <a:rPr lang="fr-CH" altLang="en-US" sz="1167" b="1" noProof="0" dirty="0">
                <a:latin typeface="+mn-lt"/>
              </a:rPr>
              <a:t>(</a:t>
            </a:r>
            <a:r>
              <a:rPr lang="fr-CH" altLang="en-US" sz="1167" b="1" noProof="0" dirty="0">
                <a:latin typeface="+mn-lt"/>
                <a:hlinkClick r:id="rId3"/>
              </a:rPr>
              <a:t>UN-WDF</a:t>
            </a:r>
            <a:r>
              <a:rPr lang="fr-CH" altLang="en-US" sz="1167" b="1" noProof="0" dirty="0">
                <a:latin typeface="+mn-lt"/>
              </a:rPr>
              <a:t>)</a:t>
            </a:r>
            <a:endParaRPr lang="fr-CH" altLang="en-US" sz="1167" noProof="0" dirty="0">
              <a:latin typeface="+mn-lt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A330C64-BA80-4D3B-959D-5BF61B6874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000" y="1656000"/>
            <a:ext cx="8208000" cy="3876120"/>
          </a:xfrm>
        </p:spPr>
        <p:txBody>
          <a:bodyPr/>
          <a:lstStyle/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Recommandation du Groupe d'experts indépendants et du Groupe consultatif du Secrétaire général des Nations Unies: "Un monde qui compte" 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Plate-forme de coopération, de dialogue et de partenariat avec la communauté des données, les utilisateurs, la société civile et les parties prenantes 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1er UN-WDF hébergé par </a:t>
            </a:r>
            <a:r>
              <a:rPr lang="fr-CH" altLang="en-US" sz="1400" dirty="0" err="1"/>
              <a:t>Statistics</a:t>
            </a:r>
            <a:r>
              <a:rPr lang="fr-CH" altLang="en-US" sz="1400" dirty="0"/>
              <a:t> South </a:t>
            </a:r>
            <a:r>
              <a:rPr lang="fr-CH" altLang="en-US" sz="1400" dirty="0" err="1"/>
              <a:t>Africa</a:t>
            </a:r>
            <a:r>
              <a:rPr lang="fr-CH" altLang="en-US" sz="1400" dirty="0"/>
              <a:t> du 15 au 18 janvier 2017 au Cap 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Six domaines thématiques: 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dirty="0"/>
              <a:t>Nouvelles approches du développement des capacités pour de meilleures données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dirty="0"/>
              <a:t>Innovations et synergies entre différents écosystèmes de données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dirty="0"/>
              <a:t>Ne laisser personne pour compte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dirty="0"/>
              <a:t>Comprendre le monde au travers les données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dirty="0"/>
              <a:t>Principes de données et gouvernance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AutoNum type="arabicPeriod"/>
              <a:defRPr/>
            </a:pPr>
            <a:r>
              <a:rPr lang="fr-CH" altLang="en-US" sz="1400" dirty="0"/>
              <a:t>La voie à suivre </a:t>
            </a:r>
          </a:p>
          <a:p>
            <a:pPr marL="361950" lvl="2" indent="-276225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1 400 participants, plus de 80 sessions et 322 conférenciers</a:t>
            </a:r>
          </a:p>
        </p:txBody>
      </p:sp>
    </p:spTree>
    <p:extLst>
      <p:ext uri="{BB962C8B-B14F-4D97-AF65-F5344CB8AC3E}">
        <p14:creationId xmlns:p14="http://schemas.microsoft.com/office/powerpoint/2010/main" val="3797933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7542CF7E-CB51-4048-A9E0-8A9E59D99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7048501" cy="428625"/>
          </a:xfrm>
        </p:spPr>
        <p:txBody>
          <a:bodyPr/>
          <a:lstStyle/>
          <a:p>
            <a:pPr eaLnBrk="1" hangingPunct="1"/>
            <a:r>
              <a:rPr lang="fr-CH" altLang="en-US" sz="2000" b="1" noProof="0" dirty="0">
                <a:latin typeface="+mn-lt"/>
              </a:rPr>
              <a:t>GWG - Big Data</a:t>
            </a:r>
            <a:br>
              <a:rPr lang="fr-CH" altLang="en-US" sz="2000" b="1" noProof="0" dirty="0">
                <a:latin typeface="+mn-lt"/>
              </a:rPr>
            </a:br>
            <a:r>
              <a:rPr lang="fr-CH" altLang="en-US" sz="1200" dirty="0">
                <a:latin typeface="+mn-lt"/>
              </a:rPr>
              <a:t>Groupe de travail mondial sur les données massives pour les statistiques officielles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46E1FA2-125A-4F22-8F26-751CF80DA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000" y="1656000"/>
            <a:ext cx="8228520" cy="3883025"/>
          </a:xfrm>
        </p:spPr>
        <p:txBody>
          <a:bodyPr/>
          <a:lstStyle/>
          <a:p>
            <a:pPr marL="0" lvl="1" indent="0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None/>
              <a:defRPr/>
            </a:pPr>
            <a:r>
              <a:rPr lang="fr-CH" sz="1600" noProof="0" dirty="0">
                <a:latin typeface="+mn-lt"/>
              </a:rPr>
              <a:t>Groupes de tâches :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Accès et partenariats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Big Data et les objectifs de développement durable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Imageries satellitaire et données géospatiales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Données des médias sociaux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Données de caisses (scanner data)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Formation, compétence et renforcement des capacités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altLang="en-US" sz="1400" dirty="0"/>
              <a:t>Comité sur la plate-forme mondiale pour les données, services et applications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8EA32CD-B8F8-48AB-9B9C-B444C5BFF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4859040"/>
            <a:ext cx="8228520" cy="3968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latin typeface="+mn-lt"/>
                <a:cs typeface="+mn-cs"/>
              </a:defRPr>
            </a:lvl2pPr>
            <a:lvl3pPr marL="773113" lvl="2" indent="-285750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 sz="1400" b="0" kern="0">
                <a:latin typeface="+mn-lt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266700" lvl="2" indent="-174625">
              <a:defRPr/>
            </a:pPr>
            <a:r>
              <a:rPr lang="fr-CH" dirty="0"/>
              <a:t>Pour plus d’information: </a:t>
            </a:r>
            <a:r>
              <a:rPr lang="fr-CH" dirty="0">
                <a:hlinkClick r:id="rId3"/>
              </a:rPr>
              <a:t>https://unstats.un.org/bigdata/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247849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7542CF7E-CB51-4048-A9E0-8A9E59D998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000" y="1080000"/>
            <a:ext cx="8220900" cy="428625"/>
          </a:xfrm>
        </p:spPr>
        <p:txBody>
          <a:bodyPr/>
          <a:lstStyle/>
          <a:p>
            <a:pPr eaLnBrk="1" hangingPunct="1"/>
            <a:r>
              <a:rPr lang="fr-CH" altLang="en-US" sz="2000" b="1" noProof="0" dirty="0">
                <a:latin typeface="+mn-lt"/>
              </a:rPr>
              <a:t>UN-GGIM</a:t>
            </a:r>
            <a:br>
              <a:rPr lang="fr-CH" altLang="en-US" sz="2000" b="1" noProof="0" dirty="0">
                <a:latin typeface="+mn-lt"/>
              </a:rPr>
            </a:br>
            <a:r>
              <a:rPr lang="fr-CH" altLang="en-US" sz="1200" dirty="0">
                <a:latin typeface="+mn-lt"/>
              </a:rPr>
              <a:t>Comité d'experts des Nations Unies sur la gestion de l'information géospatiale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46E1FA2-125A-4F22-8F26-751CF80DAC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4000" y="1656000"/>
            <a:ext cx="8220900" cy="2788594"/>
          </a:xfrm>
        </p:spPr>
        <p:txBody>
          <a:bodyPr/>
          <a:lstStyle/>
          <a:p>
            <a:pPr marL="0" lvl="1" indent="0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None/>
              <a:defRPr/>
            </a:pPr>
            <a:r>
              <a:rPr lang="fr-CH" sz="1600" noProof="0" dirty="0">
                <a:latin typeface="+mn-lt"/>
              </a:rPr>
              <a:t>Groupes de tâches :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Adoption et mise en œuvre de normes internationales pour la communauté de l'information géospatiale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Développement d'une base de connaissances pour l'information géospatiale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Identification des tendances dans les arrangements institutionnels et juridiques nationaux dans la gestion de l'information géospatiale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Intégration de l'information géospatiale et statistique</a:t>
            </a:r>
          </a:p>
          <a:p>
            <a:pPr marL="361950" lvl="2" indent="-276225">
              <a:spcBef>
                <a:spcPts val="0"/>
              </a:spcBef>
              <a:spcAft>
                <a:spcPts val="9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Développement de l'information géospatiale en support des ODD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8EA32CD-B8F8-48AB-9B9C-B444C5BFF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00" y="4498992"/>
            <a:ext cx="7350125" cy="3968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latin typeface="+mn-lt"/>
                <a:cs typeface="+mn-cs"/>
              </a:defRPr>
            </a:lvl2pPr>
            <a:lvl3pPr marL="773113" lvl="2" indent="-285750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Font typeface="Arial" panose="020B0604020202020204" pitchFamily="34" charset="0"/>
              <a:buChar char="•"/>
              <a:defRPr sz="1400" b="0" kern="0">
                <a:latin typeface="+mn-lt"/>
                <a:cs typeface="+mn-cs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+mn-lt"/>
                <a:cs typeface="+mn-cs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266700" lvl="2" indent="-174625">
              <a:defRPr/>
            </a:pPr>
            <a:r>
              <a:rPr lang="fr-CH" dirty="0"/>
              <a:t>Pour plus d’information: </a:t>
            </a:r>
            <a:r>
              <a:rPr lang="fr-CH" dirty="0">
                <a:hlinkClick r:id="rId3"/>
              </a:rPr>
              <a:t>http://ggim.un.org/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277511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4101"/>
          <p:cNvSpPr/>
          <p:nvPr/>
        </p:nvSpPr>
        <p:spPr>
          <a:xfrm>
            <a:off x="895796" y="1844888"/>
            <a:ext cx="3525392" cy="3337871"/>
          </a:xfrm>
          <a:prstGeom prst="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endParaRPr lang="en-GB" sz="1333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24591"/>
            <a:ext cx="6858000" cy="337774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noProof="0" dirty="0">
                <a:latin typeface="+mn-lt"/>
              </a:rPr>
              <a:t>Sources primaires vs. sources secondaires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644761"/>
            <a:ext cx="3366823" cy="533135"/>
          </a:xfrm>
        </p:spPr>
        <p:txBody>
          <a:bodyPr anchor="ctr"/>
          <a:lstStyle/>
          <a:p>
            <a:pPr marL="222241" lvl="1" algn="ctr" defTabSz="525177">
              <a:spcBef>
                <a:spcPts val="0"/>
              </a:spcBef>
              <a:buSzPct val="70000"/>
            </a:pPr>
            <a:r>
              <a:rPr lang="fr-CH" sz="1667" b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Le schéma traditionnel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064948" y="2140401"/>
            <a:ext cx="3187060" cy="1509798"/>
            <a:chOff x="459129" y="2606581"/>
            <a:chExt cx="4096812" cy="1811758"/>
          </a:xfrm>
        </p:grpSpPr>
        <p:sp>
          <p:nvSpPr>
            <p:cNvPr id="18" name="Freeform 17"/>
            <p:cNvSpPr/>
            <p:nvPr/>
          </p:nvSpPr>
          <p:spPr>
            <a:xfrm>
              <a:off x="2525376" y="3033673"/>
              <a:ext cx="1250500" cy="9652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482632"/>
                  </a:lnTo>
                  <a:lnTo>
                    <a:pt x="1250501" y="482632"/>
                  </a:lnTo>
                  <a:lnTo>
                    <a:pt x="1250501" y="965265"/>
                  </a:lnTo>
                </a:path>
              </a:pathLst>
            </a:custGeom>
            <a:noFill/>
            <a:ln>
              <a:solidFill>
                <a:srgbClr val="A50021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Freeform 18"/>
            <p:cNvSpPr/>
            <p:nvPr/>
          </p:nvSpPr>
          <p:spPr>
            <a:xfrm>
              <a:off x="921457" y="3033673"/>
              <a:ext cx="1250293" cy="96526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250294" y="0"/>
                  </a:moveTo>
                  <a:lnTo>
                    <a:pt x="1250294" y="482632"/>
                  </a:lnTo>
                  <a:lnTo>
                    <a:pt x="0" y="482632"/>
                  </a:lnTo>
                  <a:lnTo>
                    <a:pt x="0" y="965265"/>
                  </a:lnTo>
                </a:path>
              </a:pathLst>
            </a:custGeom>
            <a:noFill/>
            <a:ln>
              <a:solidFill>
                <a:srgbClr val="A50021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1718219" y="2606581"/>
              <a:ext cx="1503980" cy="648000"/>
            </a:xfrm>
            <a:custGeom>
              <a:avLst/>
              <a:gdLst>
                <a:gd name="connsiteX0" fmla="*/ 0 w 2023886"/>
                <a:gd name="connsiteY0" fmla="*/ 0 h 655691"/>
                <a:gd name="connsiteX1" fmla="*/ 2023886 w 2023886"/>
                <a:gd name="connsiteY1" fmla="*/ 0 h 655691"/>
                <a:gd name="connsiteX2" fmla="*/ 2023886 w 2023886"/>
                <a:gd name="connsiteY2" fmla="*/ 655691 h 655691"/>
                <a:gd name="connsiteX3" fmla="*/ 0 w 2023886"/>
                <a:gd name="connsiteY3" fmla="*/ 655691 h 655691"/>
                <a:gd name="connsiteX4" fmla="*/ 0 w 2023886"/>
                <a:gd name="connsiteY4" fmla="*/ 0 h 655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3886" h="655691">
                  <a:moveTo>
                    <a:pt x="0" y="0"/>
                  </a:moveTo>
                  <a:lnTo>
                    <a:pt x="2023886" y="0"/>
                  </a:lnTo>
                  <a:lnTo>
                    <a:pt x="2023886" y="655691"/>
                  </a:lnTo>
                  <a:lnTo>
                    <a:pt x="0" y="6556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7" tIns="8467" rIns="8467" bIns="8467" numCol="1" spcCol="1270" anchor="ctr" anchorCtr="0">
              <a:noAutofit/>
            </a:bodyPr>
            <a:lstStyle/>
            <a:p>
              <a:pPr algn="ctr" defTabSz="592643">
                <a:lnSpc>
                  <a:spcPct val="90000"/>
                </a:lnSpc>
                <a:spcAft>
                  <a:spcPct val="35000"/>
                </a:spcAft>
              </a:pPr>
              <a:r>
                <a:rPr lang="fr-FR" sz="1333" dirty="0">
                  <a:latin typeface="Times New Roman" pitchFamily="18" charset="0"/>
                  <a:cs typeface="Times New Roman" pitchFamily="18" charset="0"/>
                </a:rPr>
                <a:t>Statistiques et Indicateurs</a:t>
              </a:r>
            </a:p>
          </p:txBody>
        </p:sp>
        <p:sp>
          <p:nvSpPr>
            <p:cNvPr id="21" name="Freeform 20"/>
            <p:cNvSpPr/>
            <p:nvPr/>
          </p:nvSpPr>
          <p:spPr>
            <a:xfrm>
              <a:off x="459129" y="3770339"/>
              <a:ext cx="1503980" cy="648000"/>
            </a:xfrm>
            <a:custGeom>
              <a:avLst/>
              <a:gdLst>
                <a:gd name="connsiteX0" fmla="*/ 0 w 1535737"/>
                <a:gd name="connsiteY0" fmla="*/ 0 h 665734"/>
                <a:gd name="connsiteX1" fmla="*/ 1535737 w 1535737"/>
                <a:gd name="connsiteY1" fmla="*/ 0 h 665734"/>
                <a:gd name="connsiteX2" fmla="*/ 1535737 w 1535737"/>
                <a:gd name="connsiteY2" fmla="*/ 665734 h 665734"/>
                <a:gd name="connsiteX3" fmla="*/ 0 w 1535737"/>
                <a:gd name="connsiteY3" fmla="*/ 665734 h 665734"/>
                <a:gd name="connsiteX4" fmla="*/ 0 w 1535737"/>
                <a:gd name="connsiteY4" fmla="*/ 0 h 66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5737" h="665734">
                  <a:moveTo>
                    <a:pt x="0" y="0"/>
                  </a:moveTo>
                  <a:lnTo>
                    <a:pt x="1535737" y="0"/>
                  </a:lnTo>
                  <a:lnTo>
                    <a:pt x="1535737" y="665734"/>
                  </a:lnTo>
                  <a:lnTo>
                    <a:pt x="0" y="6657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7" tIns="8467" rIns="8467" bIns="8467" numCol="1" spcCol="1270" anchor="ctr" anchorCtr="0">
              <a:noAutofit/>
            </a:bodyPr>
            <a:lstStyle/>
            <a:p>
              <a:pPr algn="ctr" defTabSz="592643">
                <a:lnSpc>
                  <a:spcPct val="90000"/>
                </a:lnSpc>
                <a:spcAft>
                  <a:spcPct val="35000"/>
                </a:spcAft>
              </a:pPr>
              <a:r>
                <a:rPr lang="fr-FR" sz="1333" dirty="0">
                  <a:latin typeface="Times New Roman" pitchFamily="18" charset="0"/>
                  <a:cs typeface="Times New Roman" pitchFamily="18" charset="0"/>
                </a:rPr>
                <a:t>Enquêtes et recensements</a:t>
              </a:r>
            </a:p>
          </p:txBody>
        </p:sp>
        <p:sp>
          <p:nvSpPr>
            <p:cNvPr id="22" name="Freeform 21"/>
            <p:cNvSpPr/>
            <p:nvPr/>
          </p:nvSpPr>
          <p:spPr>
            <a:xfrm>
              <a:off x="3051960" y="3770338"/>
              <a:ext cx="1503981" cy="648000"/>
            </a:xfrm>
            <a:custGeom>
              <a:avLst/>
              <a:gdLst>
                <a:gd name="connsiteX0" fmla="*/ 0 w 1535323"/>
                <a:gd name="connsiteY0" fmla="*/ 0 h 667113"/>
                <a:gd name="connsiteX1" fmla="*/ 1535323 w 1535323"/>
                <a:gd name="connsiteY1" fmla="*/ 0 h 667113"/>
                <a:gd name="connsiteX2" fmla="*/ 1535323 w 1535323"/>
                <a:gd name="connsiteY2" fmla="*/ 667113 h 667113"/>
                <a:gd name="connsiteX3" fmla="*/ 0 w 1535323"/>
                <a:gd name="connsiteY3" fmla="*/ 667113 h 667113"/>
                <a:gd name="connsiteX4" fmla="*/ 0 w 1535323"/>
                <a:gd name="connsiteY4" fmla="*/ 0 h 667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5323" h="667113">
                  <a:moveTo>
                    <a:pt x="0" y="0"/>
                  </a:moveTo>
                  <a:lnTo>
                    <a:pt x="1535323" y="0"/>
                  </a:lnTo>
                  <a:lnTo>
                    <a:pt x="1535323" y="667113"/>
                  </a:lnTo>
                  <a:lnTo>
                    <a:pt x="0" y="6671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7" tIns="8467" rIns="8467" bIns="8467" numCol="1" spcCol="1270" anchor="ctr" anchorCtr="0">
              <a:noAutofit/>
            </a:bodyPr>
            <a:lstStyle/>
            <a:p>
              <a:pPr algn="ctr" defTabSz="592643">
                <a:lnSpc>
                  <a:spcPct val="90000"/>
                </a:lnSpc>
                <a:spcAft>
                  <a:spcPct val="35000"/>
                </a:spcAft>
              </a:pPr>
              <a:r>
                <a:rPr lang="fr-FR" sz="1333" dirty="0">
                  <a:latin typeface="Times New Roman" pitchFamily="18" charset="0"/>
                  <a:cs typeface="Times New Roman" pitchFamily="18" charset="0"/>
                </a:rPr>
                <a:t>Sources administratives</a:t>
              </a:r>
            </a:p>
          </p:txBody>
        </p:sp>
      </p:grp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523233" y="1844888"/>
            <a:ext cx="3525392" cy="3337871"/>
          </a:xfrm>
          <a:prstGeom prst="rect">
            <a:avLst/>
          </a:prstGeom>
          <a:solidFill>
            <a:schemeClr val="bg1"/>
          </a:solidFill>
          <a:ln>
            <a:solidFill>
              <a:srgbClr val="A5002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endParaRPr lang="en-GB" sz="1333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4546004" y="4644761"/>
            <a:ext cx="3487888" cy="533135"/>
          </a:xfrm>
        </p:spPr>
        <p:txBody>
          <a:bodyPr anchor="ctr"/>
          <a:lstStyle/>
          <a:p>
            <a:pPr algn="ctr"/>
            <a:r>
              <a:rPr lang="fr-CH" sz="1667" b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Le schéma à développer </a:t>
            </a:r>
          </a:p>
        </p:txBody>
      </p:sp>
      <p:grpSp>
        <p:nvGrpSpPr>
          <p:cNvPr id="23" name="Group 22"/>
          <p:cNvGrpSpPr>
            <a:grpSpLocks/>
          </p:cNvGrpSpPr>
          <p:nvPr/>
        </p:nvGrpSpPr>
        <p:grpSpPr>
          <a:xfrm>
            <a:off x="4592807" y="2142950"/>
            <a:ext cx="3338705" cy="2364856"/>
            <a:chOff x="5223537" y="2762153"/>
            <a:chExt cx="2883867" cy="2579845"/>
          </a:xfrm>
        </p:grpSpPr>
        <p:sp>
          <p:nvSpPr>
            <p:cNvPr id="28" name="Freeform 27"/>
            <p:cNvSpPr/>
            <p:nvPr/>
          </p:nvSpPr>
          <p:spPr>
            <a:xfrm>
              <a:off x="5876514" y="2762153"/>
              <a:ext cx="1010609" cy="589091"/>
            </a:xfrm>
            <a:custGeom>
              <a:avLst/>
              <a:gdLst>
                <a:gd name="connsiteX0" fmla="*/ 0 w 1547998"/>
                <a:gd name="connsiteY0" fmla="*/ 0 h 685335"/>
                <a:gd name="connsiteX1" fmla="*/ 1547998 w 1547998"/>
                <a:gd name="connsiteY1" fmla="*/ 0 h 685335"/>
                <a:gd name="connsiteX2" fmla="*/ 1547998 w 1547998"/>
                <a:gd name="connsiteY2" fmla="*/ 685335 h 685335"/>
                <a:gd name="connsiteX3" fmla="*/ 0 w 1547998"/>
                <a:gd name="connsiteY3" fmla="*/ 685335 h 685335"/>
                <a:gd name="connsiteX4" fmla="*/ 0 w 1547998"/>
                <a:gd name="connsiteY4" fmla="*/ 0 h 685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7998" h="685335">
                  <a:moveTo>
                    <a:pt x="0" y="0"/>
                  </a:moveTo>
                  <a:lnTo>
                    <a:pt x="1547998" y="0"/>
                  </a:lnTo>
                  <a:lnTo>
                    <a:pt x="1547998" y="685335"/>
                  </a:lnTo>
                  <a:lnTo>
                    <a:pt x="0" y="6853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7" tIns="8467" rIns="8467" bIns="8467" numCol="1" spcCol="1270" anchor="ctr" anchorCtr="0">
              <a:noAutofit/>
            </a:bodyPr>
            <a:lstStyle/>
            <a:p>
              <a:pPr algn="ctr" defTabSz="592643">
                <a:lnSpc>
                  <a:spcPct val="90000"/>
                </a:lnSpc>
                <a:spcAft>
                  <a:spcPct val="35000"/>
                </a:spcAft>
              </a:pPr>
              <a:r>
                <a:rPr lang="fr-FR" sz="1333" dirty="0">
                  <a:latin typeface="Times New Roman" pitchFamily="18" charset="0"/>
                  <a:cs typeface="Times New Roman" pitchFamily="18" charset="0"/>
                </a:rPr>
                <a:t>Statistiques et indicateurs</a:t>
              </a:r>
            </a:p>
          </p:txBody>
        </p:sp>
        <p:sp>
          <p:nvSpPr>
            <p:cNvPr id="29" name="Freeform 28"/>
            <p:cNvSpPr/>
            <p:nvPr/>
          </p:nvSpPr>
          <p:spPr>
            <a:xfrm>
              <a:off x="5223537" y="3825998"/>
              <a:ext cx="1010609" cy="589091"/>
            </a:xfrm>
            <a:custGeom>
              <a:avLst/>
              <a:gdLst>
                <a:gd name="connsiteX0" fmla="*/ 0 w 1503934"/>
                <a:gd name="connsiteY0" fmla="*/ 0 h 664528"/>
                <a:gd name="connsiteX1" fmla="*/ 1503934 w 1503934"/>
                <a:gd name="connsiteY1" fmla="*/ 0 h 664528"/>
                <a:gd name="connsiteX2" fmla="*/ 1503934 w 1503934"/>
                <a:gd name="connsiteY2" fmla="*/ 664528 h 664528"/>
                <a:gd name="connsiteX3" fmla="*/ 0 w 1503934"/>
                <a:gd name="connsiteY3" fmla="*/ 664528 h 664528"/>
                <a:gd name="connsiteX4" fmla="*/ 0 w 1503934"/>
                <a:gd name="connsiteY4" fmla="*/ 0 h 664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3934" h="664528">
                  <a:moveTo>
                    <a:pt x="0" y="0"/>
                  </a:moveTo>
                  <a:lnTo>
                    <a:pt x="1503934" y="0"/>
                  </a:lnTo>
                  <a:lnTo>
                    <a:pt x="1503934" y="664528"/>
                  </a:lnTo>
                  <a:lnTo>
                    <a:pt x="0" y="6645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7" tIns="8467" rIns="8467" bIns="8467" numCol="1" spcCol="1270" anchor="ctr" anchorCtr="0">
              <a:noAutofit/>
            </a:bodyPr>
            <a:lstStyle/>
            <a:p>
              <a:pPr algn="ctr" defTabSz="592643">
                <a:lnSpc>
                  <a:spcPct val="90000"/>
                </a:lnSpc>
                <a:spcAft>
                  <a:spcPct val="35000"/>
                </a:spcAft>
              </a:pPr>
              <a:r>
                <a:rPr lang="fr-FR" sz="1333" dirty="0">
                  <a:latin typeface="Times New Roman" pitchFamily="18" charset="0"/>
                  <a:cs typeface="Times New Roman" pitchFamily="18" charset="0"/>
                </a:rPr>
                <a:t>Enquêtes et recensements</a:t>
              </a:r>
            </a:p>
          </p:txBody>
        </p:sp>
        <p:sp>
          <p:nvSpPr>
            <p:cNvPr id="30" name="Freeform 29"/>
            <p:cNvSpPr/>
            <p:nvPr/>
          </p:nvSpPr>
          <p:spPr>
            <a:xfrm>
              <a:off x="6556591" y="3832392"/>
              <a:ext cx="1010609" cy="589091"/>
            </a:xfrm>
            <a:custGeom>
              <a:avLst/>
              <a:gdLst>
                <a:gd name="connsiteX0" fmla="*/ 0 w 1503934"/>
                <a:gd name="connsiteY0" fmla="*/ 0 h 663272"/>
                <a:gd name="connsiteX1" fmla="*/ 1503934 w 1503934"/>
                <a:gd name="connsiteY1" fmla="*/ 0 h 663272"/>
                <a:gd name="connsiteX2" fmla="*/ 1503934 w 1503934"/>
                <a:gd name="connsiteY2" fmla="*/ 663272 h 663272"/>
                <a:gd name="connsiteX3" fmla="*/ 0 w 1503934"/>
                <a:gd name="connsiteY3" fmla="*/ 663272 h 663272"/>
                <a:gd name="connsiteX4" fmla="*/ 0 w 1503934"/>
                <a:gd name="connsiteY4" fmla="*/ 0 h 663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3934" h="663272">
                  <a:moveTo>
                    <a:pt x="0" y="0"/>
                  </a:moveTo>
                  <a:lnTo>
                    <a:pt x="1503934" y="0"/>
                  </a:lnTo>
                  <a:lnTo>
                    <a:pt x="1503934" y="663272"/>
                  </a:lnTo>
                  <a:lnTo>
                    <a:pt x="0" y="6632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7" tIns="8467" rIns="8467" bIns="8467" numCol="1" spcCol="1270" anchor="ctr" anchorCtr="0">
              <a:noAutofit/>
            </a:bodyPr>
            <a:lstStyle/>
            <a:p>
              <a:pPr algn="ctr" defTabSz="592643">
                <a:lnSpc>
                  <a:spcPct val="90000"/>
                </a:lnSpc>
                <a:spcAft>
                  <a:spcPct val="35000"/>
                </a:spcAft>
              </a:pPr>
              <a:r>
                <a:rPr lang="fr-FR" sz="1333" dirty="0">
                  <a:latin typeface="Times New Roman" pitchFamily="18" charset="0"/>
                  <a:cs typeface="Times New Roman" pitchFamily="18" charset="0"/>
                </a:rPr>
                <a:t>Sources secondaires</a:t>
              </a:r>
            </a:p>
          </p:txBody>
        </p:sp>
        <p:sp>
          <p:nvSpPr>
            <p:cNvPr id="31" name="Freeform 30"/>
            <p:cNvSpPr/>
            <p:nvPr/>
          </p:nvSpPr>
          <p:spPr>
            <a:xfrm>
              <a:off x="7096795" y="4752907"/>
              <a:ext cx="1010609" cy="589091"/>
            </a:xfrm>
            <a:custGeom>
              <a:avLst/>
              <a:gdLst>
                <a:gd name="connsiteX0" fmla="*/ 0 w 1262558"/>
                <a:gd name="connsiteY0" fmla="*/ 0 h 631279"/>
                <a:gd name="connsiteX1" fmla="*/ 1262558 w 1262558"/>
                <a:gd name="connsiteY1" fmla="*/ 0 h 631279"/>
                <a:gd name="connsiteX2" fmla="*/ 1262558 w 1262558"/>
                <a:gd name="connsiteY2" fmla="*/ 631279 h 631279"/>
                <a:gd name="connsiteX3" fmla="*/ 0 w 1262558"/>
                <a:gd name="connsiteY3" fmla="*/ 631279 h 631279"/>
                <a:gd name="connsiteX4" fmla="*/ 0 w 1262558"/>
                <a:gd name="connsiteY4" fmla="*/ 0 h 6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558" h="631279">
                  <a:moveTo>
                    <a:pt x="0" y="0"/>
                  </a:moveTo>
                  <a:lnTo>
                    <a:pt x="1262558" y="0"/>
                  </a:lnTo>
                  <a:lnTo>
                    <a:pt x="1262558" y="631279"/>
                  </a:lnTo>
                  <a:lnTo>
                    <a:pt x="0" y="631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7" tIns="8467" rIns="8467" bIns="8467" numCol="1" spcCol="1270" anchor="ctr" anchorCtr="0">
              <a:noAutofit/>
            </a:bodyPr>
            <a:lstStyle/>
            <a:p>
              <a:pPr algn="ctr" defTabSz="592643">
                <a:lnSpc>
                  <a:spcPct val="90000"/>
                </a:lnSpc>
                <a:spcAft>
                  <a:spcPct val="35000"/>
                </a:spcAft>
              </a:pPr>
              <a:r>
                <a:rPr lang="fr-FR" sz="1167" dirty="0">
                  <a:latin typeface="Times New Roman" pitchFamily="18" charset="0"/>
                  <a:cs typeface="Times New Roman" pitchFamily="18" charset="0"/>
                </a:rPr>
                <a:t>Autres sources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5927860" y="4740266"/>
              <a:ext cx="1010609" cy="589091"/>
            </a:xfrm>
            <a:custGeom>
              <a:avLst/>
              <a:gdLst>
                <a:gd name="connsiteX0" fmla="*/ 0 w 1262558"/>
                <a:gd name="connsiteY0" fmla="*/ 0 h 631279"/>
                <a:gd name="connsiteX1" fmla="*/ 1262558 w 1262558"/>
                <a:gd name="connsiteY1" fmla="*/ 0 h 631279"/>
                <a:gd name="connsiteX2" fmla="*/ 1262558 w 1262558"/>
                <a:gd name="connsiteY2" fmla="*/ 631279 h 631279"/>
                <a:gd name="connsiteX3" fmla="*/ 0 w 1262558"/>
                <a:gd name="connsiteY3" fmla="*/ 631279 h 631279"/>
                <a:gd name="connsiteX4" fmla="*/ 0 w 1262558"/>
                <a:gd name="connsiteY4" fmla="*/ 0 h 631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2558" h="631279">
                  <a:moveTo>
                    <a:pt x="0" y="0"/>
                  </a:moveTo>
                  <a:lnTo>
                    <a:pt x="1262558" y="0"/>
                  </a:lnTo>
                  <a:lnTo>
                    <a:pt x="1262558" y="631279"/>
                  </a:lnTo>
                  <a:lnTo>
                    <a:pt x="0" y="631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7" tIns="8467" rIns="8467" bIns="8467" numCol="1" spcCol="1270" anchor="ctr" anchorCtr="0">
              <a:noAutofit/>
            </a:bodyPr>
            <a:lstStyle/>
            <a:p>
              <a:pPr algn="ctr" defTabSz="592643">
                <a:lnSpc>
                  <a:spcPct val="90000"/>
                </a:lnSpc>
                <a:spcAft>
                  <a:spcPct val="35000"/>
                </a:spcAft>
              </a:pPr>
              <a:r>
                <a:rPr lang="fr-FR" sz="1200" dirty="0">
                  <a:latin typeface="Times New Roman" pitchFamily="18" charset="0"/>
                  <a:cs typeface="Times New Roman" pitchFamily="18" charset="0"/>
                </a:rPr>
                <a:t>Sources administratives</a:t>
              </a:r>
            </a:p>
          </p:txBody>
        </p:sp>
      </p:grpSp>
      <p:sp>
        <p:nvSpPr>
          <p:cNvPr id="38" name="Freeform 37"/>
          <p:cNvSpPr/>
          <p:nvPr/>
        </p:nvSpPr>
        <p:spPr>
          <a:xfrm>
            <a:off x="6773867" y="3705890"/>
            <a:ext cx="607553" cy="25032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40516"/>
                </a:lnTo>
                <a:lnTo>
                  <a:pt x="729064" y="140516"/>
                </a:lnTo>
                <a:lnTo>
                  <a:pt x="729064" y="273085"/>
                </a:lnTo>
              </a:path>
            </a:pathLst>
          </a:cu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9" name="Freeform 38"/>
          <p:cNvSpPr/>
          <p:nvPr/>
        </p:nvSpPr>
        <p:spPr>
          <a:xfrm>
            <a:off x="5890411" y="3703807"/>
            <a:ext cx="1110000" cy="25241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889384" y="0"/>
                </a:moveTo>
                <a:lnTo>
                  <a:pt x="889384" y="142789"/>
                </a:lnTo>
                <a:lnTo>
                  <a:pt x="0" y="142789"/>
                </a:lnTo>
                <a:lnTo>
                  <a:pt x="0" y="275357"/>
                </a:lnTo>
              </a:path>
            </a:pathLst>
          </a:custGeom>
          <a:noFill/>
          <a:ln>
            <a:solidFill>
              <a:srgbClr val="A5002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100" name="Group 4099"/>
          <p:cNvGrpSpPr/>
          <p:nvPr/>
        </p:nvGrpSpPr>
        <p:grpSpPr>
          <a:xfrm>
            <a:off x="5148255" y="2680401"/>
            <a:ext cx="1596145" cy="429798"/>
            <a:chOff x="5368281" y="3216481"/>
            <a:chExt cx="1915374" cy="553865"/>
          </a:xfrm>
        </p:grpSpPr>
        <p:cxnSp>
          <p:nvCxnSpPr>
            <p:cNvPr id="55" name="Straight Connector 54"/>
            <p:cNvCxnSpPr/>
            <p:nvPr/>
          </p:nvCxnSpPr>
          <p:spPr bwMode="auto">
            <a:xfrm>
              <a:off x="6306503" y="3216481"/>
              <a:ext cx="0" cy="289706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A5002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 flipH="1">
              <a:off x="5368281" y="3506187"/>
              <a:ext cx="938222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A5002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/>
            <p:cNvCxnSpPr/>
            <p:nvPr/>
          </p:nvCxnSpPr>
          <p:spPr bwMode="auto">
            <a:xfrm>
              <a:off x="5368281" y="3506187"/>
              <a:ext cx="0" cy="264159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A5002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/>
            <p:cNvCxnSpPr/>
            <p:nvPr/>
          </p:nvCxnSpPr>
          <p:spPr bwMode="auto">
            <a:xfrm>
              <a:off x="6306503" y="3506187"/>
              <a:ext cx="977152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A5002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96" name="Straight Connector 4095"/>
            <p:cNvCxnSpPr/>
            <p:nvPr/>
          </p:nvCxnSpPr>
          <p:spPr bwMode="auto">
            <a:xfrm>
              <a:off x="7264605" y="3506187"/>
              <a:ext cx="0" cy="264159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A5002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69743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090EC98-4D86-48CF-A0B0-2D382CFC9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1120775"/>
            <a:ext cx="6734030" cy="560388"/>
          </a:xfrm>
        </p:spPr>
        <p:txBody>
          <a:bodyPr/>
          <a:lstStyle/>
          <a:p>
            <a:pPr eaLnBrk="1" hangingPunct="1"/>
            <a:r>
              <a:rPr lang="fr-CH" altLang="en-US" sz="2000" b="1" noProof="0" dirty="0">
                <a:latin typeface="+mn-lt"/>
              </a:rPr>
              <a:t>Principes généraux pour l’intégration statistique</a:t>
            </a:r>
            <a:endParaRPr lang="fr-CH" altLang="en-US" sz="1400" noProof="0" dirty="0">
              <a:latin typeface="+mn-lt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32C74CA-F8BD-4278-9200-228D94719E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43890" y="1845814"/>
            <a:ext cx="6393873" cy="33940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3B1AF94-FE76-4AA8-863E-87FF593D2EFE}"/>
              </a:ext>
            </a:extLst>
          </p:cNvPr>
          <p:cNvSpPr txBox="1"/>
          <p:nvPr/>
        </p:nvSpPr>
        <p:spPr>
          <a:xfrm>
            <a:off x="3832040" y="4343967"/>
            <a:ext cx="1449087" cy="24622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CH" sz="1000" dirty="0">
                <a:solidFill>
                  <a:schemeClr val="bg1"/>
                </a:solidFill>
              </a:rPr>
              <a:t>Identificateur</a:t>
            </a:r>
            <a:r>
              <a:rPr lang="fr-CH" sz="900" dirty="0">
                <a:solidFill>
                  <a:schemeClr val="bg1"/>
                </a:solidFill>
              </a:rPr>
              <a:t> Unique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9122C52-2BF3-4C8D-80A4-C7CD1369C742}"/>
              </a:ext>
            </a:extLst>
          </p:cNvPr>
          <p:cNvSpPr txBox="1"/>
          <p:nvPr/>
        </p:nvSpPr>
        <p:spPr>
          <a:xfrm rot="19705545">
            <a:off x="3094709" y="3655134"/>
            <a:ext cx="1034626" cy="24622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CH" sz="1000" dirty="0">
                <a:solidFill>
                  <a:schemeClr val="bg1"/>
                </a:solidFill>
              </a:rPr>
              <a:t>Géocodage</a:t>
            </a:r>
            <a:endParaRPr lang="fr-CH" sz="900" dirty="0">
              <a:solidFill>
                <a:schemeClr val="bg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1D36D7-6396-4A26-80B9-37957F2BFE41}"/>
              </a:ext>
            </a:extLst>
          </p:cNvPr>
          <p:cNvSpPr txBox="1"/>
          <p:nvPr/>
        </p:nvSpPr>
        <p:spPr>
          <a:xfrm rot="1901606">
            <a:off x="4905330" y="3679671"/>
            <a:ext cx="1034626" cy="24622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CH" sz="1000" dirty="0">
                <a:solidFill>
                  <a:schemeClr val="bg1"/>
                </a:solidFill>
              </a:rPr>
              <a:t>Géocodage</a:t>
            </a:r>
            <a:endParaRPr lang="fr-CH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388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2090738" y="2076450"/>
            <a:ext cx="504190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800" dirty="0">
                <a:latin typeface="+mj-lt"/>
              </a:rPr>
              <a:t>Questions et commentaires: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CH" altLang="en-US" sz="1800" b="0" dirty="0">
              <a:solidFill>
                <a:srgbClr val="0082BF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800" b="0" dirty="0">
                <a:solidFill>
                  <a:srgbClr val="0082BF"/>
                </a:solidFill>
                <a:latin typeface="+mj-lt"/>
              </a:rPr>
              <a:t>Gabriel Gamez | Conseiller interrégional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 dirty="0">
                <a:solidFill>
                  <a:srgbClr val="4F4F4F"/>
                </a:solidFill>
                <a:latin typeface="+mj-lt"/>
              </a:rPr>
              <a:t>Division de la statistique des Nations Unies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 dirty="0">
                <a:solidFill>
                  <a:srgbClr val="4F4F4F"/>
                </a:solidFill>
                <a:latin typeface="+mj-lt"/>
              </a:rPr>
              <a:t>Département des affaires économiques et sociales | Nations Unies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 dirty="0">
                <a:solidFill>
                  <a:srgbClr val="4F4F4F"/>
                </a:solidFill>
                <a:latin typeface="+mj-lt"/>
              </a:rPr>
              <a:t>2 UN Plaza | Bureau DC2-1676 | New-York, NY 10017, EU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200" b="0" dirty="0">
                <a:solidFill>
                  <a:srgbClr val="4F4F4F"/>
                </a:solidFill>
                <a:latin typeface="+mj-lt"/>
              </a:rPr>
              <a:t>Email: gamezg@un.org | Tél: +1-917-367-5443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CH" altLang="en-US" sz="1800" b="0" dirty="0">
              <a:solidFill>
                <a:srgbClr val="4F4F4F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CH" altLang="en-US" sz="1800" b="0" dirty="0">
              <a:solidFill>
                <a:srgbClr val="4F4F4F"/>
              </a:solidFill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CH" altLang="en-US" sz="1800" b="0" dirty="0">
                <a:solidFill>
                  <a:srgbClr val="4F4F4F"/>
                </a:solidFill>
                <a:latin typeface="+mj-lt"/>
              </a:rPr>
              <a:t> </a:t>
            </a:r>
            <a:endParaRPr lang="fr-CH" altLang="en-US" sz="1800" dirty="0">
              <a:latin typeface="+mj-lt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3" y="3797300"/>
            <a:ext cx="41529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  <p:tag name="_AMO_REPORTCONTROLSVISIBLE" val="Empt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43728</TotalTime>
  <Words>1348</Words>
  <Application>Microsoft Office PowerPoint</Application>
  <PresentationFormat>On-screen Show (16:10)</PresentationFormat>
  <Paragraphs>174</Paragraphs>
  <Slides>18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  <vt:variant>
        <vt:lpstr>Custom Shows</vt:lpstr>
      </vt:variant>
      <vt:variant>
        <vt:i4>1</vt:i4>
      </vt:variant>
    </vt:vector>
  </HeadingPairs>
  <TitlesOfParts>
    <vt:vector size="26" baseType="lpstr">
      <vt:lpstr>SimSun</vt:lpstr>
      <vt:lpstr>Arial</vt:lpstr>
      <vt:lpstr>Franklin Gothic Heavy</vt:lpstr>
      <vt:lpstr>Tahoma</vt:lpstr>
      <vt:lpstr>Times New Roman</vt:lpstr>
      <vt:lpstr>Wingdings</vt:lpstr>
      <vt:lpstr>Default Design</vt:lpstr>
      <vt:lpstr>PowerPoint Presentation</vt:lpstr>
      <vt:lpstr>Le cadre mondial des indicateurs relatifs aux ODD</vt:lpstr>
      <vt:lpstr>Le concept «personne ne soit laissé pour compte» /1</vt:lpstr>
      <vt:lpstr>Le concept «personne ne soit laissé pour compte» /2</vt:lpstr>
      <vt:lpstr>Désagrégation des données et les indicateurs ODD /3</vt:lpstr>
      <vt:lpstr>Valeur de la statistique officielle</vt:lpstr>
      <vt:lpstr>Principes fondamentaux de la statistique officielle (PF-ONU) A/RES/68/261</vt:lpstr>
      <vt:lpstr>Résolution de l’Assemblée Générale du 6 Juillet 2017 A/RES/71/313 </vt:lpstr>
      <vt:lpstr>PowerPoint Presentation</vt:lpstr>
      <vt:lpstr>IAEG Group interinstitutionnel et d’experts chargé des indicateurs relatifs aux ODD</vt:lpstr>
      <vt:lpstr>HLG-PCCB Groupe de haut-niveau pour le partenariat, la coordination et le développement des capacités </vt:lpstr>
      <vt:lpstr>Plan d’Action Global du Cap (CT-GAP) pour les données sur le développement durable</vt:lpstr>
      <vt:lpstr>1er Forum mondial des données de l'ONU  (UN-WDF)</vt:lpstr>
      <vt:lpstr>GWG - Big Data Groupe de travail mondial sur les données massives pour les statistiques officielles</vt:lpstr>
      <vt:lpstr>UN-GGIM Comité d'experts des Nations Unies sur la gestion de l'information géospatiale</vt:lpstr>
      <vt:lpstr>Sources primaires vs. sources secondaires</vt:lpstr>
      <vt:lpstr>Principes généraux pour l’intégration statistique</vt:lpstr>
      <vt:lpstr>PowerPoint Presentation</vt:lpstr>
      <vt:lpstr>Ankara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Gabriel.Gamez</dc:creator>
  <cp:lastModifiedBy>Leandre Foster Ngogang Wandji</cp:lastModifiedBy>
  <cp:revision>682</cp:revision>
  <cp:lastPrinted>2017-01-12T21:58:28Z</cp:lastPrinted>
  <dcterms:created xsi:type="dcterms:W3CDTF">2008-04-09T17:33:14Z</dcterms:created>
  <dcterms:modified xsi:type="dcterms:W3CDTF">2018-05-16T06:30:20Z</dcterms:modified>
</cp:coreProperties>
</file>