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6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1" r:id="rId4"/>
  </p:sldMasterIdLst>
  <p:notesMasterIdLst>
    <p:notesMasterId r:id="rId14"/>
  </p:notesMasterIdLst>
  <p:sldIdLst>
    <p:sldId id="256" r:id="rId5"/>
    <p:sldId id="290" r:id="rId6"/>
    <p:sldId id="289" r:id="rId7"/>
    <p:sldId id="272" r:id="rId8"/>
    <p:sldId id="285" r:id="rId9"/>
    <p:sldId id="287" r:id="rId10"/>
    <p:sldId id="286" r:id="rId11"/>
    <p:sldId id="291" r:id="rId12"/>
    <p:sldId id="265" r:id="rId13"/>
  </p:sldIdLst>
  <p:sldSz cx="9144000" cy="5143500" type="screen16x9"/>
  <p:notesSz cx="6858000" cy="9144000"/>
  <p:embeddedFontLst>
    <p:embeddedFont>
      <p:font typeface="Helvetica Neue" panose="020B0604020202020204" charset="0"/>
      <p:regular r:id="rId15"/>
      <p:bold r:id="rId16"/>
      <p:italic r:id="rId17"/>
      <p:boldItalic r:id="rId18"/>
    </p:embeddedFont>
    <p:embeddedFont>
      <p:font typeface="Lucida Sans" panose="020B0602030504020204" pitchFamily="34" charset="0"/>
      <p:regular r:id="rId19"/>
      <p:bold r:id="rId20"/>
      <p:italic r:id="rId21"/>
      <p:boldItalic r:id="rId22"/>
    </p:embeddedFont>
  </p:embeddedFontLst>
  <p:defaultTextStyle>
    <a:defPPr>
      <a:defRPr lang="yo-NG"/>
    </a:defPPr>
    <a:lvl1pPr algn="l" rtl="0" eaLnBrk="0" fontAlgn="base" hangingPunct="0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5pPr>
    <a:lvl6pPr marL="2286000" algn="l" defTabSz="914400" rtl="0" eaLnBrk="1" latinLnBrk="0" hangingPunct="1"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6pPr>
    <a:lvl7pPr marL="2743200" algn="l" defTabSz="914400" rtl="0" eaLnBrk="1" latinLnBrk="0" hangingPunct="1"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7pPr>
    <a:lvl8pPr marL="3200400" algn="l" defTabSz="914400" rtl="0" eaLnBrk="1" latinLnBrk="0" hangingPunct="1"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8pPr>
    <a:lvl9pPr marL="3657600" algn="l" defTabSz="914400" rtl="0" eaLnBrk="1" latinLnBrk="0" hangingPunct="1"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tkeyelsh Persson" initials="AP" lastIdx="10" clrIdx="0">
    <p:extLst>
      <p:ext uri="{19B8F6BF-5375-455C-9EA6-DF929625EA0E}">
        <p15:presenceInfo xmlns:p15="http://schemas.microsoft.com/office/powerpoint/2012/main" userId="Atkeyelsh Persson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E6F9FE"/>
    <a:srgbClr val="CCFFFF"/>
    <a:srgbClr val="66FFCC"/>
    <a:srgbClr val="F29B26"/>
    <a:srgbClr val="FF3300"/>
    <a:srgbClr val="FFFF00"/>
    <a:srgbClr val="5268A4"/>
    <a:srgbClr val="FFFFFF"/>
    <a:srgbClr val="E3DE00"/>
    <a:srgbClr val="C51F3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4787" autoAdjust="0"/>
  </p:normalViewPr>
  <p:slideViewPr>
    <p:cSldViewPr snapToGrid="0">
      <p:cViewPr varScale="1">
        <p:scale>
          <a:sx n="75" d="100"/>
          <a:sy n="75" d="100"/>
        </p:scale>
        <p:origin x="1452" y="4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font" Target="fonts/font4.fntdata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font" Target="fonts/font7.fntdata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font" Target="fonts/font3.fntdata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font" Target="fonts/font1.fntdata"/><Relationship Id="rId23" Type="http://schemas.openxmlformats.org/officeDocument/2006/relationships/commentAuthors" Target="commentAuthors.xml"/><Relationship Id="rId10" Type="http://schemas.openxmlformats.org/officeDocument/2006/relationships/slide" Target="slides/slide6.xml"/><Relationship Id="rId19" Type="http://schemas.openxmlformats.org/officeDocument/2006/relationships/font" Target="fonts/font5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Relationship Id="rId22" Type="http://schemas.openxmlformats.org/officeDocument/2006/relationships/font" Target="fonts/font8.fntdata"/><Relationship Id="rId27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D:\AT_SPOQD\OQS\QA\PPR\2020\Q2\Joint%20delivery%20of%202020%20mappings%20-%20by%20Theme%20and%20Subtheme_AT_TL%20-%20Final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D:\AT_SPOQD\OQS\QA\PPR\2020\Q2\Joint%20delivery%20of%202020%20mappings%20-%20by%20Theme%20and%20Subtheme_AT_TL%20-%20Final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600" b="1" i="0" baseline="0" dirty="0">
                <a:effectLst/>
              </a:rPr>
              <a:t>Joint interventions/deliverables by theme</a:t>
            </a:r>
            <a:endParaRPr lang="en-GB" sz="1200" dirty="0">
              <a:effectLst/>
            </a:endParaRPr>
          </a:p>
          <a:p>
            <a:pPr>
              <a:defRPr/>
            </a:pPr>
            <a:r>
              <a:rPr lang="en-US" sz="1600" b="1" i="0" baseline="0" dirty="0">
                <a:effectLst/>
              </a:rPr>
              <a:t>(out of 81)</a:t>
            </a:r>
            <a:endParaRPr lang="en-GB" dirty="0">
              <a:effectLst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'Theme deliverable and in '!$J$3</c:f>
              <c:strCache>
                <c:ptCount val="1"/>
                <c:pt idx="0">
                  <c:v>Count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'Theme deliverable and in '!$I$4:$I$9</c:f>
              <c:strCache>
                <c:ptCount val="6"/>
                <c:pt idx="0">
                  <c:v>Trade and regional integration</c:v>
                </c:pt>
                <c:pt idx="1">
                  <c:v>Macro modelling for sustainable development planning</c:v>
                </c:pt>
                <c:pt idx="2">
                  <c:v>Poverty, gender and social policy</c:v>
                </c:pt>
                <c:pt idx="3">
                  <c:v>Private sector development, innovative finance and infrastructure development</c:v>
                </c:pt>
                <c:pt idx="4">
                  <c:v>Data, statistics and digital transformation</c:v>
                </c:pt>
                <c:pt idx="5">
                  <c:v>Climate change and green economy</c:v>
                </c:pt>
              </c:strCache>
            </c:strRef>
          </c:cat>
          <c:val>
            <c:numRef>
              <c:f>'Theme deliverable and in '!$J$4:$J$9</c:f>
              <c:numCache>
                <c:formatCode>General</c:formatCode>
                <c:ptCount val="6"/>
                <c:pt idx="0">
                  <c:v>22</c:v>
                </c:pt>
                <c:pt idx="1">
                  <c:v>21</c:v>
                </c:pt>
                <c:pt idx="2">
                  <c:v>11</c:v>
                </c:pt>
                <c:pt idx="3">
                  <c:v>11</c:v>
                </c:pt>
                <c:pt idx="4">
                  <c:v>10</c:v>
                </c:pt>
                <c:pt idx="5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326-42CD-9BC3-35039E52808E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375461656"/>
        <c:axId val="375461000"/>
      </c:barChart>
      <c:catAx>
        <c:axId val="37546165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5461000"/>
        <c:crosses val="autoZero"/>
        <c:auto val="1"/>
        <c:lblAlgn val="ctr"/>
        <c:lblOffset val="100"/>
        <c:noMultiLvlLbl val="0"/>
      </c:catAx>
      <c:valAx>
        <c:axId val="37546100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546165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600" b="1" i="0" baseline="0" dirty="0">
                <a:effectLst/>
              </a:rPr>
              <a:t>Joint interventions/deliverables by subtheme </a:t>
            </a:r>
            <a:endParaRPr lang="en-GB" sz="1600" dirty="0">
              <a:effectLst/>
            </a:endParaRPr>
          </a:p>
          <a:p>
            <a:pPr>
              <a:defRPr sz="1600"/>
            </a:pPr>
            <a:r>
              <a:rPr lang="en-GB" sz="1600" b="0" i="0" baseline="0" dirty="0">
                <a:effectLst/>
              </a:rPr>
              <a:t> (out of 81)</a:t>
            </a:r>
            <a:endParaRPr lang="en-GB" sz="1600" dirty="0">
              <a:effectLst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'Subtheme deliverable and interv'!$M$6</c:f>
              <c:strCache>
                <c:ptCount val="1"/>
                <c:pt idx="0">
                  <c:v>Count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'Subtheme deliverable and interv'!$L$7:$L$19</c:f>
              <c:strCache>
                <c:ptCount val="13"/>
                <c:pt idx="0">
                  <c:v>AfCFTA</c:v>
                </c:pt>
                <c:pt idx="1">
                  <c:v>Macro modelling/economic analysis</c:v>
                </c:pt>
                <c:pt idx="2">
                  <c:v>Development planning</c:v>
                </c:pt>
                <c:pt idx="3">
                  <c:v>Infrastructure</c:v>
                </c:pt>
                <c:pt idx="4">
                  <c:v>Digital transformation</c:v>
                </c:pt>
                <c:pt idx="5">
                  <c:v>Innovative financing</c:v>
                </c:pt>
                <c:pt idx="6">
                  <c:v>Blue economy</c:v>
                </c:pt>
                <c:pt idx="7">
                  <c:v>Demographic dividend</c:v>
                </c:pt>
                <c:pt idx="8">
                  <c:v>Governance</c:v>
                </c:pt>
                <c:pt idx="9">
                  <c:v>Migration</c:v>
                </c:pt>
                <c:pt idx="10">
                  <c:v>Private sector development</c:v>
                </c:pt>
                <c:pt idx="11">
                  <c:v>Urbanization</c:v>
                </c:pt>
                <c:pt idx="12">
                  <c:v>Climate change</c:v>
                </c:pt>
              </c:strCache>
            </c:strRef>
          </c:cat>
          <c:val>
            <c:numRef>
              <c:f>'Subtheme deliverable and interv'!$M$7:$M$19</c:f>
              <c:numCache>
                <c:formatCode>General</c:formatCode>
                <c:ptCount val="13"/>
                <c:pt idx="0">
                  <c:v>21</c:v>
                </c:pt>
                <c:pt idx="1">
                  <c:v>9</c:v>
                </c:pt>
                <c:pt idx="2">
                  <c:v>9</c:v>
                </c:pt>
                <c:pt idx="3">
                  <c:v>7</c:v>
                </c:pt>
                <c:pt idx="4">
                  <c:v>4</c:v>
                </c:pt>
                <c:pt idx="5">
                  <c:v>3</c:v>
                </c:pt>
                <c:pt idx="6">
                  <c:v>2</c:v>
                </c:pt>
                <c:pt idx="7">
                  <c:v>2</c:v>
                </c:pt>
                <c:pt idx="8">
                  <c:v>2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  <c:pt idx="1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447-4AAA-A117-0C6974FDA7D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573169000"/>
        <c:axId val="573170968"/>
      </c:barChart>
      <c:catAx>
        <c:axId val="57316900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73170968"/>
        <c:crosses val="autoZero"/>
        <c:auto val="1"/>
        <c:lblAlgn val="ctr"/>
        <c:lblOffset val="100"/>
        <c:noMultiLvlLbl val="0"/>
      </c:catAx>
      <c:valAx>
        <c:axId val="57317096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7316900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Google Shape;3;n">
            <a:extLst>
              <a:ext uri="{FF2B5EF4-FFF2-40B4-BE49-F238E27FC236}">
                <a16:creationId xmlns:a16="http://schemas.microsoft.com/office/drawing/2014/main" id="{50D15ADE-E6B5-40B9-A96A-6CD2E5F7A85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>
              <a:gd name="T0" fmla="*/ 0 w 120000"/>
              <a:gd name="T1" fmla="*/ 0 h 120000"/>
              <a:gd name="T2" fmla="*/ 120000 w 120000"/>
              <a:gd name="T3" fmla="*/ 0 h 120000"/>
              <a:gd name="T4" fmla="*/ 120000 w 120000"/>
              <a:gd name="T5" fmla="*/ 120000 h 120000"/>
              <a:gd name="T6" fmla="*/ 0 w 120000"/>
              <a:gd name="T7" fmla="*/ 120000 h 120000"/>
              <a:gd name="T8" fmla="*/ 0 w 120000"/>
              <a:gd name="T9" fmla="*/ 0 h 120000"/>
              <a:gd name="T10" fmla="*/ 0 w 120000"/>
              <a:gd name="T11" fmla="*/ 0 h 120000"/>
              <a:gd name="T12" fmla="*/ 120000 w 120000"/>
              <a:gd name="T13" fmla="*/ 120000 h 120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T10" t="T11" r="T12" b="T13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5123" name="Google Shape;4;n">
            <a:extLst>
              <a:ext uri="{FF2B5EF4-FFF2-40B4-BE49-F238E27FC236}">
                <a16:creationId xmlns:a16="http://schemas.microsoft.com/office/drawing/2014/main" id="{C951D35F-C2CA-437A-83C6-AE0DC433F0A8}"/>
              </a:ext>
            </a:extLst>
          </p:cNvPr>
          <p:cNvSpPr txBox="1">
            <a:spLocks noGrp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45700" rIns="91425" bIns="4570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altLang="en-US">
              <a:sym typeface="Arial" panose="020B0604020202020204" pitchFamily="34" charset="0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L="457200" indent="-228600" algn="l" rtl="0" eaLnBrk="0" fontAlgn="base" hangingPunct="0">
      <a:spcBef>
        <a:spcPct val="0"/>
      </a:spcBef>
      <a:spcAft>
        <a:spcPct val="0"/>
      </a:spcAft>
      <a:buClr>
        <a:srgbClr val="000000"/>
      </a:buClr>
      <a:buFont typeface="Arial" panose="020B0604020202020204" pitchFamily="34" charset="0"/>
      <a:defRPr sz="1400">
        <a:solidFill>
          <a:srgbClr val="000000"/>
        </a:solidFill>
        <a:latin typeface="Arial"/>
        <a:ea typeface="Arial"/>
        <a:cs typeface="Arial"/>
        <a:sym typeface="Arial" panose="020B0604020202020204" pitchFamily="34" charset="0"/>
      </a:defRPr>
    </a:lvl1pPr>
    <a:lvl2pPr marL="742950" lvl="1" indent="-285750" algn="l" rtl="0" eaLnBrk="0" fontAlgn="base" hangingPunct="0">
      <a:spcBef>
        <a:spcPct val="0"/>
      </a:spcBef>
      <a:spcAft>
        <a:spcPct val="0"/>
      </a:spcAft>
      <a:buClr>
        <a:srgbClr val="000000"/>
      </a:buClr>
      <a:buFont typeface="Arial" panose="020B0604020202020204" pitchFamily="34" charset="0"/>
      <a:defRPr sz="1400">
        <a:solidFill>
          <a:srgbClr val="000000"/>
        </a:solidFill>
        <a:latin typeface="Arial"/>
        <a:ea typeface="Arial"/>
        <a:cs typeface="Arial"/>
        <a:sym typeface="Arial" panose="020B0604020202020204" pitchFamily="34" charset="0"/>
      </a:defRPr>
    </a:lvl2pPr>
    <a:lvl3pPr marL="1143000" lvl="2" indent="-228600" algn="l" rtl="0" eaLnBrk="0" fontAlgn="base" hangingPunct="0">
      <a:spcBef>
        <a:spcPct val="0"/>
      </a:spcBef>
      <a:spcAft>
        <a:spcPct val="0"/>
      </a:spcAft>
      <a:buClr>
        <a:srgbClr val="000000"/>
      </a:buClr>
      <a:buFont typeface="Arial" panose="020B0604020202020204" pitchFamily="34" charset="0"/>
      <a:defRPr sz="1400">
        <a:solidFill>
          <a:srgbClr val="000000"/>
        </a:solidFill>
        <a:latin typeface="Arial"/>
        <a:ea typeface="Arial"/>
        <a:cs typeface="Arial"/>
        <a:sym typeface="Arial" panose="020B0604020202020204" pitchFamily="34" charset="0"/>
      </a:defRPr>
    </a:lvl3pPr>
    <a:lvl4pPr marL="1600200" lvl="3" indent="-228600" algn="l" rtl="0" eaLnBrk="0" fontAlgn="base" hangingPunct="0">
      <a:spcBef>
        <a:spcPct val="0"/>
      </a:spcBef>
      <a:spcAft>
        <a:spcPct val="0"/>
      </a:spcAft>
      <a:buClr>
        <a:srgbClr val="000000"/>
      </a:buClr>
      <a:buFont typeface="Arial" panose="020B0604020202020204" pitchFamily="34" charset="0"/>
      <a:defRPr sz="1400">
        <a:solidFill>
          <a:srgbClr val="000000"/>
        </a:solidFill>
        <a:latin typeface="Arial"/>
        <a:ea typeface="Arial"/>
        <a:cs typeface="Arial"/>
        <a:sym typeface="Arial" panose="020B0604020202020204" pitchFamily="34" charset="0"/>
      </a:defRPr>
    </a:lvl4pPr>
    <a:lvl5pPr marL="2057400" lvl="4" indent="-228600" algn="l" rtl="0" eaLnBrk="0" fontAlgn="base" hangingPunct="0">
      <a:spcBef>
        <a:spcPct val="0"/>
      </a:spcBef>
      <a:spcAft>
        <a:spcPct val="0"/>
      </a:spcAft>
      <a:buClr>
        <a:srgbClr val="000000"/>
      </a:buClr>
      <a:buFont typeface="Arial" panose="020B0604020202020204" pitchFamily="34" charset="0"/>
      <a:defRPr sz="1400">
        <a:solidFill>
          <a:srgbClr val="000000"/>
        </a:solidFill>
        <a:latin typeface="Arial"/>
        <a:ea typeface="Arial"/>
        <a:cs typeface="Arial"/>
        <a:sym typeface="Arial" panose="020B0604020202020204" pitchFamily="34" charset="0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Google Shape;24;p1:notes">
            <a:extLst>
              <a:ext uri="{FF2B5EF4-FFF2-40B4-BE49-F238E27FC236}">
                <a16:creationId xmlns:a16="http://schemas.microsoft.com/office/drawing/2014/main" id="{26787191-EA40-494E-BCE0-3108BDDE6F52}"/>
              </a:ext>
            </a:extLst>
          </p:cNvPr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400"/>
            </a:pPr>
            <a:endParaRPr lang="en-US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171" name="Google Shape;25;p1:notes">
            <a:extLst>
              <a:ext uri="{FF2B5EF4-FFF2-40B4-BE49-F238E27FC236}">
                <a16:creationId xmlns:a16="http://schemas.microsoft.com/office/drawing/2014/main" id="{A46C98AB-6D14-4BE9-8107-FA4E866B9656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Google Shape;29;g80b0d43afa_1_30:notes">
            <a:extLst>
              <a:ext uri="{FF2B5EF4-FFF2-40B4-BE49-F238E27FC236}">
                <a16:creationId xmlns:a16="http://schemas.microsoft.com/office/drawing/2014/main" id="{1F3AD403-C0DC-4ABE-A6B0-EE771416C356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/>
      </p:sp>
      <p:sp>
        <p:nvSpPr>
          <p:cNvPr id="11267" name="Google Shape;30;g80b0d43afa_1_30:notes">
            <a:extLst>
              <a:ext uri="{FF2B5EF4-FFF2-40B4-BE49-F238E27FC236}">
                <a16:creationId xmlns:a16="http://schemas.microsoft.com/office/drawing/2014/main" id="{2477CE51-20AF-4F2A-AC44-0F3E547198D9}"/>
              </a:ext>
            </a:extLst>
          </p:cNvPr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400"/>
            </a:pPr>
            <a:endParaRPr lang="en-US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99853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Google Shape;29;g80b0d43afa_1_30:notes">
            <a:extLst>
              <a:ext uri="{FF2B5EF4-FFF2-40B4-BE49-F238E27FC236}">
                <a16:creationId xmlns:a16="http://schemas.microsoft.com/office/drawing/2014/main" id="{1F3AD403-C0DC-4ABE-A6B0-EE771416C356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/>
      </p:sp>
      <p:sp>
        <p:nvSpPr>
          <p:cNvPr id="11267" name="Google Shape;30;g80b0d43afa_1_30:notes">
            <a:extLst>
              <a:ext uri="{FF2B5EF4-FFF2-40B4-BE49-F238E27FC236}">
                <a16:creationId xmlns:a16="http://schemas.microsoft.com/office/drawing/2014/main" id="{2477CE51-20AF-4F2A-AC44-0F3E547198D9}"/>
              </a:ext>
            </a:extLst>
          </p:cNvPr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400"/>
            </a:pPr>
            <a:endParaRPr lang="en-US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551752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Google Shape;29;g80b0d43afa_1_30:notes">
            <a:extLst>
              <a:ext uri="{FF2B5EF4-FFF2-40B4-BE49-F238E27FC236}">
                <a16:creationId xmlns:a16="http://schemas.microsoft.com/office/drawing/2014/main" id="{1F3AD403-C0DC-4ABE-A6B0-EE771416C356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/>
      </p:sp>
      <p:sp>
        <p:nvSpPr>
          <p:cNvPr id="11267" name="Google Shape;30;g80b0d43afa_1_30:notes">
            <a:extLst>
              <a:ext uri="{FF2B5EF4-FFF2-40B4-BE49-F238E27FC236}">
                <a16:creationId xmlns:a16="http://schemas.microsoft.com/office/drawing/2014/main" id="{2477CE51-20AF-4F2A-AC44-0F3E547198D9}"/>
              </a:ext>
            </a:extLst>
          </p:cNvPr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400"/>
            </a:pPr>
            <a:endParaRPr lang="en-US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Google Shape;29;g80b0d43afa_1_30:notes">
            <a:extLst>
              <a:ext uri="{FF2B5EF4-FFF2-40B4-BE49-F238E27FC236}">
                <a16:creationId xmlns:a16="http://schemas.microsoft.com/office/drawing/2014/main" id="{1F3AD403-C0DC-4ABE-A6B0-EE771416C356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/>
      </p:sp>
      <p:sp>
        <p:nvSpPr>
          <p:cNvPr id="11267" name="Google Shape;30;g80b0d43afa_1_30:notes">
            <a:extLst>
              <a:ext uri="{FF2B5EF4-FFF2-40B4-BE49-F238E27FC236}">
                <a16:creationId xmlns:a16="http://schemas.microsoft.com/office/drawing/2014/main" id="{2477CE51-20AF-4F2A-AC44-0F3E547198D9}"/>
              </a:ext>
            </a:extLst>
          </p:cNvPr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400"/>
            </a:pPr>
            <a:endParaRPr lang="en-US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921478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Google Shape;29;g80b0d43afa_1_30:notes">
            <a:extLst>
              <a:ext uri="{FF2B5EF4-FFF2-40B4-BE49-F238E27FC236}">
                <a16:creationId xmlns:a16="http://schemas.microsoft.com/office/drawing/2014/main" id="{1F3AD403-C0DC-4ABE-A6B0-EE771416C356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/>
      </p:sp>
      <p:sp>
        <p:nvSpPr>
          <p:cNvPr id="11267" name="Google Shape;30;g80b0d43afa_1_30:notes">
            <a:extLst>
              <a:ext uri="{FF2B5EF4-FFF2-40B4-BE49-F238E27FC236}">
                <a16:creationId xmlns:a16="http://schemas.microsoft.com/office/drawing/2014/main" id="{2477CE51-20AF-4F2A-AC44-0F3E547198D9}"/>
              </a:ext>
            </a:extLst>
          </p:cNvPr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400"/>
            </a:pPr>
            <a:endParaRPr lang="en-US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316250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Google Shape;29;g80b0d43afa_1_30:notes">
            <a:extLst>
              <a:ext uri="{FF2B5EF4-FFF2-40B4-BE49-F238E27FC236}">
                <a16:creationId xmlns:a16="http://schemas.microsoft.com/office/drawing/2014/main" id="{1F3AD403-C0DC-4ABE-A6B0-EE771416C356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/>
      </p:sp>
      <p:sp>
        <p:nvSpPr>
          <p:cNvPr id="11267" name="Google Shape;30;g80b0d43afa_1_30:notes">
            <a:extLst>
              <a:ext uri="{FF2B5EF4-FFF2-40B4-BE49-F238E27FC236}">
                <a16:creationId xmlns:a16="http://schemas.microsoft.com/office/drawing/2014/main" id="{2477CE51-20AF-4F2A-AC44-0F3E547198D9}"/>
              </a:ext>
            </a:extLst>
          </p:cNvPr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400"/>
            </a:pPr>
            <a:endParaRPr lang="en-US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344492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Google Shape;29;g80b0d43afa_1_30:notes">
            <a:extLst>
              <a:ext uri="{FF2B5EF4-FFF2-40B4-BE49-F238E27FC236}">
                <a16:creationId xmlns:a16="http://schemas.microsoft.com/office/drawing/2014/main" id="{1F3AD403-C0DC-4ABE-A6B0-EE771416C356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/>
      </p:sp>
      <p:sp>
        <p:nvSpPr>
          <p:cNvPr id="11267" name="Google Shape;30;g80b0d43afa_1_30:notes">
            <a:extLst>
              <a:ext uri="{FF2B5EF4-FFF2-40B4-BE49-F238E27FC236}">
                <a16:creationId xmlns:a16="http://schemas.microsoft.com/office/drawing/2014/main" id="{2477CE51-20AF-4F2A-AC44-0F3E547198D9}"/>
              </a:ext>
            </a:extLst>
          </p:cNvPr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400"/>
            </a:pPr>
            <a:endParaRPr lang="en-US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46202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resentationFront" type="tx">
  <p:cSld name="PresentationFront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>
            <a:extLst>
              <a:ext uri="{FF2B5EF4-FFF2-40B4-BE49-F238E27FC236}">
                <a16:creationId xmlns:a16="http://schemas.microsoft.com/office/drawing/2014/main" id="{3B59EB0D-47B9-41D4-9ED3-19DFE0DE81DD}"/>
              </a:ext>
            </a:extLst>
          </p:cNvPr>
          <p:cNvSpPr/>
          <p:nvPr userDrawn="1"/>
        </p:nvSpPr>
        <p:spPr>
          <a:xfrm>
            <a:off x="8624888" y="53975"/>
            <a:ext cx="495300" cy="479425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algn="ctr" eaLnBrk="1" hangingPunct="1">
              <a:buClr>
                <a:srgbClr val="000000"/>
              </a:buClr>
              <a:buFont typeface="Arial" panose="020B0604020202020204" pitchFamily="34" charset="0"/>
              <a:buNone/>
              <a:defRPr/>
            </a:pPr>
            <a:fld id="{696BEF45-C5B5-4ECB-AF2E-74F91E2E309A}" type="slidenum">
              <a:rPr lang="en-US" altLang="en-US" sz="1000" b="1" smtClean="0">
                <a:solidFill>
                  <a:srgbClr val="7F7F7F"/>
                </a:solidFill>
              </a:rPr>
              <a:pPr algn="ctr" eaLnBrk="1" hangingPunct="1">
                <a:buClr>
                  <a:srgbClr val="000000"/>
                </a:buClr>
                <a:buFont typeface="Arial" panose="020B0604020202020204" pitchFamily="34" charset="0"/>
                <a:buNone/>
                <a:defRPr/>
              </a:pPr>
              <a:t>‹#›</a:t>
            </a:fld>
            <a:endParaRPr lang="en-GB" altLang="en-US" sz="900" b="1">
              <a:solidFill>
                <a:srgbClr val="7F7F7F"/>
              </a:solidFill>
            </a:endParaRPr>
          </a:p>
        </p:txBody>
      </p:sp>
      <p:sp>
        <p:nvSpPr>
          <p:cNvPr id="13" name="Google Shape;13;p2"/>
          <p:cNvSpPr txBox="1">
            <a:spLocks noGrp="1"/>
          </p:cNvSpPr>
          <p:nvPr>
            <p:ph type="title"/>
          </p:nvPr>
        </p:nvSpPr>
        <p:spPr>
          <a:xfrm>
            <a:off x="382724" y="1750663"/>
            <a:ext cx="8378700" cy="1024800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9870315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and Content">
  <p:cSld name="Title and Content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17;p3" descr="Google Shape;15;p17">
            <a:extLst>
              <a:ext uri="{FF2B5EF4-FFF2-40B4-BE49-F238E27FC236}">
                <a16:creationId xmlns:a16="http://schemas.microsoft.com/office/drawing/2014/main" id="{1C8345C9-4CF0-420A-BFD5-47B4C8EA4716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676"/>
          <a:stretch>
            <a:fillRect/>
          </a:stretch>
        </p:blipFill>
        <p:spPr bwMode="auto">
          <a:xfrm>
            <a:off x="0" y="4868863"/>
            <a:ext cx="914400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2C508B74-26D2-439B-A67B-2B5C65DF5354}"/>
              </a:ext>
            </a:extLst>
          </p:cNvPr>
          <p:cNvSpPr/>
          <p:nvPr userDrawn="1"/>
        </p:nvSpPr>
        <p:spPr>
          <a:xfrm>
            <a:off x="8624888" y="53975"/>
            <a:ext cx="495300" cy="479425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algn="ctr" eaLnBrk="1" hangingPunct="1">
              <a:buClr>
                <a:srgbClr val="000000"/>
              </a:buClr>
              <a:buFont typeface="Arial" panose="020B0604020202020204" pitchFamily="34" charset="0"/>
              <a:buNone/>
              <a:defRPr/>
            </a:pPr>
            <a:fld id="{47A7F5ED-3F52-44F0-A0C0-603934520879}" type="slidenum">
              <a:rPr lang="en-US" altLang="en-US" sz="1000" b="1" smtClean="0">
                <a:solidFill>
                  <a:srgbClr val="7F7F7F"/>
                </a:solidFill>
              </a:rPr>
              <a:pPr algn="ctr" eaLnBrk="1" hangingPunct="1">
                <a:buClr>
                  <a:srgbClr val="000000"/>
                </a:buClr>
                <a:buFont typeface="Arial" panose="020B0604020202020204" pitchFamily="34" charset="0"/>
                <a:buNone/>
                <a:defRPr/>
              </a:pPr>
              <a:t>‹#›</a:t>
            </a:fld>
            <a:endParaRPr lang="en-GB" altLang="en-US" sz="900" b="1">
              <a:solidFill>
                <a:srgbClr val="7F7F7F"/>
              </a:solidFill>
            </a:endParaRPr>
          </a:p>
        </p:txBody>
      </p:sp>
      <p:sp>
        <p:nvSpPr>
          <p:cNvPr id="16" name="Google Shape;16;p3"/>
          <p:cNvSpPr txBox="1">
            <a:spLocks noGrp="1"/>
          </p:cNvSpPr>
          <p:nvPr>
            <p:ph type="body" idx="1"/>
          </p:nvPr>
        </p:nvSpPr>
        <p:spPr>
          <a:xfrm>
            <a:off x="338400" y="1369219"/>
            <a:ext cx="8467200" cy="3263400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Autofit/>
          </a:bodyPr>
          <a:lstStyle>
            <a:lvl1pPr marL="457200" lvl="0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800"/>
              <a:buChar char="•"/>
              <a:defRPr/>
            </a:lvl1pPr>
            <a:lvl2pPr marL="914400" lvl="1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800"/>
              <a:buChar char="•"/>
              <a:defRPr/>
            </a:lvl2pPr>
            <a:lvl3pPr marL="1371600" lvl="2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800"/>
              <a:buChar char="•"/>
              <a:defRPr/>
            </a:lvl3pPr>
            <a:lvl4pPr marL="1828800" lvl="3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800"/>
              <a:buChar char="•"/>
              <a:defRPr/>
            </a:lvl4pPr>
            <a:lvl5pPr marL="2286000" lvl="4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800"/>
              <a:buChar char="•"/>
              <a:defRPr/>
            </a:lvl5pPr>
            <a:lvl6pPr marL="2743200" lvl="5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800"/>
              <a:buChar char="•"/>
              <a:defRPr/>
            </a:lvl6pPr>
            <a:lvl7pPr marL="3200400" lvl="6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800"/>
              <a:buChar char="•"/>
              <a:defRPr/>
            </a:lvl7pPr>
            <a:lvl8pPr marL="3657600" lvl="7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800"/>
              <a:buChar char="•"/>
              <a:defRPr/>
            </a:lvl8pPr>
            <a:lvl9pPr marL="4114800" lvl="8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1445432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Final slide">
  <p:cSld name="Final slide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20;p4" descr="Google Shape;17;p18">
            <a:extLst>
              <a:ext uri="{FF2B5EF4-FFF2-40B4-BE49-F238E27FC236}">
                <a16:creationId xmlns:a16="http://schemas.microsoft.com/office/drawing/2014/main" id="{DA952B65-A2CE-408B-9DB5-0CD3A28FC449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590925"/>
            <a:ext cx="6858000" cy="155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Google Shape;21;p4" descr="Google Shape;18;p18">
            <a:extLst>
              <a:ext uri="{FF2B5EF4-FFF2-40B4-BE49-F238E27FC236}">
                <a16:creationId xmlns:a16="http://schemas.microsoft.com/office/drawing/2014/main" id="{C9DB84E5-8EE5-4B5E-8E4D-BE314577FF8A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521"/>
          <a:stretch>
            <a:fillRect/>
          </a:stretch>
        </p:blipFill>
        <p:spPr bwMode="auto">
          <a:xfrm>
            <a:off x="3151188" y="207963"/>
            <a:ext cx="2841625" cy="134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91425F0C-A3DD-4021-83C4-666170D5E0EE}"/>
              </a:ext>
            </a:extLst>
          </p:cNvPr>
          <p:cNvSpPr/>
          <p:nvPr userDrawn="1"/>
        </p:nvSpPr>
        <p:spPr>
          <a:xfrm>
            <a:off x="8624888" y="53975"/>
            <a:ext cx="495300" cy="479425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algn="ctr" eaLnBrk="1" hangingPunct="1">
              <a:buClr>
                <a:srgbClr val="000000"/>
              </a:buClr>
              <a:buFont typeface="Arial" panose="020B0604020202020204" pitchFamily="34" charset="0"/>
              <a:buNone/>
              <a:defRPr/>
            </a:pPr>
            <a:fld id="{A1225AA7-9B64-48A8-9562-D28F8B94B3C7}" type="slidenum">
              <a:rPr lang="en-US" altLang="en-US" sz="1000" b="1" smtClean="0">
                <a:solidFill>
                  <a:srgbClr val="7F7F7F"/>
                </a:solidFill>
              </a:rPr>
              <a:pPr algn="ctr" eaLnBrk="1" hangingPunct="1">
                <a:buClr>
                  <a:srgbClr val="000000"/>
                </a:buClr>
                <a:buFont typeface="Arial" panose="020B0604020202020204" pitchFamily="34" charset="0"/>
                <a:buNone/>
                <a:defRPr/>
              </a:pPr>
              <a:t>‹#›</a:t>
            </a:fld>
            <a:endParaRPr lang="en-GB" altLang="en-US" sz="900" b="1">
              <a:solidFill>
                <a:srgbClr val="7F7F7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77669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Google Shape;6;p1" descr="Google Shape;9;p16">
            <a:extLst>
              <a:ext uri="{FF2B5EF4-FFF2-40B4-BE49-F238E27FC236}">
                <a16:creationId xmlns:a16="http://schemas.microsoft.com/office/drawing/2014/main" id="{333150CC-9F01-4811-A417-9736034C9A24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212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Google Shape;7;p1">
            <a:extLst>
              <a:ext uri="{FF2B5EF4-FFF2-40B4-BE49-F238E27FC236}">
                <a16:creationId xmlns:a16="http://schemas.microsoft.com/office/drawing/2014/main" id="{8D639960-515D-41DB-9433-0B084FB832E2}"/>
              </a:ext>
            </a:extLst>
          </p:cNvPr>
          <p:cNvSpPr txBox="1">
            <a:spLocks noGrp="1"/>
          </p:cNvSpPr>
          <p:nvPr>
            <p:ph type="title"/>
          </p:nvPr>
        </p:nvSpPr>
        <p:spPr bwMode="auto">
          <a:xfrm>
            <a:off x="382588" y="1751013"/>
            <a:ext cx="8378825" cy="1023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45675" tIns="45675" rIns="45675" bIns="45675" numCol="1" anchor="ctr" anchorCtr="0" compatLnSpc="1">
            <a:prstTxWarp prst="textNoShape">
              <a:avLst/>
            </a:prstTxWarp>
          </a:bodyPr>
          <a:lstStyle/>
          <a:p>
            <a:pPr lvl="0"/>
            <a:endParaRPr lang="en-US" altLang="en-US">
              <a:sym typeface="Arial" panose="020B0604020202020204" pitchFamily="34" charset="0"/>
            </a:endParaRPr>
          </a:p>
        </p:txBody>
      </p:sp>
      <p:pic>
        <p:nvPicPr>
          <p:cNvPr id="1028" name="Google Shape;8;p1" descr="Google Shape;11;p16">
            <a:extLst>
              <a:ext uri="{FF2B5EF4-FFF2-40B4-BE49-F238E27FC236}">
                <a16:creationId xmlns:a16="http://schemas.microsoft.com/office/drawing/2014/main" id="{4FC8DA99-4035-4CDB-BB70-0E333F93CBC9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519"/>
          <a:stretch>
            <a:fillRect/>
          </a:stretch>
        </p:blipFill>
        <p:spPr bwMode="auto">
          <a:xfrm>
            <a:off x="533400" y="3916363"/>
            <a:ext cx="1979613" cy="938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Google Shape;9;p1" descr="Google Shape;12;p16">
            <a:extLst>
              <a:ext uri="{FF2B5EF4-FFF2-40B4-BE49-F238E27FC236}">
                <a16:creationId xmlns:a16="http://schemas.microsoft.com/office/drawing/2014/main" id="{444CF151-5233-4DE0-86BF-EEEEB659F15C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875" y="325438"/>
            <a:ext cx="2462213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0" name="Google Shape;10;p1">
            <a:extLst>
              <a:ext uri="{FF2B5EF4-FFF2-40B4-BE49-F238E27FC236}">
                <a16:creationId xmlns:a16="http://schemas.microsoft.com/office/drawing/2014/main" id="{3DFC4CCF-E77B-425D-B62E-083A488E7B5F}"/>
              </a:ext>
            </a:extLst>
          </p:cNvPr>
          <p:cNvSpPr txBox="1">
            <a:spLocks noGrp="1"/>
          </p:cNvSpPr>
          <p:nvPr>
            <p:ph type="body" idx="1"/>
          </p:nvPr>
        </p:nvSpPr>
        <p:spPr bwMode="auto">
          <a:xfrm>
            <a:off x="457200" y="1200150"/>
            <a:ext cx="8229600" cy="339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45675" tIns="45675" rIns="45675" bIns="45675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altLang="en-US">
              <a:sym typeface="Arial" panose="020B0604020202020204" pitchFamily="34" charset="0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4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1pPr>
      <a:lvl2pPr lvl="1"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4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2pPr>
      <a:lvl3pPr lvl="2"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4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3pPr>
      <a:lvl4pPr lvl="3"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4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4pPr>
      <a:lvl5pPr lvl="4"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4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L="342900" indent="-342900"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buChar char="•"/>
        <a:defRPr sz="14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1pPr>
      <a:lvl2pPr marL="742950" lvl="1" indent="-285750"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buChar char="–"/>
        <a:defRPr sz="14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2pPr>
      <a:lvl3pPr marL="1143000" lvl="2" indent="-228600"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buChar char="•"/>
        <a:defRPr sz="14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3pPr>
      <a:lvl4pPr marL="1600200" lvl="3" indent="-228600"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buChar char="–"/>
        <a:defRPr sz="14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4pPr>
      <a:lvl5pPr marL="2057400" lvl="4" indent="-228600"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buChar char="»"/>
        <a:defRPr sz="14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1.xml"/><Relationship Id="rId4" Type="http://schemas.openxmlformats.org/officeDocument/2006/relationships/image" Target="../media/image7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2.xml"/><Relationship Id="rId4" Type="http://schemas.openxmlformats.org/officeDocument/2006/relationships/image" Target="../media/image7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sv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Google Shape;27;p5">
            <a:extLst>
              <a:ext uri="{FF2B5EF4-FFF2-40B4-BE49-F238E27FC236}">
                <a16:creationId xmlns:a16="http://schemas.microsoft.com/office/drawing/2014/main" id="{AC2B297C-DF95-4DFC-9FF5-DCD5C1E42D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37250" y="4110038"/>
            <a:ext cx="2824163" cy="885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45675" tIns="45675" rIns="45675" bIns="45675" anchor="b"/>
          <a:lstStyle>
            <a:lvl1pPr>
              <a:buClr>
                <a:srgbClr val="000000"/>
              </a:buClr>
              <a:buFont typeface="Arial" panose="020B0604020202020204" pitchFamily="34" charset="0"/>
              <a:buChar char="•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buClr>
                <a:srgbClr val="000000"/>
              </a:buClr>
              <a:buFont typeface="Arial" panose="020B0604020202020204" pitchFamily="34" charset="0"/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buClr>
                <a:srgbClr val="000000"/>
              </a:buClr>
              <a:buFont typeface="Arial" panose="020B0604020202020204" pitchFamily="34" charset="0"/>
              <a:buChar char="•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buClr>
                <a:srgbClr val="000000"/>
              </a:buClr>
              <a:buFont typeface="Arial" panose="020B0604020202020204" pitchFamily="34" charset="0"/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buClr>
                <a:srgbClr val="000000"/>
              </a:buClr>
              <a:buFont typeface="Arial" panose="020B0604020202020204" pitchFamily="34" charset="0"/>
              <a:buChar char="»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buChar char="»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buChar char="»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buChar char="»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buChar char="»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buClr>
                <a:srgbClr val="1F3864"/>
              </a:buClr>
              <a:buSzPts val="1400"/>
              <a:buFont typeface="Arial" panose="020B0604020202020204" pitchFamily="34" charset="0"/>
              <a:buNone/>
            </a:pPr>
            <a:r>
              <a:rPr lang="en-US" altLang="en-US" b="1" dirty="0">
                <a:solidFill>
                  <a:srgbClr val="1F3864"/>
                </a:solidFill>
                <a:latin typeface="Lucida Sans" panose="020B0602030504020204" pitchFamily="34" charset="0"/>
                <a:sym typeface="Lucida Sans" panose="020B0602030504020204" pitchFamily="34" charset="0"/>
              </a:rPr>
              <a:t>Q2 APPRM meeting</a:t>
            </a:r>
          </a:p>
          <a:p>
            <a:pPr eaLnBrk="1" hangingPunct="1">
              <a:lnSpc>
                <a:spcPct val="90000"/>
              </a:lnSpc>
              <a:buClr>
                <a:srgbClr val="1F3864"/>
              </a:buClr>
              <a:buSzPts val="1400"/>
              <a:buFont typeface="Arial" panose="020B0604020202020204" pitchFamily="34" charset="0"/>
              <a:buNone/>
            </a:pPr>
            <a:r>
              <a:rPr lang="en-US" altLang="en-US" b="1" dirty="0">
                <a:solidFill>
                  <a:srgbClr val="1F3864"/>
                </a:solidFill>
                <a:latin typeface="Lucida Sans" panose="020B0602030504020204" pitchFamily="34" charset="0"/>
                <a:sym typeface="Lucida Sans" panose="020B0602030504020204" pitchFamily="34" charset="0"/>
              </a:rPr>
              <a:t>20, 21 &amp; 23 July 2020</a:t>
            </a:r>
          </a:p>
          <a:p>
            <a:pPr eaLnBrk="1" hangingPunct="1">
              <a:lnSpc>
                <a:spcPct val="90000"/>
              </a:lnSpc>
              <a:buClr>
                <a:srgbClr val="1F3864"/>
              </a:buClr>
              <a:buSzPts val="1400"/>
              <a:buFont typeface="Lucida Sans" panose="020B0602030504020204" pitchFamily="34" charset="0"/>
              <a:buNone/>
            </a:pPr>
            <a:r>
              <a:rPr lang="en-US" altLang="en-US" b="1" dirty="0">
                <a:solidFill>
                  <a:srgbClr val="1F3864"/>
                </a:solidFill>
                <a:latin typeface="Lucida Sans" panose="020B0602030504020204" pitchFamily="34" charset="0"/>
                <a:sym typeface="Lucida Sans" panose="020B0602030504020204" pitchFamily="34" charset="0"/>
              </a:rPr>
              <a:t>Addis Ababa, Ethiopia</a:t>
            </a:r>
            <a:endParaRPr lang="yo-NG" altLang="en-US" dirty="0"/>
          </a:p>
        </p:txBody>
      </p:sp>
      <p:sp>
        <p:nvSpPr>
          <p:cNvPr id="10" name="Google Shape;28;p5">
            <a:extLst>
              <a:ext uri="{FF2B5EF4-FFF2-40B4-BE49-F238E27FC236}">
                <a16:creationId xmlns:a16="http://schemas.microsoft.com/office/drawing/2014/main" id="{A0EC9D3F-6193-470B-B10C-8D87E107E60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48722" y="1788446"/>
            <a:ext cx="8378825" cy="2338387"/>
          </a:xfrm>
        </p:spPr>
        <p:txBody>
          <a:bodyPr anchor="t"/>
          <a:lstStyle/>
          <a:p>
            <a:pPr eaLnBrk="1" hangingPunct="1">
              <a:spcBef>
                <a:spcPct val="0"/>
              </a:spcBef>
              <a:spcAft>
                <a:spcPct val="0"/>
              </a:spcAft>
              <a:buSzPts val="2700"/>
            </a:pPr>
            <a:r>
              <a:rPr lang="en-US" altLang="en-US" sz="2700" b="1" dirty="0">
                <a:solidFill>
                  <a:srgbClr val="5268A4"/>
                </a:solidFill>
                <a:latin typeface="Lucida Sans" panose="020B0602030504020204" pitchFamily="34" charset="0"/>
                <a:cs typeface="Arial" panose="020B0604020202020204" pitchFamily="34" charset="0"/>
                <a:sym typeface="Lucida Sans" panose="020B0602030504020204" pitchFamily="34" charset="0"/>
              </a:rPr>
              <a:t>JOINT DELIVERIES MAPPING</a:t>
            </a:r>
            <a:br>
              <a:rPr lang="en-US" altLang="en-US" sz="3200" b="1" dirty="0">
                <a:latin typeface="Lucida Sans" panose="020B0602030504020204" pitchFamily="34" charset="0"/>
                <a:cs typeface="Arial" panose="020B0604020202020204" pitchFamily="34" charset="0"/>
                <a:sym typeface="Lucida Sans" panose="020B0602030504020204" pitchFamily="34" charset="0"/>
              </a:rPr>
            </a:br>
            <a:br>
              <a:rPr lang="en-US" altLang="en-US" sz="3200" b="1" dirty="0">
                <a:latin typeface="Lucida Sans" panose="020B0602030504020204" pitchFamily="34" charset="0"/>
                <a:cs typeface="Arial" panose="020B0604020202020204" pitchFamily="34" charset="0"/>
                <a:sym typeface="Lucida Sans" panose="020B0602030504020204" pitchFamily="34" charset="0"/>
              </a:rPr>
            </a:br>
            <a:br>
              <a:rPr lang="en-US" altLang="en-US" sz="1200" dirty="0">
                <a:latin typeface="Lucida Sans" panose="020B0602030504020204" pitchFamily="34" charset="0"/>
                <a:cs typeface="Arial" panose="020B0604020202020204" pitchFamily="34" charset="0"/>
                <a:sym typeface="Lucida Sans" panose="020B0602030504020204" pitchFamily="34" charset="0"/>
              </a:rPr>
            </a:br>
            <a:r>
              <a:rPr lang="en-US" altLang="en-US" sz="1700" b="1" dirty="0">
                <a:solidFill>
                  <a:schemeClr val="accent1"/>
                </a:solidFill>
                <a:latin typeface="Lucida Sans" panose="020B0602030504020204" pitchFamily="34" charset="0"/>
                <a:cs typeface="Arial" panose="020B0604020202020204" pitchFamily="34" charset="0"/>
                <a:sym typeface="Lucida Sans" panose="020B0602030504020204" pitchFamily="34" charset="0"/>
              </a:rPr>
              <a:t>Atkeyelsh Persson</a:t>
            </a:r>
            <a:br>
              <a:rPr lang="en-US" altLang="en-US" sz="1700" b="1" dirty="0">
                <a:solidFill>
                  <a:schemeClr val="accent1"/>
                </a:solidFill>
                <a:latin typeface="Lucida Sans" panose="020B0602030504020204" pitchFamily="34" charset="0"/>
                <a:cs typeface="Arial" panose="020B0604020202020204" pitchFamily="34" charset="0"/>
                <a:sym typeface="Lucida Sans" panose="020B0602030504020204" pitchFamily="34" charset="0"/>
              </a:rPr>
            </a:br>
            <a:br>
              <a:rPr lang="en-US" altLang="en-US" sz="700" b="1" dirty="0">
                <a:solidFill>
                  <a:schemeClr val="accent1"/>
                </a:solidFill>
                <a:latin typeface="Lucida Sans" panose="020B0602030504020204" pitchFamily="34" charset="0"/>
                <a:cs typeface="Arial" panose="020B0604020202020204" pitchFamily="34" charset="0"/>
                <a:sym typeface="Lucida Sans" panose="020B0602030504020204" pitchFamily="34" charset="0"/>
              </a:rPr>
            </a:br>
            <a:r>
              <a:rPr lang="en-US" altLang="en-US" sz="1500" b="1" dirty="0">
                <a:latin typeface="Lucida Sans" panose="020B0602030504020204" pitchFamily="34" charset="0"/>
                <a:cs typeface="Arial" panose="020B0604020202020204" pitchFamily="34" charset="0"/>
                <a:sym typeface="Lucida Sans" panose="020B0602030504020204" pitchFamily="34" charset="0"/>
              </a:rPr>
              <a:t>Strategic Planning, Oversight and Results Division (SPORD)</a:t>
            </a:r>
            <a:br>
              <a:rPr lang="en-US" altLang="en-US" sz="1500" b="1" dirty="0">
                <a:latin typeface="Lucida Sans" panose="020B0602030504020204" pitchFamily="34" charset="0"/>
                <a:cs typeface="Arial" panose="020B0604020202020204" pitchFamily="34" charset="0"/>
                <a:sym typeface="Lucida Sans" panose="020B0602030504020204" pitchFamily="34" charset="0"/>
              </a:rPr>
            </a:br>
            <a:endParaRPr lang="en-US" altLang="en-US" sz="3200" b="1" dirty="0">
              <a:latin typeface="Lucida Sans" panose="020B0602030504020204" pitchFamily="34" charset="0"/>
              <a:cs typeface="Arial" panose="020B0604020202020204" pitchFamily="34" charset="0"/>
              <a:sym typeface="Lucida Sans" panose="020B060203050402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4" name="Google Shape;229;p17">
            <a:extLst>
              <a:ext uri="{FF2B5EF4-FFF2-40B4-BE49-F238E27FC236}">
                <a16:creationId xmlns:a16="http://schemas.microsoft.com/office/drawing/2014/main" id="{35A0217F-D8E7-4BFC-A896-76234214AF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2996408" y="4460841"/>
            <a:ext cx="7474154" cy="3484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050" tIns="19050" rIns="19050" bIns="19050" anchor="ctr"/>
          <a:lstStyle>
            <a:lvl1pPr>
              <a:buClr>
                <a:srgbClr val="000000"/>
              </a:buClr>
              <a:buFont typeface="Arial" panose="020B0604020202020204" pitchFamily="34" charset="0"/>
              <a:buChar char="•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buClr>
                <a:srgbClr val="000000"/>
              </a:buClr>
              <a:buFont typeface="Arial" panose="020B0604020202020204" pitchFamily="34" charset="0"/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buClr>
                <a:srgbClr val="000000"/>
              </a:buClr>
              <a:buFont typeface="Arial" panose="020B0604020202020204" pitchFamily="34" charset="0"/>
              <a:buChar char="•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buClr>
                <a:srgbClr val="000000"/>
              </a:buClr>
              <a:buFont typeface="Arial" panose="020B0604020202020204" pitchFamily="34" charset="0"/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buClr>
                <a:srgbClr val="000000"/>
              </a:buClr>
              <a:buFont typeface="Arial" panose="020B0604020202020204" pitchFamily="34" charset="0"/>
              <a:buChar char="»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buChar char="»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buChar char="»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buChar char="»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buChar char="»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buSzPts val="2500"/>
              <a:buFont typeface="Arial" panose="020B0604020202020204" pitchFamily="34" charset="0"/>
              <a:buNone/>
            </a:pPr>
            <a:endParaRPr lang="en-US" altLang="en-US" sz="2000" b="1" dirty="0">
              <a:solidFill>
                <a:srgbClr val="C51F35"/>
              </a:solidFill>
              <a:latin typeface="Helvetica Neue" charset="0"/>
              <a:sym typeface="Helvetica Neue" charset="0"/>
            </a:endParaRPr>
          </a:p>
        </p:txBody>
      </p:sp>
      <p:pic>
        <p:nvPicPr>
          <p:cNvPr id="3" name="Graphic 2" descr="Prost">
            <a:extLst>
              <a:ext uri="{FF2B5EF4-FFF2-40B4-BE49-F238E27FC236}">
                <a16:creationId xmlns:a16="http://schemas.microsoft.com/office/drawing/2014/main" id="{BBF8F6AF-8FC1-4BD5-8140-0887F7A24A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552528" y="52155"/>
            <a:ext cx="720000" cy="720000"/>
          </a:xfrm>
          <a:prstGeom prst="rect">
            <a:avLst/>
          </a:prstGeom>
        </p:spPr>
      </p:pic>
      <p:sp>
        <p:nvSpPr>
          <p:cNvPr id="8" name="Google Shape;229;p17">
            <a:extLst>
              <a:ext uri="{FF2B5EF4-FFF2-40B4-BE49-F238E27FC236}">
                <a16:creationId xmlns:a16="http://schemas.microsoft.com/office/drawing/2014/main" id="{95858417-1ECF-4CDD-B884-1A95618E13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41436" y="251950"/>
            <a:ext cx="7050036" cy="4973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050" tIns="19050" rIns="19050" bIns="19050" anchor="ctr"/>
          <a:lstStyle>
            <a:lvl1pPr>
              <a:buClr>
                <a:srgbClr val="000000"/>
              </a:buClr>
              <a:buFont typeface="Arial" panose="020B0604020202020204" pitchFamily="34" charset="0"/>
              <a:buChar char="•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buClr>
                <a:srgbClr val="000000"/>
              </a:buClr>
              <a:buFont typeface="Arial" panose="020B0604020202020204" pitchFamily="34" charset="0"/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buClr>
                <a:srgbClr val="000000"/>
              </a:buClr>
              <a:buFont typeface="Arial" panose="020B0604020202020204" pitchFamily="34" charset="0"/>
              <a:buChar char="•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buClr>
                <a:srgbClr val="000000"/>
              </a:buClr>
              <a:buFont typeface="Arial" panose="020B0604020202020204" pitchFamily="34" charset="0"/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buClr>
                <a:srgbClr val="000000"/>
              </a:buClr>
              <a:buFont typeface="Arial" panose="020B0604020202020204" pitchFamily="34" charset="0"/>
              <a:buChar char="»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buChar char="»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buChar char="»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buChar char="»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buChar char="»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buSzPts val="2500"/>
              <a:buNone/>
            </a:pPr>
            <a:r>
              <a:rPr lang="en-US" altLang="en-US" sz="2800" b="1" dirty="0">
                <a:solidFill>
                  <a:srgbClr val="5268A4"/>
                </a:solidFill>
                <a:latin typeface="Helvetica Neue" charset="0"/>
                <a:sym typeface="Helvetica Neue" charset="0"/>
              </a:rPr>
              <a:t>Joint Deliveries Mapping</a:t>
            </a:r>
          </a:p>
        </p:txBody>
      </p:sp>
      <p:cxnSp>
        <p:nvCxnSpPr>
          <p:cNvPr id="9" name="Google Shape;230;p17">
            <a:extLst>
              <a:ext uri="{FF2B5EF4-FFF2-40B4-BE49-F238E27FC236}">
                <a16:creationId xmlns:a16="http://schemas.microsoft.com/office/drawing/2014/main" id="{2BD01454-967F-4180-A832-8122BEF9724F}"/>
              </a:ext>
            </a:extLst>
          </p:cNvPr>
          <p:cNvCxnSpPr>
            <a:cxnSpLocks noChangeShapeType="1"/>
          </p:cNvCxnSpPr>
          <p:nvPr/>
        </p:nvCxnSpPr>
        <p:spPr bwMode="auto">
          <a:xfrm rot="10800000">
            <a:off x="1442069" y="144461"/>
            <a:ext cx="0" cy="604837"/>
          </a:xfrm>
          <a:prstGeom prst="straightConnector1">
            <a:avLst/>
          </a:prstGeom>
          <a:noFill/>
          <a:ln w="63500">
            <a:solidFill>
              <a:srgbClr val="5268A4"/>
            </a:solidFill>
            <a:miter lim="4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" name="Rectangle 1">
            <a:extLst>
              <a:ext uri="{FF2B5EF4-FFF2-40B4-BE49-F238E27FC236}">
                <a16:creationId xmlns:a16="http://schemas.microsoft.com/office/drawing/2014/main" id="{84C3EC80-46B6-4771-818A-7263AB439585}"/>
              </a:ext>
            </a:extLst>
          </p:cNvPr>
          <p:cNvSpPr/>
          <p:nvPr/>
        </p:nvSpPr>
        <p:spPr>
          <a:xfrm>
            <a:off x="896625" y="1026121"/>
            <a:ext cx="173156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eaLnBrk="1" fontAlgn="auto" hangingPunct="1">
              <a:spcBef>
                <a:spcPts val="0"/>
              </a:spcBef>
              <a:spcAft>
                <a:spcPts val="0"/>
              </a:spcAft>
              <a:defRPr sz="1400" b="0" i="0" u="none" strike="noStrike" kern="1200" spc="0" baseline="0">
                <a:solidFill>
                  <a:srgbClr val="000000">
                    <a:lumMod val="65000"/>
                    <a:lumOff val="35000"/>
                  </a:srgbClr>
                </a:solidFill>
                <a:latin typeface="+mn-lt"/>
                <a:ea typeface="+mn-ea"/>
                <a:cs typeface="+mn-cs"/>
              </a:defRPr>
            </a:pPr>
            <a:r>
              <a:rPr lang="en-US" sz="3200" b="1" dirty="0">
                <a:solidFill>
                  <a:srgbClr val="000000">
                    <a:lumMod val="65000"/>
                    <a:lumOff val="35000"/>
                  </a:srgbClr>
                </a:solidFill>
                <a:latin typeface="+mn-lt"/>
                <a:cs typeface="+mn-cs"/>
              </a:rPr>
              <a:t>Outline:</a:t>
            </a:r>
            <a:endParaRPr lang="en-GB" sz="3200" b="1" dirty="0">
              <a:solidFill>
                <a:srgbClr val="000000">
                  <a:lumMod val="65000"/>
                  <a:lumOff val="35000"/>
                </a:srgbClr>
              </a:solidFill>
              <a:latin typeface="+mn-lt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B5025E1-7C04-4FF8-8725-057B8805FF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8801" y="1876466"/>
            <a:ext cx="8404446" cy="158504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285750" indent="-28575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>
              <a:buFont typeface="Arial" panose="020B0604020202020204" pitchFamily="34" charset="0"/>
              <a:buChar char="•"/>
              <a:defRPr/>
            </a:pPr>
            <a:r>
              <a:rPr lang="en-GB" sz="1600" b="1" dirty="0">
                <a:latin typeface="Helvetica Neue" charset="0"/>
              </a:rPr>
              <a:t>Rational for mapping the joint deliveries</a:t>
            </a:r>
            <a:endParaRPr lang="en-GB" sz="1600" dirty="0">
              <a:solidFill>
                <a:srgbClr val="5268A4"/>
              </a:solidFill>
              <a:latin typeface="Helvetica Neue" charset="0"/>
            </a:endParaRPr>
          </a:p>
          <a:p>
            <a:endParaRPr lang="en-GB" sz="1600" dirty="0">
              <a:latin typeface="Helvetica Neue" charset="0"/>
            </a:endParaRPr>
          </a:p>
          <a:p>
            <a:endParaRPr lang="en-GB" sz="100" dirty="0">
              <a:latin typeface="Helvetica Neue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GB" sz="1600" b="1" dirty="0">
                <a:latin typeface="Helvetica Neue" charset="0"/>
              </a:rPr>
              <a:t>Approach for mapping and analysis</a:t>
            </a:r>
          </a:p>
          <a:p>
            <a:pPr marL="0" indent="0"/>
            <a:endParaRPr lang="en-GB" sz="1600" b="1" dirty="0">
              <a:latin typeface="Helvetica Neue" charset="0"/>
            </a:endParaRPr>
          </a:p>
          <a:p>
            <a:pPr>
              <a:buFont typeface="Arial" panose="020B0604020202020204" pitchFamily="34" charset="0"/>
              <a:buChar char="•"/>
              <a:defRPr/>
            </a:pPr>
            <a:r>
              <a:rPr lang="en-GB" sz="1600" b="1" dirty="0">
                <a:latin typeface="Helvetica Neue" charset="0"/>
              </a:rPr>
              <a:t>Demo on the result of mapping joint deliveries</a:t>
            </a:r>
            <a:endParaRPr lang="en-GB" sz="1600" dirty="0">
              <a:latin typeface="Helvetica Neue" charset="0"/>
            </a:endParaRPr>
          </a:p>
          <a:p>
            <a:pPr marL="457200" lvl="1" indent="0">
              <a:defRPr/>
            </a:pPr>
            <a:endParaRPr lang="en-GB" sz="1600" i="1" dirty="0">
              <a:solidFill>
                <a:srgbClr val="5268A4"/>
              </a:solidFill>
              <a:latin typeface="Helvetica Neue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59898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 descr="Prost">
            <a:extLst>
              <a:ext uri="{FF2B5EF4-FFF2-40B4-BE49-F238E27FC236}">
                <a16:creationId xmlns:a16="http://schemas.microsoft.com/office/drawing/2014/main" id="{BBF8F6AF-8FC1-4BD5-8140-0887F7A24A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552528" y="52155"/>
            <a:ext cx="720000" cy="720000"/>
          </a:xfrm>
          <a:prstGeom prst="rect">
            <a:avLst/>
          </a:prstGeom>
        </p:spPr>
      </p:pic>
      <p:sp>
        <p:nvSpPr>
          <p:cNvPr id="8" name="Google Shape;229;p17">
            <a:extLst>
              <a:ext uri="{FF2B5EF4-FFF2-40B4-BE49-F238E27FC236}">
                <a16:creationId xmlns:a16="http://schemas.microsoft.com/office/drawing/2014/main" id="{95858417-1ECF-4CDD-B884-1A95618E13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41436" y="226173"/>
            <a:ext cx="7050036" cy="4973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050" tIns="19050" rIns="19050" bIns="19050" anchor="ctr"/>
          <a:lstStyle>
            <a:lvl1pPr>
              <a:buClr>
                <a:srgbClr val="000000"/>
              </a:buClr>
              <a:buFont typeface="Arial" panose="020B0604020202020204" pitchFamily="34" charset="0"/>
              <a:buChar char="•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buClr>
                <a:srgbClr val="000000"/>
              </a:buClr>
              <a:buFont typeface="Arial" panose="020B0604020202020204" pitchFamily="34" charset="0"/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buClr>
                <a:srgbClr val="000000"/>
              </a:buClr>
              <a:buFont typeface="Arial" panose="020B0604020202020204" pitchFamily="34" charset="0"/>
              <a:buChar char="•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buClr>
                <a:srgbClr val="000000"/>
              </a:buClr>
              <a:buFont typeface="Arial" panose="020B0604020202020204" pitchFamily="34" charset="0"/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buClr>
                <a:srgbClr val="000000"/>
              </a:buClr>
              <a:buFont typeface="Arial" panose="020B0604020202020204" pitchFamily="34" charset="0"/>
              <a:buChar char="»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buChar char="»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buChar char="»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buChar char="»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buChar char="»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buSzPts val="2500"/>
              <a:buNone/>
            </a:pPr>
            <a:r>
              <a:rPr lang="en-US" altLang="en-US" sz="2800" b="1" dirty="0">
                <a:solidFill>
                  <a:srgbClr val="5268A4"/>
                </a:solidFill>
                <a:latin typeface="Helvetica Neue" charset="0"/>
                <a:sym typeface="Helvetica Neue" charset="0"/>
              </a:rPr>
              <a:t>Joint Deliveries Mapping </a:t>
            </a:r>
          </a:p>
        </p:txBody>
      </p:sp>
      <p:cxnSp>
        <p:nvCxnSpPr>
          <p:cNvPr id="9" name="Google Shape;230;p17">
            <a:extLst>
              <a:ext uri="{FF2B5EF4-FFF2-40B4-BE49-F238E27FC236}">
                <a16:creationId xmlns:a16="http://schemas.microsoft.com/office/drawing/2014/main" id="{2BD01454-967F-4180-A832-8122BEF9724F}"/>
              </a:ext>
            </a:extLst>
          </p:cNvPr>
          <p:cNvCxnSpPr>
            <a:cxnSpLocks noChangeShapeType="1"/>
          </p:cNvCxnSpPr>
          <p:nvPr/>
        </p:nvCxnSpPr>
        <p:spPr bwMode="auto">
          <a:xfrm rot="10800000">
            <a:off x="1442069" y="144461"/>
            <a:ext cx="0" cy="604837"/>
          </a:xfrm>
          <a:prstGeom prst="straightConnector1">
            <a:avLst/>
          </a:prstGeom>
          <a:noFill/>
          <a:ln w="63500">
            <a:solidFill>
              <a:srgbClr val="5268A4"/>
            </a:solidFill>
            <a:miter lim="4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" name="Rectangle 1">
            <a:extLst>
              <a:ext uri="{FF2B5EF4-FFF2-40B4-BE49-F238E27FC236}">
                <a16:creationId xmlns:a16="http://schemas.microsoft.com/office/drawing/2014/main" id="{84C3EC80-46B6-4771-818A-7263AB439585}"/>
              </a:ext>
            </a:extLst>
          </p:cNvPr>
          <p:cNvSpPr/>
          <p:nvPr/>
        </p:nvSpPr>
        <p:spPr>
          <a:xfrm>
            <a:off x="1268942" y="934128"/>
            <a:ext cx="458330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eaLnBrk="1" fontAlgn="auto" hangingPunct="1">
              <a:spcBef>
                <a:spcPts val="0"/>
              </a:spcBef>
              <a:spcAft>
                <a:spcPts val="0"/>
              </a:spcAft>
              <a:defRPr sz="1400" b="0" i="0" u="none" strike="noStrike" kern="1200" spc="0" baseline="0">
                <a:solidFill>
                  <a:srgbClr val="000000">
                    <a:lumMod val="65000"/>
                    <a:lumOff val="35000"/>
                  </a:srgbClr>
                </a:solidFill>
                <a:latin typeface="+mn-lt"/>
                <a:ea typeface="+mn-ea"/>
                <a:cs typeface="+mn-cs"/>
              </a:defRPr>
            </a:pPr>
            <a:r>
              <a:rPr lang="en-US" sz="1800" b="1" dirty="0">
                <a:solidFill>
                  <a:srgbClr val="000000">
                    <a:lumMod val="65000"/>
                    <a:lumOff val="35000"/>
                  </a:srgbClr>
                </a:solidFill>
                <a:latin typeface="+mn-lt"/>
                <a:cs typeface="+mn-cs"/>
              </a:rPr>
              <a:t>Rational for mapping the joint deliveries</a:t>
            </a:r>
            <a:endParaRPr lang="en-GB" sz="1800" b="1" dirty="0">
              <a:solidFill>
                <a:srgbClr val="000000">
                  <a:lumMod val="65000"/>
                  <a:lumOff val="35000"/>
                </a:srgbClr>
              </a:solidFill>
              <a:latin typeface="+mn-lt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54CB1D4-7E74-4B99-B98A-EB7D3E37A7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965200" y="1772755"/>
            <a:ext cx="7306733" cy="276998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285750" indent="-28575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GB" sz="1800" dirty="0">
                <a:latin typeface="Helvetica Neue" charset="0"/>
              </a:rPr>
              <a:t>Following-up on decision from previous APPRs and SLT meetings</a:t>
            </a:r>
          </a:p>
          <a:p>
            <a:pPr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GB" sz="1800" dirty="0">
                <a:latin typeface="Helvetica Neue" charset="0"/>
              </a:rPr>
              <a:t>Illustrating corporate level view of joint deliveries</a:t>
            </a:r>
          </a:p>
          <a:p>
            <a:pPr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sz="1800" dirty="0">
                <a:latin typeface="Helvetica Neue" charset="0"/>
              </a:rPr>
              <a:t>Strengthening collaboration among </a:t>
            </a:r>
            <a:r>
              <a:rPr lang="en-US" sz="1800" dirty="0" err="1">
                <a:latin typeface="Helvetica Neue" charset="0"/>
              </a:rPr>
              <a:t>subprogrammes</a:t>
            </a:r>
            <a:endParaRPr lang="en-US" sz="1800" dirty="0">
              <a:latin typeface="Helvetica Neue" charset="0"/>
            </a:endParaRPr>
          </a:p>
          <a:p>
            <a:pPr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sz="1800" dirty="0">
                <a:latin typeface="Helvetica Neue" charset="0"/>
              </a:rPr>
              <a:t>Facilitating impactful engagement with MSs</a:t>
            </a:r>
          </a:p>
          <a:p>
            <a:pPr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sz="1800" dirty="0">
                <a:latin typeface="Helvetica Neue" charset="0"/>
              </a:rPr>
              <a:t>Minimizing cost while increasing ECA’s visibility </a:t>
            </a:r>
          </a:p>
          <a:p>
            <a:pPr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sz="1800" dirty="0">
                <a:latin typeface="Helvetica Neue" charset="0"/>
              </a:rPr>
              <a:t>Simplifying joint planning, implementation, monitoring and reporting</a:t>
            </a:r>
            <a:r>
              <a:rPr lang="en-GB" sz="1800" dirty="0">
                <a:latin typeface="Helvetica Neue" charset="0"/>
              </a:rPr>
              <a:t>      </a:t>
            </a:r>
          </a:p>
          <a:p>
            <a:pPr marL="457200" lvl="1" indent="0">
              <a:defRPr/>
            </a:pPr>
            <a:endParaRPr lang="en-GB" sz="1800" i="1" dirty="0">
              <a:solidFill>
                <a:srgbClr val="5268A4"/>
              </a:solidFill>
              <a:latin typeface="Helvetica Neue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86285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6">
            <a:extLst>
              <a:ext uri="{FF2B5EF4-FFF2-40B4-BE49-F238E27FC236}">
                <a16:creationId xmlns:a16="http://schemas.microsoft.com/office/drawing/2014/main" id="{9C83F4A7-69FF-4FF4-B6DD-B90114D69F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3272" y="1559729"/>
            <a:ext cx="8051141" cy="313932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285750" indent="-28575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>
              <a:buFont typeface="Arial" panose="020B0604020202020204" pitchFamily="34" charset="0"/>
              <a:buChar char="•"/>
              <a:defRPr/>
            </a:pPr>
            <a:r>
              <a:rPr lang="en-GB" sz="1600" b="1" dirty="0">
                <a:latin typeface="Helvetica Neue" charset="0"/>
              </a:rPr>
              <a:t>Step 1:</a:t>
            </a:r>
            <a:endParaRPr lang="en-GB" sz="1600" dirty="0">
              <a:latin typeface="Helvetica Neue" charset="0"/>
            </a:endParaRPr>
          </a:p>
          <a:p>
            <a:pPr lvl="1">
              <a:buFont typeface="Arial" panose="020B0604020202020204" pitchFamily="34" charset="0"/>
              <a:buChar char="•"/>
              <a:defRPr/>
            </a:pPr>
            <a:r>
              <a:rPr lang="en-GB" sz="1800" i="1" dirty="0">
                <a:solidFill>
                  <a:srgbClr val="5268A4"/>
                </a:solidFill>
                <a:latin typeface="Helvetica Neue" charset="0"/>
              </a:rPr>
              <a:t>Extracting information from final 2020 ABPs</a:t>
            </a:r>
            <a:endParaRPr lang="en-GB" sz="1800" dirty="0">
              <a:solidFill>
                <a:srgbClr val="5268A4"/>
              </a:solidFill>
              <a:latin typeface="Helvetica Neue" charset="0"/>
            </a:endParaRPr>
          </a:p>
          <a:p>
            <a:endParaRPr lang="en-GB" sz="800" dirty="0">
              <a:latin typeface="Helvetica Neue" charset="0"/>
            </a:endParaRPr>
          </a:p>
          <a:p>
            <a:endParaRPr lang="en-GB" sz="1200" dirty="0">
              <a:latin typeface="Helvetica Neue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GB" sz="1800" b="1" dirty="0">
                <a:latin typeface="Helvetica Neue" charset="0"/>
              </a:rPr>
              <a:t>Step 2: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GB" sz="1800" i="1" dirty="0">
                <a:solidFill>
                  <a:srgbClr val="5268A4"/>
                </a:solidFill>
                <a:latin typeface="Helvetica Neue" charset="0"/>
              </a:rPr>
              <a:t>Establishing criteria and defining the scope of the exercise</a:t>
            </a:r>
          </a:p>
          <a:p>
            <a:pPr marL="457200" lvl="1" indent="0"/>
            <a:endParaRPr lang="en-GB" sz="1800" b="1" dirty="0">
              <a:latin typeface="Helvetica Neue" charset="0"/>
            </a:endParaRPr>
          </a:p>
          <a:p>
            <a:pPr>
              <a:buFont typeface="Arial" panose="020B0604020202020204" pitchFamily="34" charset="0"/>
              <a:buChar char="•"/>
              <a:defRPr/>
            </a:pPr>
            <a:r>
              <a:rPr lang="en-GB" sz="1800" b="1" dirty="0">
                <a:latin typeface="Helvetica Neue" charset="0"/>
              </a:rPr>
              <a:t>Step 3:</a:t>
            </a:r>
            <a:endParaRPr lang="en-GB" sz="1800" dirty="0">
              <a:latin typeface="Helvetica Neue" charset="0"/>
            </a:endParaRPr>
          </a:p>
          <a:p>
            <a:pPr lvl="1">
              <a:buFont typeface="Arial" panose="020B0604020202020204" pitchFamily="34" charset="0"/>
              <a:buChar char="•"/>
              <a:defRPr/>
            </a:pPr>
            <a:r>
              <a:rPr lang="en-GB" sz="1800" i="1" dirty="0">
                <a:solidFill>
                  <a:srgbClr val="5268A4"/>
                </a:solidFill>
                <a:latin typeface="Helvetica Neue" charset="0"/>
              </a:rPr>
              <a:t>Applying the established criteria to clean-up the extracted information (raw data – 97 joint deliveries) from 2020 ABPs</a:t>
            </a:r>
          </a:p>
          <a:p>
            <a:pPr lvl="1">
              <a:buFont typeface="Arial" panose="020B0604020202020204" pitchFamily="34" charset="0"/>
              <a:buChar char="•"/>
              <a:defRPr/>
            </a:pPr>
            <a:r>
              <a:rPr lang="en-GB" sz="1800" i="1" dirty="0">
                <a:solidFill>
                  <a:srgbClr val="5268A4"/>
                </a:solidFill>
                <a:latin typeface="Helvetica Neue" charset="0"/>
              </a:rPr>
              <a:t>After the clean-up, 81 joint deliveries (35 deliverables and 46 interventions) identified</a:t>
            </a:r>
          </a:p>
        </p:txBody>
      </p:sp>
      <p:pic>
        <p:nvPicPr>
          <p:cNvPr id="3" name="Graphic 2" descr="Prost">
            <a:extLst>
              <a:ext uri="{FF2B5EF4-FFF2-40B4-BE49-F238E27FC236}">
                <a16:creationId xmlns:a16="http://schemas.microsoft.com/office/drawing/2014/main" id="{BBF8F6AF-8FC1-4BD5-8140-0887F7A24A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552528" y="52155"/>
            <a:ext cx="720000" cy="720000"/>
          </a:xfrm>
          <a:prstGeom prst="rect">
            <a:avLst/>
          </a:prstGeom>
        </p:spPr>
      </p:pic>
      <p:sp>
        <p:nvSpPr>
          <p:cNvPr id="8" name="Google Shape;229;p17">
            <a:extLst>
              <a:ext uri="{FF2B5EF4-FFF2-40B4-BE49-F238E27FC236}">
                <a16:creationId xmlns:a16="http://schemas.microsoft.com/office/drawing/2014/main" id="{95858417-1ECF-4CDD-B884-1A95618E13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41436" y="251950"/>
            <a:ext cx="7050036" cy="4973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050" tIns="19050" rIns="19050" bIns="19050" anchor="ctr"/>
          <a:lstStyle>
            <a:lvl1pPr>
              <a:buClr>
                <a:srgbClr val="000000"/>
              </a:buClr>
              <a:buFont typeface="Arial" panose="020B0604020202020204" pitchFamily="34" charset="0"/>
              <a:buChar char="•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buClr>
                <a:srgbClr val="000000"/>
              </a:buClr>
              <a:buFont typeface="Arial" panose="020B0604020202020204" pitchFamily="34" charset="0"/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buClr>
                <a:srgbClr val="000000"/>
              </a:buClr>
              <a:buFont typeface="Arial" panose="020B0604020202020204" pitchFamily="34" charset="0"/>
              <a:buChar char="•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buClr>
                <a:srgbClr val="000000"/>
              </a:buClr>
              <a:buFont typeface="Arial" panose="020B0604020202020204" pitchFamily="34" charset="0"/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buClr>
                <a:srgbClr val="000000"/>
              </a:buClr>
              <a:buFont typeface="Arial" panose="020B0604020202020204" pitchFamily="34" charset="0"/>
              <a:buChar char="»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buChar char="»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buChar char="»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buChar char="»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buChar char="»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buSzPts val="2500"/>
              <a:buNone/>
            </a:pPr>
            <a:r>
              <a:rPr lang="en-US" altLang="en-US" sz="2800" b="1" dirty="0">
                <a:solidFill>
                  <a:srgbClr val="5268A4"/>
                </a:solidFill>
                <a:latin typeface="Helvetica Neue" charset="0"/>
                <a:sym typeface="Helvetica Neue" charset="0"/>
              </a:rPr>
              <a:t>Joint Deliveries Mapping </a:t>
            </a:r>
          </a:p>
        </p:txBody>
      </p:sp>
      <p:cxnSp>
        <p:nvCxnSpPr>
          <p:cNvPr id="9" name="Google Shape;230;p17">
            <a:extLst>
              <a:ext uri="{FF2B5EF4-FFF2-40B4-BE49-F238E27FC236}">
                <a16:creationId xmlns:a16="http://schemas.microsoft.com/office/drawing/2014/main" id="{2BD01454-967F-4180-A832-8122BEF9724F}"/>
              </a:ext>
            </a:extLst>
          </p:cNvPr>
          <p:cNvCxnSpPr>
            <a:cxnSpLocks noChangeShapeType="1"/>
          </p:cNvCxnSpPr>
          <p:nvPr/>
        </p:nvCxnSpPr>
        <p:spPr bwMode="auto">
          <a:xfrm rot="10800000">
            <a:off x="1442069" y="144461"/>
            <a:ext cx="0" cy="604837"/>
          </a:xfrm>
          <a:prstGeom prst="straightConnector1">
            <a:avLst/>
          </a:prstGeom>
          <a:noFill/>
          <a:ln w="63500">
            <a:solidFill>
              <a:srgbClr val="5268A4"/>
            </a:solidFill>
            <a:miter lim="4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" name="Rectangle 1">
            <a:extLst>
              <a:ext uri="{FF2B5EF4-FFF2-40B4-BE49-F238E27FC236}">
                <a16:creationId xmlns:a16="http://schemas.microsoft.com/office/drawing/2014/main" id="{84C3EC80-46B6-4771-818A-7263AB439585}"/>
              </a:ext>
            </a:extLst>
          </p:cNvPr>
          <p:cNvSpPr/>
          <p:nvPr/>
        </p:nvSpPr>
        <p:spPr>
          <a:xfrm>
            <a:off x="1326653" y="934128"/>
            <a:ext cx="446789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eaLnBrk="1" fontAlgn="auto" hangingPunct="1">
              <a:spcBef>
                <a:spcPts val="0"/>
              </a:spcBef>
              <a:spcAft>
                <a:spcPts val="0"/>
              </a:spcAft>
              <a:defRPr sz="1400" b="0" i="0" u="none" strike="noStrike" kern="1200" spc="0" baseline="0">
                <a:solidFill>
                  <a:srgbClr val="000000">
                    <a:lumMod val="65000"/>
                    <a:lumOff val="35000"/>
                  </a:srgbClr>
                </a:solidFill>
                <a:latin typeface="+mn-lt"/>
                <a:ea typeface="+mn-ea"/>
                <a:cs typeface="+mn-cs"/>
              </a:defRPr>
            </a:pPr>
            <a:r>
              <a:rPr lang="en-US" sz="1800" b="1" dirty="0">
                <a:solidFill>
                  <a:srgbClr val="000000">
                    <a:lumMod val="65000"/>
                    <a:lumOff val="35000"/>
                  </a:srgbClr>
                </a:solidFill>
              </a:rPr>
              <a:t>Approach for mapping joint deliveries</a:t>
            </a:r>
            <a:endParaRPr lang="en-GB" dirty="0">
              <a:solidFill>
                <a:srgbClr val="000000">
                  <a:lumMod val="65000"/>
                  <a:lumOff val="35000"/>
                </a:srgbClr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 descr="Prost">
            <a:extLst>
              <a:ext uri="{FF2B5EF4-FFF2-40B4-BE49-F238E27FC236}">
                <a16:creationId xmlns:a16="http://schemas.microsoft.com/office/drawing/2014/main" id="{BBF8F6AF-8FC1-4BD5-8140-0887F7A24A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552528" y="52155"/>
            <a:ext cx="720000" cy="720000"/>
          </a:xfrm>
          <a:prstGeom prst="rect">
            <a:avLst/>
          </a:prstGeom>
        </p:spPr>
      </p:pic>
      <p:sp>
        <p:nvSpPr>
          <p:cNvPr id="8" name="Google Shape;229;p17">
            <a:extLst>
              <a:ext uri="{FF2B5EF4-FFF2-40B4-BE49-F238E27FC236}">
                <a16:creationId xmlns:a16="http://schemas.microsoft.com/office/drawing/2014/main" id="{95858417-1ECF-4CDD-B884-1A95618E13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18957" y="242172"/>
            <a:ext cx="7050036" cy="4973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050" tIns="19050" rIns="19050" bIns="19050" anchor="ctr"/>
          <a:lstStyle>
            <a:lvl1pPr>
              <a:buClr>
                <a:srgbClr val="000000"/>
              </a:buClr>
              <a:buFont typeface="Arial" panose="020B0604020202020204" pitchFamily="34" charset="0"/>
              <a:buChar char="•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buClr>
                <a:srgbClr val="000000"/>
              </a:buClr>
              <a:buFont typeface="Arial" panose="020B0604020202020204" pitchFamily="34" charset="0"/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buClr>
                <a:srgbClr val="000000"/>
              </a:buClr>
              <a:buFont typeface="Arial" panose="020B0604020202020204" pitchFamily="34" charset="0"/>
              <a:buChar char="•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buClr>
                <a:srgbClr val="000000"/>
              </a:buClr>
              <a:buFont typeface="Arial" panose="020B0604020202020204" pitchFamily="34" charset="0"/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buClr>
                <a:srgbClr val="000000"/>
              </a:buClr>
              <a:buFont typeface="Arial" panose="020B0604020202020204" pitchFamily="34" charset="0"/>
              <a:buChar char="»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buChar char="»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buChar char="»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buChar char="»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buChar char="»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buSzPts val="2500"/>
              <a:buNone/>
            </a:pPr>
            <a:r>
              <a:rPr lang="en-US" altLang="en-US" sz="2800" b="1" dirty="0">
                <a:solidFill>
                  <a:srgbClr val="5268A4"/>
                </a:solidFill>
                <a:latin typeface="Helvetica Neue" charset="0"/>
                <a:sym typeface="Helvetica Neue" charset="0"/>
              </a:rPr>
              <a:t>Joint Deliveries Mapping </a:t>
            </a:r>
          </a:p>
        </p:txBody>
      </p:sp>
      <p:cxnSp>
        <p:nvCxnSpPr>
          <p:cNvPr id="9" name="Google Shape;230;p17">
            <a:extLst>
              <a:ext uri="{FF2B5EF4-FFF2-40B4-BE49-F238E27FC236}">
                <a16:creationId xmlns:a16="http://schemas.microsoft.com/office/drawing/2014/main" id="{2BD01454-967F-4180-A832-8122BEF9724F}"/>
              </a:ext>
            </a:extLst>
          </p:cNvPr>
          <p:cNvCxnSpPr>
            <a:cxnSpLocks noChangeShapeType="1"/>
          </p:cNvCxnSpPr>
          <p:nvPr/>
        </p:nvCxnSpPr>
        <p:spPr bwMode="auto">
          <a:xfrm rot="10800000">
            <a:off x="1442069" y="144461"/>
            <a:ext cx="0" cy="604837"/>
          </a:xfrm>
          <a:prstGeom prst="straightConnector1">
            <a:avLst/>
          </a:prstGeom>
          <a:noFill/>
          <a:ln w="63500">
            <a:solidFill>
              <a:srgbClr val="5268A4"/>
            </a:solidFill>
            <a:miter lim="4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5" name="Rectangle 6">
            <a:extLst>
              <a:ext uri="{FF2B5EF4-FFF2-40B4-BE49-F238E27FC236}">
                <a16:creationId xmlns:a16="http://schemas.microsoft.com/office/drawing/2014/main" id="{7C4FF559-1AA5-48C6-8721-5A12C1133A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9033" y="726907"/>
            <a:ext cx="8825931" cy="58477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285750" indent="-28575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>
              <a:buFont typeface="Arial" panose="020B0604020202020204" pitchFamily="34" charset="0"/>
              <a:buChar char="•"/>
              <a:defRPr/>
            </a:pPr>
            <a:r>
              <a:rPr lang="en-GB" sz="1600" b="1" dirty="0">
                <a:latin typeface="Helvetica Neue" charset="0"/>
              </a:rPr>
              <a:t>Step 4:</a:t>
            </a:r>
            <a:endParaRPr lang="en-GB" sz="1600" dirty="0">
              <a:latin typeface="Helvetica Neue" charset="0"/>
            </a:endParaRPr>
          </a:p>
          <a:p>
            <a:pPr lvl="1">
              <a:buFont typeface="Arial" panose="020B0604020202020204" pitchFamily="34" charset="0"/>
              <a:buChar char="•"/>
              <a:defRPr/>
            </a:pPr>
            <a:r>
              <a:rPr lang="en-GB" sz="1600" i="1" dirty="0">
                <a:solidFill>
                  <a:srgbClr val="5268A4"/>
                </a:solidFill>
                <a:latin typeface="Helvetica Neue" charset="0"/>
              </a:rPr>
              <a:t>Cluster the joint deliveries by six thematic areas relevant to ECA’s menu of service lines</a:t>
            </a:r>
            <a:endParaRPr lang="en-GB" sz="100" dirty="0">
              <a:latin typeface="Helvetica Neue" charset="0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63BBD679-962F-43A9-8D1C-EB10B1A820E8}"/>
              </a:ext>
            </a:extLst>
          </p:cNvPr>
          <p:cNvGrpSpPr/>
          <p:nvPr/>
        </p:nvGrpSpPr>
        <p:grpSpPr>
          <a:xfrm>
            <a:off x="382757" y="1794101"/>
            <a:ext cx="3049029" cy="2787952"/>
            <a:chOff x="382757" y="1794101"/>
            <a:chExt cx="3049029" cy="2787952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0C54FC2B-E599-4D6D-BCC9-EC45E0B498E2}"/>
                </a:ext>
              </a:extLst>
            </p:cNvPr>
            <p:cNvSpPr/>
            <p:nvPr/>
          </p:nvSpPr>
          <p:spPr>
            <a:xfrm>
              <a:off x="418507" y="4172389"/>
              <a:ext cx="2615177" cy="4096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71755">
                <a:lnSpc>
                  <a:spcPct val="107000"/>
                </a:lnSpc>
                <a:spcAft>
                  <a:spcPts val="0"/>
                </a:spcAft>
                <a:tabLst>
                  <a:tab pos="2370455" algn="l"/>
                </a:tabLst>
              </a:pPr>
              <a:r>
                <a:rPr lang="en-GB" sz="1000" b="1" dirty="0">
                  <a:solidFill>
                    <a:schemeClr val="accent1"/>
                  </a:solidFill>
                  <a:ea typeface="Times New Roman" panose="02020603050405020304" pitchFamily="18" charset="0"/>
                </a:rPr>
                <a:t>RITD, SRO-EA, SRO-WA, SRO-CA, SRO-SA, SRO-NA, IDEP, PSDFD, ACS</a:t>
              </a:r>
              <a:endParaRPr lang="en-GB" sz="900" b="1" dirty="0">
                <a:solidFill>
                  <a:schemeClr val="accent1"/>
                </a:solidFill>
                <a:ea typeface="DengXian" panose="02010600030101010101" pitchFamily="2" charset="-122"/>
              </a:endParaRPr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54F8C24B-9070-4826-B500-857498289694}"/>
                </a:ext>
              </a:extLst>
            </p:cNvPr>
            <p:cNvSpPr/>
            <p:nvPr/>
          </p:nvSpPr>
          <p:spPr>
            <a:xfrm>
              <a:off x="427722" y="3693276"/>
              <a:ext cx="2615177" cy="4096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71755">
                <a:lnSpc>
                  <a:spcPct val="107000"/>
                </a:lnSpc>
                <a:spcAft>
                  <a:spcPts val="0"/>
                </a:spcAft>
                <a:tabLst>
                  <a:tab pos="2370455" algn="l"/>
                </a:tabLst>
              </a:pPr>
              <a:r>
                <a:rPr lang="es-ES" sz="1000" b="1" dirty="0">
                  <a:solidFill>
                    <a:schemeClr val="accent2"/>
                  </a:solidFill>
                  <a:ea typeface="Times New Roman" panose="02020603050405020304" pitchFamily="18" charset="0"/>
                </a:rPr>
                <a:t>MGD, SRO-WA, SRO-CA, SRO-SA, SRO-NA, IDEP</a:t>
              </a:r>
              <a:endParaRPr lang="en-GB" sz="900" b="1" dirty="0">
                <a:solidFill>
                  <a:schemeClr val="accent2"/>
                </a:solidFill>
                <a:ea typeface="DengXian" panose="02010600030101010101" pitchFamily="2" charset="-122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F6FCCBFC-DE09-483A-91B1-DE11AD4EE782}"/>
                </a:ext>
              </a:extLst>
            </p:cNvPr>
            <p:cNvSpPr/>
            <p:nvPr/>
          </p:nvSpPr>
          <p:spPr>
            <a:xfrm>
              <a:off x="438061" y="3343218"/>
              <a:ext cx="2624606" cy="24500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71755">
                <a:lnSpc>
                  <a:spcPct val="107000"/>
                </a:lnSpc>
                <a:spcAft>
                  <a:spcPts val="0"/>
                </a:spcAft>
                <a:tabLst>
                  <a:tab pos="2370455" algn="l"/>
                </a:tabLst>
              </a:pPr>
              <a:r>
                <a:rPr lang="en-GB" sz="1000" b="1" dirty="0">
                  <a:solidFill>
                    <a:schemeClr val="bg2">
                      <a:lumMod val="50000"/>
                    </a:schemeClr>
                  </a:solidFill>
                  <a:ea typeface="Times New Roman" panose="02020603050405020304" pitchFamily="18" charset="0"/>
                </a:rPr>
                <a:t>PISP, SRO-WA, GEWE, IDEP, SRO-NA</a:t>
              </a:r>
              <a:endParaRPr lang="en-GB" sz="900" b="1" dirty="0">
                <a:solidFill>
                  <a:schemeClr val="bg2">
                    <a:lumMod val="50000"/>
                  </a:schemeClr>
                </a:solidFill>
                <a:ea typeface="DengXian" panose="02010600030101010101" pitchFamily="2" charset="-122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D2124E3D-8393-40E3-81DE-38469D4CED47}"/>
                </a:ext>
              </a:extLst>
            </p:cNvPr>
            <p:cNvSpPr/>
            <p:nvPr/>
          </p:nvSpPr>
          <p:spPr>
            <a:xfrm>
              <a:off x="418507" y="2955513"/>
              <a:ext cx="1974148" cy="24500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71755">
                <a:lnSpc>
                  <a:spcPct val="107000"/>
                </a:lnSpc>
                <a:spcAft>
                  <a:spcPts val="0"/>
                </a:spcAft>
                <a:tabLst>
                  <a:tab pos="2370455" algn="l"/>
                </a:tabLst>
              </a:pPr>
              <a:r>
                <a:rPr lang="en-GB" sz="1000" b="1" dirty="0">
                  <a:solidFill>
                    <a:schemeClr val="accent4">
                      <a:lumMod val="75000"/>
                    </a:schemeClr>
                  </a:solidFill>
                  <a:ea typeface="Times New Roman" panose="02020603050405020304" pitchFamily="18" charset="0"/>
                </a:rPr>
                <a:t>PSDFD, SRO-SA, RITD, ACS</a:t>
              </a:r>
              <a:endParaRPr lang="en-GB" sz="900" b="1" dirty="0">
                <a:solidFill>
                  <a:schemeClr val="accent4">
                    <a:lumMod val="75000"/>
                  </a:schemeClr>
                </a:solidFill>
                <a:ea typeface="DengXian" panose="02010600030101010101" pitchFamily="2" charset="-122"/>
              </a:endParaRP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3D35A839-949E-4C9B-98BF-B4416EF133CA}"/>
                </a:ext>
              </a:extLst>
            </p:cNvPr>
            <p:cNvSpPr/>
            <p:nvPr/>
          </p:nvSpPr>
          <p:spPr>
            <a:xfrm>
              <a:off x="404501" y="2569999"/>
              <a:ext cx="3027285" cy="24500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71755">
                <a:lnSpc>
                  <a:spcPct val="107000"/>
                </a:lnSpc>
                <a:spcAft>
                  <a:spcPts val="0"/>
                </a:spcAft>
                <a:tabLst>
                  <a:tab pos="2370455" algn="l"/>
                </a:tabLst>
              </a:pPr>
              <a:r>
                <a:rPr lang="en-GB" sz="1000" b="1" dirty="0">
                  <a:solidFill>
                    <a:srgbClr val="7030A0"/>
                  </a:solidFill>
                  <a:ea typeface="Times New Roman" panose="02020603050405020304" pitchFamily="18" charset="0"/>
                </a:rPr>
                <a:t>ACS, SRO-WA, SRO-CA, GEWE, IDEP, PISP</a:t>
              </a:r>
              <a:endParaRPr lang="en-GB" sz="900" b="1" dirty="0">
                <a:solidFill>
                  <a:srgbClr val="7030A0"/>
                </a:solidFill>
                <a:ea typeface="DengXian" panose="02010600030101010101" pitchFamily="2" charset="-122"/>
              </a:endParaRP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5C7021BA-71AD-4BBD-A66A-910149167F44}"/>
                </a:ext>
              </a:extLst>
            </p:cNvPr>
            <p:cNvSpPr/>
            <p:nvPr/>
          </p:nvSpPr>
          <p:spPr>
            <a:xfrm>
              <a:off x="382757" y="2201118"/>
              <a:ext cx="2615177" cy="24500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71755">
                <a:lnSpc>
                  <a:spcPct val="107000"/>
                </a:lnSpc>
                <a:spcAft>
                  <a:spcPts val="0"/>
                </a:spcAft>
                <a:tabLst>
                  <a:tab pos="2370455" algn="l"/>
                </a:tabLst>
              </a:pPr>
              <a:r>
                <a:rPr lang="en-GB" sz="1000" b="1" dirty="0">
                  <a:solidFill>
                    <a:schemeClr val="accent6"/>
                  </a:solidFill>
                  <a:ea typeface="Times New Roman" panose="02020603050405020304" pitchFamily="18" charset="0"/>
                </a:rPr>
                <a:t>TCND, SRO-EA, PSDFD, PISP</a:t>
              </a:r>
              <a:endParaRPr lang="en-GB" sz="900" b="1" dirty="0">
                <a:solidFill>
                  <a:schemeClr val="accent6"/>
                </a:solidFill>
                <a:ea typeface="DengXian" panose="02010600030101010101" pitchFamily="2" charset="-122"/>
              </a:endParaRP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0B273DF7-E8CA-4E69-A929-DD482C66D89C}"/>
                </a:ext>
              </a:extLst>
            </p:cNvPr>
            <p:cNvSpPr/>
            <p:nvPr/>
          </p:nvSpPr>
          <p:spPr>
            <a:xfrm>
              <a:off x="438061" y="1794101"/>
              <a:ext cx="720001" cy="22908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b="1" dirty="0">
                  <a:solidFill>
                    <a:schemeClr val="tx1"/>
                  </a:solidFill>
                </a:rPr>
                <a:t>SPs:</a:t>
              </a:r>
              <a:endParaRPr lang="en-GB" b="1" dirty="0">
                <a:solidFill>
                  <a:schemeClr val="tx1"/>
                </a:solidFill>
              </a:endParaRPr>
            </a:p>
          </p:txBody>
        </p:sp>
      </p:grp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B5A9D119-8C28-42DF-8FB1-9E9EBE05ACA5}"/>
              </a:ext>
            </a:extLst>
          </p:cNvPr>
          <p:cNvCxnSpPr>
            <a:cxnSpLocks/>
          </p:cNvCxnSpPr>
          <p:nvPr/>
        </p:nvCxnSpPr>
        <p:spPr>
          <a:xfrm>
            <a:off x="3413619" y="4417520"/>
            <a:ext cx="2479783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49A5D258-C119-4F44-8233-93D354925B0B}"/>
              </a:ext>
            </a:extLst>
          </p:cNvPr>
          <p:cNvCxnSpPr>
            <a:cxnSpLocks/>
          </p:cNvCxnSpPr>
          <p:nvPr/>
        </p:nvCxnSpPr>
        <p:spPr>
          <a:xfrm>
            <a:off x="3367567" y="4102951"/>
            <a:ext cx="2479783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1FEEB8A0-4BC8-438A-8AE3-87DF8FB12AA9}"/>
              </a:ext>
            </a:extLst>
          </p:cNvPr>
          <p:cNvCxnSpPr>
            <a:cxnSpLocks/>
          </p:cNvCxnSpPr>
          <p:nvPr/>
        </p:nvCxnSpPr>
        <p:spPr>
          <a:xfrm>
            <a:off x="3367567" y="3677146"/>
            <a:ext cx="2479783" cy="0"/>
          </a:xfrm>
          <a:prstGeom prst="line">
            <a:avLst/>
          </a:prstGeom>
          <a:ln w="28575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8C19FB12-CC2A-44D1-B3E3-707E30F6FE6D}"/>
              </a:ext>
            </a:extLst>
          </p:cNvPr>
          <p:cNvCxnSpPr>
            <a:cxnSpLocks/>
          </p:cNvCxnSpPr>
          <p:nvPr/>
        </p:nvCxnSpPr>
        <p:spPr>
          <a:xfrm>
            <a:off x="3387960" y="3308959"/>
            <a:ext cx="2479783" cy="0"/>
          </a:xfrm>
          <a:prstGeom prst="line">
            <a:avLst/>
          </a:prstGeom>
          <a:ln w="28575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9D80DA8D-441D-45C6-9178-40DA39B640D3}"/>
              </a:ext>
            </a:extLst>
          </p:cNvPr>
          <p:cNvCxnSpPr>
            <a:cxnSpLocks/>
          </p:cNvCxnSpPr>
          <p:nvPr/>
        </p:nvCxnSpPr>
        <p:spPr>
          <a:xfrm>
            <a:off x="3413619" y="2860359"/>
            <a:ext cx="2479783" cy="0"/>
          </a:xfrm>
          <a:prstGeom prst="line">
            <a:avLst/>
          </a:prstGeom>
          <a:ln w="28575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99153D94-35F7-4A5B-8445-89F16FEE9E67}"/>
              </a:ext>
            </a:extLst>
          </p:cNvPr>
          <p:cNvCxnSpPr>
            <a:cxnSpLocks/>
          </p:cNvCxnSpPr>
          <p:nvPr/>
        </p:nvCxnSpPr>
        <p:spPr>
          <a:xfrm>
            <a:off x="3409135" y="2418085"/>
            <a:ext cx="2479783" cy="0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3" name="Chart 22">
            <a:extLst>
              <a:ext uri="{FF2B5EF4-FFF2-40B4-BE49-F238E27FC236}">
                <a16:creationId xmlns:a16="http://schemas.microsoft.com/office/drawing/2014/main" id="{9BC57606-08CB-4551-8AB6-69D1F08F533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01428379"/>
              </p:ext>
            </p:extLst>
          </p:nvPr>
        </p:nvGraphicFramePr>
        <p:xfrm>
          <a:off x="3212333" y="1374393"/>
          <a:ext cx="5772631" cy="34127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1777332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 descr="Prost">
            <a:extLst>
              <a:ext uri="{FF2B5EF4-FFF2-40B4-BE49-F238E27FC236}">
                <a16:creationId xmlns:a16="http://schemas.microsoft.com/office/drawing/2014/main" id="{BBF8F6AF-8FC1-4BD5-8140-0887F7A24A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552528" y="52155"/>
            <a:ext cx="720000" cy="720000"/>
          </a:xfrm>
          <a:prstGeom prst="rect">
            <a:avLst/>
          </a:prstGeom>
        </p:spPr>
      </p:pic>
      <p:sp>
        <p:nvSpPr>
          <p:cNvPr id="8" name="Google Shape;229;p17">
            <a:extLst>
              <a:ext uri="{FF2B5EF4-FFF2-40B4-BE49-F238E27FC236}">
                <a16:creationId xmlns:a16="http://schemas.microsoft.com/office/drawing/2014/main" id="{95858417-1ECF-4CDD-B884-1A95618E13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41436" y="218611"/>
            <a:ext cx="7050036" cy="4973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050" tIns="19050" rIns="19050" bIns="19050" anchor="ctr"/>
          <a:lstStyle>
            <a:lvl1pPr>
              <a:buClr>
                <a:srgbClr val="000000"/>
              </a:buClr>
              <a:buFont typeface="Arial" panose="020B0604020202020204" pitchFamily="34" charset="0"/>
              <a:buChar char="•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buClr>
                <a:srgbClr val="000000"/>
              </a:buClr>
              <a:buFont typeface="Arial" panose="020B0604020202020204" pitchFamily="34" charset="0"/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buClr>
                <a:srgbClr val="000000"/>
              </a:buClr>
              <a:buFont typeface="Arial" panose="020B0604020202020204" pitchFamily="34" charset="0"/>
              <a:buChar char="•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buClr>
                <a:srgbClr val="000000"/>
              </a:buClr>
              <a:buFont typeface="Arial" panose="020B0604020202020204" pitchFamily="34" charset="0"/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buClr>
                <a:srgbClr val="000000"/>
              </a:buClr>
              <a:buFont typeface="Arial" panose="020B0604020202020204" pitchFamily="34" charset="0"/>
              <a:buChar char="»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buChar char="»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buChar char="»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buChar char="»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buChar char="»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buSzPts val="2500"/>
              <a:buNone/>
            </a:pPr>
            <a:r>
              <a:rPr lang="en-US" altLang="en-US" sz="2800" b="1" dirty="0">
                <a:solidFill>
                  <a:srgbClr val="5268A4"/>
                </a:solidFill>
                <a:latin typeface="Helvetica Neue" charset="0"/>
                <a:sym typeface="Helvetica Neue" charset="0"/>
              </a:rPr>
              <a:t>Joint Deliveries Mapping</a:t>
            </a:r>
          </a:p>
        </p:txBody>
      </p:sp>
      <p:cxnSp>
        <p:nvCxnSpPr>
          <p:cNvPr id="9" name="Google Shape;230;p17">
            <a:extLst>
              <a:ext uri="{FF2B5EF4-FFF2-40B4-BE49-F238E27FC236}">
                <a16:creationId xmlns:a16="http://schemas.microsoft.com/office/drawing/2014/main" id="{2BD01454-967F-4180-A832-8122BEF9724F}"/>
              </a:ext>
            </a:extLst>
          </p:cNvPr>
          <p:cNvCxnSpPr>
            <a:cxnSpLocks noChangeShapeType="1"/>
          </p:cNvCxnSpPr>
          <p:nvPr/>
        </p:nvCxnSpPr>
        <p:spPr bwMode="auto">
          <a:xfrm rot="10800000">
            <a:off x="1442069" y="144461"/>
            <a:ext cx="0" cy="604837"/>
          </a:xfrm>
          <a:prstGeom prst="straightConnector1">
            <a:avLst/>
          </a:prstGeom>
          <a:noFill/>
          <a:ln w="63500">
            <a:solidFill>
              <a:srgbClr val="5268A4"/>
            </a:solidFill>
            <a:miter lim="4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1" name="Rectangle 20">
            <a:extLst>
              <a:ext uri="{FF2B5EF4-FFF2-40B4-BE49-F238E27FC236}">
                <a16:creationId xmlns:a16="http://schemas.microsoft.com/office/drawing/2014/main" id="{0C3DA88A-E4D9-4B2B-9C01-B5BF5FC8CE4E}"/>
              </a:ext>
            </a:extLst>
          </p:cNvPr>
          <p:cNvSpPr/>
          <p:nvPr/>
        </p:nvSpPr>
        <p:spPr>
          <a:xfrm>
            <a:off x="5994348" y="1517783"/>
            <a:ext cx="275631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600" b="1" dirty="0"/>
              <a:t>Top 3 subthemes &amp; SPs:                            </a:t>
            </a:r>
          </a:p>
        </p:txBody>
      </p:sp>
      <p:sp>
        <p:nvSpPr>
          <p:cNvPr id="11" name="Rectangle 6">
            <a:extLst>
              <a:ext uri="{FF2B5EF4-FFF2-40B4-BE49-F238E27FC236}">
                <a16:creationId xmlns:a16="http://schemas.microsoft.com/office/drawing/2014/main" id="{916C35F9-B01B-4787-A351-23A2AC90E3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3583" y="843617"/>
            <a:ext cx="8051141" cy="58477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285750" indent="-28575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>
              <a:buFont typeface="Arial" panose="020B0604020202020204" pitchFamily="34" charset="0"/>
              <a:buChar char="•"/>
              <a:defRPr/>
            </a:pPr>
            <a:r>
              <a:rPr lang="en-GB" sz="1600" b="1" dirty="0">
                <a:latin typeface="Helvetica Neue" charset="0"/>
              </a:rPr>
              <a:t>Step 5:</a:t>
            </a:r>
            <a:endParaRPr lang="en-GB" sz="1600" dirty="0">
              <a:latin typeface="Helvetica Neue" charset="0"/>
            </a:endParaRPr>
          </a:p>
          <a:p>
            <a:pPr lvl="1">
              <a:buFont typeface="Arial" panose="020B0604020202020204" pitchFamily="34" charset="0"/>
              <a:buChar char="•"/>
              <a:defRPr/>
            </a:pPr>
            <a:r>
              <a:rPr lang="en-GB" sz="1600" i="1" dirty="0">
                <a:solidFill>
                  <a:srgbClr val="5268A4"/>
                </a:solidFill>
                <a:latin typeface="Helvetica Neue" charset="0"/>
              </a:rPr>
              <a:t>Clustering further the 6 thematic areas into 13 sub-themes </a:t>
            </a:r>
            <a:endParaRPr lang="en-GB" sz="100" dirty="0">
              <a:latin typeface="Helvetica Neue" charset="0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6C74D10F-25C8-4F2F-AB01-485DA856367E}"/>
              </a:ext>
            </a:extLst>
          </p:cNvPr>
          <p:cNvSpPr/>
          <p:nvPr/>
        </p:nvSpPr>
        <p:spPr>
          <a:xfrm>
            <a:off x="6108282" y="1903457"/>
            <a:ext cx="2756316" cy="810848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b="1" dirty="0" err="1"/>
              <a:t>AfCFTA</a:t>
            </a:r>
            <a:r>
              <a:rPr lang="en-US" sz="1200" b="1" dirty="0"/>
              <a:t> : 21</a:t>
            </a:r>
          </a:p>
          <a:p>
            <a:endParaRPr lang="en-US" sz="1200" b="1" dirty="0"/>
          </a:p>
          <a:p>
            <a:r>
              <a:rPr lang="en-GB" sz="1200" b="1" dirty="0"/>
              <a:t>ACS, IDEP, RITD, SRO-CA, SRO-EA, SRO-NA, SRO-SA, SRO-WA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29FFB100-9048-4995-876F-F43F9D8472A0}"/>
              </a:ext>
            </a:extLst>
          </p:cNvPr>
          <p:cNvSpPr/>
          <p:nvPr/>
        </p:nvSpPr>
        <p:spPr>
          <a:xfrm>
            <a:off x="6108283" y="2882214"/>
            <a:ext cx="2756316" cy="831042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200" b="1" dirty="0"/>
              <a:t>Macro modelling/economic analysis: </a:t>
            </a:r>
            <a:r>
              <a:rPr lang="en-US" sz="1200" b="1" dirty="0"/>
              <a:t>9</a:t>
            </a:r>
          </a:p>
          <a:p>
            <a:endParaRPr lang="en-US" sz="1200" b="1" dirty="0"/>
          </a:p>
          <a:p>
            <a:r>
              <a:rPr lang="en-GB" sz="1200" b="1" dirty="0"/>
              <a:t>IDEP, MGD, SRO-CA, SRO-NA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DB5B78AB-D81F-415E-AC50-4A44CFAA9565}"/>
              </a:ext>
            </a:extLst>
          </p:cNvPr>
          <p:cNvSpPr/>
          <p:nvPr/>
        </p:nvSpPr>
        <p:spPr>
          <a:xfrm>
            <a:off x="6108282" y="3890122"/>
            <a:ext cx="2756317" cy="831042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200" b="1" dirty="0"/>
              <a:t>Development Planning: </a:t>
            </a:r>
            <a:r>
              <a:rPr lang="en-US" sz="1200" b="1" dirty="0"/>
              <a:t>9 </a:t>
            </a:r>
          </a:p>
          <a:p>
            <a:endParaRPr lang="en-GB" sz="1200" b="1" dirty="0"/>
          </a:p>
          <a:p>
            <a:r>
              <a:rPr lang="en-GB" sz="1200" b="1" dirty="0"/>
              <a:t>IDEP, MGD, PISP, SRO-NA, SRO-SA, SRO-WA</a:t>
            </a:r>
          </a:p>
        </p:txBody>
      </p:sp>
      <p:graphicFrame>
        <p:nvGraphicFramePr>
          <p:cNvPr id="12" name="Chart 11">
            <a:extLst>
              <a:ext uri="{FF2B5EF4-FFF2-40B4-BE49-F238E27FC236}">
                <a16:creationId xmlns:a16="http://schemas.microsoft.com/office/drawing/2014/main" id="{6D1050D7-1422-461C-9D3F-8978039484E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66807491"/>
              </p:ext>
            </p:extLst>
          </p:nvPr>
        </p:nvGraphicFramePr>
        <p:xfrm>
          <a:off x="349276" y="1570392"/>
          <a:ext cx="5645072" cy="32302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6993618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4" name="Google Shape;229;p17">
            <a:extLst>
              <a:ext uri="{FF2B5EF4-FFF2-40B4-BE49-F238E27FC236}">
                <a16:creationId xmlns:a16="http://schemas.microsoft.com/office/drawing/2014/main" id="{35A0217F-D8E7-4BFC-A896-76234214AF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2996408" y="4460841"/>
            <a:ext cx="7474154" cy="3484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050" tIns="19050" rIns="19050" bIns="19050" anchor="ctr"/>
          <a:lstStyle>
            <a:lvl1pPr>
              <a:buClr>
                <a:srgbClr val="000000"/>
              </a:buClr>
              <a:buFont typeface="Arial" panose="020B0604020202020204" pitchFamily="34" charset="0"/>
              <a:buChar char="•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buClr>
                <a:srgbClr val="000000"/>
              </a:buClr>
              <a:buFont typeface="Arial" panose="020B0604020202020204" pitchFamily="34" charset="0"/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buClr>
                <a:srgbClr val="000000"/>
              </a:buClr>
              <a:buFont typeface="Arial" panose="020B0604020202020204" pitchFamily="34" charset="0"/>
              <a:buChar char="•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buClr>
                <a:srgbClr val="000000"/>
              </a:buClr>
              <a:buFont typeface="Arial" panose="020B0604020202020204" pitchFamily="34" charset="0"/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buClr>
                <a:srgbClr val="000000"/>
              </a:buClr>
              <a:buFont typeface="Arial" panose="020B0604020202020204" pitchFamily="34" charset="0"/>
              <a:buChar char="»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buChar char="»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buChar char="»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buChar char="»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buChar char="»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buSzPts val="2500"/>
              <a:buFont typeface="Arial" panose="020B0604020202020204" pitchFamily="34" charset="0"/>
              <a:buNone/>
            </a:pPr>
            <a:endParaRPr lang="en-US" altLang="en-US" sz="2000" b="1" dirty="0">
              <a:solidFill>
                <a:srgbClr val="C51F35"/>
              </a:solidFill>
              <a:latin typeface="Helvetica Neue" charset="0"/>
              <a:sym typeface="Helvetica Neue" charset="0"/>
            </a:endParaRPr>
          </a:p>
        </p:txBody>
      </p:sp>
      <p:pic>
        <p:nvPicPr>
          <p:cNvPr id="3" name="Graphic 2" descr="Prost">
            <a:extLst>
              <a:ext uri="{FF2B5EF4-FFF2-40B4-BE49-F238E27FC236}">
                <a16:creationId xmlns:a16="http://schemas.microsoft.com/office/drawing/2014/main" id="{BBF8F6AF-8FC1-4BD5-8140-0887F7A24A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552528" y="52155"/>
            <a:ext cx="720000" cy="720000"/>
          </a:xfrm>
          <a:prstGeom prst="rect">
            <a:avLst/>
          </a:prstGeom>
        </p:spPr>
      </p:pic>
      <p:sp>
        <p:nvSpPr>
          <p:cNvPr id="8" name="Google Shape;229;p17">
            <a:extLst>
              <a:ext uri="{FF2B5EF4-FFF2-40B4-BE49-F238E27FC236}">
                <a16:creationId xmlns:a16="http://schemas.microsoft.com/office/drawing/2014/main" id="{95858417-1ECF-4CDD-B884-1A95618E13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41436" y="230563"/>
            <a:ext cx="7050036" cy="4973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050" tIns="19050" rIns="19050" bIns="19050" anchor="ctr"/>
          <a:lstStyle>
            <a:lvl1pPr>
              <a:buClr>
                <a:srgbClr val="000000"/>
              </a:buClr>
              <a:buFont typeface="Arial" panose="020B0604020202020204" pitchFamily="34" charset="0"/>
              <a:buChar char="•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buClr>
                <a:srgbClr val="000000"/>
              </a:buClr>
              <a:buFont typeface="Arial" panose="020B0604020202020204" pitchFamily="34" charset="0"/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buClr>
                <a:srgbClr val="000000"/>
              </a:buClr>
              <a:buFont typeface="Arial" panose="020B0604020202020204" pitchFamily="34" charset="0"/>
              <a:buChar char="•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buClr>
                <a:srgbClr val="000000"/>
              </a:buClr>
              <a:buFont typeface="Arial" panose="020B0604020202020204" pitchFamily="34" charset="0"/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buClr>
                <a:srgbClr val="000000"/>
              </a:buClr>
              <a:buFont typeface="Arial" panose="020B0604020202020204" pitchFamily="34" charset="0"/>
              <a:buChar char="»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buChar char="»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buChar char="»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buChar char="»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buChar char="»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buSzPts val="2500"/>
              <a:buNone/>
            </a:pPr>
            <a:r>
              <a:rPr lang="en-US" altLang="en-US" sz="2800" b="1" dirty="0">
                <a:solidFill>
                  <a:srgbClr val="5268A4"/>
                </a:solidFill>
                <a:latin typeface="Helvetica Neue" charset="0"/>
                <a:sym typeface="Helvetica Neue" charset="0"/>
              </a:rPr>
              <a:t>Joint Deliveries Mapping</a:t>
            </a:r>
          </a:p>
        </p:txBody>
      </p:sp>
      <p:cxnSp>
        <p:nvCxnSpPr>
          <p:cNvPr id="9" name="Google Shape;230;p17">
            <a:extLst>
              <a:ext uri="{FF2B5EF4-FFF2-40B4-BE49-F238E27FC236}">
                <a16:creationId xmlns:a16="http://schemas.microsoft.com/office/drawing/2014/main" id="{2BD01454-967F-4180-A832-8122BEF9724F}"/>
              </a:ext>
            </a:extLst>
          </p:cNvPr>
          <p:cNvCxnSpPr>
            <a:cxnSpLocks noChangeShapeType="1"/>
          </p:cNvCxnSpPr>
          <p:nvPr/>
        </p:nvCxnSpPr>
        <p:spPr bwMode="auto">
          <a:xfrm rot="10800000">
            <a:off x="1442069" y="144461"/>
            <a:ext cx="0" cy="604837"/>
          </a:xfrm>
          <a:prstGeom prst="straightConnector1">
            <a:avLst/>
          </a:prstGeom>
          <a:noFill/>
          <a:ln w="63500">
            <a:solidFill>
              <a:srgbClr val="5268A4"/>
            </a:solidFill>
            <a:miter lim="4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6" name="Rectangle 35">
            <a:extLst>
              <a:ext uri="{FF2B5EF4-FFF2-40B4-BE49-F238E27FC236}">
                <a16:creationId xmlns:a16="http://schemas.microsoft.com/office/drawing/2014/main" id="{2E30D291-4C0F-4AC2-96CC-AA313A2ACB01}"/>
              </a:ext>
            </a:extLst>
          </p:cNvPr>
          <p:cNvSpPr/>
          <p:nvPr/>
        </p:nvSpPr>
        <p:spPr>
          <a:xfrm>
            <a:off x="-187631" y="835536"/>
            <a:ext cx="869106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>
              <a:spcAft>
                <a:spcPts val="0"/>
              </a:spcAft>
              <a:tabLst>
                <a:tab pos="914400" algn="l"/>
              </a:tabLst>
            </a:pPr>
            <a:r>
              <a:rPr lang="en-GB" sz="1600" b="1" dirty="0">
                <a:latin typeface="+mj-lt"/>
              </a:rPr>
              <a:t>Joint delivery in Countries of Focus by thematic area (</a:t>
            </a:r>
            <a:r>
              <a:rPr lang="en-GB" sz="1600" b="1" i="1" dirty="0">
                <a:latin typeface="+mj-lt"/>
              </a:rPr>
              <a:t>top </a:t>
            </a:r>
            <a:r>
              <a:rPr lang="en-GB" sz="1600" b="1" i="1" dirty="0" err="1">
                <a:latin typeface="+mj-lt"/>
              </a:rPr>
              <a:t>CoF</a:t>
            </a:r>
            <a:r>
              <a:rPr lang="en-GB" sz="1600" b="1" dirty="0">
                <a:latin typeface="+mj-lt"/>
              </a:rPr>
              <a:t>)</a:t>
            </a:r>
          </a:p>
        </p:txBody>
      </p:sp>
      <p:graphicFrame>
        <p:nvGraphicFramePr>
          <p:cNvPr id="10" name="Tabelle 3">
            <a:extLst>
              <a:ext uri="{FF2B5EF4-FFF2-40B4-BE49-F238E27FC236}">
                <a16:creationId xmlns:a16="http://schemas.microsoft.com/office/drawing/2014/main" id="{C1740263-05FB-4813-9A04-7B327788454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32702450"/>
              </p:ext>
            </p:extLst>
          </p:nvPr>
        </p:nvGraphicFramePr>
        <p:xfrm>
          <a:off x="320721" y="1329677"/>
          <a:ext cx="8691069" cy="34796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55581">
                  <a:extLst>
                    <a:ext uri="{9D8B030D-6E8A-4147-A177-3AD203B41FA5}">
                      <a16:colId xmlns:a16="http://schemas.microsoft.com/office/drawing/2014/main" val="737967999"/>
                    </a:ext>
                  </a:extLst>
                </a:gridCol>
                <a:gridCol w="5235488">
                  <a:extLst>
                    <a:ext uri="{9D8B030D-6E8A-4147-A177-3AD203B41FA5}">
                      <a16:colId xmlns:a16="http://schemas.microsoft.com/office/drawing/2014/main" val="131161786"/>
                    </a:ext>
                  </a:extLst>
                </a:gridCol>
              </a:tblGrid>
              <a:tr h="370677">
                <a:tc>
                  <a:txBody>
                    <a:bodyPr/>
                    <a:lstStyle/>
                    <a:p>
                      <a:r>
                        <a:rPr lang="en-GB" dirty="0">
                          <a:latin typeface="Helvetica Neue" panose="020B0604020202020204" charset="0"/>
                        </a:rPr>
                        <a:t>Thematic Area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Helvetica Neue" panose="020B0604020202020204" charset="0"/>
                        </a:rPr>
                        <a:t>C</a:t>
                      </a:r>
                      <a:r>
                        <a:rPr lang="en-GB" dirty="0" err="1">
                          <a:latin typeface="Helvetica Neue" panose="020B0604020202020204" charset="0"/>
                        </a:rPr>
                        <a:t>oF</a:t>
                      </a:r>
                      <a:endParaRPr lang="en-GB" dirty="0">
                        <a:latin typeface="Helvetica Neue" panose="020B060402020202020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48602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>
                          <a:latin typeface="Helvetica Neue" panose="020B0604020202020204" charset="0"/>
                        </a:rPr>
                        <a:t>Climate Change and Green Economy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GB" sz="1400" dirty="0"/>
                        <a:t>Ethiopia (4); Eritrea (3); Kenya (3); Rwanda (3); Zimbabwe (3)</a:t>
                      </a:r>
                    </a:p>
                    <a:p>
                      <a:pPr algn="l"/>
                      <a:endParaRPr lang="en-GB" dirty="0">
                        <a:latin typeface="Helvetica Neue" panose="020B060402020202020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17822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>
                          <a:latin typeface="Helvetica Neue" panose="020B0604020202020204" charset="0"/>
                        </a:rPr>
                        <a:t>Data Statistics and Digital Transformation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GB" sz="1400" dirty="0"/>
                        <a:t>Cameroon (8); Chad (8); Ghana (8); Congo (7)</a:t>
                      </a:r>
                    </a:p>
                    <a:p>
                      <a:pPr algn="l"/>
                      <a:endParaRPr lang="en-GB" dirty="0">
                        <a:latin typeface="Helvetica Neue" panose="020B060402020202020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83120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>
                          <a:latin typeface="Helvetica Neue" panose="020B0604020202020204" charset="0"/>
                        </a:rPr>
                        <a:t>Macro-Modelling for Sustainable Development Planning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400" dirty="0"/>
                        <a:t>Chad (9); Ghana (9); Guinea (9); Mauritania (9)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57427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>
                          <a:latin typeface="Helvetica Neue" panose="020B0604020202020204" charset="0"/>
                        </a:rPr>
                        <a:t>Poverty, Gender and Social Policy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400" dirty="0"/>
                        <a:t>Cameroon (6); Ethiopia (6); Ghana (6); Mauritania (6); South Africa (6); Zimbabwe (6)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1420495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GB" dirty="0">
                          <a:latin typeface="Helvetica Neue" panose="020B0604020202020204" charset="0"/>
                        </a:rPr>
                        <a:t>Private Sector Development, Innovative Finance and Infrastructure Development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400" dirty="0"/>
                        <a:t>Kenya (10); Guinea (8); South Africa (7); Ethiopia (6); Ghana (6); Rwanda (6)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48078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>
                          <a:latin typeface="Helvetica Neue" panose="020B0604020202020204" charset="0"/>
                        </a:rPr>
                        <a:t>Trade and Regional Integration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400" dirty="0"/>
                        <a:t>Cameroon (7); Chad (7); Congo (7); Ghana (7); Rwanda (7); South Africa (7); Sudan (7); Zambia (7)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82792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600057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4" name="Google Shape;229;p17">
            <a:extLst>
              <a:ext uri="{FF2B5EF4-FFF2-40B4-BE49-F238E27FC236}">
                <a16:creationId xmlns:a16="http://schemas.microsoft.com/office/drawing/2014/main" id="{35A0217F-D8E7-4BFC-A896-76234214AF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2996408" y="4460841"/>
            <a:ext cx="7474154" cy="3484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050" tIns="19050" rIns="19050" bIns="19050" anchor="ctr"/>
          <a:lstStyle>
            <a:lvl1pPr>
              <a:buClr>
                <a:srgbClr val="000000"/>
              </a:buClr>
              <a:buFont typeface="Arial" panose="020B0604020202020204" pitchFamily="34" charset="0"/>
              <a:buChar char="•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buClr>
                <a:srgbClr val="000000"/>
              </a:buClr>
              <a:buFont typeface="Arial" panose="020B0604020202020204" pitchFamily="34" charset="0"/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buClr>
                <a:srgbClr val="000000"/>
              </a:buClr>
              <a:buFont typeface="Arial" panose="020B0604020202020204" pitchFamily="34" charset="0"/>
              <a:buChar char="•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buClr>
                <a:srgbClr val="000000"/>
              </a:buClr>
              <a:buFont typeface="Arial" panose="020B0604020202020204" pitchFamily="34" charset="0"/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buClr>
                <a:srgbClr val="000000"/>
              </a:buClr>
              <a:buFont typeface="Arial" panose="020B0604020202020204" pitchFamily="34" charset="0"/>
              <a:buChar char="»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buChar char="»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buChar char="»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buChar char="»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buChar char="»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buSzPts val="2500"/>
              <a:buFont typeface="Arial" panose="020B0604020202020204" pitchFamily="34" charset="0"/>
              <a:buNone/>
            </a:pPr>
            <a:endParaRPr lang="en-US" altLang="en-US" sz="2000" b="1" dirty="0">
              <a:solidFill>
                <a:srgbClr val="C51F35"/>
              </a:solidFill>
              <a:latin typeface="Helvetica Neue" charset="0"/>
              <a:sym typeface="Helvetica Neue" charset="0"/>
            </a:endParaRPr>
          </a:p>
        </p:txBody>
      </p:sp>
      <p:pic>
        <p:nvPicPr>
          <p:cNvPr id="3" name="Graphic 2" descr="Prost">
            <a:extLst>
              <a:ext uri="{FF2B5EF4-FFF2-40B4-BE49-F238E27FC236}">
                <a16:creationId xmlns:a16="http://schemas.microsoft.com/office/drawing/2014/main" id="{BBF8F6AF-8FC1-4BD5-8140-0887F7A24A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552528" y="52155"/>
            <a:ext cx="720000" cy="720000"/>
          </a:xfrm>
          <a:prstGeom prst="rect">
            <a:avLst/>
          </a:prstGeom>
        </p:spPr>
      </p:pic>
      <p:sp>
        <p:nvSpPr>
          <p:cNvPr id="8" name="Google Shape;229;p17">
            <a:extLst>
              <a:ext uri="{FF2B5EF4-FFF2-40B4-BE49-F238E27FC236}">
                <a16:creationId xmlns:a16="http://schemas.microsoft.com/office/drawing/2014/main" id="{95858417-1ECF-4CDD-B884-1A95618E13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11611" y="251950"/>
            <a:ext cx="7050036" cy="4973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050" tIns="19050" rIns="19050" bIns="19050" anchor="ctr"/>
          <a:lstStyle>
            <a:lvl1pPr>
              <a:buClr>
                <a:srgbClr val="000000"/>
              </a:buClr>
              <a:buFont typeface="Arial" panose="020B0604020202020204" pitchFamily="34" charset="0"/>
              <a:buChar char="•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buClr>
                <a:srgbClr val="000000"/>
              </a:buClr>
              <a:buFont typeface="Arial" panose="020B0604020202020204" pitchFamily="34" charset="0"/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buClr>
                <a:srgbClr val="000000"/>
              </a:buClr>
              <a:buFont typeface="Arial" panose="020B0604020202020204" pitchFamily="34" charset="0"/>
              <a:buChar char="•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buClr>
                <a:srgbClr val="000000"/>
              </a:buClr>
              <a:buFont typeface="Arial" panose="020B0604020202020204" pitchFamily="34" charset="0"/>
              <a:buChar char="–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buClr>
                <a:srgbClr val="000000"/>
              </a:buClr>
              <a:buFont typeface="Arial" panose="020B0604020202020204" pitchFamily="34" charset="0"/>
              <a:buChar char="»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buChar char="»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buChar char="»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buChar char="»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buChar char="»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buSzPts val="2500"/>
              <a:buNone/>
            </a:pPr>
            <a:r>
              <a:rPr lang="en-US" altLang="en-US" sz="2800" b="1" dirty="0">
                <a:solidFill>
                  <a:srgbClr val="5268A4"/>
                </a:solidFill>
                <a:latin typeface="Helvetica Neue" charset="0"/>
                <a:sym typeface="Helvetica Neue" charset="0"/>
              </a:rPr>
              <a:t>Joint Deliveries Mapping</a:t>
            </a:r>
          </a:p>
        </p:txBody>
      </p:sp>
      <p:cxnSp>
        <p:nvCxnSpPr>
          <p:cNvPr id="9" name="Google Shape;230;p17">
            <a:extLst>
              <a:ext uri="{FF2B5EF4-FFF2-40B4-BE49-F238E27FC236}">
                <a16:creationId xmlns:a16="http://schemas.microsoft.com/office/drawing/2014/main" id="{2BD01454-967F-4180-A832-8122BEF9724F}"/>
              </a:ext>
            </a:extLst>
          </p:cNvPr>
          <p:cNvCxnSpPr>
            <a:cxnSpLocks noChangeShapeType="1"/>
          </p:cNvCxnSpPr>
          <p:nvPr/>
        </p:nvCxnSpPr>
        <p:spPr bwMode="auto">
          <a:xfrm rot="10800000">
            <a:off x="1442069" y="144461"/>
            <a:ext cx="0" cy="604837"/>
          </a:xfrm>
          <a:prstGeom prst="straightConnector1">
            <a:avLst/>
          </a:prstGeom>
          <a:noFill/>
          <a:ln w="63500">
            <a:solidFill>
              <a:srgbClr val="5268A4"/>
            </a:solidFill>
            <a:miter lim="4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" name="Rectangle 1">
            <a:extLst>
              <a:ext uri="{FF2B5EF4-FFF2-40B4-BE49-F238E27FC236}">
                <a16:creationId xmlns:a16="http://schemas.microsoft.com/office/drawing/2014/main" id="{14D4C679-3FCF-4972-ABF5-14C29034C972}"/>
              </a:ext>
            </a:extLst>
          </p:cNvPr>
          <p:cNvSpPr/>
          <p:nvPr/>
        </p:nvSpPr>
        <p:spPr>
          <a:xfrm>
            <a:off x="1190847" y="1913860"/>
            <a:ext cx="6347632" cy="132907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rgbClr val="C00000"/>
                </a:solidFill>
              </a:rPr>
              <a:t>…….demo on mapping joint deliveries by </a:t>
            </a:r>
            <a:r>
              <a:rPr lang="en-US" sz="2000" dirty="0" err="1">
                <a:solidFill>
                  <a:srgbClr val="C00000"/>
                </a:solidFill>
              </a:rPr>
              <a:t>CoF</a:t>
            </a:r>
            <a:r>
              <a:rPr lang="en-US" sz="2000" dirty="0">
                <a:solidFill>
                  <a:srgbClr val="C00000"/>
                </a:solidFill>
              </a:rPr>
              <a:t>, thematic area, and SPs   &gt;&gt;&gt;&gt;</a:t>
            </a:r>
            <a:endParaRPr lang="en-GB" sz="20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57623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0EBC8E3A-65DF-4013-AF63-049A8C4D7828}"/>
              </a:ext>
            </a:extLst>
          </p:cNvPr>
          <p:cNvSpPr>
            <a:spLocks/>
          </p:cNvSpPr>
          <p:nvPr/>
        </p:nvSpPr>
        <p:spPr bwMode="auto">
          <a:xfrm>
            <a:off x="2913460" y="2312194"/>
            <a:ext cx="3317081" cy="6347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indent="127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4125" b="1">
                <a:latin typeface="Lato"/>
                <a:ea typeface="MS PGothic" panose="020B0600070205080204" pitchFamily="34" charset="-128"/>
                <a:cs typeface="Calibri" panose="020F0502020204030204" pitchFamily="34" charset="0"/>
                <a:sym typeface="Lato"/>
              </a:rPr>
              <a:t>THANK YOU!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6A9B82AF11BF543B627E48F61248C3D" ma:contentTypeVersion="12" ma:contentTypeDescription="Create a new document." ma:contentTypeScope="" ma:versionID="f20da497359a49caf61a85c8fcb6bc08">
  <xsd:schema xmlns:xsd="http://www.w3.org/2001/XMLSchema" xmlns:xs="http://www.w3.org/2001/XMLSchema" xmlns:p="http://schemas.microsoft.com/office/2006/metadata/properties" xmlns:ns3="95e5e678-43ad-40d1-ac60-f89d2cdf5b98" xmlns:ns4="66598c8a-6b47-4fa5-ac2b-785d0e3e46d1" targetNamespace="http://schemas.microsoft.com/office/2006/metadata/properties" ma:root="true" ma:fieldsID="747d953be85f99528bba67ec4bd3fbcc" ns3:_="" ns4:_="">
    <xsd:import namespace="95e5e678-43ad-40d1-ac60-f89d2cdf5b98"/>
    <xsd:import namespace="66598c8a-6b47-4fa5-ac2b-785d0e3e46d1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DateTaken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5e5e678-43ad-40d1-ac60-f89d2cdf5b9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MediaServiceAutoTags" ma:internalName="MediaServiceAutoTags" ma:readOnly="true">
      <xsd:simpleType>
        <xsd:restriction base="dms:Text"/>
      </xsd:simpleType>
    </xsd:element>
    <xsd:element name="MediaServiceDateTaken" ma:index="11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5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6598c8a-6b47-4fa5-ac2b-785d0e3e46d1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4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C41CD07A-43D0-44C3-9FBA-2F15294BD78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CD83E8E-52DB-4649-A0E8-010FA99A75B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5e5e678-43ad-40d1-ac60-f89d2cdf5b98"/>
    <ds:schemaRef ds:uri="66598c8a-6b47-4fa5-ac2b-785d0e3e46d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1258E3F4-806B-4380-B772-0AD05FEB0E13}">
  <ds:schemaRefs>
    <ds:schemaRef ds:uri="95e5e678-43ad-40d1-ac60-f89d2cdf5b98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66598c8a-6b47-4fa5-ac2b-785d0e3e46d1"/>
    <ds:schemaRef ds:uri="http://purl.org/dc/elements/1.1/"/>
    <ds:schemaRef ds:uri="http://schemas.microsoft.com/office/2006/metadata/properties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558</TotalTime>
  <Words>543</Words>
  <Application>Microsoft Office PowerPoint</Application>
  <PresentationFormat>On-screen Show (16:9)</PresentationFormat>
  <Paragraphs>78</Paragraphs>
  <Slides>9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Helvetica Neue</vt:lpstr>
      <vt:lpstr>Lucida Sans</vt:lpstr>
      <vt:lpstr>Arial</vt:lpstr>
      <vt:lpstr>Lato</vt:lpstr>
      <vt:lpstr>Office Theme</vt:lpstr>
      <vt:lpstr>JOINT DELIVERIES MAPPING   Atkeyelsh Persson  Strategic Planning, Oversight and Results Division (SPORD)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Ashebir Desalegn</dc:creator>
  <cp:lastModifiedBy>Atkeyelsh Persson</cp:lastModifiedBy>
  <cp:revision>158</cp:revision>
  <dcterms:modified xsi:type="dcterms:W3CDTF">2020-07-22T15:24:09Z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0x010100F6A9B82AF11BF543B627E48F61248C3D</vt:lpwstr>
  </property>
</Properties>
</file>