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81" r:id="rId2"/>
    <p:sldId id="345" r:id="rId3"/>
    <p:sldId id="346" r:id="rId4"/>
    <p:sldId id="347" r:id="rId5"/>
    <p:sldId id="348" r:id="rId6"/>
    <p:sldId id="349" r:id="rId7"/>
    <p:sldId id="350" r:id="rId8"/>
    <p:sldId id="351" r:id="rId9"/>
    <p:sldId id="357" r:id="rId10"/>
    <p:sldId id="358" r:id="rId11"/>
    <p:sldId id="359" r:id="rId12"/>
    <p:sldId id="360" r:id="rId13"/>
    <p:sldId id="324" r:id="rId14"/>
    <p:sldId id="325" r:id="rId15"/>
    <p:sldId id="326" r:id="rId16"/>
    <p:sldId id="327" r:id="rId17"/>
    <p:sldId id="328" r:id="rId18"/>
    <p:sldId id="330" r:id="rId19"/>
    <p:sldId id="331" r:id="rId20"/>
    <p:sldId id="332" r:id="rId21"/>
    <p:sldId id="333" r:id="rId22"/>
    <p:sldId id="334" r:id="rId23"/>
    <p:sldId id="335" r:id="rId24"/>
    <p:sldId id="336" r:id="rId25"/>
    <p:sldId id="337" r:id="rId26"/>
    <p:sldId id="338" r:id="rId27"/>
    <p:sldId id="339" r:id="rId28"/>
    <p:sldId id="340" r:id="rId29"/>
    <p:sldId id="341" r:id="rId30"/>
    <p:sldId id="342" r:id="rId31"/>
    <p:sldId id="343" r:id="rId32"/>
    <p:sldId id="344" r:id="rId33"/>
    <p:sldId id="29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EFE7E42-4586-46FE-B9BF-3A9C30F8E481}">
          <p14:sldIdLst/>
        </p14:section>
        <p14:section name="Untitled Section" id="{B9C6FAD2-7CCC-45AB-8CF6-373F9B26DC88}">
          <p14:sldIdLst>
            <p14:sldId id="281"/>
            <p14:sldId id="345"/>
            <p14:sldId id="346"/>
            <p14:sldId id="347"/>
            <p14:sldId id="348"/>
            <p14:sldId id="349"/>
            <p14:sldId id="350"/>
            <p14:sldId id="351"/>
            <p14:sldId id="357"/>
            <p14:sldId id="358"/>
            <p14:sldId id="359"/>
            <p14:sldId id="360"/>
            <p14:sldId id="324"/>
            <p14:sldId id="325"/>
            <p14:sldId id="326"/>
            <p14:sldId id="327"/>
            <p14:sldId id="328"/>
            <p14:sldId id="330"/>
            <p14:sldId id="331"/>
            <p14:sldId id="332"/>
            <p14:sldId id="333"/>
            <p14:sldId id="334"/>
            <p14:sldId id="335"/>
            <p14:sldId id="336"/>
            <p14:sldId id="337"/>
            <p14:sldId id="338"/>
            <p14:sldId id="339"/>
            <p14:sldId id="340"/>
            <p14:sldId id="341"/>
            <p14:sldId id="342"/>
            <p14:sldId id="343"/>
            <p14:sldId id="344"/>
            <p14:sldId id="29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FFC5DC"/>
    <a:srgbClr val="CCFFFF"/>
    <a:srgbClr val="FF0066"/>
    <a:srgbClr val="FCE9D0"/>
    <a:srgbClr val="FFFFCC"/>
    <a:srgbClr val="FFCC66"/>
    <a:srgbClr val="D7DED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4" d="100"/>
          <a:sy n="114" d="100"/>
        </p:scale>
        <p:origin x="474" y="108"/>
      </p:cViewPr>
      <p:guideLst/>
    </p:cSldViewPr>
  </p:slideViewPr>
  <p:notesTextViewPr>
    <p:cViewPr>
      <p:scale>
        <a:sx n="1" d="1"/>
        <a:sy n="1" d="1"/>
      </p:scale>
      <p:origin x="0" y="0"/>
    </p:cViewPr>
  </p:notesTextViewPr>
  <p:sorterViewPr>
    <p:cViewPr>
      <p:scale>
        <a:sx n="132" d="100"/>
        <a:sy n="132" d="100"/>
      </p:scale>
      <p:origin x="0" y="-139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2896C62-C2E3-40CE-BFD4-0FE416C82343}"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54818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946370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2896C62-C2E3-40CE-BFD4-0FE416C82343}"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849777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2896C62-C2E3-40CE-BFD4-0FE416C82343}" type="datetimeFigureOut">
              <a:rPr lang="en-US" smtClean="0"/>
              <a:t>7/20/2020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07579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2896C62-C2E3-40CE-BFD4-0FE416C82343}" type="datetimeFigureOut">
              <a:rPr lang="en-US" smtClean="0"/>
              <a:t>7/20/2020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170421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2896C62-C2E3-40CE-BFD4-0FE416C82343}" type="datetimeFigureOut">
              <a:rPr lang="en-US" smtClean="0"/>
              <a:t>7/20/2020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84082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896C62-C2E3-40CE-BFD4-0FE416C82343}" type="datetimeFigureOut">
              <a:rPr lang="en-US" smtClean="0"/>
              <a:t>7/20/2020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680159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7/20/2020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110461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2896C62-C2E3-40CE-BFD4-0FE416C82343}" type="datetimeFigureOut">
              <a:rPr lang="en-US" smtClean="0"/>
              <a:t>7/20/2020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986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850080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896C62-C2E3-40CE-BFD4-0FE416C82343}" type="datetimeFigureOut">
              <a:rPr lang="en-US" smtClean="0"/>
              <a:t>7/20/2020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418825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1" y="522236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2154388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4003181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2454067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896C62-C2E3-40CE-BFD4-0FE416C82343}" type="datetimeFigureOut">
              <a:rPr lang="en-US" smtClean="0"/>
              <a:t>7/20/2020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3617066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hyperlink" Target="https://ecastats.uneca.org/data/sdgsafrica.aspx"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png"/><Relationship Id="rId21" Type="http://schemas.openxmlformats.org/officeDocument/2006/relationships/image" Target="../media/image25.png"/><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0.png"/><Relationship Id="rId20" Type="http://schemas.openxmlformats.org/officeDocument/2006/relationships/image" Target="../media/image24.png"/><Relationship Id="rId1" Type="http://schemas.openxmlformats.org/officeDocument/2006/relationships/slideLayout" Target="../slideLayouts/slideLayout1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19" Type="http://schemas.openxmlformats.org/officeDocument/2006/relationships/image" Target="../media/image23.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hyperlink" Target="https://ecastats.uneca.org/acsweb/FocusAreas/ESNA/CPI2020.aspx" TargetMode="External"/><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10.png"/><Relationship Id="rId18"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8.png"/><Relationship Id="rId17" Type="http://schemas.openxmlformats.org/officeDocument/2006/relationships/image" Target="../media/image22.png"/><Relationship Id="rId2" Type="http://schemas.openxmlformats.org/officeDocument/2006/relationships/image" Target="../media/image14.png"/><Relationship Id="rId16"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8.png"/><Relationship Id="rId11" Type="http://schemas.openxmlformats.org/officeDocument/2006/relationships/image" Target="../media/image24.png"/><Relationship Id="rId5" Type="http://schemas.openxmlformats.org/officeDocument/2006/relationships/image" Target="../media/image17.png"/><Relationship Id="rId15" Type="http://schemas.openxmlformats.org/officeDocument/2006/relationships/image" Target="../media/image12.png"/><Relationship Id="rId10" Type="http://schemas.openxmlformats.org/officeDocument/2006/relationships/image" Target="../media/image23.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hyperlink" Target="https://arcg.is/5LCSa" TargetMode="External"/><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10.png"/><Relationship Id="rId18"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8.png"/><Relationship Id="rId17" Type="http://schemas.openxmlformats.org/officeDocument/2006/relationships/image" Target="../media/image22.png"/><Relationship Id="rId2" Type="http://schemas.openxmlformats.org/officeDocument/2006/relationships/image" Target="../media/image14.png"/><Relationship Id="rId16"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8.png"/><Relationship Id="rId11" Type="http://schemas.openxmlformats.org/officeDocument/2006/relationships/image" Target="../media/image24.png"/><Relationship Id="rId5" Type="http://schemas.openxmlformats.org/officeDocument/2006/relationships/image" Target="../media/image17.png"/><Relationship Id="rId15" Type="http://schemas.openxmlformats.org/officeDocument/2006/relationships/image" Target="../media/image12.png"/><Relationship Id="rId10" Type="http://schemas.openxmlformats.org/officeDocument/2006/relationships/image" Target="../media/image23.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6.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10.png"/><Relationship Id="rId18"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8.png"/><Relationship Id="rId17" Type="http://schemas.openxmlformats.org/officeDocument/2006/relationships/image" Target="../media/image22.png"/><Relationship Id="rId2" Type="http://schemas.openxmlformats.org/officeDocument/2006/relationships/image" Target="../media/image14.png"/><Relationship Id="rId16" Type="http://schemas.openxmlformats.org/officeDocument/2006/relationships/image" Target="../media/image13.png"/><Relationship Id="rId1" Type="http://schemas.openxmlformats.org/officeDocument/2006/relationships/slideLayout" Target="../slideLayouts/slideLayout13.xml"/><Relationship Id="rId6" Type="http://schemas.openxmlformats.org/officeDocument/2006/relationships/image" Target="../media/image18.png"/><Relationship Id="rId11" Type="http://schemas.openxmlformats.org/officeDocument/2006/relationships/image" Target="../media/image24.png"/><Relationship Id="rId5" Type="http://schemas.openxmlformats.org/officeDocument/2006/relationships/image" Target="../media/image17.png"/><Relationship Id="rId15" Type="http://schemas.openxmlformats.org/officeDocument/2006/relationships/image" Target="../media/image12.png"/><Relationship Id="rId10" Type="http://schemas.openxmlformats.org/officeDocument/2006/relationships/image" Target="../media/image23.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1906725" y="2414046"/>
            <a:ext cx="8378550" cy="2339383"/>
          </a:xfrm>
        </p:spPr>
        <p:txBody>
          <a:bodyPr anchor="t" anchorCtr="0">
            <a:normAutofit/>
          </a:bodyPr>
          <a:lstStyle/>
          <a:p>
            <a:br>
              <a:rPr lang="en-US" dirty="0"/>
            </a:br>
            <a:br>
              <a:rPr lang="en-US" sz="2000" dirty="0"/>
            </a:br>
            <a:r>
              <a:rPr lang="en-US" sz="1800" dirty="0"/>
              <a:t>African Centre for Statistics</a:t>
            </a:r>
            <a:br>
              <a:rPr lang="en-US" sz="1800" dirty="0"/>
            </a:br>
            <a:r>
              <a:rPr lang="en-US" sz="1800" dirty="0"/>
              <a:t>Q2 APPR Presentation </a:t>
            </a:r>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4655127" y="5588356"/>
            <a:ext cx="6307841" cy="895571"/>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r"/>
            <a:r>
              <a:rPr lang="en-US" sz="1400" dirty="0">
                <a:solidFill>
                  <a:schemeClr val="accent1">
                    <a:lumMod val="50000"/>
                  </a:schemeClr>
                </a:solidFill>
              </a:rPr>
              <a:t>2020 Second Quarter Accountability and </a:t>
            </a:r>
            <a:r>
              <a:rPr lang="en-US" sz="1400" dirty="0" err="1">
                <a:solidFill>
                  <a:schemeClr val="accent1">
                    <a:lumMod val="50000"/>
                  </a:schemeClr>
                </a:solidFill>
              </a:rPr>
              <a:t>Programme</a:t>
            </a:r>
            <a:r>
              <a:rPr lang="en-US" sz="1400" dirty="0">
                <a:solidFill>
                  <a:schemeClr val="accent1">
                    <a:lumMod val="50000"/>
                  </a:schemeClr>
                </a:solidFill>
              </a:rPr>
              <a:t> Performance Review Meeting</a:t>
            </a:r>
          </a:p>
          <a:p>
            <a:pPr algn="r"/>
            <a:endParaRPr lang="en-US" sz="1400" dirty="0">
              <a:solidFill>
                <a:schemeClr val="accent1">
                  <a:lumMod val="50000"/>
                </a:schemeClr>
              </a:solidFill>
            </a:endParaRPr>
          </a:p>
          <a:p>
            <a:pPr algn="r"/>
            <a:r>
              <a:rPr lang="en-US" sz="1400" dirty="0">
                <a:solidFill>
                  <a:schemeClr val="accent1">
                    <a:lumMod val="50000"/>
                  </a:schemeClr>
                </a:solidFill>
              </a:rPr>
              <a:t>8-10 July 2020</a:t>
            </a:r>
          </a:p>
          <a:p>
            <a:pPr algn="r"/>
            <a:endParaRPr lang="en-US" sz="1400" dirty="0">
              <a:solidFill>
                <a:schemeClr val="accent1">
                  <a:lumMod val="50000"/>
                </a:schemeClr>
              </a:solidFill>
            </a:endParaRPr>
          </a:p>
          <a:p>
            <a:pPr algn="r"/>
            <a:r>
              <a:rPr lang="en-US" sz="1400" dirty="0">
                <a:solidFill>
                  <a:schemeClr val="accent1">
                    <a:lumMod val="50000"/>
                  </a:schemeClr>
                </a:solidFill>
              </a:rPr>
              <a:t>[Virtual]</a:t>
            </a:r>
          </a:p>
        </p:txBody>
      </p:sp>
    </p:spTree>
    <p:extLst>
      <p:ext uri="{BB962C8B-B14F-4D97-AF65-F5344CB8AC3E}">
        <p14:creationId xmlns:p14="http://schemas.microsoft.com/office/powerpoint/2010/main" val="441511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1906725" y="2414046"/>
            <a:ext cx="8378550" cy="2339383"/>
          </a:xfrm>
        </p:spPr>
        <p:txBody>
          <a:bodyPr anchor="t" anchorCtr="0">
            <a:normAutofit/>
          </a:bodyPr>
          <a:lstStyle/>
          <a:p>
            <a:br>
              <a:rPr lang="en-US" dirty="0"/>
            </a:br>
            <a:br>
              <a:rPr lang="en-US" sz="2000" dirty="0"/>
            </a:br>
            <a:r>
              <a:rPr lang="en-US" sz="2000" dirty="0"/>
              <a:t>Tinfissi Joseph ILBOUDO</a:t>
            </a:r>
            <a:br>
              <a:rPr lang="en-US" sz="1800" dirty="0"/>
            </a:br>
            <a:r>
              <a:rPr lang="en-US" sz="1800" dirty="0"/>
              <a:t>Chief Statistical Development, Data Innovation and Outreach Section</a:t>
            </a:r>
            <a:br>
              <a:rPr lang="en-US" sz="1800" dirty="0"/>
            </a:br>
            <a:r>
              <a:rPr lang="en-US" sz="1800" dirty="0"/>
              <a:t>African Centre for Statistics</a:t>
            </a:r>
            <a:br>
              <a:rPr lang="en-US" sz="1800" dirty="0"/>
            </a:br>
            <a:endParaRPr lang="en-US" sz="1800" dirty="0"/>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4655127" y="5588356"/>
            <a:ext cx="6307841" cy="895571"/>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r"/>
            <a:r>
              <a:rPr lang="en-US" sz="1400" dirty="0">
                <a:solidFill>
                  <a:schemeClr val="accent1">
                    <a:lumMod val="50000"/>
                  </a:schemeClr>
                </a:solidFill>
              </a:rPr>
              <a:t>2020 Second Quarter Accountability and </a:t>
            </a:r>
            <a:r>
              <a:rPr lang="en-US" sz="1400" dirty="0" err="1">
                <a:solidFill>
                  <a:schemeClr val="accent1">
                    <a:lumMod val="50000"/>
                  </a:schemeClr>
                </a:solidFill>
              </a:rPr>
              <a:t>Programme</a:t>
            </a:r>
            <a:r>
              <a:rPr lang="en-US" sz="1400" dirty="0">
                <a:solidFill>
                  <a:schemeClr val="accent1">
                    <a:lumMod val="50000"/>
                  </a:schemeClr>
                </a:solidFill>
              </a:rPr>
              <a:t> Performance Review Meeting</a:t>
            </a:r>
          </a:p>
          <a:p>
            <a:pPr algn="r"/>
            <a:endParaRPr lang="en-US" sz="1400" dirty="0">
              <a:solidFill>
                <a:schemeClr val="accent1">
                  <a:lumMod val="50000"/>
                </a:schemeClr>
              </a:solidFill>
            </a:endParaRPr>
          </a:p>
          <a:p>
            <a:pPr algn="r"/>
            <a:r>
              <a:rPr lang="en-US" sz="1400" dirty="0">
                <a:solidFill>
                  <a:schemeClr val="accent1">
                    <a:lumMod val="50000"/>
                  </a:schemeClr>
                </a:solidFill>
              </a:rPr>
              <a:t>8-10 July 2020</a:t>
            </a:r>
          </a:p>
          <a:p>
            <a:pPr algn="r"/>
            <a:endParaRPr lang="en-US" sz="1400" dirty="0">
              <a:solidFill>
                <a:schemeClr val="accent1">
                  <a:lumMod val="50000"/>
                </a:schemeClr>
              </a:solidFill>
            </a:endParaRPr>
          </a:p>
          <a:p>
            <a:pPr algn="r"/>
            <a:r>
              <a:rPr lang="en-US" sz="1400" dirty="0">
                <a:solidFill>
                  <a:schemeClr val="accent1">
                    <a:lumMod val="50000"/>
                  </a:schemeClr>
                </a:solidFill>
              </a:rPr>
              <a:t>[Virtual]</a:t>
            </a:r>
          </a:p>
        </p:txBody>
      </p:sp>
    </p:spTree>
    <p:extLst>
      <p:ext uri="{BB962C8B-B14F-4D97-AF65-F5344CB8AC3E}">
        <p14:creationId xmlns:p14="http://schemas.microsoft.com/office/powerpoint/2010/main" val="1281006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2020 Planned outputs </a:t>
            </a:r>
            <a:r>
              <a:rPr lang="en-US" sz="2000" b="1" dirty="0">
                <a:latin typeface="Century Gothic" panose="020B0502020202020204" pitchFamily="34" charset="0"/>
              </a:rPr>
              <a:t>(all budget sources: 18, 11, 23, 35)</a:t>
            </a:r>
            <a:endParaRPr lang="en-GB" sz="2800" b="1" dirty="0">
              <a:latin typeface="Century Gothic" panose="020B0502020202020204" pitchFamily="34" charset="0"/>
            </a:endParaRPr>
          </a:p>
        </p:txBody>
      </p:sp>
      <p:sp>
        <p:nvSpPr>
          <p:cNvPr id="4" name="TextBox 3"/>
          <p:cNvSpPr txBox="1"/>
          <p:nvPr/>
        </p:nvSpPr>
        <p:spPr>
          <a:xfrm>
            <a:off x="572437" y="1027548"/>
            <a:ext cx="11029506" cy="1015663"/>
          </a:xfrm>
          <a:prstGeom prst="rect">
            <a:avLst/>
          </a:prstGeom>
          <a:solidFill>
            <a:srgbClr val="FF0000"/>
          </a:solid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RA.1 Strengthened capacity of member States to produce, disseminate and use disaggregated data and  statistics, with a gender dimension, to facilitate evidence-based policymaking, planning, implementation, monitoring and reporting</a:t>
            </a:r>
          </a:p>
        </p:txBody>
      </p:sp>
      <p:sp>
        <p:nvSpPr>
          <p:cNvPr id="7" name="TextBox 6"/>
          <p:cNvSpPr txBox="1"/>
          <p:nvPr/>
        </p:nvSpPr>
        <p:spPr>
          <a:xfrm>
            <a:off x="581247" y="2043211"/>
            <a:ext cx="11029506" cy="1261884"/>
          </a:xfrm>
          <a:prstGeom prst="rect">
            <a:avLst/>
          </a:prstGeom>
          <a:solidFill>
            <a:srgbClr val="FFC000"/>
          </a:solidFill>
        </p:spPr>
        <p:txBody>
          <a:bodyPr wrap="square" rtlCol="0">
            <a:spAutoFit/>
          </a:bodyPr>
          <a:lstStyle/>
          <a:p>
            <a:r>
              <a:rPr lang="en-US" sz="2000" dirty="0"/>
              <a:t>Performance measures: Increased number of member States that have reduced data gaps for the monitoring and reporting of indicators on the Sustainable Development Goals -  Baseline (2019) – 10; Target (2020)- 15 </a:t>
            </a:r>
          </a:p>
          <a:p>
            <a:r>
              <a:rPr lang="en-GB" sz="800" dirty="0"/>
              <a:t>.</a:t>
            </a:r>
            <a:r>
              <a:rPr lang="en-US" sz="800" dirty="0"/>
              <a:t>..  </a:t>
            </a:r>
          </a:p>
          <a:p>
            <a:endParaRPr lang="en-US" sz="800" dirty="0">
              <a:latin typeface="Arial" panose="020B0604020202020204" pitchFamily="34" charset="0"/>
              <a:cs typeface="Arial" panose="020B0604020202020204" pitchFamily="34" charset="0"/>
            </a:endParaRPr>
          </a:p>
        </p:txBody>
      </p:sp>
      <p:sp>
        <p:nvSpPr>
          <p:cNvPr id="8" name="TextBox 7"/>
          <p:cNvSpPr txBox="1"/>
          <p:nvPr/>
        </p:nvSpPr>
        <p:spPr>
          <a:xfrm>
            <a:off x="581247" y="3408218"/>
            <a:ext cx="11029506" cy="2616101"/>
          </a:xfrm>
          <a:prstGeom prst="rect">
            <a:avLst/>
          </a:prstGeom>
          <a:solidFill>
            <a:srgbClr val="FCE9D0"/>
          </a:solidFill>
        </p:spPr>
        <p:txBody>
          <a:bodyPr wrap="square" rtlCol="0">
            <a:spAutoFit/>
          </a:bodyPr>
          <a:lstStyle/>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List of outputs under SP’s most significant result </a:t>
            </a:r>
          </a:p>
          <a:p>
            <a:pPr marL="285750" indent="-28575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t>(TT)Technical   assistance and advisory services on Census </a:t>
            </a:r>
            <a:r>
              <a:rPr lang="en-GB" dirty="0"/>
              <a:t>preparation</a:t>
            </a:r>
            <a:r>
              <a:rPr lang="en-US" dirty="0"/>
              <a:t> provided to Kenya, Namibia and Ghana [</a:t>
            </a:r>
            <a:r>
              <a:rPr lang="en-US" dirty="0">
                <a:solidFill>
                  <a:srgbClr val="33CC33"/>
                </a:solidFill>
              </a:rPr>
              <a:t>ES-Compact EA.2.3 and PM.2.3.1</a:t>
            </a:r>
            <a:r>
              <a:rPr lang="en-US" dirty="0"/>
              <a:t>]</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(Convening):  Increased </a:t>
            </a:r>
            <a:r>
              <a:rPr lang="en-GB" dirty="0"/>
              <a:t>synergy and collaboration amongst key partners  (ECA, AfDB, AFRISTAT and PARIS21) on ongoing initiatives in support of NSSs during COVID-19 pandemic</a:t>
            </a:r>
            <a:endParaRPr lang="en-US" dirty="0"/>
          </a:p>
          <a:p>
            <a:r>
              <a:rPr lang="en-US" sz="1400" dirty="0"/>
              <a:t> </a:t>
            </a:r>
            <a:r>
              <a:rPr lang="en-GB" dirty="0"/>
              <a:t> </a:t>
            </a:r>
            <a:endParaRPr lang="en-US" sz="2000" dirty="0">
              <a:latin typeface="Arial" panose="020B0604020202020204" pitchFamily="34" charset="0"/>
              <a:cs typeface="Arial" panose="020B0604020202020204" pitchFamily="34" charset="0"/>
            </a:endParaRPr>
          </a:p>
          <a:p>
            <a:endParaRPr lang="en-US" sz="1600" b="1" dirty="0">
              <a:solidFill>
                <a:schemeClr val="bg1"/>
              </a:solidFill>
            </a:endParaRPr>
          </a:p>
        </p:txBody>
      </p:sp>
    </p:spTree>
    <p:extLst>
      <p:ext uri="{BB962C8B-B14F-4D97-AF65-F5344CB8AC3E}">
        <p14:creationId xmlns:p14="http://schemas.microsoft.com/office/powerpoint/2010/main" val="903048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2020 Planned outputs </a:t>
            </a:r>
            <a:r>
              <a:rPr lang="en-US" sz="2000" b="1" dirty="0">
                <a:latin typeface="Century Gothic" panose="020B0502020202020204" pitchFamily="34" charset="0"/>
              </a:rPr>
              <a:t>(all budget sources: 18, 11, 23, 35)</a:t>
            </a:r>
            <a:endParaRPr lang="en-GB" sz="2800" b="1" dirty="0">
              <a:latin typeface="Century Gothic" panose="020B0502020202020204" pitchFamily="34" charset="0"/>
            </a:endParaRPr>
          </a:p>
        </p:txBody>
      </p:sp>
      <p:sp>
        <p:nvSpPr>
          <p:cNvPr id="4" name="TextBox 3"/>
          <p:cNvSpPr txBox="1"/>
          <p:nvPr/>
        </p:nvSpPr>
        <p:spPr>
          <a:xfrm>
            <a:off x="572437" y="1200052"/>
            <a:ext cx="11029506" cy="1015663"/>
          </a:xfrm>
          <a:prstGeom prst="rect">
            <a:avLst/>
          </a:prstGeom>
          <a:solidFill>
            <a:srgbClr val="FF0000"/>
          </a:solid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RA.2.  Improved availability of harmonized statistics in ECA databases and enhanced support for member States in their efforts to produce and disseminate comparable data and statistics </a:t>
            </a:r>
            <a:endParaRPr lang="en-US" sz="1600" b="1" dirty="0">
              <a:solidFill>
                <a:schemeClr val="bg1"/>
              </a:solidFill>
            </a:endParaRPr>
          </a:p>
        </p:txBody>
      </p:sp>
      <p:sp>
        <p:nvSpPr>
          <p:cNvPr id="7" name="TextBox 6"/>
          <p:cNvSpPr txBox="1"/>
          <p:nvPr/>
        </p:nvSpPr>
        <p:spPr>
          <a:xfrm>
            <a:off x="541810" y="2301382"/>
            <a:ext cx="11029506" cy="1323439"/>
          </a:xfrm>
          <a:prstGeom prst="rect">
            <a:avLst/>
          </a:prstGeom>
          <a:solidFill>
            <a:srgbClr val="FFC000"/>
          </a:solidFill>
        </p:spPr>
        <p:txBody>
          <a:bodyPr wrap="square" rtlCol="0">
            <a:spAutoFit/>
          </a:bodyPr>
          <a:lstStyle/>
          <a:p>
            <a:r>
              <a:rPr lang="en-US" sz="2000" b="1" dirty="0">
                <a:latin typeface="Arial" panose="020B0604020202020204" pitchFamily="34" charset="0"/>
                <a:cs typeface="Arial" panose="020B0604020202020204" pitchFamily="34" charset="0"/>
              </a:rPr>
              <a:t>Performance measures: </a:t>
            </a:r>
            <a:r>
              <a:rPr lang="en-US" sz="2000" dirty="0"/>
              <a:t>Increased number of member States with at least one data point for 50 per cent of a regional set of indicators for the 2030 Agenda for Sustainable Development and Agenda 2063 that exist in the ECA databases; Baseline 2019: </a:t>
            </a:r>
            <a:r>
              <a:rPr lang="en-US" sz="2000" i="1" dirty="0"/>
              <a:t>10 ; </a:t>
            </a:r>
            <a:r>
              <a:rPr lang="en-US" sz="2000" dirty="0"/>
              <a:t>Target </a:t>
            </a:r>
            <a:r>
              <a:rPr lang="en-US" sz="2000" i="1" dirty="0"/>
              <a:t>(for 2020):  20 ;</a:t>
            </a:r>
            <a:r>
              <a:rPr lang="en-GB" i="1" dirty="0"/>
              <a:t> </a:t>
            </a:r>
          </a:p>
          <a:p>
            <a:endParaRPr lang="en-US" sz="2000" dirty="0">
              <a:latin typeface="Arial" panose="020B0604020202020204" pitchFamily="34" charset="0"/>
              <a:cs typeface="Arial" panose="020B0604020202020204" pitchFamily="34" charset="0"/>
            </a:endParaRPr>
          </a:p>
        </p:txBody>
      </p:sp>
      <p:sp>
        <p:nvSpPr>
          <p:cNvPr id="8" name="TextBox 7"/>
          <p:cNvSpPr txBox="1"/>
          <p:nvPr/>
        </p:nvSpPr>
        <p:spPr>
          <a:xfrm>
            <a:off x="581247" y="3519156"/>
            <a:ext cx="11029506" cy="2893100"/>
          </a:xfrm>
          <a:prstGeom prst="rect">
            <a:avLst/>
          </a:prstGeom>
          <a:solidFill>
            <a:srgbClr val="FCE9D0"/>
          </a:solidFill>
        </p:spPr>
        <p:txBody>
          <a:bodyPr wrap="square" rtlCol="0">
            <a:spAutoFit/>
          </a:bodyPr>
          <a:lstStyle/>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List of outputs under SP’s most significant result</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t>(Convening) SDG Portal  and  revamping of </a:t>
            </a:r>
            <a:r>
              <a:rPr lang="en-US" dirty="0" err="1"/>
              <a:t>ECAStats</a:t>
            </a:r>
            <a:r>
              <a:rPr lang="en-US" dirty="0"/>
              <a:t> to cater for variety of data sources and store for use by policy makers</a:t>
            </a:r>
            <a:r>
              <a:rPr lang="en-US" sz="1400" dirty="0"/>
              <a:t> </a:t>
            </a:r>
            <a:r>
              <a:rPr lang="en-US" dirty="0"/>
              <a:t> </a:t>
            </a:r>
            <a:r>
              <a:rPr lang="en-US" u="sng" dirty="0">
                <a:hlinkClick r:id="rId2"/>
              </a:rPr>
              <a:t>https://ecastats.uneca.org/data/sdgsafrica.aspx</a:t>
            </a:r>
            <a:r>
              <a:rPr lang="en-US" u="sng" dirty="0"/>
              <a:t>; [</a:t>
            </a:r>
            <a:r>
              <a:rPr lang="en-US" dirty="0">
                <a:solidFill>
                  <a:srgbClr val="33CC33"/>
                </a:solidFill>
              </a:rPr>
              <a:t>ES –Compact  EA.1.1 and PM.1.1.5</a:t>
            </a:r>
            <a:r>
              <a:rPr lang="en-US" u="sng" dirty="0"/>
              <a:t>]</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Price Watch Center on consumer price indices for households (CPI):https://ecastats.uneca.org/</a:t>
            </a:r>
            <a:r>
              <a:rPr lang="en-US" dirty="0" err="1"/>
              <a:t>pricewatch</a:t>
            </a:r>
            <a:r>
              <a:rPr lang="en-US" dirty="0"/>
              <a:t>/; [</a:t>
            </a:r>
            <a:r>
              <a:rPr lang="en-US" dirty="0">
                <a:solidFill>
                  <a:srgbClr val="33CC33"/>
                </a:solidFill>
              </a:rPr>
              <a:t>ES-Compact EA.1.1 and PM.1.1.4</a:t>
            </a:r>
            <a:r>
              <a:rPr lang="en-US" dirty="0"/>
              <a:t>]</a:t>
            </a:r>
          </a:p>
          <a:p>
            <a:pPr lvl="1"/>
            <a:r>
              <a:rPr lang="en-US" dirty="0"/>
              <a:t> </a:t>
            </a:r>
          </a:p>
          <a:p>
            <a:pPr marL="742950" lvl="1" indent="-285750">
              <a:buFont typeface="Arial" panose="020B0604020202020204" pitchFamily="34" charset="0"/>
              <a:buChar char="•"/>
            </a:pPr>
            <a:endParaRPr lang="en-US" dirty="0"/>
          </a:p>
          <a:p>
            <a:endParaRPr lang="en-US" sz="1600" b="1" dirty="0">
              <a:solidFill>
                <a:schemeClr val="bg1"/>
              </a:solidFill>
            </a:endParaRPr>
          </a:p>
        </p:txBody>
      </p:sp>
    </p:spTree>
    <p:extLst>
      <p:ext uri="{BB962C8B-B14F-4D97-AF65-F5344CB8AC3E}">
        <p14:creationId xmlns:p14="http://schemas.microsoft.com/office/powerpoint/2010/main" val="3431359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p:cNvSpPr/>
          <p:nvPr/>
        </p:nvSpPr>
        <p:spPr>
          <a:xfrm>
            <a:off x="572437" y="184019"/>
            <a:ext cx="1112794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HOW? Delivery modalities for outputs of RA1and RA2</a:t>
            </a:r>
            <a:endParaRPr lang="en-GB" sz="2800" b="1" dirty="0">
              <a:latin typeface="Century Gothic" panose="020B0502020202020204" pitchFamily="34" charset="0"/>
            </a:endParaRPr>
          </a:p>
        </p:txBody>
      </p:sp>
      <p:grpSp>
        <p:nvGrpSpPr>
          <p:cNvPr id="4" name="Group 3"/>
          <p:cNvGrpSpPr/>
          <p:nvPr/>
        </p:nvGrpSpPr>
        <p:grpSpPr>
          <a:xfrm>
            <a:off x="549623" y="990931"/>
            <a:ext cx="7354248" cy="2657433"/>
            <a:chOff x="549941" y="972459"/>
            <a:chExt cx="7266644" cy="2888350"/>
          </a:xfrm>
        </p:grpSpPr>
        <p:sp>
          <p:nvSpPr>
            <p:cNvPr id="5" name="Freeform 4"/>
            <p:cNvSpPr/>
            <p:nvPr/>
          </p:nvSpPr>
          <p:spPr>
            <a:xfrm>
              <a:off x="4262911" y="992188"/>
              <a:ext cx="3553674" cy="80004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a:r>
                <a:rPr lang="en-US" b="1" dirty="0">
                  <a:latin typeface="Arial" panose="020B0604020202020204" pitchFamily="34" charset="0"/>
                  <a:cs typeface="Arial" panose="020B0604020202020204" pitchFamily="34" charset="0"/>
                </a:rPr>
                <a:t>Joint delivery with other SPs &amp; external partners (AUC, UN and others)</a:t>
              </a:r>
            </a:p>
          </p:txBody>
        </p:sp>
        <p:sp>
          <p:nvSpPr>
            <p:cNvPr id="7" name="Freeform 6"/>
            <p:cNvSpPr/>
            <p:nvPr/>
          </p:nvSpPr>
          <p:spPr>
            <a:xfrm>
              <a:off x="4262909" y="1846947"/>
              <a:ext cx="3553675" cy="2013862"/>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AUC (</a:t>
              </a:r>
              <a:r>
                <a:rPr lang="en-US" sz="1400" kern="1200" dirty="0">
                  <a:latin typeface="Arial" panose="020B0604020202020204" pitchFamily="34" charset="0"/>
                  <a:cs typeface="Arial" panose="020B0604020202020204" pitchFamily="34" charset="0"/>
                </a:rPr>
                <a:t>ASCC</a:t>
              </a:r>
              <a:r>
                <a:rPr lang="en-US" sz="2000" kern="1200" dirty="0">
                  <a:latin typeface="Arial" panose="020B0604020202020204" pitchFamily="34" charset="0"/>
                  <a:cs typeface="Arial" panose="020B0604020202020204" pitchFamily="34" charset="0"/>
                </a:rPr>
                <a:t>)</a:t>
              </a:r>
            </a:p>
            <a:p>
              <a:pPr marL="228600" lvl="1" indent="-228600" algn="l" defTabSz="889000">
                <a:lnSpc>
                  <a:spcPct val="90000"/>
                </a:lnSpc>
                <a:spcBef>
                  <a:spcPct val="0"/>
                </a:spcBef>
                <a:spcAft>
                  <a:spcPct val="15000"/>
                </a:spcAft>
                <a:buChar char="••"/>
              </a:pPr>
              <a:r>
                <a:rPr lang="en-US" sz="2000" dirty="0">
                  <a:latin typeface="Arial" panose="020B0604020202020204" pitchFamily="34" charset="0"/>
                  <a:cs typeface="Arial" panose="020B0604020202020204" pitchFamily="34" charset="0"/>
                </a:rPr>
                <a:t>AfDB; </a:t>
              </a:r>
              <a:r>
                <a:rPr lang="en-US" sz="2000" kern="1200" dirty="0">
                  <a:latin typeface="Arial" panose="020B0604020202020204" pitchFamily="34" charset="0"/>
                  <a:cs typeface="Arial" panose="020B0604020202020204" pitchFamily="34" charset="0"/>
                </a:rPr>
                <a:t>PARIS21; </a:t>
              </a:r>
              <a:r>
                <a:rPr lang="en-US" sz="2000" dirty="0">
                  <a:latin typeface="Arial" panose="020B0604020202020204" pitchFamily="34" charset="0"/>
                  <a:cs typeface="Arial" panose="020B0604020202020204" pitchFamily="34" charset="0"/>
                </a:rPr>
                <a:t>AFRISTAT</a:t>
              </a:r>
            </a:p>
            <a:p>
              <a:pPr marL="228600" lvl="1" indent="-228600" algn="l" defTabSz="889000">
                <a:lnSpc>
                  <a:spcPct val="90000"/>
                </a:lnSpc>
                <a:spcBef>
                  <a:spcPct val="0"/>
                </a:spcBef>
                <a:spcAft>
                  <a:spcPct val="15000"/>
                </a:spcAft>
                <a:buChar char="••"/>
              </a:pPr>
              <a:r>
                <a:rPr lang="en-US" sz="2000" dirty="0">
                  <a:latin typeface="Arial" panose="020B0604020202020204" pitchFamily="34" charset="0"/>
                  <a:cs typeface="Arial" panose="020B0604020202020204" pitchFamily="34" charset="0"/>
                </a:rPr>
                <a:t>UN-Agencies </a:t>
              </a:r>
              <a:endParaRPr lang="en-US" sz="2000" kern="1200" dirty="0">
                <a:latin typeface="Arial" panose="020B0604020202020204" pitchFamily="34" charset="0"/>
                <a:cs typeface="Arial" panose="020B0604020202020204" pitchFamily="34" charset="0"/>
              </a:endParaRPr>
            </a:p>
            <a:p>
              <a:pPr marL="228600" lvl="1" indent="-228600" defTabSz="889000">
                <a:lnSpc>
                  <a:spcPct val="90000"/>
                </a:lnSpc>
                <a:spcBef>
                  <a:spcPct val="0"/>
                </a:spcBef>
                <a:spcAft>
                  <a:spcPct val="15000"/>
                </a:spcAft>
                <a:buFontTx/>
                <a:buChar char="••"/>
              </a:pPr>
              <a:r>
                <a:rPr lang="en-GB" sz="2000" dirty="0">
                  <a:latin typeface="Arial" panose="020B0604020202020204" pitchFamily="34" charset="0"/>
                  <a:cs typeface="Arial" panose="020B0604020202020204" pitchFamily="34" charset="0"/>
                </a:rPr>
                <a:t>G</a:t>
              </a:r>
              <a:r>
                <a:rPr lang="en-US" sz="2000" dirty="0">
                  <a:latin typeface="Arial" panose="020B0604020202020204" pitchFamily="34" charset="0"/>
                  <a:cs typeface="Arial" panose="020B0604020202020204" pitchFamily="34" charset="0"/>
                </a:rPr>
                <a:t>PSDD</a:t>
              </a:r>
            </a:p>
            <a:p>
              <a:pPr marL="228600" lvl="1" indent="-228600" algn="l" defTabSz="889000">
                <a:lnSpc>
                  <a:spcPct val="90000"/>
                </a:lnSpc>
                <a:spcBef>
                  <a:spcPct val="0"/>
                </a:spcBef>
                <a:spcAft>
                  <a:spcPct val="15000"/>
                </a:spcAft>
                <a:buChar char="••"/>
              </a:pPr>
              <a:endParaRPr lang="en-US" sz="2000" kern="1200" dirty="0">
                <a:latin typeface="Arial" panose="020B0604020202020204" pitchFamily="34" charset="0"/>
                <a:cs typeface="Arial" panose="020B0604020202020204" pitchFamily="34" charset="0"/>
              </a:endParaRPr>
            </a:p>
          </p:txBody>
        </p:sp>
        <p:sp>
          <p:nvSpPr>
            <p:cNvPr id="8" name="Freeform 7"/>
            <p:cNvSpPr/>
            <p:nvPr/>
          </p:nvSpPr>
          <p:spPr>
            <a:xfrm>
              <a:off x="549941" y="972459"/>
              <a:ext cx="3477704" cy="787864"/>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a:r>
                <a:rPr lang="en-US" sz="2000" b="1" dirty="0">
                  <a:latin typeface="Arial" panose="020B0604020202020204" pitchFamily="34" charset="0"/>
                  <a:cs typeface="Arial" panose="020B0604020202020204" pitchFamily="34" charset="0"/>
                </a:rPr>
                <a:t>Alignment with ECA’s strategic directions</a:t>
              </a:r>
            </a:p>
          </p:txBody>
        </p:sp>
        <p:sp>
          <p:nvSpPr>
            <p:cNvPr id="9" name="Freeform 8"/>
            <p:cNvSpPr/>
            <p:nvPr/>
          </p:nvSpPr>
          <p:spPr>
            <a:xfrm>
              <a:off x="549941" y="1846946"/>
              <a:ext cx="3477704" cy="2013862"/>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0" lvl="1" algn="l" defTabSz="889000">
                <a:lnSpc>
                  <a:spcPct val="90000"/>
                </a:lnSpc>
                <a:spcBef>
                  <a:spcPct val="0"/>
                </a:spcBef>
                <a:spcAft>
                  <a:spcPct val="15000"/>
                </a:spcAft>
              </a:pPr>
              <a:endParaRPr lang="en-US"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endParaRPr lang="en-US" sz="2000" kern="1200" dirty="0">
                <a:latin typeface="Arial" panose="020B0604020202020204" pitchFamily="34" charset="0"/>
                <a:cs typeface="Arial" panose="020B0604020202020204" pitchFamily="34" charset="0"/>
              </a:endParaRPr>
            </a:p>
          </p:txBody>
        </p:sp>
      </p:gr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147" y="2855157"/>
            <a:ext cx="1078179" cy="799339"/>
          </a:xfrm>
          <a:prstGeom prst="rect">
            <a:avLst/>
          </a:prstGeom>
        </p:spPr>
      </p:pic>
      <p:sp>
        <p:nvSpPr>
          <p:cNvPr id="2" name="Rectangle 1"/>
          <p:cNvSpPr/>
          <p:nvPr/>
        </p:nvSpPr>
        <p:spPr>
          <a:xfrm>
            <a:off x="930990" y="1745169"/>
            <a:ext cx="2449838" cy="286232"/>
          </a:xfrm>
          <a:prstGeom prst="rect">
            <a:avLst/>
          </a:prstGeom>
        </p:spPr>
        <p:txBody>
          <a:bodyPr wrap="none">
            <a:spAutoFit/>
          </a:bodyPr>
          <a:lstStyle/>
          <a:p>
            <a:pPr marL="0" lvl="1" defTabSz="622300">
              <a:lnSpc>
                <a:spcPct val="90000"/>
              </a:lnSpc>
              <a:spcBef>
                <a:spcPct val="0"/>
              </a:spcBef>
              <a:spcAft>
                <a:spcPct val="15000"/>
              </a:spcAft>
            </a:pPr>
            <a:r>
              <a:rPr lang="en-US" sz="1400" b="1" i="1" dirty="0"/>
              <a:t>(pick the relevant ECA SD icon)</a:t>
            </a:r>
          </a:p>
        </p:txBody>
      </p:sp>
      <p:sp>
        <p:nvSpPr>
          <p:cNvPr id="17" name="Freeform 16"/>
          <p:cNvSpPr/>
          <p:nvPr/>
        </p:nvSpPr>
        <p:spPr>
          <a:xfrm>
            <a:off x="8130276" y="1010660"/>
            <a:ext cx="3519628" cy="734509"/>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4"/>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kern="1200" dirty="0">
                <a:latin typeface="Arial" panose="020B0604020202020204" pitchFamily="34" charset="0"/>
                <a:cs typeface="Arial" panose="020B0604020202020204" pitchFamily="34" charset="0"/>
              </a:rPr>
              <a:t>Countries of Focus</a:t>
            </a:r>
          </a:p>
        </p:txBody>
      </p:sp>
      <p:sp>
        <p:nvSpPr>
          <p:cNvPr id="18" name="Freeform 17"/>
          <p:cNvSpPr/>
          <p:nvPr/>
        </p:nvSpPr>
        <p:spPr>
          <a:xfrm>
            <a:off x="8130276" y="1805896"/>
            <a:ext cx="3519628" cy="2016568"/>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a:solidFill>
            <a:schemeClr val="accent4">
              <a:lumMod val="20000"/>
              <a:lumOff val="80000"/>
              <a:alpha val="90000"/>
            </a:schemeClr>
          </a:solid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r>
              <a:rPr lang="en-GB" sz="1600" dirty="0"/>
              <a:t>RA1: Kenya, Namibia and Ghana</a:t>
            </a:r>
          </a:p>
          <a:p>
            <a:r>
              <a:rPr lang="en-GB" sz="1600" dirty="0"/>
              <a:t>RA2: All African countries</a:t>
            </a:r>
            <a:endParaRPr lang="en-US" sz="1600" dirty="0"/>
          </a:p>
          <a:p>
            <a:pPr marL="228600" lvl="1" indent="-228600" algn="l" defTabSz="889000">
              <a:lnSpc>
                <a:spcPct val="90000"/>
              </a:lnSpc>
              <a:spcBef>
                <a:spcPct val="0"/>
              </a:spcBef>
              <a:spcAft>
                <a:spcPct val="15000"/>
              </a:spcAft>
              <a:buChar char="••"/>
            </a:pPr>
            <a:endParaRPr lang="en-US" sz="2000" kern="1200" dirty="0">
              <a:latin typeface="Arial" panose="020B0604020202020204" pitchFamily="34" charset="0"/>
              <a:cs typeface="Arial" panose="020B0604020202020204" pitchFamily="34" charset="0"/>
            </a:endParaRP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786" y="2041422"/>
            <a:ext cx="700196" cy="762161"/>
          </a:xfrm>
          <a:prstGeom prst="rect">
            <a:avLst/>
          </a:prstGeom>
        </p:spPr>
      </p:pic>
      <p:grpSp>
        <p:nvGrpSpPr>
          <p:cNvPr id="32" name="Group 31"/>
          <p:cNvGrpSpPr/>
          <p:nvPr/>
        </p:nvGrpSpPr>
        <p:grpSpPr>
          <a:xfrm>
            <a:off x="545011" y="3803397"/>
            <a:ext cx="7354248" cy="2791367"/>
            <a:chOff x="549941" y="972459"/>
            <a:chExt cx="7266644" cy="2888350"/>
          </a:xfrm>
        </p:grpSpPr>
        <p:sp>
          <p:nvSpPr>
            <p:cNvPr id="33" name="Freeform 32"/>
            <p:cNvSpPr/>
            <p:nvPr/>
          </p:nvSpPr>
          <p:spPr>
            <a:xfrm>
              <a:off x="4262911" y="992188"/>
              <a:ext cx="3553674" cy="746257"/>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5">
                <a:lumMod val="75000"/>
              </a:schemeClr>
            </a:solidFill>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a:r>
                <a:rPr lang="en-US" b="1" dirty="0">
                  <a:latin typeface="Arial" panose="020B0604020202020204" pitchFamily="34" charset="0"/>
                  <a:cs typeface="Arial" panose="020B0604020202020204" pitchFamily="34" charset="0"/>
                </a:rPr>
                <a:t>OIBCs (if applicable)</a:t>
              </a:r>
            </a:p>
          </p:txBody>
        </p:sp>
        <p:sp>
          <p:nvSpPr>
            <p:cNvPr id="34" name="Freeform 33"/>
            <p:cNvSpPr/>
            <p:nvPr/>
          </p:nvSpPr>
          <p:spPr>
            <a:xfrm>
              <a:off x="4262909" y="1846947"/>
              <a:ext cx="3553675" cy="2013862"/>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a:solidFill>
              <a:srgbClr val="CCFFFF">
                <a:alpha val="90000"/>
              </a:srgbClr>
            </a:solidFill>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defTabSz="889000">
                <a:lnSpc>
                  <a:spcPct val="90000"/>
                </a:lnSpc>
                <a:spcBef>
                  <a:spcPct val="0"/>
                </a:spcBef>
                <a:spcAft>
                  <a:spcPct val="15000"/>
                </a:spcAft>
                <a:buChar char="••"/>
              </a:pPr>
              <a:r>
                <a:rPr lang="en-US" sz="2000" kern="1200" dirty="0">
                  <a:latin typeface="Arial" panose="020B0604020202020204" pitchFamily="34" charset="0"/>
                  <a:cs typeface="Arial" panose="020B0604020202020204" pitchFamily="34" charset="0"/>
                </a:rPr>
                <a:t>OIBC-1: </a:t>
              </a:r>
              <a:r>
                <a:rPr lang="en-ZA" dirty="0"/>
                <a:t>Strengthened integrated data and statistical systems for sustainable development: list of flagship initiatives (3). [</a:t>
              </a:r>
              <a:r>
                <a:rPr lang="en-ZA" dirty="0">
                  <a:solidFill>
                    <a:srgbClr val="33CC33"/>
                  </a:solidFill>
                </a:rPr>
                <a:t>ES-Compact EA.1.1 and PM.1.1.5</a:t>
              </a:r>
              <a:r>
                <a:rPr lang="en-ZA" dirty="0"/>
                <a:t>] </a:t>
              </a:r>
              <a:endParaRPr lang="en-US"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endParaRPr lang="en-US" sz="2000" kern="1200" dirty="0">
                <a:latin typeface="Arial" panose="020B0604020202020204" pitchFamily="34" charset="0"/>
                <a:cs typeface="Arial" panose="020B0604020202020204" pitchFamily="34" charset="0"/>
              </a:endParaRPr>
            </a:p>
          </p:txBody>
        </p:sp>
        <p:sp>
          <p:nvSpPr>
            <p:cNvPr id="35" name="Freeform 34"/>
            <p:cNvSpPr/>
            <p:nvPr/>
          </p:nvSpPr>
          <p:spPr>
            <a:xfrm>
              <a:off x="549941" y="972459"/>
              <a:ext cx="3477704" cy="765986"/>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00B050"/>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a:r>
                <a:rPr lang="en-US" sz="2000" b="1" dirty="0">
                  <a:latin typeface="Arial" panose="020B0604020202020204" pitchFamily="34" charset="0"/>
                  <a:cs typeface="Arial" panose="020B0604020202020204" pitchFamily="34" charset="0"/>
                </a:rPr>
                <a:t>Contribution to the SDGs</a:t>
              </a:r>
            </a:p>
          </p:txBody>
        </p:sp>
        <p:sp>
          <p:nvSpPr>
            <p:cNvPr id="36" name="Freeform 35"/>
            <p:cNvSpPr/>
            <p:nvPr/>
          </p:nvSpPr>
          <p:spPr>
            <a:xfrm>
              <a:off x="549941" y="1846946"/>
              <a:ext cx="3477704" cy="2013862"/>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0" lvl="1" algn="l" defTabSz="889000">
                <a:lnSpc>
                  <a:spcPct val="90000"/>
                </a:lnSpc>
                <a:spcBef>
                  <a:spcPct val="0"/>
                </a:spcBef>
                <a:spcAft>
                  <a:spcPct val="15000"/>
                </a:spcAft>
              </a:pPr>
              <a:endParaRPr lang="en-US" sz="2000" kern="1200" dirty="0">
                <a:latin typeface="Arial" panose="020B0604020202020204" pitchFamily="34" charset="0"/>
                <a:cs typeface="Arial" panose="020B0604020202020204" pitchFamily="34" charset="0"/>
              </a:endParaRPr>
            </a:p>
            <a:p>
              <a:pPr marL="228600" lvl="1" indent="-228600" algn="l" defTabSz="889000">
                <a:lnSpc>
                  <a:spcPct val="90000"/>
                </a:lnSpc>
                <a:spcBef>
                  <a:spcPct val="0"/>
                </a:spcBef>
                <a:spcAft>
                  <a:spcPct val="15000"/>
                </a:spcAft>
                <a:buChar char="••"/>
              </a:pPr>
              <a:endParaRPr lang="en-US" sz="2000" kern="1200" dirty="0">
                <a:latin typeface="Arial" panose="020B0604020202020204" pitchFamily="34" charset="0"/>
                <a:cs typeface="Arial" panose="020B0604020202020204" pitchFamily="34" charset="0"/>
              </a:endParaRPr>
            </a:p>
          </p:txBody>
        </p:sp>
      </p:grpSp>
      <p:sp>
        <p:nvSpPr>
          <p:cNvPr id="37" name="Freeform 36"/>
          <p:cNvSpPr/>
          <p:nvPr/>
        </p:nvSpPr>
        <p:spPr>
          <a:xfrm>
            <a:off x="8125664" y="3823126"/>
            <a:ext cx="3519628" cy="67671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66"/>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US" sz="2000" b="1" dirty="0">
                <a:latin typeface="Arial" panose="020B0604020202020204" pitchFamily="34" charset="0"/>
                <a:cs typeface="Arial" panose="020B0604020202020204" pitchFamily="34" charset="0"/>
              </a:rPr>
              <a:t>Gender Mainstreaming</a:t>
            </a:r>
          </a:p>
        </p:txBody>
      </p:sp>
      <p:sp>
        <p:nvSpPr>
          <p:cNvPr id="38" name="Freeform 37"/>
          <p:cNvSpPr/>
          <p:nvPr/>
        </p:nvSpPr>
        <p:spPr>
          <a:xfrm>
            <a:off x="8125664" y="4607971"/>
            <a:ext cx="3519628" cy="1986792"/>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a:solidFill>
            <a:srgbClr val="FFC5DC">
              <a:alpha val="89804"/>
            </a:srgbClr>
          </a:solid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r>
              <a:rPr lang="en-US" dirty="0"/>
              <a:t>Technical support to the partnership Data2X, ECA project on improving the production and use of gender data within National Statistics Systems </a:t>
            </a:r>
          </a:p>
          <a:p>
            <a:pPr marL="228600" lvl="1" indent="-228600" algn="l" defTabSz="889000">
              <a:lnSpc>
                <a:spcPct val="90000"/>
              </a:lnSpc>
              <a:spcBef>
                <a:spcPct val="0"/>
              </a:spcBef>
              <a:spcAft>
                <a:spcPct val="15000"/>
              </a:spcAft>
              <a:buChar char="••"/>
            </a:pPr>
            <a:endParaRPr lang="en-US" sz="2000" kern="1200" dirty="0">
              <a:latin typeface="Arial" panose="020B0604020202020204" pitchFamily="34" charset="0"/>
              <a:cs typeface="Arial" panose="020B0604020202020204" pitchFamily="34" charset="0"/>
            </a:endParaRPr>
          </a:p>
        </p:txBody>
      </p:sp>
      <p:pic>
        <p:nvPicPr>
          <p:cNvPr id="39" name="Pictur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2585" y="4976092"/>
            <a:ext cx="519252" cy="519252"/>
          </a:xfrm>
          <a:prstGeom prst="rect">
            <a:avLst/>
          </a:prstGeom>
        </p:spPr>
      </p:pic>
      <p:pic>
        <p:nvPicPr>
          <p:cNvPr id="40" name="Pictur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5503" y="4976092"/>
            <a:ext cx="519252" cy="519252"/>
          </a:xfrm>
          <a:prstGeom prst="rect">
            <a:avLst/>
          </a:prstGeom>
        </p:spPr>
      </p:pic>
      <p:pic>
        <p:nvPicPr>
          <p:cNvPr id="41" name="Picture 4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8185" y="4976092"/>
            <a:ext cx="519252" cy="519252"/>
          </a:xfrm>
          <a:prstGeom prst="rect">
            <a:avLst/>
          </a:prstGeom>
        </p:spPr>
      </p:pic>
      <p:pic>
        <p:nvPicPr>
          <p:cNvPr id="42" name="Picture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96434" y="4989015"/>
            <a:ext cx="519252" cy="519252"/>
          </a:xfrm>
          <a:prstGeom prst="rect">
            <a:avLst/>
          </a:prstGeom>
        </p:spPr>
      </p:pic>
      <p:pic>
        <p:nvPicPr>
          <p:cNvPr id="43" name="Picture 4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65185" y="4985774"/>
            <a:ext cx="519252" cy="519252"/>
          </a:xfrm>
          <a:prstGeom prst="rect">
            <a:avLst/>
          </a:prstGeom>
        </p:spPr>
      </p:pic>
      <p:pic>
        <p:nvPicPr>
          <p:cNvPr id="44" name="Picture 4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54253" y="4997328"/>
            <a:ext cx="519252" cy="519252"/>
          </a:xfrm>
          <a:prstGeom prst="rect">
            <a:avLst/>
          </a:prstGeom>
        </p:spPr>
      </p:pic>
      <p:pic>
        <p:nvPicPr>
          <p:cNvPr id="45" name="Picture 4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92267" y="5528225"/>
            <a:ext cx="519252" cy="519252"/>
          </a:xfrm>
          <a:prstGeom prst="rect">
            <a:avLst/>
          </a:prstGeom>
        </p:spPr>
      </p:pic>
      <p:pic>
        <p:nvPicPr>
          <p:cNvPr id="46" name="Picture 4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65185" y="5539621"/>
            <a:ext cx="519252" cy="519252"/>
          </a:xfrm>
          <a:prstGeom prst="rect">
            <a:avLst/>
          </a:prstGeom>
        </p:spPr>
      </p:pic>
      <p:pic>
        <p:nvPicPr>
          <p:cNvPr id="47" name="Picture 4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57867" y="5539621"/>
            <a:ext cx="519252" cy="519252"/>
          </a:xfrm>
          <a:prstGeom prst="rect">
            <a:avLst/>
          </a:prstGeom>
        </p:spPr>
      </p:pic>
      <p:pic>
        <p:nvPicPr>
          <p:cNvPr id="48" name="Picture 4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7933" y="6078463"/>
            <a:ext cx="519252" cy="519252"/>
          </a:xfrm>
          <a:prstGeom prst="rect">
            <a:avLst/>
          </a:prstGeom>
        </p:spPr>
      </p:pic>
      <p:pic>
        <p:nvPicPr>
          <p:cNvPr id="49" name="Picture 4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226684" y="6059144"/>
            <a:ext cx="519252" cy="519252"/>
          </a:xfrm>
          <a:prstGeom prst="rect">
            <a:avLst/>
          </a:prstGeom>
        </p:spPr>
      </p:pic>
      <p:pic>
        <p:nvPicPr>
          <p:cNvPr id="50" name="Picture 4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15752" y="6056516"/>
            <a:ext cx="519252" cy="519252"/>
          </a:xfrm>
          <a:prstGeom prst="rect">
            <a:avLst/>
          </a:prstGeom>
        </p:spPr>
      </p:pic>
      <p:pic>
        <p:nvPicPr>
          <p:cNvPr id="51" name="Picture 5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401805" y="6062877"/>
            <a:ext cx="519252" cy="519252"/>
          </a:xfrm>
          <a:prstGeom prst="rect">
            <a:avLst/>
          </a:prstGeom>
        </p:spPr>
      </p:pic>
      <p:pic>
        <p:nvPicPr>
          <p:cNvPr id="52" name="Picture 5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990116" y="6048003"/>
            <a:ext cx="519252" cy="519252"/>
          </a:xfrm>
          <a:prstGeom prst="rect">
            <a:avLst/>
          </a:prstGeom>
        </p:spPr>
      </p:pic>
      <p:pic>
        <p:nvPicPr>
          <p:cNvPr id="53" name="Picture 52"/>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42585" y="5511599"/>
            <a:ext cx="519252" cy="519252"/>
          </a:xfrm>
          <a:prstGeom prst="rect">
            <a:avLst/>
          </a:prstGeom>
        </p:spPr>
      </p:pic>
      <p:pic>
        <p:nvPicPr>
          <p:cNvPr id="54" name="Picture 53"/>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231653" y="5519912"/>
            <a:ext cx="519252" cy="519252"/>
          </a:xfrm>
          <a:prstGeom prst="rect">
            <a:avLst/>
          </a:prstGeom>
        </p:spPr>
      </p:pic>
      <p:pic>
        <p:nvPicPr>
          <p:cNvPr id="55" name="Picture 54"/>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815752" y="5528225"/>
            <a:ext cx="519252" cy="519252"/>
          </a:xfrm>
          <a:prstGeom prst="rect">
            <a:avLst/>
          </a:prstGeom>
        </p:spPr>
      </p:pic>
      <p:sp>
        <p:nvSpPr>
          <p:cNvPr id="6" name="Rectangle 5"/>
          <p:cNvSpPr/>
          <p:nvPr/>
        </p:nvSpPr>
        <p:spPr>
          <a:xfrm>
            <a:off x="524502" y="4499838"/>
            <a:ext cx="3521295" cy="535531"/>
          </a:xfrm>
          <a:prstGeom prst="rect">
            <a:avLst/>
          </a:prstGeom>
        </p:spPr>
        <p:txBody>
          <a:bodyPr wrap="square">
            <a:spAutoFit/>
          </a:bodyPr>
          <a:lstStyle/>
          <a:p>
            <a:pPr marL="0" lvl="1" defTabSz="889000">
              <a:lnSpc>
                <a:spcPct val="90000"/>
              </a:lnSpc>
              <a:spcBef>
                <a:spcPct val="0"/>
              </a:spcBef>
              <a:spcAft>
                <a:spcPct val="15000"/>
              </a:spcAft>
            </a:pPr>
            <a:r>
              <a:rPr lang="en-US" sz="1600" b="1" i="1" dirty="0"/>
              <a:t>(All SDGs will be impacted from the statistical training)</a:t>
            </a:r>
          </a:p>
        </p:txBody>
      </p:sp>
      <p:pic>
        <p:nvPicPr>
          <p:cNvPr id="56" name="Picture 55">
            <a:extLst>
              <a:ext uri="{FF2B5EF4-FFF2-40B4-BE49-F238E27FC236}">
                <a16:creationId xmlns:a16="http://schemas.microsoft.com/office/drawing/2014/main" id="{84F6E010-7E64-4538-8A99-28D2C4BB54BB}"/>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562562" y="2113802"/>
            <a:ext cx="855107" cy="793143"/>
          </a:xfrm>
          <a:prstGeom prst="rect">
            <a:avLst/>
          </a:prstGeom>
        </p:spPr>
      </p:pic>
    </p:spTree>
    <p:extLst>
      <p:ext uri="{BB962C8B-B14F-4D97-AF65-F5344CB8AC3E}">
        <p14:creationId xmlns:p14="http://schemas.microsoft.com/office/powerpoint/2010/main" val="2623182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p:cNvSpPr/>
          <p:nvPr/>
        </p:nvSpPr>
        <p:spPr>
          <a:xfrm>
            <a:off x="572437" y="184018"/>
            <a:ext cx="11135191"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a:t>
            </a:r>
            <a:r>
              <a:rPr lang="en-US" sz="2800" b="1" dirty="0">
                <a:latin typeface="Century Gothic" panose="020B0502020202020204" pitchFamily="34" charset="0"/>
              </a:rPr>
              <a:t>Outputs delivered in Q2 </a:t>
            </a:r>
            <a:r>
              <a:rPr lang="en-US" sz="1400" b="1" dirty="0">
                <a:latin typeface="Century Gothic" panose="020B0502020202020204" pitchFamily="34" charset="0"/>
              </a:rPr>
              <a:t>(</a:t>
            </a:r>
            <a:r>
              <a:rPr lang="en-US" sz="1200" b="1" dirty="0">
                <a:latin typeface="Century Gothic" panose="020B0502020202020204" pitchFamily="34" charset="0"/>
              </a:rPr>
              <a:t>COVID related outputs)</a:t>
            </a:r>
            <a:endParaRPr lang="en-GB" sz="1200" b="1" dirty="0">
              <a:latin typeface="Century Gothic" panose="020B0502020202020204" pitchFamily="34" charset="0"/>
            </a:endParaRPr>
          </a:p>
        </p:txBody>
      </p:sp>
      <p:sp>
        <p:nvSpPr>
          <p:cNvPr id="7" name="TextBox 6"/>
          <p:cNvSpPr txBox="1"/>
          <p:nvPr/>
        </p:nvSpPr>
        <p:spPr>
          <a:xfrm>
            <a:off x="1052044" y="1008142"/>
            <a:ext cx="10655583" cy="1938992"/>
          </a:xfrm>
          <a:prstGeom prst="rect">
            <a:avLst/>
          </a:prstGeom>
          <a:solidFill>
            <a:srgbClr val="FFC000"/>
          </a:solidFill>
        </p:spPr>
        <p:txBody>
          <a:bodyPr wrap="square" rtlCol="0">
            <a:spAutoFit/>
          </a:bodyPr>
          <a:lstStyle/>
          <a:p>
            <a:pPr marL="342900" indent="-34290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b="1" dirty="0">
                <a:latin typeface="Arial" panose="020B0604020202020204" pitchFamily="34" charset="0"/>
                <a:cs typeface="Arial" panose="020B0604020202020204" pitchFamily="34" charset="0"/>
              </a:rPr>
              <a:t>ASSESSMENT OF THE IMPACT OF THE COVID-19 PANDEMIC ON AFRICA NSO OPERATIONS [</a:t>
            </a:r>
            <a:r>
              <a:rPr lang="en-US" dirty="0">
                <a:solidFill>
                  <a:srgbClr val="0070C0"/>
                </a:solidFill>
              </a:rPr>
              <a:t>ES-Compact EA.1.1 and PM.1.1.4</a:t>
            </a:r>
            <a:r>
              <a:rPr lang="en-US" sz="2000" b="1"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p:txBody>
      </p:sp>
      <p:grpSp>
        <p:nvGrpSpPr>
          <p:cNvPr id="8" name="Group 7"/>
          <p:cNvGrpSpPr/>
          <p:nvPr/>
        </p:nvGrpSpPr>
        <p:grpSpPr>
          <a:xfrm>
            <a:off x="587825" y="2720439"/>
            <a:ext cx="11119598" cy="2123658"/>
            <a:chOff x="602477" y="2942617"/>
            <a:chExt cx="10947005" cy="1926344"/>
          </a:xfrm>
          <a:solidFill>
            <a:srgbClr val="00B050"/>
          </a:solidFill>
        </p:grpSpPr>
        <p:sp>
          <p:nvSpPr>
            <p:cNvPr id="9" name="TextBox 8"/>
            <p:cNvSpPr txBox="1"/>
            <p:nvPr/>
          </p:nvSpPr>
          <p:spPr>
            <a:xfrm rot="16200000">
              <a:off x="-28407" y="3573501"/>
              <a:ext cx="1625368" cy="363599"/>
            </a:xfrm>
            <a:prstGeom prst="rect">
              <a:avLst/>
            </a:prstGeom>
            <a:grpFill/>
          </p:spPr>
          <p:txBody>
            <a:bodyPr wrap="square" rtlCol="0">
              <a:spAutoFit/>
            </a:bodyPr>
            <a:lstStyle>
              <a:defPPr>
                <a:defRPr lang="en-US"/>
              </a:defPPr>
              <a:lvl1pPr algn="ctr">
                <a:defRPr sz="1600" b="1">
                  <a:effectLst>
                    <a:outerShdw blurRad="38100" dist="38100" dir="2700000" algn="tl">
                      <a:srgbClr val="000000">
                        <a:alpha val="43137"/>
                      </a:srgbClr>
                    </a:outerShdw>
                  </a:effectLst>
                </a:defRPr>
              </a:lvl1pPr>
            </a:lstStyle>
            <a:p>
              <a:r>
                <a:rPr lang="en-US" sz="1800" dirty="0">
                  <a:effectLst/>
                  <a:latin typeface="Arial" panose="020B0604020202020204" pitchFamily="34" charset="0"/>
                  <a:cs typeface="Arial" panose="020B0604020202020204" pitchFamily="34" charset="0"/>
                </a:rPr>
                <a:t>CONVENING</a:t>
              </a:r>
            </a:p>
          </p:txBody>
        </p:sp>
        <p:sp>
          <p:nvSpPr>
            <p:cNvPr id="10" name="TextBox 9"/>
            <p:cNvSpPr txBox="1"/>
            <p:nvPr/>
          </p:nvSpPr>
          <p:spPr>
            <a:xfrm>
              <a:off x="1059490" y="2942617"/>
              <a:ext cx="10489992" cy="1926344"/>
            </a:xfrm>
            <a:prstGeom prst="rect">
              <a:avLst/>
            </a:prstGeom>
            <a:grpFill/>
          </p:spPr>
          <p:txBody>
            <a:bodyPr wrap="square" rtlCol="0">
              <a:spAutoFit/>
            </a:bodyPr>
            <a:lstStyle/>
            <a:p>
              <a:endParaRPr lang="en-US" sz="2000" b="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b="1" dirty="0">
                  <a:solidFill>
                    <a:schemeClr val="bg1"/>
                  </a:solidFill>
                  <a:latin typeface="Arial" panose="020B0604020202020204" pitchFamily="34" charset="0"/>
                  <a:cs typeface="Arial" panose="020B0604020202020204" pitchFamily="34" charset="0"/>
                </a:rPr>
                <a:t>Decisions of the first  and second teleconferences call with the Directors General of National Statistical Offices on mitigations measures within NSSs on COVID-19 impact on statistical systems in Africa [</a:t>
              </a:r>
              <a:r>
                <a:rPr lang="en-GB" dirty="0"/>
                <a:t>ES-Compact EA.1.1 and PM.1.1.4</a:t>
              </a:r>
              <a:r>
                <a:rPr lang="en-GB" sz="2000" b="1" dirty="0">
                  <a:solidFill>
                    <a:schemeClr val="bg1"/>
                  </a:solidFill>
                  <a:latin typeface="Arial" panose="020B0604020202020204" pitchFamily="34" charset="0"/>
                  <a:cs typeface="Arial" panose="020B0604020202020204" pitchFamily="34" charset="0"/>
                </a:rPr>
                <a:t>]</a:t>
              </a:r>
              <a:endParaRPr lang="en-US" sz="2000" b="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b="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b="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200" b="1" dirty="0">
                <a:solidFill>
                  <a:schemeClr val="bg1"/>
                </a:solidFill>
                <a:latin typeface="Arial" panose="020B0604020202020204" pitchFamily="34" charset="0"/>
                <a:cs typeface="Arial" panose="020B0604020202020204" pitchFamily="34" charset="0"/>
              </a:endParaRPr>
            </a:p>
          </p:txBody>
        </p:sp>
      </p:grpSp>
      <p:grpSp>
        <p:nvGrpSpPr>
          <p:cNvPr id="11" name="Group 10"/>
          <p:cNvGrpSpPr/>
          <p:nvPr/>
        </p:nvGrpSpPr>
        <p:grpSpPr>
          <a:xfrm>
            <a:off x="587825" y="4618852"/>
            <a:ext cx="11166323" cy="2462213"/>
            <a:chOff x="571495" y="4576839"/>
            <a:chExt cx="11047159" cy="2462213"/>
          </a:xfrm>
          <a:solidFill>
            <a:srgbClr val="FF0066"/>
          </a:solidFill>
        </p:grpSpPr>
        <p:sp>
          <p:nvSpPr>
            <p:cNvPr id="12" name="TextBox 11"/>
            <p:cNvSpPr txBox="1"/>
            <p:nvPr/>
          </p:nvSpPr>
          <p:spPr>
            <a:xfrm rot="16200000">
              <a:off x="-176083" y="5324418"/>
              <a:ext cx="1860548" cy="365391"/>
            </a:xfrm>
            <a:prstGeom prst="rect">
              <a:avLst/>
            </a:prstGeom>
            <a:solidFill>
              <a:srgbClr val="00B0F0"/>
            </a:solidFill>
          </p:spPr>
          <p:txBody>
            <a:bodyPr wrap="square" rtlCol="0">
              <a:spAutoFit/>
            </a:bodyPr>
            <a:lstStyle/>
            <a:p>
              <a:pPr algn="ctr"/>
              <a:r>
                <a:rPr lang="en-US"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OPERATIONAL</a:t>
              </a:r>
            </a:p>
          </p:txBody>
        </p:sp>
        <p:sp>
          <p:nvSpPr>
            <p:cNvPr id="13" name="TextBox 12"/>
            <p:cNvSpPr txBox="1"/>
            <p:nvPr/>
          </p:nvSpPr>
          <p:spPr>
            <a:xfrm>
              <a:off x="1076785" y="4576839"/>
              <a:ext cx="10541869" cy="2462213"/>
            </a:xfrm>
            <a:prstGeom prst="rect">
              <a:avLst/>
            </a:prstGeom>
            <a:solidFill>
              <a:srgbClr val="00B0F0"/>
            </a:solidFill>
          </p:spPr>
          <p:txBody>
            <a:bodyPr wrap="square" rtlCol="0">
              <a:spAutoFit/>
            </a:bodyPr>
            <a:lstStyle/>
            <a:p>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000" b="1" dirty="0">
                  <a:latin typeface="Arial" panose="020B0604020202020204" pitchFamily="34" charset="0"/>
                  <a:cs typeface="Arial" panose="020B0604020202020204" pitchFamily="34" charset="0"/>
                </a:rPr>
                <a:t>African Statistical System collaborative platform launched in June: </a:t>
              </a:r>
              <a:r>
                <a:rPr lang="en-GB" dirty="0"/>
                <a:t>https://ecastats.uneca.org/khub/en-us</a:t>
              </a:r>
              <a:r>
                <a:rPr lang="en-GB" dirty="0">
                  <a:solidFill>
                    <a:srgbClr val="0070C0"/>
                  </a:solidFill>
                </a:rPr>
                <a:t>/</a:t>
              </a:r>
              <a:r>
                <a:rPr lang="en-GB" sz="2000" b="1" dirty="0">
                  <a:latin typeface="Arial" panose="020B0604020202020204" pitchFamily="34" charset="0"/>
                  <a:cs typeface="Arial" panose="020B0604020202020204" pitchFamily="34" charset="0"/>
                </a:rPr>
                <a:t> [</a:t>
              </a:r>
              <a:r>
                <a:rPr lang="en-GB" dirty="0"/>
                <a:t>ES-Compact EA.5.2 and PM.5.2.1</a:t>
              </a:r>
              <a:r>
                <a:rPr lang="en-GB" sz="2000" b="1" dirty="0">
                  <a:latin typeface="Arial" panose="020B0604020202020204" pitchFamily="34" charset="0"/>
                  <a:cs typeface="Arial" panose="020B0604020202020204" pitchFamily="34" charset="0"/>
                </a:rPr>
                <a:t>]</a:t>
              </a:r>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ECA Price </a:t>
              </a:r>
              <a:r>
                <a:rPr lang="en-US" sz="2000" b="1">
                  <a:latin typeface="Arial" panose="020B0604020202020204" pitchFamily="34" charset="0"/>
                  <a:cs typeface="Arial" panose="020B0604020202020204" pitchFamily="34" charset="0"/>
                </a:rPr>
                <a:t>Watch Centre:</a:t>
              </a:r>
              <a:r>
                <a:rPr lang="en-US" sz="2000"/>
                <a:t> https://ecastats.uneca.org/pricewatch/;</a:t>
              </a:r>
              <a:r>
                <a:rPr lang="en-US" sz="2000" b="1">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a:t>
              </a:r>
              <a:r>
                <a:rPr lang="en-US" dirty="0"/>
                <a:t>ES-Compact EA.1.1 and PM.1.1.4</a:t>
              </a:r>
              <a:r>
                <a:rPr lang="en-US" sz="2000" b="1"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2000" b="1"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latin typeface="Arial" panose="020B0604020202020204" pitchFamily="34" charset="0"/>
                <a:cs typeface="Arial" panose="020B0604020202020204" pitchFamily="34" charset="0"/>
              </a:endParaRPr>
            </a:p>
          </p:txBody>
        </p:sp>
      </p:grpSp>
      <p:sp>
        <p:nvSpPr>
          <p:cNvPr id="14" name="TextBox 13"/>
          <p:cNvSpPr txBox="1"/>
          <p:nvPr/>
        </p:nvSpPr>
        <p:spPr>
          <a:xfrm rot="16200000">
            <a:off x="-30383" y="1626351"/>
            <a:ext cx="1605749" cy="369332"/>
          </a:xfrm>
          <a:prstGeom prst="rect">
            <a:avLst/>
          </a:prstGeom>
          <a:solidFill>
            <a:schemeClr val="accent4"/>
          </a:solidFill>
        </p:spPr>
        <p:txBody>
          <a:bodyPr wrap="square" rtlCol="0">
            <a:spAutoFit/>
          </a:bodyPr>
          <a:lstStyle>
            <a:defPPr>
              <a:defRPr lang="en-US"/>
            </a:defPPr>
            <a:lvl1pPr algn="ctr">
              <a:defRPr sz="1600" b="1">
                <a:effectLst>
                  <a:outerShdw blurRad="38100" dist="38100" dir="2700000" algn="tl">
                    <a:srgbClr val="000000">
                      <a:alpha val="43137"/>
                    </a:srgbClr>
                  </a:outerShdw>
                </a:effectLst>
              </a:defRPr>
            </a:lvl1pPr>
          </a:lstStyle>
          <a:p>
            <a:r>
              <a:rPr lang="en-US" sz="1800" dirty="0">
                <a:effectLst/>
                <a:latin typeface="Arial" panose="020B0604020202020204" pitchFamily="34" charset="0"/>
                <a:cs typeface="Arial" panose="020B0604020202020204" pitchFamily="34" charset="0"/>
              </a:rPr>
              <a:t>THINK-TANK</a:t>
            </a:r>
          </a:p>
        </p:txBody>
      </p:sp>
    </p:spTree>
    <p:extLst>
      <p:ext uri="{BB962C8B-B14F-4D97-AF65-F5344CB8AC3E}">
        <p14:creationId xmlns:p14="http://schemas.microsoft.com/office/powerpoint/2010/main" val="2335431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SDG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Image result for challenges"/>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p:cNvGrpSpPr/>
          <p:nvPr/>
        </p:nvGrpSpPr>
        <p:grpSpPr>
          <a:xfrm>
            <a:off x="572437" y="1155525"/>
            <a:ext cx="11057068" cy="953041"/>
            <a:chOff x="629399" y="1961853"/>
            <a:chExt cx="8136946" cy="797284"/>
          </a:xfrm>
        </p:grpSpPr>
        <p:sp>
          <p:nvSpPr>
            <p:cNvPr id="13" name="Right Arrow 12"/>
            <p:cNvSpPr/>
            <p:nvPr/>
          </p:nvSpPr>
          <p:spPr>
            <a:xfrm>
              <a:off x="1213522" y="2001310"/>
              <a:ext cx="3441605" cy="714895"/>
            </a:xfrm>
            <a:prstGeom prst="righ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panose="020B0604020202020204" pitchFamily="34" charset="0"/>
                  <a:cs typeface="Arial" panose="020B0604020202020204" pitchFamily="34" charset="0"/>
                </a:rPr>
                <a:t>Risks</a:t>
              </a:r>
              <a:r>
                <a:rPr lang="en-US" b="1" dirty="0"/>
                <a:t> </a:t>
              </a:r>
            </a:p>
          </p:txBody>
        </p:sp>
        <p:sp>
          <p:nvSpPr>
            <p:cNvPr id="17" name="Left Arrow 16"/>
            <p:cNvSpPr/>
            <p:nvPr/>
          </p:nvSpPr>
          <p:spPr>
            <a:xfrm>
              <a:off x="4798186" y="1973368"/>
              <a:ext cx="3400893" cy="714895"/>
            </a:xfrm>
            <a:prstGeom prst="lef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panose="020B0604020202020204" pitchFamily="34" charset="0"/>
                  <a:cs typeface="Arial" panose="020B0604020202020204" pitchFamily="34" charset="0"/>
                </a:rPr>
                <a:t>Mitigation strategies</a:t>
              </a:r>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399" y="1961853"/>
              <a:ext cx="584123" cy="793808"/>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39791" y="2043563"/>
              <a:ext cx="526554" cy="715574"/>
            </a:xfrm>
            <a:prstGeom prst="rect">
              <a:avLst/>
            </a:prstGeom>
          </p:spPr>
        </p:pic>
      </p:grpSp>
      <p:sp>
        <p:nvSpPr>
          <p:cNvPr id="28" name="Rectângulo arredondado 8">
            <a:extLst>
              <a:ext uri="{FF2B5EF4-FFF2-40B4-BE49-F238E27FC236}">
                <a16:creationId xmlns:a16="http://schemas.microsoft.com/office/drawing/2014/main" id="{443265F4-C211-0040-94B5-C85919DD8C06}"/>
              </a:ext>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Risks and mitigations </a:t>
            </a:r>
            <a:endParaRPr lang="en-GB" sz="3200" b="1" dirty="0">
              <a:latin typeface="Century Gothic" panose="020B0502020202020204" pitchFamily="34" charset="0"/>
            </a:endParaRPr>
          </a:p>
        </p:txBody>
      </p:sp>
      <p:sp>
        <p:nvSpPr>
          <p:cNvPr id="5" name="TextBox 4"/>
          <p:cNvSpPr txBox="1"/>
          <p:nvPr/>
        </p:nvSpPr>
        <p:spPr>
          <a:xfrm>
            <a:off x="572437" y="2493818"/>
            <a:ext cx="5346225" cy="2585323"/>
          </a:xfrm>
          <a:prstGeom prst="rect">
            <a:avLst/>
          </a:prstGeom>
          <a:solidFill>
            <a:schemeClr val="tx2">
              <a:lumMod val="20000"/>
              <a:lumOff val="80000"/>
            </a:schemeClr>
          </a:solidFill>
        </p:spPr>
        <p:txBody>
          <a:bodyPr wrap="square" rtlCol="0">
            <a:spAutoFit/>
          </a:bodyPr>
          <a:lstStyle/>
          <a:p>
            <a:pPr marL="285750" indent="-285750">
              <a:buFont typeface="Arial" panose="020B0604020202020204" pitchFamily="34" charset="0"/>
              <a:buChar char="•"/>
            </a:pPr>
            <a:r>
              <a:rPr lang="en-GB" dirty="0"/>
              <a:t>COVID-19 impact on national statistical systems:  the health and life of their staff. Limitation of field data collection.</a:t>
            </a:r>
          </a:p>
          <a:p>
            <a:pPr marL="285750" indent="-285750">
              <a:buFont typeface="Arial" panose="020B0604020202020204" pitchFamily="34" charset="0"/>
              <a:buChar char="•"/>
            </a:pPr>
            <a:r>
              <a:rPr lang="en-GB" dirty="0"/>
              <a:t>Several data collection operations have been halted or postponed,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29" name="TextBox 28"/>
          <p:cNvSpPr txBox="1"/>
          <p:nvPr/>
        </p:nvSpPr>
        <p:spPr>
          <a:xfrm>
            <a:off x="6369179" y="2496589"/>
            <a:ext cx="5202137" cy="2585323"/>
          </a:xfrm>
          <a:prstGeom prst="rect">
            <a:avLst/>
          </a:prstGeom>
          <a:solidFill>
            <a:schemeClr val="tx2">
              <a:lumMod val="20000"/>
              <a:lumOff val="80000"/>
            </a:schemeClr>
          </a:solidFill>
        </p:spPr>
        <p:txBody>
          <a:bodyPr wrap="square" rtlCol="0">
            <a:spAutoFit/>
          </a:bodyPr>
          <a:lstStyle/>
          <a:p>
            <a:pPr marL="285750" lvl="0" indent="-285750">
              <a:buFont typeface="Arial" panose="020B0604020202020204" pitchFamily="34" charset="0"/>
              <a:buChar char="•"/>
            </a:pPr>
            <a:r>
              <a:rPr lang="en-GB" dirty="0"/>
              <a:t>A rapid assessment  on COVID-19 impacts on NSSs in Africa.</a:t>
            </a:r>
            <a:endParaRPr lang="en-US" dirty="0"/>
          </a:p>
          <a:p>
            <a:pPr marL="285750" lvl="0" indent="-285750">
              <a:buFont typeface="Arial" panose="020B0604020202020204" pitchFamily="34" charset="0"/>
              <a:buChar char="•"/>
            </a:pPr>
            <a:r>
              <a:rPr lang="en-GB" dirty="0"/>
              <a:t>African Statistical System collaborative platform: launched on 5 June 2020.</a:t>
            </a:r>
          </a:p>
          <a:p>
            <a:pPr marL="285750" lvl="0" indent="-285750">
              <a:buFont typeface="Arial" panose="020B0604020202020204" pitchFamily="34" charset="0"/>
              <a:buChar char="•"/>
            </a:pPr>
            <a:r>
              <a:rPr lang="en-GB" dirty="0"/>
              <a:t>Vitalization of exchanges between DGs of NSO: WhatsApp group of DGs</a:t>
            </a:r>
          </a:p>
          <a:p>
            <a:pPr marL="285750" lvl="0" indent="-285750">
              <a:buFont typeface="Arial" panose="020B0604020202020204" pitchFamily="34" charset="0"/>
              <a:buChar char="•"/>
            </a:pPr>
            <a:r>
              <a:rPr lang="en-GB" dirty="0"/>
              <a:t>Links to Global Statistical System: CCSA and global periodic survey on COVID-19 impact on NSSs</a:t>
            </a:r>
            <a:endParaRPr lang="en-US" dirty="0"/>
          </a:p>
          <a:p>
            <a:pPr marL="285750" indent="-285750">
              <a:buFont typeface="Arial" panose="020B0604020202020204" pitchFamily="34" charset="0"/>
              <a:buChar char="•"/>
            </a:pPr>
            <a:endParaRPr lang="en-US" dirty="0"/>
          </a:p>
        </p:txBody>
      </p:sp>
      <p:sp>
        <p:nvSpPr>
          <p:cNvPr id="3" name="Rectangle 2"/>
          <p:cNvSpPr/>
          <p:nvPr/>
        </p:nvSpPr>
        <p:spPr>
          <a:xfrm>
            <a:off x="0" y="5298428"/>
            <a:ext cx="12103509" cy="461665"/>
          </a:xfrm>
          <a:prstGeom prst="rect">
            <a:avLst/>
          </a:prstGeom>
        </p:spPr>
        <p:txBody>
          <a:bodyPr wrap="square">
            <a:spAutoFit/>
          </a:bodyPr>
          <a:lstStyle/>
          <a:p>
            <a:pPr algn="ctr"/>
            <a:r>
              <a:rPr lang="en-US" sz="2400" b="1" dirty="0">
                <a:solidFill>
                  <a:srgbClr val="FF0000"/>
                </a:solidFill>
                <a:latin typeface="Arial" panose="020B0604020202020204" pitchFamily="34" charset="0"/>
                <a:cs typeface="Arial" panose="020B0604020202020204" pitchFamily="34" charset="0"/>
              </a:rPr>
              <a:t>Focus on COVID-19 and its implication on ECA’s core functions</a:t>
            </a:r>
            <a:endParaRPr lang="en-US" sz="2400" b="1" dirty="0">
              <a:solidFill>
                <a:srgbClr val="FF0000"/>
              </a:solidFill>
            </a:endParaRPr>
          </a:p>
        </p:txBody>
      </p:sp>
    </p:spTree>
    <p:extLst>
      <p:ext uri="{BB962C8B-B14F-4D97-AF65-F5344CB8AC3E}">
        <p14:creationId xmlns:p14="http://schemas.microsoft.com/office/powerpoint/2010/main" val="1102837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906588" y="2414588"/>
            <a:ext cx="8378825" cy="2338387"/>
          </a:xfrm>
        </p:spPr>
        <p:txBody>
          <a:bodyPr anchor="t"/>
          <a:lstStyle/>
          <a:p>
            <a:pPr eaLnBrk="1" hangingPunct="1"/>
            <a:br>
              <a:rPr lang="en-US" altLang="en-US" sz="2000" dirty="0">
                <a:latin typeface="Lucida Sans" panose="020B0602030504020204" pitchFamily="34" charset="0"/>
              </a:rPr>
            </a:br>
            <a:r>
              <a:rPr lang="en-US" altLang="en-US" sz="2000" dirty="0">
                <a:latin typeface="Lucida Sans" panose="020B0602030504020204" pitchFamily="34" charset="0"/>
              </a:rPr>
              <a:t>Data and statistics</a:t>
            </a:r>
            <a:br>
              <a:rPr lang="en-US" altLang="en-US" sz="2000" dirty="0">
                <a:latin typeface="Lucida Sans" panose="020B0602030504020204" pitchFamily="34" charset="0"/>
              </a:rPr>
            </a:br>
            <a:r>
              <a:rPr lang="en-US" altLang="en-US" sz="2000" dirty="0" err="1">
                <a:latin typeface="Lucida Sans" panose="020B0602030504020204" pitchFamily="34" charset="0"/>
              </a:rPr>
              <a:t>Emmanueal</a:t>
            </a:r>
            <a:r>
              <a:rPr lang="en-US" altLang="en-US" sz="2000" dirty="0">
                <a:latin typeface="Lucida Sans" panose="020B0602030504020204" pitchFamily="34" charset="0"/>
              </a:rPr>
              <a:t> Ngok</a:t>
            </a:r>
            <a:br>
              <a:rPr lang="en-US" altLang="en-US" sz="2000" dirty="0">
                <a:latin typeface="Lucida Sans" panose="020B0602030504020204" pitchFamily="34" charset="0"/>
              </a:rPr>
            </a:br>
            <a:br>
              <a:rPr lang="en-US" altLang="en-US" sz="2000" dirty="0">
                <a:latin typeface="Lucida Sans" panose="020B0602030504020204" pitchFamily="34" charset="0"/>
              </a:rPr>
            </a:br>
            <a:r>
              <a:rPr lang="en-US" sz="1800" dirty="0"/>
              <a:t>Economic, Infrastructure and Agriculture Statistics Section</a:t>
            </a:r>
            <a:br>
              <a:rPr lang="en-US" sz="1800" dirty="0"/>
            </a:br>
            <a:r>
              <a:rPr lang="en-US" sz="1800" dirty="0"/>
              <a:t>African Centre for Statistics </a:t>
            </a:r>
            <a:endParaRPr lang="en-US" altLang="en-US" sz="1800" dirty="0">
              <a:latin typeface="Lucida Sans" panose="020B0602030504020204" pitchFamily="34" charset="0"/>
            </a:endParaRPr>
          </a:p>
        </p:txBody>
      </p:sp>
      <p:sp>
        <p:nvSpPr>
          <p:cNvPr id="4" name="Title 1">
            <a:extLst>
              <a:ext uri="{FF2B5EF4-FFF2-40B4-BE49-F238E27FC236}">
                <a16:creationId xmlns:a16="http://schemas.microsoft.com/office/drawing/2014/main" id="{4C089317-26DB-4DAE-9CD3-6A7B522EA3D9}"/>
              </a:ext>
            </a:extLst>
          </p:cNvPr>
          <p:cNvSpPr txBox="1">
            <a:spLocks/>
          </p:cNvSpPr>
          <p:nvPr/>
        </p:nvSpPr>
        <p:spPr>
          <a:xfrm>
            <a:off x="4654550" y="5588000"/>
            <a:ext cx="6308725" cy="895350"/>
          </a:xfrm>
          <a:prstGeom prst="rect">
            <a:avLst/>
          </a:prstGeom>
        </p:spPr>
        <p:txBody>
          <a:bodyPr anchor="b"/>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r" fontAlgn="auto">
              <a:spcAft>
                <a:spcPts val="0"/>
              </a:spcAft>
              <a:defRPr/>
            </a:pPr>
            <a:r>
              <a:rPr lang="en-US" sz="1400" dirty="0">
                <a:solidFill>
                  <a:schemeClr val="accent1">
                    <a:lumMod val="50000"/>
                  </a:schemeClr>
                </a:solidFill>
              </a:rPr>
              <a:t>2020 Second Quarter Accountability and </a:t>
            </a:r>
            <a:r>
              <a:rPr lang="en-US" sz="1400" dirty="0" err="1">
                <a:solidFill>
                  <a:schemeClr val="accent1">
                    <a:lumMod val="50000"/>
                  </a:schemeClr>
                </a:solidFill>
              </a:rPr>
              <a:t>Programme</a:t>
            </a:r>
            <a:r>
              <a:rPr lang="en-US" sz="1400" dirty="0">
                <a:solidFill>
                  <a:schemeClr val="accent1">
                    <a:lumMod val="50000"/>
                  </a:schemeClr>
                </a:solidFill>
              </a:rPr>
              <a:t> Performance Review Meeting</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rPr>
              <a:t>8 – 10 July 2020</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rPr>
              <a:t>[Virtual]</a:t>
            </a:r>
          </a:p>
        </p:txBody>
      </p:sp>
    </p:spTree>
    <p:extLst>
      <p:ext uri="{BB962C8B-B14F-4D97-AF65-F5344CB8AC3E}">
        <p14:creationId xmlns:p14="http://schemas.microsoft.com/office/powerpoint/2010/main" val="2686111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BCA7295C-2669-4338-96AD-FCFBF2B7EA0D}"/>
              </a:ext>
            </a:extLst>
          </p:cNvPr>
          <p:cNvSpPr/>
          <p:nvPr/>
        </p:nvSpPr>
        <p:spPr>
          <a:xfrm>
            <a:off x="573088" y="217488"/>
            <a:ext cx="10998200"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2020 Progress on achievements </a:t>
            </a:r>
            <a:r>
              <a:rPr lang="en-US" sz="2000" b="1" dirty="0">
                <a:latin typeface="Century Gothic" panose="020B0502020202020204" pitchFamily="34" charset="0"/>
              </a:rPr>
              <a:t>(all budget sources: 18, 23, 11, 35)</a:t>
            </a:r>
            <a:endParaRPr lang="en-GB" sz="2800" b="1" dirty="0">
              <a:latin typeface="Century Gothic" panose="020B0502020202020204" pitchFamily="34" charset="0"/>
            </a:endParaRPr>
          </a:p>
        </p:txBody>
      </p:sp>
      <p:sp>
        <p:nvSpPr>
          <p:cNvPr id="4" name="TextBox 3">
            <a:extLst>
              <a:ext uri="{FF2B5EF4-FFF2-40B4-BE49-F238E27FC236}">
                <a16:creationId xmlns:a16="http://schemas.microsoft.com/office/drawing/2014/main" id="{6F395619-A955-4EAF-931E-319475A4EA32}"/>
              </a:ext>
            </a:extLst>
          </p:cNvPr>
          <p:cNvSpPr txBox="1"/>
          <p:nvPr/>
        </p:nvSpPr>
        <p:spPr>
          <a:xfrm>
            <a:off x="573088" y="954088"/>
            <a:ext cx="11028362" cy="892552"/>
          </a:xfrm>
          <a:prstGeom prst="rect">
            <a:avLst/>
          </a:prstGeom>
          <a:solidFill>
            <a:schemeClr val="accent2">
              <a:lumMod val="50000"/>
            </a:schemeClr>
          </a:solidFill>
        </p:spPr>
        <p:txBody>
          <a:bodyPr>
            <a:spAutoFit/>
          </a:bodyPr>
          <a:lstStyle/>
          <a:p>
            <a:pPr eaLnBrk="1" fontAlgn="auto" hangingPunct="1">
              <a:spcBef>
                <a:spcPts val="0"/>
              </a:spcBef>
              <a:spcAft>
                <a:spcPts val="0"/>
              </a:spcAft>
              <a:defRPr/>
            </a:pPr>
            <a:r>
              <a:rPr lang="en-US" sz="2000" b="1" dirty="0">
                <a:solidFill>
                  <a:schemeClr val="bg1"/>
                </a:solidFill>
              </a:rPr>
              <a:t>Objective: </a:t>
            </a:r>
            <a:r>
              <a:rPr lang="en-US" sz="1600" b="1" dirty="0">
                <a:solidFill>
                  <a:schemeClr val="bg1"/>
                </a:solidFill>
              </a:rPr>
              <a:t>To improve the production, dissemination and use of quality data and statistics within the framework of the 2030 Agenda for Sustainable Development and Agenda 2063 in order to support economic and social development in Africa</a:t>
            </a:r>
            <a:endParaRPr lang="en-US" sz="1600" b="1" dirty="0">
              <a:solidFill>
                <a:schemeClr val="bg1"/>
              </a:solidFill>
              <a:latin typeface="+mn-lt"/>
              <a:cs typeface="+mn-cs"/>
            </a:endParaRPr>
          </a:p>
        </p:txBody>
      </p:sp>
      <p:graphicFrame>
        <p:nvGraphicFramePr>
          <p:cNvPr id="15" name="Table 14">
            <a:extLst>
              <a:ext uri="{FF2B5EF4-FFF2-40B4-BE49-F238E27FC236}">
                <a16:creationId xmlns:a16="http://schemas.microsoft.com/office/drawing/2014/main" id="{80122484-4301-4BE0-BC97-9F01F35F70F0}"/>
              </a:ext>
            </a:extLst>
          </p:cNvPr>
          <p:cNvGraphicFramePr>
            <a:graphicFrameLocks noGrp="1"/>
          </p:cNvGraphicFramePr>
          <p:nvPr>
            <p:extLst/>
          </p:nvPr>
        </p:nvGraphicFramePr>
        <p:xfrm>
          <a:off x="542926" y="3003527"/>
          <a:ext cx="11028362" cy="3651480"/>
        </p:xfrm>
        <a:graphic>
          <a:graphicData uri="http://schemas.openxmlformats.org/drawingml/2006/table">
            <a:tbl>
              <a:tblPr firstRow="1" bandRow="1">
                <a:tableStyleId>{5C22544A-7EE6-4342-B048-85BDC9FD1C3A}</a:tableStyleId>
              </a:tblPr>
              <a:tblGrid>
                <a:gridCol w="11028362">
                  <a:extLst>
                    <a:ext uri="{9D8B030D-6E8A-4147-A177-3AD203B41FA5}">
                      <a16:colId xmlns:a16="http://schemas.microsoft.com/office/drawing/2014/main" val="20000"/>
                    </a:ext>
                  </a:extLst>
                </a:gridCol>
              </a:tblGrid>
              <a:tr h="5425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Progress made to achieving the result area</a:t>
                      </a:r>
                    </a:p>
                  </a:txBody>
                  <a:tcPr marL="91431" marR="91431" marT="45715" marB="45715">
                    <a:solidFill>
                      <a:schemeClr val="accent4">
                        <a:lumMod val="75000"/>
                      </a:schemeClr>
                    </a:solidFill>
                  </a:tcPr>
                </a:tc>
                <a:extLst>
                  <a:ext uri="{0D108BD9-81ED-4DB2-BD59-A6C34878D82A}">
                    <a16:rowId xmlns:a16="http://schemas.microsoft.com/office/drawing/2014/main" val="10000"/>
                  </a:ext>
                </a:extLst>
              </a:tr>
              <a:tr h="2970371">
                <a:tc>
                  <a:txBody>
                    <a:bodyPr/>
                    <a:lstStyle/>
                    <a:p>
                      <a:r>
                        <a:rPr lang="en-US" sz="1800" kern="1200" dirty="0">
                          <a:solidFill>
                            <a:schemeClr val="dk1"/>
                          </a:solidFill>
                          <a:effectLst/>
                          <a:latin typeface="+mn-lt"/>
                          <a:ea typeface="+mn-ea"/>
                          <a:cs typeface="+mn-cs"/>
                        </a:rPr>
                        <a:t>Increased number of member States that have adopted and applied the SNA 2008 including environmental economic accounting (SEEA) (13/5/ </a:t>
                      </a:r>
                      <a:r>
                        <a:rPr lang="en-US" sz="1800" i="1" kern="1200" dirty="0">
                          <a:solidFill>
                            <a:schemeClr val="dk1"/>
                          </a:solidFill>
                          <a:effectLst/>
                          <a:latin typeface="+mn-lt"/>
                          <a:ea typeface="+mn-ea"/>
                          <a:cs typeface="+mn-cs"/>
                        </a:rPr>
                        <a:t>)</a:t>
                      </a:r>
                      <a:endParaRPr lang="en-GB" sz="1800" kern="1200" dirty="0">
                        <a:solidFill>
                          <a:schemeClr val="dk1"/>
                        </a:solidFill>
                        <a:effectLst/>
                        <a:latin typeface="+mn-lt"/>
                        <a:ea typeface="+mn-ea"/>
                        <a:cs typeface="+mn-cs"/>
                      </a:endParaRPr>
                    </a:p>
                    <a:p>
                      <a:r>
                        <a:rPr lang="en-US" sz="1800" kern="1200" dirty="0">
                          <a:solidFill>
                            <a:schemeClr val="dk1"/>
                          </a:solidFill>
                          <a:effectLst/>
                          <a:latin typeface="+mn-lt"/>
                          <a:ea typeface="+mn-ea"/>
                          <a:cs typeface="+mn-cs"/>
                        </a:rPr>
                        <a:t>Baseline (2019) – 13; Target (2020)– 5; Actual (2020) – 5</a:t>
                      </a:r>
                      <a:endParaRPr lang="en-US" sz="1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The progress made: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dk1"/>
                          </a:solidFill>
                          <a:effectLst/>
                          <a:latin typeface="+mn-lt"/>
                          <a:ea typeface="+mn-ea"/>
                          <a:cs typeface="+mn-cs"/>
                        </a:rPr>
                        <a:t>In response to the requests of member States, a capacity-building </a:t>
                      </a:r>
                      <a:r>
                        <a:rPr lang="en-US" sz="1800" kern="1200" dirty="0" err="1">
                          <a:solidFill>
                            <a:schemeClr val="dk1"/>
                          </a:solidFill>
                          <a:effectLst/>
                          <a:latin typeface="+mn-lt"/>
                          <a:ea typeface="+mn-ea"/>
                          <a:cs typeface="+mn-cs"/>
                        </a:rPr>
                        <a:t>programme</a:t>
                      </a:r>
                      <a:r>
                        <a:rPr lang="en-US" sz="1800" kern="1200" dirty="0">
                          <a:solidFill>
                            <a:schemeClr val="dk1"/>
                          </a:solidFill>
                          <a:effectLst/>
                          <a:latin typeface="+mn-lt"/>
                          <a:ea typeface="+mn-ea"/>
                          <a:cs typeface="+mn-cs"/>
                        </a:rPr>
                        <a:t> on Consumer Price Index (CPI) data collection methodology and techniques was launched in May 2020, comprising regional seminar, guidance notes, technical assistance, and expert group meeting.  </a:t>
                      </a:r>
                      <a:endParaRPr lang="en-GB" sz="1800" kern="1200" dirty="0">
                        <a:solidFill>
                          <a:schemeClr val="dk1"/>
                        </a:solidFill>
                        <a:effectLst/>
                        <a:latin typeface="+mn-lt"/>
                        <a:ea typeface="+mn-ea"/>
                        <a:cs typeface="+mn-cs"/>
                      </a:endParaRPr>
                    </a:p>
                    <a:p>
                      <a:pPr marL="285750" indent="-285750">
                        <a:buFont typeface="Wingdings" panose="05000000000000000000" pitchFamily="2" charset="2"/>
                        <a:buChar char="§"/>
                      </a:pPr>
                      <a:r>
                        <a:rPr lang="en-US" sz="1800" kern="1200" dirty="0">
                          <a:solidFill>
                            <a:schemeClr val="dk1"/>
                          </a:solidFill>
                          <a:effectLst/>
                          <a:latin typeface="+mn-lt"/>
                          <a:ea typeface="+mn-ea"/>
                          <a:cs typeface="+mn-cs"/>
                        </a:rPr>
                        <a:t>Continuing and advancing the project of developing statistical capacity in Africa for integration into the Trade in Value Added (</a:t>
                      </a:r>
                      <a:r>
                        <a:rPr lang="en-US" sz="1800" kern="1200" dirty="0" err="1">
                          <a:solidFill>
                            <a:schemeClr val="dk1"/>
                          </a:solidFill>
                          <a:effectLst/>
                          <a:latin typeface="+mn-lt"/>
                          <a:ea typeface="+mn-ea"/>
                          <a:cs typeface="+mn-cs"/>
                        </a:rPr>
                        <a:t>TiVA</a:t>
                      </a:r>
                      <a:r>
                        <a:rPr lang="en-US" sz="1800" kern="1200" dirty="0">
                          <a:solidFill>
                            <a:schemeClr val="dk1"/>
                          </a:solidFill>
                          <a:effectLst/>
                          <a:latin typeface="+mn-lt"/>
                          <a:ea typeface="+mn-ea"/>
                          <a:cs typeface="+mn-cs"/>
                        </a:rPr>
                        <a:t>) database, consisting of e-training, regional seminars, and national workshops.</a:t>
                      </a:r>
                    </a:p>
                    <a:p>
                      <a:pPr marL="285750" indent="-285750">
                        <a:buFont typeface="Wingdings" panose="05000000000000000000" pitchFamily="2" charset="2"/>
                        <a:buChar char="§"/>
                      </a:pPr>
                      <a:r>
                        <a:rPr lang="en-US" sz="1800" kern="1200" dirty="0">
                          <a:solidFill>
                            <a:schemeClr val="dk1"/>
                          </a:solidFill>
                          <a:effectLst/>
                          <a:latin typeface="+mn-lt"/>
                          <a:ea typeface="+mn-ea"/>
                          <a:cs typeface="+mn-cs"/>
                        </a:rPr>
                        <a:t>Developed and launched the “Price Watch Center” on consumer price indices (CPI), a portal updated monthly.</a:t>
                      </a:r>
                      <a:endParaRPr lang="en-GB" sz="1800" kern="1200" dirty="0">
                        <a:solidFill>
                          <a:schemeClr val="dk1"/>
                        </a:solidFill>
                        <a:effectLst/>
                        <a:latin typeface="+mn-lt"/>
                        <a:ea typeface="+mn-ea"/>
                        <a:cs typeface="+mn-cs"/>
                      </a:endParaRPr>
                    </a:p>
                    <a:p>
                      <a:pPr marL="0" indent="0">
                        <a:buFont typeface="Arial" panose="020B0604020202020204" pitchFamily="34" charset="0"/>
                        <a:buNone/>
                      </a:pPr>
                      <a:endParaRPr lang="en-US" sz="1800" dirty="0">
                        <a:latin typeface="Arial" panose="020B0604020202020204" pitchFamily="34" charset="0"/>
                        <a:cs typeface="Arial" panose="020B0604020202020204" pitchFamily="34" charset="0"/>
                      </a:endParaRPr>
                    </a:p>
                  </a:txBody>
                  <a:tcPr marL="91431" marR="91431" marT="45715" marB="45715">
                    <a:solidFill>
                      <a:srgbClr val="FFF8E5"/>
                    </a:solidFill>
                  </a:tcPr>
                </a:tc>
                <a:extLst>
                  <a:ext uri="{0D108BD9-81ED-4DB2-BD59-A6C34878D82A}">
                    <a16:rowId xmlns:a16="http://schemas.microsoft.com/office/drawing/2014/main" val="10001"/>
                  </a:ext>
                </a:extLst>
              </a:tr>
            </a:tbl>
          </a:graphicData>
        </a:graphic>
      </p:graphicFrame>
      <p:sp>
        <p:nvSpPr>
          <p:cNvPr id="7180" name="TextBox 6"/>
          <p:cNvSpPr txBox="1">
            <a:spLocks noChangeArrowheads="1"/>
          </p:cNvSpPr>
          <p:nvPr/>
        </p:nvSpPr>
        <p:spPr bwMode="auto">
          <a:xfrm>
            <a:off x="573088" y="1902203"/>
            <a:ext cx="11028362" cy="98488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b="1" dirty="0">
                <a:solidFill>
                  <a:schemeClr val="bg1"/>
                </a:solidFill>
                <a:latin typeface="Arial" panose="020B0604020202020204" pitchFamily="34" charset="0"/>
              </a:rPr>
              <a:t>Result Area 1: </a:t>
            </a:r>
            <a:r>
              <a:rPr lang="en-US" altLang="en-US" sz="1800" b="1" dirty="0">
                <a:latin typeface="Arial" panose="020B0604020202020204" pitchFamily="34" charset="0"/>
              </a:rPr>
              <a:t>Strengthened capacity of member States to produce, disseminate and use disaggregated data and statistics, with a gender dimension, to facilitate evidence-based policymaking, planning, implementation, monitoring and reporting </a:t>
            </a:r>
            <a:r>
              <a:rPr lang="en-US" altLang="en-US" sz="2000" b="1" dirty="0">
                <a:latin typeface="Arial" panose="020B0604020202020204" pitchFamily="34" charset="0"/>
              </a:rPr>
              <a:t> </a:t>
            </a:r>
            <a:endParaRPr lang="en-US" altLang="en-US" sz="1600" b="1" dirty="0">
              <a:solidFill>
                <a:schemeClr val="bg1"/>
              </a:solidFill>
            </a:endParaRPr>
          </a:p>
        </p:txBody>
      </p:sp>
    </p:spTree>
    <p:extLst>
      <p:ext uri="{BB962C8B-B14F-4D97-AF65-F5344CB8AC3E}">
        <p14:creationId xmlns:p14="http://schemas.microsoft.com/office/powerpoint/2010/main" val="2149751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8C1CDABE-C8B5-4A8D-9889-CB6136B863B5}"/>
              </a:ext>
            </a:extLst>
          </p:cNvPr>
          <p:cNvSpPr/>
          <p:nvPr/>
        </p:nvSpPr>
        <p:spPr>
          <a:xfrm>
            <a:off x="573088" y="141288"/>
            <a:ext cx="11126787"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RA1</a:t>
            </a:r>
            <a:endParaRPr lang="en-GB" sz="2400" b="1" dirty="0">
              <a:latin typeface="Century Gothic" panose="020B0502020202020204" pitchFamily="34" charset="0"/>
            </a:endParaRPr>
          </a:p>
        </p:txBody>
      </p:sp>
      <p:grpSp>
        <p:nvGrpSpPr>
          <p:cNvPr id="8195" name="Group 9"/>
          <p:cNvGrpSpPr>
            <a:grpSpLocks/>
          </p:cNvGrpSpPr>
          <p:nvPr/>
        </p:nvGrpSpPr>
        <p:grpSpPr bwMode="auto">
          <a:xfrm>
            <a:off x="4306888" y="896938"/>
            <a:ext cx="3698875" cy="2970212"/>
            <a:chOff x="4307353" y="1010660"/>
            <a:chExt cx="3596518" cy="2970790"/>
          </a:xfrm>
        </p:grpSpPr>
        <p:sp>
          <p:nvSpPr>
            <p:cNvPr id="5" name="Freeform 4">
              <a:extLst>
                <a:ext uri="{FF2B5EF4-FFF2-40B4-BE49-F238E27FC236}">
                  <a16:creationId xmlns:a16="http://schemas.microsoft.com/office/drawing/2014/main" id="{5B84812B-D376-44E0-B9A1-5C8CD678FA50}"/>
                </a:ext>
              </a:extLst>
            </p:cNvPr>
            <p:cNvSpPr/>
            <p:nvPr/>
          </p:nvSpPr>
          <p:spPr>
            <a:xfrm>
              <a:off x="4307353" y="1010660"/>
              <a:ext cx="3596518" cy="660529"/>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Target countries</a:t>
              </a:r>
            </a:p>
          </p:txBody>
        </p:sp>
        <p:sp>
          <p:nvSpPr>
            <p:cNvPr id="7" name="Freeform 6">
              <a:extLst>
                <a:ext uri="{FF2B5EF4-FFF2-40B4-BE49-F238E27FC236}">
                  <a16:creationId xmlns:a16="http://schemas.microsoft.com/office/drawing/2014/main" id="{1DE920D2-5070-4911-9CE6-76694AD01B7E}"/>
                </a:ext>
              </a:extLst>
            </p:cNvPr>
            <p:cNvSpPr/>
            <p:nvPr/>
          </p:nvSpPr>
          <p:spPr>
            <a:xfrm>
              <a:off x="4307353" y="1771220"/>
              <a:ext cx="3596518" cy="2210230"/>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lvl="0"/>
              <a:r>
                <a:rPr lang="en-US" dirty="0"/>
                <a:t>For GDP Rebasing </a:t>
              </a:r>
              <a:r>
                <a:rPr lang="en-US" dirty="0" err="1"/>
                <a:t>programme</a:t>
              </a:r>
              <a:r>
                <a:rPr lang="en-US" dirty="0"/>
                <a:t>: Benin, Republic of the Congo, Democratic Republic of the Congo, Sudan The Gambia, and Zambia. </a:t>
              </a:r>
              <a:endParaRPr lang="en-GB" dirty="0"/>
            </a:p>
            <a:p>
              <a:r>
                <a:rPr lang="en-US" dirty="0"/>
                <a:t>For </a:t>
              </a:r>
              <a:r>
                <a:rPr lang="en-US" dirty="0" err="1"/>
                <a:t>TiVA</a:t>
              </a:r>
              <a:r>
                <a:rPr lang="en-US" dirty="0"/>
                <a:t> project: </a:t>
              </a:r>
              <a:r>
                <a:rPr lang="en-US" dirty="0" err="1"/>
                <a:t>Eswatini</a:t>
              </a:r>
              <a:r>
                <a:rPr lang="en-US" dirty="0"/>
                <a:t>, Seychelles, Zambia, Cameroon, Cote d’Ivoire, Egypt, Nigeria, and Senegal</a:t>
              </a: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8196" name="Group 5"/>
          <p:cNvGrpSpPr>
            <a:grpSpLocks/>
          </p:cNvGrpSpPr>
          <p:nvPr/>
        </p:nvGrpSpPr>
        <p:grpSpPr bwMode="auto">
          <a:xfrm>
            <a:off x="549275" y="876300"/>
            <a:ext cx="3636963" cy="2990850"/>
            <a:chOff x="549623" y="990930"/>
            <a:chExt cx="3519630" cy="2990520"/>
          </a:xfrm>
        </p:grpSpPr>
        <p:sp>
          <p:nvSpPr>
            <p:cNvPr id="8" name="Freeform 7">
              <a:extLst>
                <a:ext uri="{FF2B5EF4-FFF2-40B4-BE49-F238E27FC236}">
                  <a16:creationId xmlns:a16="http://schemas.microsoft.com/office/drawing/2014/main" id="{47870518-F7CB-464E-A571-2FB1F7336F51}"/>
                </a:ext>
              </a:extLst>
            </p:cNvPr>
            <p:cNvSpPr/>
            <p:nvPr/>
          </p:nvSpPr>
          <p:spPr>
            <a:xfrm>
              <a:off x="549623" y="990930"/>
              <a:ext cx="3519630" cy="68096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Alignment with ECA’s strategic directions</a:t>
              </a:r>
            </a:p>
          </p:txBody>
        </p:sp>
        <p:sp>
          <p:nvSpPr>
            <p:cNvPr id="9" name="Freeform 8">
              <a:extLst>
                <a:ext uri="{FF2B5EF4-FFF2-40B4-BE49-F238E27FC236}">
                  <a16:creationId xmlns:a16="http://schemas.microsoft.com/office/drawing/2014/main" id="{5E493E8B-08A2-4AEB-B531-BE741E202EFC}"/>
                </a:ext>
              </a:extLst>
            </p:cNvPr>
            <p:cNvSpPr/>
            <p:nvPr/>
          </p:nvSpPr>
          <p:spPr>
            <a:xfrm>
              <a:off x="549623" y="1789355"/>
              <a:ext cx="3519630" cy="2192095"/>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sz="2000" dirty="0">
                <a:latin typeface="Arial" panose="020B0604020202020204" pitchFamily="34" charset="0"/>
                <a:cs typeface="Arial" panose="020B0604020202020204" pitchFamily="34" charset="0"/>
              </a:endParaRPr>
            </a:p>
          </p:txBody>
        </p:sp>
        <p:pic>
          <p:nvPicPr>
            <p:cNvPr id="820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9654" y="2154536"/>
              <a:ext cx="700196" cy="76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2198" y="2151438"/>
              <a:ext cx="842715" cy="768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025" y="2149571"/>
              <a:ext cx="737375" cy="78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37473" y="2979523"/>
              <a:ext cx="1078179" cy="79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9"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09164" y="2985719"/>
              <a:ext cx="855107" cy="79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0" name="Rectangle 1"/>
            <p:cNvSpPr>
              <a:spLocks noChangeArrowheads="1"/>
            </p:cNvSpPr>
            <p:nvPr/>
          </p:nvSpPr>
          <p:spPr bwMode="auto">
            <a:xfrm>
              <a:off x="1037473" y="1821357"/>
              <a:ext cx="24498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defTabSz="6223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defTabSz="6223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223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223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223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spcBef>
                  <a:spcPct val="0"/>
                </a:spcBef>
                <a:spcAft>
                  <a:spcPct val="15000"/>
                </a:spcAft>
                <a:buFontTx/>
                <a:buNone/>
              </a:pPr>
              <a:r>
                <a:rPr lang="en-US" altLang="en-US" sz="1400" b="1" i="1"/>
                <a:t>(pick the relevant ECA SD icon)</a:t>
              </a:r>
            </a:p>
          </p:txBody>
        </p:sp>
      </p:grpSp>
      <p:grpSp>
        <p:nvGrpSpPr>
          <p:cNvPr id="8197" name="Group 10"/>
          <p:cNvGrpSpPr>
            <a:grpSpLocks/>
          </p:cNvGrpSpPr>
          <p:nvPr/>
        </p:nvGrpSpPr>
        <p:grpSpPr bwMode="auto">
          <a:xfrm>
            <a:off x="8129588" y="896938"/>
            <a:ext cx="3521075" cy="5489575"/>
            <a:chOff x="8130276" y="1010660"/>
            <a:chExt cx="3519628" cy="5489733"/>
          </a:xfrm>
        </p:grpSpPr>
        <p:sp>
          <p:nvSpPr>
            <p:cNvPr id="17" name="Freeform 16">
              <a:extLst>
                <a:ext uri="{FF2B5EF4-FFF2-40B4-BE49-F238E27FC236}">
                  <a16:creationId xmlns:a16="http://schemas.microsoft.com/office/drawing/2014/main" id="{5FBF6B08-B835-4095-91CF-8EC98F8364ED}"/>
                </a:ext>
              </a:extLst>
            </p:cNvPr>
            <p:cNvSpPr/>
            <p:nvPr/>
          </p:nvSpPr>
          <p:spPr>
            <a:xfrm>
              <a:off x="8130276" y="1010660"/>
              <a:ext cx="3519628" cy="662006"/>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Joint delivery in Countries of Focus</a:t>
              </a:r>
            </a:p>
          </p:txBody>
        </p:sp>
        <p:sp>
          <p:nvSpPr>
            <p:cNvPr id="18" name="Freeform 17">
              <a:extLst>
                <a:ext uri="{FF2B5EF4-FFF2-40B4-BE49-F238E27FC236}">
                  <a16:creationId xmlns:a16="http://schemas.microsoft.com/office/drawing/2014/main" id="{9690AC02-0CDC-4C58-83ED-D887487920FA}"/>
                </a:ext>
              </a:extLst>
            </p:cNvPr>
            <p:cNvSpPr/>
            <p:nvPr/>
          </p:nvSpPr>
          <p:spPr>
            <a:xfrm>
              <a:off x="8130276" y="1771094"/>
              <a:ext cx="3519628" cy="4729299"/>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a:solidFill>
              <a:schemeClr val="accent6">
                <a:lumMod val="20000"/>
                <a:lumOff val="80000"/>
                <a:alpha val="90000"/>
              </a:schemeClr>
            </a:solid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t>Continuing partnership with WTO and OECD on formulating a technical assistance project to support African countries in the production of </a:t>
              </a:r>
              <a:r>
                <a:rPr lang="en-US" dirty="0" err="1"/>
                <a:t>TiVA</a:t>
              </a:r>
              <a:r>
                <a:rPr lang="en-US" dirty="0"/>
                <a:t> database and indicators  </a:t>
              </a:r>
            </a:p>
            <a:p>
              <a:pPr marL="228600" lvl="1" indent="-228600" defTabSz="889000" eaLnBrk="1" fontAlgn="auto" hangingPunct="1">
                <a:lnSpc>
                  <a:spcPct val="90000"/>
                </a:lnSpc>
                <a:spcAft>
                  <a:spcPct val="15000"/>
                </a:spcAft>
                <a:buFontTx/>
                <a:buChar char="••"/>
                <a:defRPr/>
              </a:pPr>
              <a:r>
                <a:rPr lang="en-US" dirty="0"/>
                <a:t>Continuing GDP Rebasing </a:t>
              </a:r>
              <a:r>
                <a:rPr lang="en-US" dirty="0" err="1"/>
                <a:t>programme</a:t>
              </a:r>
              <a:r>
                <a:rPr lang="en-US" dirty="0"/>
                <a:t> for the year will include technical assistance and advisory services to countries to compile new base year of National Accounts</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8198" name="Group 20"/>
          <p:cNvGrpSpPr>
            <a:grpSpLocks/>
          </p:cNvGrpSpPr>
          <p:nvPr/>
        </p:nvGrpSpPr>
        <p:grpSpPr bwMode="auto">
          <a:xfrm>
            <a:off x="549275" y="3984625"/>
            <a:ext cx="7456488" cy="2416175"/>
            <a:chOff x="549624" y="4062542"/>
            <a:chExt cx="7354246" cy="2342601"/>
          </a:xfrm>
        </p:grpSpPr>
        <p:sp>
          <p:nvSpPr>
            <p:cNvPr id="19" name="Freeform 4">
              <a:extLst>
                <a:ext uri="{FF2B5EF4-FFF2-40B4-BE49-F238E27FC236}">
                  <a16:creationId xmlns:a16="http://schemas.microsoft.com/office/drawing/2014/main" id="{B59F85EE-F30E-4B3D-9251-D863DF342200}"/>
                </a:ext>
              </a:extLst>
            </p:cNvPr>
            <p:cNvSpPr/>
            <p:nvPr/>
          </p:nvSpPr>
          <p:spPr>
            <a:xfrm>
              <a:off x="549624" y="4062542"/>
              <a:ext cx="7354246" cy="33245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0070C0"/>
            </a:solidFill>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Response to COVID-19</a:t>
              </a:r>
            </a:p>
          </p:txBody>
        </p:sp>
        <p:sp>
          <p:nvSpPr>
            <p:cNvPr id="20" name="Freeform 6">
              <a:extLst>
                <a:ext uri="{FF2B5EF4-FFF2-40B4-BE49-F238E27FC236}">
                  <a16:creationId xmlns:a16="http://schemas.microsoft.com/office/drawing/2014/main" id="{B7B9FBB5-E481-48D6-B06F-8D64FDC7061B}"/>
                </a:ext>
              </a:extLst>
            </p:cNvPr>
            <p:cNvSpPr/>
            <p:nvPr/>
          </p:nvSpPr>
          <p:spPr>
            <a:xfrm>
              <a:off x="573110" y="4491968"/>
              <a:ext cx="7330760" cy="1913175"/>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a:solidFill>
              <a:schemeClr val="accent5">
                <a:lumMod val="40000"/>
                <a:lumOff val="60000"/>
                <a:alpha val="90000"/>
              </a:schemeClr>
            </a:solidFill>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85750" indent="-285750">
                <a:buFont typeface="Arial" panose="020B0604020202020204" pitchFamily="34" charset="0"/>
                <a:buChar char="•"/>
              </a:pPr>
              <a:r>
                <a:rPr lang="en-US" dirty="0"/>
                <a:t>A Regional Seminar via teleconference on Data Collection for Compilation of CPI in Combat with Covid-19 was organized in the weeks of 18-28 May 2020.</a:t>
              </a:r>
              <a:r>
                <a:rPr lang="fr-FR" dirty="0"/>
                <a:t> </a:t>
              </a:r>
            </a:p>
            <a:p>
              <a:pPr marL="285750" indent="-285750">
                <a:buFont typeface="Arial" panose="020B0604020202020204" pitchFamily="34" charset="0"/>
                <a:buChar char="•"/>
              </a:pPr>
              <a:r>
                <a:rPr lang="en-US" dirty="0"/>
                <a:t>432 participants from 51 member States and 29 agencies and institutions registered in this online regional seminar.</a:t>
              </a:r>
            </a:p>
            <a:p>
              <a:pPr marL="285750" indent="-285750">
                <a:buFont typeface="Arial" panose="020B0604020202020204" pitchFamily="34" charset="0"/>
                <a:buChar char="•"/>
              </a:pPr>
              <a:r>
                <a:rPr lang="fr-FR" dirty="0"/>
                <a:t>Guidance Note </a:t>
              </a:r>
              <a:r>
                <a:rPr lang="en-US" dirty="0"/>
                <a:t>produced</a:t>
              </a:r>
              <a:r>
                <a:rPr lang="fr-FR" dirty="0"/>
                <a:t>. Seminar </a:t>
              </a:r>
              <a:r>
                <a:rPr lang="en-US" dirty="0"/>
                <a:t>website</a:t>
              </a:r>
              <a:r>
                <a:rPr lang="fr-FR" dirty="0"/>
                <a:t> for </a:t>
              </a:r>
              <a:r>
                <a:rPr lang="en-US" dirty="0"/>
                <a:t>materials</a:t>
              </a:r>
              <a:r>
                <a:rPr lang="fr-FR" dirty="0"/>
                <a:t>: </a:t>
              </a:r>
              <a:r>
                <a:rPr lang="fr-FR" u="sng" dirty="0">
                  <a:hlinkClick r:id="rId7"/>
                </a:rPr>
                <a:t>https://ecastats.uneca.org/acsweb/FocusAreas/ESNA/CPI2020.aspx</a:t>
              </a:r>
              <a:r>
                <a:rPr lang="en-US" dirty="0"/>
                <a:t> </a:t>
              </a:r>
              <a:r>
                <a:rPr lang="en-US" dirty="0">
                  <a:latin typeface="Arial" panose="020B0604020202020204" pitchFamily="34" charset="0"/>
                  <a:cs typeface="Arial" panose="020B0604020202020204" pitchFamily="34" charset="0"/>
                </a:rPr>
                <a:t>                      </a:t>
              </a:r>
            </a:p>
          </p:txBody>
        </p:sp>
      </p:grpSp>
    </p:spTree>
    <p:extLst>
      <p:ext uri="{BB962C8B-B14F-4D97-AF65-F5344CB8AC3E}">
        <p14:creationId xmlns:p14="http://schemas.microsoft.com/office/powerpoint/2010/main" val="2253826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3B30729D-1FA4-4629-A5DB-085FDD0983EC}"/>
              </a:ext>
            </a:extLst>
          </p:cNvPr>
          <p:cNvSpPr/>
          <p:nvPr/>
        </p:nvSpPr>
        <p:spPr>
          <a:xfrm>
            <a:off x="573088" y="217488"/>
            <a:ext cx="11126787"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RA1</a:t>
            </a:r>
            <a:endParaRPr lang="en-GB" sz="2800" b="1" dirty="0">
              <a:latin typeface="Century Gothic" panose="020B0502020202020204" pitchFamily="34" charset="0"/>
            </a:endParaRPr>
          </a:p>
        </p:txBody>
      </p:sp>
      <p:grpSp>
        <p:nvGrpSpPr>
          <p:cNvPr id="9219" name="Group 18"/>
          <p:cNvGrpSpPr>
            <a:grpSpLocks/>
          </p:cNvGrpSpPr>
          <p:nvPr/>
        </p:nvGrpSpPr>
        <p:grpSpPr bwMode="auto">
          <a:xfrm>
            <a:off x="4335463" y="3994150"/>
            <a:ext cx="3708400" cy="2500313"/>
            <a:chOff x="8151863" y="3938625"/>
            <a:chExt cx="3519948" cy="2500275"/>
          </a:xfrm>
        </p:grpSpPr>
        <p:sp>
          <p:nvSpPr>
            <p:cNvPr id="10" name="Freeform 9">
              <a:extLst>
                <a:ext uri="{FF2B5EF4-FFF2-40B4-BE49-F238E27FC236}">
                  <a16:creationId xmlns:a16="http://schemas.microsoft.com/office/drawing/2014/main" id="{B176B175-0452-4F11-9E2B-F499FE560693}"/>
                </a:ext>
              </a:extLst>
            </p:cNvPr>
            <p:cNvSpPr/>
            <p:nvPr/>
          </p:nvSpPr>
          <p:spPr>
            <a:xfrm>
              <a:off x="8151863" y="3938625"/>
              <a:ext cx="3519948" cy="48576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CC0099"/>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Gender Mainstreaming</a:t>
              </a:r>
            </a:p>
          </p:txBody>
        </p:sp>
        <p:sp>
          <p:nvSpPr>
            <p:cNvPr id="11" name="Freeform 10">
              <a:extLst>
                <a:ext uri="{FF2B5EF4-FFF2-40B4-BE49-F238E27FC236}">
                  <a16:creationId xmlns:a16="http://schemas.microsoft.com/office/drawing/2014/main" id="{CC99B5EB-FB24-44A9-B493-D69F75E4056F}"/>
                </a:ext>
              </a:extLst>
            </p:cNvPr>
            <p:cNvSpPr/>
            <p:nvPr/>
          </p:nvSpPr>
          <p:spPr>
            <a:xfrm>
              <a:off x="8151863" y="4492655"/>
              <a:ext cx="3519948" cy="1946245"/>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CCF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Gender is mainstreamed in economic and environmental policy and management</a:t>
              </a: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9220" name="Group 1"/>
          <p:cNvGrpSpPr>
            <a:grpSpLocks/>
          </p:cNvGrpSpPr>
          <p:nvPr/>
        </p:nvGrpSpPr>
        <p:grpSpPr bwMode="auto">
          <a:xfrm>
            <a:off x="596900" y="954088"/>
            <a:ext cx="3622675" cy="2973387"/>
            <a:chOff x="575872" y="973717"/>
            <a:chExt cx="3607046" cy="2973463"/>
          </a:xfrm>
        </p:grpSpPr>
        <p:sp>
          <p:nvSpPr>
            <p:cNvPr id="5" name="Freeform 4">
              <a:extLst>
                <a:ext uri="{FF2B5EF4-FFF2-40B4-BE49-F238E27FC236}">
                  <a16:creationId xmlns:a16="http://schemas.microsoft.com/office/drawing/2014/main" id="{F7D093C8-3782-4E4D-94B8-27B7B4166EC9}"/>
                </a:ext>
              </a:extLst>
            </p:cNvPr>
            <p:cNvSpPr/>
            <p:nvPr/>
          </p:nvSpPr>
          <p:spPr>
            <a:xfrm>
              <a:off x="575872" y="973717"/>
              <a:ext cx="3595982" cy="52071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spcAft>
                  <a:spcPct val="35000"/>
                </a:spcAft>
                <a:defRPr/>
              </a:pPr>
              <a:r>
                <a:rPr lang="en-US" sz="2000" b="1" dirty="0">
                  <a:latin typeface="Arial" panose="020B0604020202020204" pitchFamily="34" charset="0"/>
                  <a:cs typeface="Arial" panose="020B0604020202020204" pitchFamily="34" charset="0"/>
                </a:rPr>
                <a:t>Contribution to the SDGs </a:t>
              </a:r>
            </a:p>
          </p:txBody>
        </p:sp>
        <p:sp>
          <p:nvSpPr>
            <p:cNvPr id="7" name="Freeform 6">
              <a:extLst>
                <a:ext uri="{FF2B5EF4-FFF2-40B4-BE49-F238E27FC236}">
                  <a16:creationId xmlns:a16="http://schemas.microsoft.com/office/drawing/2014/main" id="{1EC2A10D-5274-45C7-8A56-D297A68EB664}"/>
                </a:ext>
              </a:extLst>
            </p:cNvPr>
            <p:cNvSpPr/>
            <p:nvPr/>
          </p:nvSpPr>
          <p:spPr>
            <a:xfrm>
              <a:off x="586937" y="1548407"/>
              <a:ext cx="3595981" cy="2398773"/>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r>
                <a:rPr lang="en-US" sz="1600" b="1" i="1" dirty="0">
                  <a:solidFill>
                    <a:schemeClr val="tx1"/>
                  </a:solidFill>
                </a:rPr>
                <a:t>(pick the relevant SDGs icon, as applies)</a:t>
              </a: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1100" dirty="0">
                <a:latin typeface="Arial" panose="020B0604020202020204" pitchFamily="34" charset="0"/>
                <a:cs typeface="Arial" panose="020B0604020202020204" pitchFamily="34" charset="0"/>
              </a:endParaRPr>
            </a:p>
            <a:p>
              <a:pPr marL="342900" lvl="1" indent="-342900" defTabSz="889000" eaLnBrk="1" fontAlgn="auto" hangingPunct="1">
                <a:lnSpc>
                  <a:spcPct val="90000"/>
                </a:lnSpc>
                <a:spcAft>
                  <a:spcPct val="15000"/>
                </a:spcAft>
                <a:buFont typeface="Arial" panose="020B0604020202020204" pitchFamily="34" charset="0"/>
                <a:buChar char="•"/>
                <a:defRPr/>
              </a:pPr>
              <a:r>
                <a:rPr lang="en-US" dirty="0">
                  <a:latin typeface="Arial" panose="020B0604020202020204" pitchFamily="34" charset="0"/>
                  <a:cs typeface="Arial" panose="020B0604020202020204" pitchFamily="34" charset="0"/>
                </a:rPr>
                <a:t>Economic and environmental targets</a:t>
              </a:r>
            </a:p>
          </p:txBody>
        </p:sp>
        <p:pic>
          <p:nvPicPr>
            <p:cNvPr id="9231" name="Picture 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3330" y="2416057"/>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2" name="Picture 2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4572" y="2424110"/>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3" name="Picture 2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5814" y="2432165"/>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2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6355" y="2876336"/>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2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69401" y="2861107"/>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25"/>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52447" y="2853492"/>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Picture 2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35493" y="2868722"/>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8" name="Picture 27"/>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18537" y="2845877"/>
              <a:ext cx="385200"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9" name="Picture 29"/>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270846" y="2391898"/>
              <a:ext cx="385200"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0" name="Picture 30"/>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852087" y="2408004"/>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1" name="Picture 42"/>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89603" y="1942263"/>
              <a:ext cx="384100" cy="38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2" name="Picture 43"/>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848680" y="1939181"/>
              <a:ext cx="383654" cy="38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3" name="Picture 44"/>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427996" y="1951953"/>
              <a:ext cx="383654" cy="38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4" name="Picture 45"/>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007312" y="1948873"/>
              <a:ext cx="383654" cy="38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5" name="Picture 46"/>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586628" y="1936099"/>
              <a:ext cx="383654" cy="38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6" name="Picture 47"/>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89604" y="2399951"/>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7" name="Picture 48"/>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69364" y="1945791"/>
              <a:ext cx="383654" cy="38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221" name="Group 5"/>
          <p:cNvGrpSpPr>
            <a:grpSpLocks noChangeAspect="1"/>
          </p:cNvGrpSpPr>
          <p:nvPr/>
        </p:nvGrpSpPr>
        <p:grpSpPr bwMode="auto">
          <a:xfrm>
            <a:off x="4332288" y="965200"/>
            <a:ext cx="3722687" cy="2960688"/>
            <a:chOff x="4332001" y="965264"/>
            <a:chExt cx="3687614" cy="2960086"/>
          </a:xfrm>
        </p:grpSpPr>
        <p:sp>
          <p:nvSpPr>
            <p:cNvPr id="34" name="Freeform 31">
              <a:extLst>
                <a:ext uri="{FF2B5EF4-FFF2-40B4-BE49-F238E27FC236}">
                  <a16:creationId xmlns:a16="http://schemas.microsoft.com/office/drawing/2014/main" id="{703FE84B-1F2B-442D-A519-56F4FFEB1751}"/>
                </a:ext>
              </a:extLst>
            </p:cNvPr>
            <p:cNvSpPr/>
            <p:nvPr/>
          </p:nvSpPr>
          <p:spPr>
            <a:xfrm>
              <a:off x="4332001" y="965264"/>
              <a:ext cx="3687614" cy="514245"/>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Follow-up on ARFSD res.</a:t>
              </a:r>
            </a:p>
          </p:txBody>
        </p:sp>
        <p:sp>
          <p:nvSpPr>
            <p:cNvPr id="35" name="Freeform 32">
              <a:extLst>
                <a:ext uri="{FF2B5EF4-FFF2-40B4-BE49-F238E27FC236}">
                  <a16:creationId xmlns:a16="http://schemas.microsoft.com/office/drawing/2014/main" id="{D4A0603B-AE53-4FD5-A2C8-825E18009AA3}"/>
                </a:ext>
              </a:extLst>
            </p:cNvPr>
            <p:cNvSpPr>
              <a:spLocks noChangeAspect="1"/>
            </p:cNvSpPr>
            <p:nvPr/>
          </p:nvSpPr>
          <p:spPr>
            <a:xfrm>
              <a:off x="4332001" y="1547759"/>
              <a:ext cx="3676607" cy="2377591"/>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D7DED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Improve quality and coverage of economic and environment statistics in member countries to facilitate reporting on Sustainable Development Goals and the Africa 2063 agenda.</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9222" name="Group 8"/>
          <p:cNvGrpSpPr>
            <a:grpSpLocks/>
          </p:cNvGrpSpPr>
          <p:nvPr/>
        </p:nvGrpSpPr>
        <p:grpSpPr bwMode="auto">
          <a:xfrm>
            <a:off x="619125" y="3994150"/>
            <a:ext cx="3578225" cy="2444750"/>
            <a:chOff x="619452" y="3909341"/>
            <a:chExt cx="3552934" cy="2529559"/>
          </a:xfrm>
        </p:grpSpPr>
        <p:sp>
          <p:nvSpPr>
            <p:cNvPr id="36" name="Freeform 31">
              <a:extLst>
                <a:ext uri="{FF2B5EF4-FFF2-40B4-BE49-F238E27FC236}">
                  <a16:creationId xmlns:a16="http://schemas.microsoft.com/office/drawing/2014/main" id="{9AAC7513-EED5-4CE8-AB7A-11CE29291558}"/>
                </a:ext>
              </a:extLst>
            </p:cNvPr>
            <p:cNvSpPr/>
            <p:nvPr/>
          </p:nvSpPr>
          <p:spPr>
            <a:xfrm>
              <a:off x="619452" y="3909341"/>
              <a:ext cx="3552934" cy="514125"/>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4">
                <a:lumMod val="50000"/>
              </a:schemeClr>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OIBCs (if applicable)</a:t>
              </a:r>
            </a:p>
          </p:txBody>
        </p:sp>
        <p:sp>
          <p:nvSpPr>
            <p:cNvPr id="37" name="Freeform 32">
              <a:extLst>
                <a:ext uri="{FF2B5EF4-FFF2-40B4-BE49-F238E27FC236}">
                  <a16:creationId xmlns:a16="http://schemas.microsoft.com/office/drawing/2014/main" id="{2D980B99-1C79-4312-B995-C4E29E57D7E2}"/>
                </a:ext>
              </a:extLst>
            </p:cNvPr>
            <p:cNvSpPr/>
            <p:nvPr/>
          </p:nvSpPr>
          <p:spPr>
            <a:xfrm>
              <a:off x="619452" y="4492454"/>
              <a:ext cx="3552934" cy="1946446"/>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chemeClr val="accent4">
                <a:lumMod val="20000"/>
                <a:lumOff val="80000"/>
                <a:alpha val="89804"/>
              </a:scheme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OIBC-1: Economic and Environment Statistics (UNECA/UNFPA)</a:t>
              </a:r>
            </a:p>
          </p:txBody>
        </p:sp>
      </p:grpSp>
      <p:sp>
        <p:nvSpPr>
          <p:cNvPr id="40" name="Freeform 31">
            <a:extLst>
              <a:ext uri="{FF2B5EF4-FFF2-40B4-BE49-F238E27FC236}">
                <a16:creationId xmlns:a16="http://schemas.microsoft.com/office/drawing/2014/main" id="{366B1AC1-CE79-49F9-9641-30851641A03A}"/>
              </a:ext>
            </a:extLst>
          </p:cNvPr>
          <p:cNvSpPr/>
          <p:nvPr/>
        </p:nvSpPr>
        <p:spPr>
          <a:xfrm>
            <a:off x="8199438" y="960438"/>
            <a:ext cx="3500437" cy="514350"/>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Partnerships (external)</a:t>
            </a:r>
          </a:p>
        </p:txBody>
      </p:sp>
      <p:sp>
        <p:nvSpPr>
          <p:cNvPr id="41" name="Freeform 32">
            <a:extLst>
              <a:ext uri="{FF2B5EF4-FFF2-40B4-BE49-F238E27FC236}">
                <a16:creationId xmlns:a16="http://schemas.microsoft.com/office/drawing/2014/main" id="{2F8353EE-ABB5-4A48-AAF3-FB794D2BE252}"/>
              </a:ext>
            </a:extLst>
          </p:cNvPr>
          <p:cNvSpPr/>
          <p:nvPr/>
        </p:nvSpPr>
        <p:spPr>
          <a:xfrm>
            <a:off x="8199438" y="1543050"/>
            <a:ext cx="3500437" cy="4895850"/>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E5E5">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sz="1600" dirty="0" err="1">
                <a:latin typeface="Arial" panose="020B0604020202020204" pitchFamily="34" charset="0"/>
                <a:cs typeface="Arial" panose="020B0604020202020204" pitchFamily="34" charset="0"/>
              </a:rPr>
              <a:t>AFRISTAT</a:t>
            </a:r>
            <a:r>
              <a:rPr lang="en-US" sz="1600" dirty="0">
                <a:latin typeface="Arial" panose="020B0604020202020204" pitchFamily="34" charset="0"/>
                <a:cs typeface="Arial" panose="020B0604020202020204" pitchFamily="34" charset="0"/>
              </a:rPr>
              <a:t>, ILO, IMF, INSEE, Statistics Norway, Statistics South Africa, UK ONS, </a:t>
            </a:r>
            <a:r>
              <a:rPr lang="en-US" sz="1600" dirty="0" err="1">
                <a:latin typeface="Arial" panose="020B0604020202020204" pitchFamily="34" charset="0"/>
                <a:cs typeface="Arial" panose="020B0604020202020204" pitchFamily="34" charset="0"/>
              </a:rPr>
              <a:t>UNECE</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UNSD</a:t>
            </a:r>
            <a:r>
              <a:rPr lang="en-US" sz="1600" dirty="0">
                <a:latin typeface="Arial" panose="020B0604020202020204" pitchFamily="34" charset="0"/>
                <a:cs typeface="Arial" panose="020B0604020202020204" pitchFamily="34" charset="0"/>
              </a:rPr>
              <a:t>, and U of Michigan on CPI Data Collection</a:t>
            </a:r>
          </a:p>
          <a:p>
            <a:pPr marL="228600" lvl="1" indent="-228600" defTabSz="889000" eaLnBrk="1" fontAlgn="auto" hangingPunct="1">
              <a:lnSpc>
                <a:spcPct val="90000"/>
              </a:lnSpc>
              <a:spcAft>
                <a:spcPct val="15000"/>
              </a:spcAft>
              <a:buFontTx/>
              <a:buChar char="••"/>
              <a:defRPr/>
            </a:pPr>
            <a:r>
              <a:rPr lang="en-US" sz="1600" dirty="0">
                <a:latin typeface="Arial" panose="020B0604020202020204" pitchFamily="34" charset="0"/>
                <a:cs typeface="Arial" panose="020B0604020202020204" pitchFamily="34" charset="0"/>
              </a:rPr>
              <a:t>AUC and </a:t>
            </a:r>
            <a:r>
              <a:rPr lang="en-US" sz="1600" dirty="0" err="1">
                <a:latin typeface="Arial" panose="020B0604020202020204" pitchFamily="34" charset="0"/>
                <a:cs typeface="Arial" panose="020B0604020202020204" pitchFamily="34" charset="0"/>
              </a:rPr>
              <a:t>RECs</a:t>
            </a:r>
            <a:r>
              <a:rPr lang="en-US" sz="1600" dirty="0">
                <a:latin typeface="Arial" panose="020B0604020202020204" pitchFamily="34" charset="0"/>
                <a:cs typeface="Arial" panose="020B0604020202020204" pitchFamily="34" charset="0"/>
              </a:rPr>
              <a:t> on CPI</a:t>
            </a:r>
          </a:p>
          <a:p>
            <a:pPr marL="228600" lvl="1" indent="-228600" defTabSz="889000">
              <a:lnSpc>
                <a:spcPct val="90000"/>
              </a:lnSpc>
              <a:spcAft>
                <a:spcPct val="15000"/>
              </a:spcAft>
              <a:buFontTx/>
              <a:buChar char="••"/>
            </a:pPr>
            <a:r>
              <a:rPr lang="en-US" sz="1600" dirty="0">
                <a:latin typeface="Arial" panose="020B0604020202020204" pitchFamily="34" charset="0"/>
                <a:cs typeface="Arial" panose="020B0604020202020204" pitchFamily="34" charset="0"/>
              </a:rPr>
              <a:t>OECD and WTO on </a:t>
            </a:r>
            <a:r>
              <a:rPr lang="en-US" sz="1600" dirty="0" err="1">
                <a:latin typeface="Arial" panose="020B0604020202020204" pitchFamily="34" charset="0"/>
                <a:cs typeface="Arial" panose="020B0604020202020204" pitchFamily="34" charset="0"/>
              </a:rPr>
              <a:t>TiVA</a:t>
            </a:r>
            <a:endParaRPr lang="en-US" sz="1600" dirty="0">
              <a:latin typeface="Arial" panose="020B0604020202020204" pitchFamily="34" charset="0"/>
              <a:cs typeface="Arial" panose="020B0604020202020204" pitchFamily="34" charset="0"/>
            </a:endParaRPr>
          </a:p>
          <a:p>
            <a:pPr marL="228600" lvl="1" indent="-228600" defTabSz="889000">
              <a:lnSpc>
                <a:spcPct val="90000"/>
              </a:lnSpc>
              <a:spcAft>
                <a:spcPct val="15000"/>
              </a:spcAft>
              <a:buFontTx/>
              <a:buChar char="••"/>
            </a:pPr>
            <a:r>
              <a:rPr lang="en-US" sz="1600" dirty="0">
                <a:latin typeface="Arial" panose="020B0604020202020204" pitchFamily="34" charset="0"/>
                <a:cs typeface="Arial" panose="020B0604020202020204" pitchFamily="34" charset="0"/>
              </a:rPr>
              <a:t>WB on SUTs and </a:t>
            </a:r>
            <a:r>
              <a:rPr lang="en-US" sz="1600" dirty="0" err="1">
                <a:latin typeface="Arial" panose="020B0604020202020204" pitchFamily="34" charset="0"/>
                <a:cs typeface="Arial" panose="020B0604020202020204" pitchFamily="34" charset="0"/>
              </a:rPr>
              <a:t>TiVA</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5504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4" descr="Image result for SDGs"/>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0243" name="AutoShape 6" descr="Image result for SDGs"/>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0244" name="AutoShape 2" descr="Image result for challenges"/>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grpSp>
        <p:nvGrpSpPr>
          <p:cNvPr id="10245" name="Group 11"/>
          <p:cNvGrpSpPr>
            <a:grpSpLocks/>
          </p:cNvGrpSpPr>
          <p:nvPr/>
        </p:nvGrpSpPr>
        <p:grpSpPr bwMode="auto">
          <a:xfrm>
            <a:off x="573088" y="1109663"/>
            <a:ext cx="11056937" cy="952500"/>
            <a:chOff x="629399" y="1961853"/>
            <a:chExt cx="8136946" cy="797284"/>
          </a:xfrm>
        </p:grpSpPr>
        <p:sp>
          <p:nvSpPr>
            <p:cNvPr id="13" name="Right Arrow 12">
              <a:extLst>
                <a:ext uri="{FF2B5EF4-FFF2-40B4-BE49-F238E27FC236}">
                  <a16:creationId xmlns:a16="http://schemas.microsoft.com/office/drawing/2014/main" id="{4356B201-4DEF-49E7-B703-9988AB20EB01}"/>
                </a:ext>
              </a:extLst>
            </p:cNvPr>
            <p:cNvSpPr/>
            <p:nvPr/>
          </p:nvSpPr>
          <p:spPr>
            <a:xfrm>
              <a:off x="1213522" y="2001310"/>
              <a:ext cx="3441605" cy="714895"/>
            </a:xfrm>
            <a:prstGeom prst="righ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Key challenges</a:t>
              </a:r>
              <a:endParaRPr lang="en-US" b="1" dirty="0"/>
            </a:p>
          </p:txBody>
        </p:sp>
        <p:sp>
          <p:nvSpPr>
            <p:cNvPr id="17" name="Left Arrow 16">
              <a:extLst>
                <a:ext uri="{FF2B5EF4-FFF2-40B4-BE49-F238E27FC236}">
                  <a16:creationId xmlns:a16="http://schemas.microsoft.com/office/drawing/2014/main" id="{5137951B-6582-4D4B-A48B-5F33ECBDBAED}"/>
                </a:ext>
              </a:extLst>
            </p:cNvPr>
            <p:cNvSpPr/>
            <p:nvPr/>
          </p:nvSpPr>
          <p:spPr>
            <a:xfrm>
              <a:off x="4798186" y="1973368"/>
              <a:ext cx="3400893" cy="714895"/>
            </a:xfrm>
            <a:prstGeom prst="lef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Lessons learnt</a:t>
              </a:r>
            </a:p>
          </p:txBody>
        </p:sp>
        <p:pic>
          <p:nvPicPr>
            <p:cNvPr id="10255" name="Picture 1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9399" y="1961853"/>
              <a:ext cx="584123" cy="79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6"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39791" y="2043563"/>
              <a:ext cx="526554" cy="71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ctângulo arredondado 8">
            <a:extLst>
              <a:ext uri="{FF2B5EF4-FFF2-40B4-BE49-F238E27FC236}">
                <a16:creationId xmlns:a16="http://schemas.microsoft.com/office/drawing/2014/main" id="{8354730C-5BD6-4D2C-8BD3-229370154784}"/>
              </a:ext>
            </a:extLst>
          </p:cNvPr>
          <p:cNvSpPr/>
          <p:nvPr/>
        </p:nvSpPr>
        <p:spPr>
          <a:xfrm>
            <a:off x="319088" y="196850"/>
            <a:ext cx="11553825" cy="747713"/>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3200" b="1" dirty="0">
                <a:latin typeface="Century Gothic" panose="020B0502020202020204" pitchFamily="34" charset="0"/>
              </a:rPr>
              <a:t>Status update: Key challenges and lessons learnt – RA1 </a:t>
            </a:r>
            <a:endParaRPr lang="en-GB" sz="3200" b="1" dirty="0">
              <a:latin typeface="Century Gothic" panose="020B0502020202020204" pitchFamily="34" charset="0"/>
            </a:endParaRPr>
          </a:p>
        </p:txBody>
      </p:sp>
      <p:sp>
        <p:nvSpPr>
          <p:cNvPr id="5" name="TextBox 4">
            <a:extLst>
              <a:ext uri="{FF2B5EF4-FFF2-40B4-BE49-F238E27FC236}">
                <a16:creationId xmlns:a16="http://schemas.microsoft.com/office/drawing/2014/main" id="{60A77FFC-82F3-4391-A892-899BA87C7A3F}"/>
              </a:ext>
            </a:extLst>
          </p:cNvPr>
          <p:cNvSpPr txBox="1"/>
          <p:nvPr/>
        </p:nvSpPr>
        <p:spPr>
          <a:xfrm>
            <a:off x="573088" y="2320925"/>
            <a:ext cx="5345112" cy="2862322"/>
          </a:xfrm>
          <a:prstGeom prst="rect">
            <a:avLst/>
          </a:prstGeom>
          <a:solidFill>
            <a:schemeClr val="tx2">
              <a:lumMod val="20000"/>
              <a:lumOff val="80000"/>
            </a:schemeClr>
          </a:solidFill>
        </p:spPr>
        <p:txBody>
          <a:bodyPr>
            <a:spAutoFit/>
          </a:bodyPr>
          <a:lstStyle/>
          <a:p>
            <a:pPr marL="285750" lvl="0" indent="-285750">
              <a:buFont typeface="Arial" panose="020B0604020202020204" pitchFamily="34" charset="0"/>
              <a:buChar char="•"/>
            </a:pPr>
            <a:r>
              <a:rPr lang="en-US" dirty="0"/>
              <a:t>Due to COVID-19, technical assistance missions are suspended, and the timeline of the related projects may be delayed.</a:t>
            </a:r>
            <a:endParaRPr lang="en-GB" dirty="0"/>
          </a:p>
          <a:p>
            <a:pPr marL="285750" lvl="0" indent="-285750">
              <a:buFont typeface="Arial" panose="020B0604020202020204" pitchFamily="34" charset="0"/>
              <a:buChar char="•"/>
            </a:pPr>
            <a:r>
              <a:rPr lang="en-US" dirty="0"/>
              <a:t>Lack of complete and timely data provided by all the African countries will affect the quality of the related databases built for the Continent.</a:t>
            </a:r>
            <a:endParaRPr lang="en-GB" dirty="0"/>
          </a:p>
          <a:p>
            <a:pPr marL="285750" lvl="0" indent="-285750">
              <a:buFont typeface="Arial" panose="020B0604020202020204" pitchFamily="34" charset="0"/>
              <a:buChar char="•"/>
            </a:pPr>
            <a:r>
              <a:rPr lang="en-US" dirty="0"/>
              <a:t>Shortage of human, financial, and technical resources limit the extent that we can commit ourselves to the requests.</a:t>
            </a:r>
            <a:endParaRPr lang="en-GB" dirty="0"/>
          </a:p>
          <a:p>
            <a:pPr eaLnBrk="1" fontAlgn="auto" hangingPunct="1">
              <a:spcBef>
                <a:spcPts val="0"/>
              </a:spcBef>
              <a:spcAft>
                <a:spcPts val="0"/>
              </a:spcAft>
              <a:defRPr/>
            </a:pPr>
            <a:endParaRPr lang="en-US" dirty="0"/>
          </a:p>
        </p:txBody>
      </p:sp>
      <p:sp>
        <p:nvSpPr>
          <p:cNvPr id="29" name="TextBox 28">
            <a:extLst>
              <a:ext uri="{FF2B5EF4-FFF2-40B4-BE49-F238E27FC236}">
                <a16:creationId xmlns:a16="http://schemas.microsoft.com/office/drawing/2014/main" id="{11A610FC-CADD-4793-B099-BBD629D64011}"/>
              </a:ext>
            </a:extLst>
          </p:cNvPr>
          <p:cNvSpPr txBox="1"/>
          <p:nvPr/>
        </p:nvSpPr>
        <p:spPr>
          <a:xfrm>
            <a:off x="6369050" y="2324100"/>
            <a:ext cx="5202238" cy="2585323"/>
          </a:xfrm>
          <a:prstGeom prst="rect">
            <a:avLst/>
          </a:prstGeom>
          <a:solidFill>
            <a:schemeClr val="tx2">
              <a:lumMod val="20000"/>
              <a:lumOff val="80000"/>
            </a:schemeClr>
          </a:solidFill>
        </p:spPr>
        <p:txBody>
          <a:bodyPr>
            <a:spAutoFit/>
          </a:bodyPr>
          <a:lstStyle/>
          <a:p>
            <a:pPr marL="285750" lvl="0" indent="-285750">
              <a:buFont typeface="Arial" panose="020B0604020202020204" pitchFamily="34" charset="0"/>
              <a:buChar char="•"/>
            </a:pPr>
            <a:r>
              <a:rPr lang="en-US" dirty="0"/>
              <a:t>Make use of tele-communication means and technology to dialogue and support the work of the country teams in the field.</a:t>
            </a:r>
            <a:endParaRPr lang="en-GB" dirty="0"/>
          </a:p>
          <a:p>
            <a:pPr marL="285750" lvl="0" indent="-285750">
              <a:buFont typeface="Arial" panose="020B0604020202020204" pitchFamily="34" charset="0"/>
              <a:buChar char="•"/>
            </a:pPr>
            <a:r>
              <a:rPr lang="en-US" dirty="0"/>
              <a:t>Providing technical support and advice to build up the technical capacity and to enable them to carry out the related activities.</a:t>
            </a:r>
            <a:endParaRPr lang="en-GB" dirty="0"/>
          </a:p>
          <a:p>
            <a:pPr marL="285750" indent="-285750">
              <a:buFont typeface="Arial" panose="020B0604020202020204" pitchFamily="34" charset="0"/>
              <a:buChar char="•"/>
            </a:pPr>
            <a:r>
              <a:rPr lang="en-US" dirty="0"/>
              <a:t>Identify the priority areas and balance the trade-off between various tasks and activities. </a:t>
            </a:r>
          </a:p>
          <a:p>
            <a:pP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374428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906588" y="2414588"/>
            <a:ext cx="8378825" cy="2338387"/>
          </a:xfrm>
        </p:spPr>
        <p:txBody>
          <a:bodyPr anchor="t"/>
          <a:lstStyle/>
          <a:p>
            <a:br>
              <a:rPr lang="en-US" altLang="en-US" sz="2000" dirty="0">
                <a:latin typeface="Lucida Sans" panose="020B0602030504020204" pitchFamily="34" charset="0"/>
              </a:rPr>
            </a:br>
            <a:r>
              <a:rPr lang="en-US" altLang="en-US" sz="2400" dirty="0">
                <a:latin typeface="Lucida Sans" panose="020B0602030504020204" pitchFamily="34" charset="0"/>
              </a:rPr>
              <a:t>William </a:t>
            </a:r>
            <a:r>
              <a:rPr lang="en-US" altLang="en-US" sz="2400" dirty="0" err="1">
                <a:latin typeface="Lucida Sans" panose="020B0602030504020204" pitchFamily="34" charset="0"/>
              </a:rPr>
              <a:t>Muhawva</a:t>
            </a:r>
            <a:br>
              <a:rPr lang="en-US" altLang="en-US" sz="1800" dirty="0">
                <a:latin typeface="Lucida Sans" panose="020B0602030504020204" pitchFamily="34" charset="0"/>
              </a:rPr>
            </a:br>
            <a:br>
              <a:rPr lang="en-US" altLang="en-US" sz="1800" dirty="0">
                <a:latin typeface="Lucida Sans" panose="020B0602030504020204" pitchFamily="34" charset="0"/>
              </a:rPr>
            </a:br>
            <a:r>
              <a:rPr lang="en-US" altLang="en-US" sz="1800" dirty="0">
                <a:latin typeface="Lucida Sans" panose="020B0602030504020204" pitchFamily="34" charset="0"/>
              </a:rPr>
              <a:t>Chief, Demographic and Social Statistics Section</a:t>
            </a:r>
            <a:br>
              <a:rPr lang="en-US" altLang="en-US" sz="1800" dirty="0">
                <a:latin typeface="Lucida Sans" panose="020B0602030504020204" pitchFamily="34" charset="0"/>
              </a:rPr>
            </a:br>
            <a:r>
              <a:rPr lang="en-US" sz="1800" dirty="0"/>
              <a:t>African Centre for Statistics</a:t>
            </a:r>
            <a:br>
              <a:rPr lang="en-US" altLang="en-US" sz="1800" dirty="0">
                <a:latin typeface="Lucida Sans" panose="020B0602030504020204" pitchFamily="34" charset="0"/>
              </a:rPr>
            </a:br>
            <a:br>
              <a:rPr lang="en-US" altLang="en-US" sz="1800" dirty="0">
                <a:latin typeface="Lucida Sans" panose="020B0602030504020204" pitchFamily="34" charset="0"/>
              </a:rPr>
            </a:br>
            <a:endParaRPr lang="en-US" altLang="en-US" sz="1800" dirty="0">
              <a:latin typeface="Lucida Sans" panose="020B0602030504020204" pitchFamily="34" charset="0"/>
            </a:endParaRPr>
          </a:p>
        </p:txBody>
      </p:sp>
      <p:sp>
        <p:nvSpPr>
          <p:cNvPr id="4" name="Title 1">
            <a:extLst/>
          </p:cNvPr>
          <p:cNvSpPr txBox="1">
            <a:spLocks/>
          </p:cNvSpPr>
          <p:nvPr/>
        </p:nvSpPr>
        <p:spPr>
          <a:xfrm>
            <a:off x="4654550" y="5588000"/>
            <a:ext cx="6308725" cy="895350"/>
          </a:xfrm>
          <a:prstGeom prst="rect">
            <a:avLst/>
          </a:prstGeom>
        </p:spPr>
        <p:txBody>
          <a:bodyPr anchor="b"/>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r" fontAlgn="auto">
              <a:spcAft>
                <a:spcPts val="0"/>
              </a:spcAft>
              <a:defRPr/>
            </a:pPr>
            <a:r>
              <a:rPr lang="en-US" sz="1400" dirty="0">
                <a:solidFill>
                  <a:schemeClr val="accent1">
                    <a:lumMod val="50000"/>
                  </a:schemeClr>
                </a:solidFill>
              </a:rPr>
              <a:t>2020 Second Quarter Accountability and </a:t>
            </a:r>
            <a:r>
              <a:rPr lang="en-US" sz="1400" dirty="0" err="1">
                <a:solidFill>
                  <a:schemeClr val="accent1">
                    <a:lumMod val="50000"/>
                  </a:schemeClr>
                </a:solidFill>
              </a:rPr>
              <a:t>Programme</a:t>
            </a:r>
            <a:r>
              <a:rPr lang="en-US" sz="1400" dirty="0">
                <a:solidFill>
                  <a:schemeClr val="accent1">
                    <a:lumMod val="50000"/>
                  </a:schemeClr>
                </a:solidFill>
              </a:rPr>
              <a:t> Performance Review Meeting</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rPr>
              <a:t>8 – 10 July 2020</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rPr>
              <a:t>[Virtual]</a:t>
            </a:r>
          </a:p>
        </p:txBody>
      </p:sp>
    </p:spTree>
    <p:extLst>
      <p:ext uri="{BB962C8B-B14F-4D97-AF65-F5344CB8AC3E}">
        <p14:creationId xmlns:p14="http://schemas.microsoft.com/office/powerpoint/2010/main" val="3758841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p:cNvSpPr/>
          <p:nvPr/>
        </p:nvSpPr>
        <p:spPr>
          <a:xfrm>
            <a:off x="0" y="217488"/>
            <a:ext cx="12122150"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2020 Progress on achievements </a:t>
            </a:r>
            <a:r>
              <a:rPr lang="en-US" sz="2000" b="1" dirty="0">
                <a:latin typeface="Century Gothic" panose="020B0502020202020204" pitchFamily="34" charset="0"/>
              </a:rPr>
              <a:t>(all budget sources: 18, 23, 11, 35)</a:t>
            </a:r>
            <a:endParaRPr lang="en-GB" sz="2800" b="1" dirty="0">
              <a:latin typeface="Century Gothic" panose="020B0502020202020204" pitchFamily="34" charset="0"/>
            </a:endParaRPr>
          </a:p>
        </p:txBody>
      </p:sp>
      <p:sp>
        <p:nvSpPr>
          <p:cNvPr id="4" name="TextBox 3"/>
          <p:cNvSpPr txBox="1"/>
          <p:nvPr/>
        </p:nvSpPr>
        <p:spPr>
          <a:xfrm>
            <a:off x="0" y="898525"/>
            <a:ext cx="12122150" cy="1262063"/>
          </a:xfrm>
          <a:prstGeom prst="rect">
            <a:avLst/>
          </a:prstGeom>
          <a:solidFill>
            <a:schemeClr val="accent2">
              <a:lumMod val="50000"/>
            </a:schemeClr>
          </a:solidFill>
        </p:spPr>
        <p:txBody>
          <a:bodyPr>
            <a:spAutoFit/>
          </a:bodyPr>
          <a:lstStyle/>
          <a:p>
            <a:pPr eaLnBrk="1" fontAlgn="auto" hangingPunct="1">
              <a:spcBef>
                <a:spcPts val="0"/>
              </a:spcBef>
              <a:spcAft>
                <a:spcPts val="0"/>
              </a:spcAft>
              <a:defRPr/>
            </a:pPr>
            <a:r>
              <a:rPr lang="en-US" sz="2000" b="1" dirty="0">
                <a:solidFill>
                  <a:schemeClr val="bg1"/>
                </a:solidFill>
              </a:rPr>
              <a:t>Objective: To improve the production, dissemination and use of quality data and statistics in the framework of the 2030 Agenda and Agenda 2063 in or der to support economic and social development in Africa. </a:t>
            </a:r>
          </a:p>
          <a:p>
            <a:pPr eaLnBrk="1" fontAlgn="auto" hangingPunct="1">
              <a:spcBef>
                <a:spcPts val="0"/>
              </a:spcBef>
              <a:spcAft>
                <a:spcPts val="0"/>
              </a:spcAft>
              <a:defRPr/>
            </a:pPr>
            <a:endParaRPr lang="en-US" sz="1600" b="1" dirty="0">
              <a:solidFill>
                <a:schemeClr val="bg1"/>
              </a:solidFill>
              <a:latin typeface="+mn-lt"/>
              <a:cs typeface="+mn-cs"/>
            </a:endParaRPr>
          </a:p>
        </p:txBody>
      </p:sp>
      <p:graphicFrame>
        <p:nvGraphicFramePr>
          <p:cNvPr id="15" name="Table 14"/>
          <p:cNvGraphicFramePr>
            <a:graphicFrameLocks noGrp="1"/>
          </p:cNvGraphicFramePr>
          <p:nvPr/>
        </p:nvGraphicFramePr>
        <p:xfrm>
          <a:off x="0" y="3186113"/>
          <a:ext cx="12118975" cy="4022725"/>
        </p:xfrm>
        <a:graphic>
          <a:graphicData uri="http://schemas.openxmlformats.org/drawingml/2006/table">
            <a:tbl>
              <a:tblPr firstRow="1" bandRow="1">
                <a:tableStyleId>{5C22544A-7EE6-4342-B048-85BDC9FD1C3A}</a:tableStyleId>
              </a:tblPr>
              <a:tblGrid>
                <a:gridCol w="12118975">
                  <a:extLst>
                    <a:ext uri="{9D8B030D-6E8A-4147-A177-3AD203B41FA5}">
                      <a16:colId xmlns:a16="http://schemas.microsoft.com/office/drawing/2014/main" val="20000"/>
                    </a:ext>
                  </a:extLst>
                </a:gridCol>
              </a:tblGrid>
              <a:tr h="3963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Progress made to achieving the result area</a:t>
                      </a:r>
                    </a:p>
                  </a:txBody>
                  <a:tcPr marL="91430" marR="91430" marT="45741" marB="45741">
                    <a:solidFill>
                      <a:schemeClr val="accent4">
                        <a:lumMod val="75000"/>
                      </a:schemeClr>
                    </a:solidFill>
                  </a:tcPr>
                </a:tc>
                <a:extLst>
                  <a:ext uri="{0D108BD9-81ED-4DB2-BD59-A6C34878D82A}">
                    <a16:rowId xmlns:a16="http://schemas.microsoft.com/office/drawing/2014/main" val="10000"/>
                  </a:ext>
                </a:extLst>
              </a:tr>
              <a:tr h="3109565">
                <a:tc>
                  <a:txBody>
                    <a:bodyPr/>
                    <a:lstStyle/>
                    <a:p>
                      <a:pPr marL="285750" indent="-285750">
                        <a:buFont typeface="Arial" panose="020B0604020202020204" pitchFamily="34" charset="0"/>
                        <a:buChar char="•"/>
                      </a:pPr>
                      <a:r>
                        <a:rPr lang="en-US" sz="1800" dirty="0" err="1">
                          <a:latin typeface="Arial" panose="020B0604020202020204" pitchFamily="34" charset="0"/>
                          <a:cs typeface="Arial" panose="020B0604020202020204" pitchFamily="34" charset="0"/>
                        </a:rPr>
                        <a:t>IoA</a:t>
                      </a:r>
                      <a:r>
                        <a:rPr lang="en-US" sz="1800" dirty="0">
                          <a:latin typeface="Arial" panose="020B0604020202020204" pitchFamily="34" charset="0"/>
                          <a:cs typeface="Arial" panose="020B0604020202020204" pitchFamily="34" charset="0"/>
                        </a:rPr>
                        <a:t>: Increased number of member States that are producing vital statistics based on a civil registration system Baseline (2019) –10</a:t>
                      </a:r>
                      <a:r>
                        <a:rPr lang="en-US" sz="1800" baseline="0" dirty="0">
                          <a:latin typeface="Arial" panose="020B0604020202020204" pitchFamily="34" charset="0"/>
                          <a:cs typeface="Arial" panose="020B0604020202020204" pitchFamily="34" charset="0"/>
                        </a:rPr>
                        <a:t> and </a:t>
                      </a:r>
                      <a:r>
                        <a:rPr lang="en-US" sz="1800" dirty="0">
                          <a:latin typeface="Arial" panose="020B0604020202020204" pitchFamily="34" charset="0"/>
                          <a:cs typeface="Arial" panose="020B0604020202020204" pitchFamily="34" charset="0"/>
                        </a:rPr>
                        <a:t>Target (2020)–15</a:t>
                      </a:r>
                    </a:p>
                    <a:p>
                      <a:pPr marL="742950" lvl="1" indent="-285750">
                        <a:buFont typeface="Courier New" panose="02070309020205020404" pitchFamily="49" charset="0"/>
                        <a:buChar char="o"/>
                      </a:pPr>
                      <a:r>
                        <a:rPr lang="en-US" sz="1800" dirty="0">
                          <a:latin typeface="Arial" panose="020B0604020202020204" pitchFamily="34" charset="0"/>
                          <a:cs typeface="Arial" panose="020B0604020202020204" pitchFamily="34" charset="0"/>
                        </a:rPr>
                        <a:t>Needs assessment undertaken in 10 countries on the United Nations Legal Identity Agenda (Kenya, Sierra Leone,</a:t>
                      </a:r>
                      <a:r>
                        <a:rPr lang="en-US" sz="1800" baseline="0" dirty="0">
                          <a:latin typeface="Arial" panose="020B0604020202020204" pitchFamily="34" charset="0"/>
                          <a:cs typeface="Arial" panose="020B0604020202020204" pitchFamily="34" charset="0"/>
                        </a:rPr>
                        <a:t> Liberia, Cameroon, DRC, Zambia, Mozambique, Cote d’Ivoire</a:t>
                      </a:r>
                      <a:r>
                        <a:rPr lang="en-US" sz="1800" baseline="0">
                          <a:latin typeface="Arial" panose="020B0604020202020204" pitchFamily="34" charset="0"/>
                          <a:cs typeface="Arial" panose="020B0604020202020204" pitchFamily="34" charset="0"/>
                        </a:rPr>
                        <a:t>, Nigeria and Niger)</a:t>
                      </a:r>
                      <a:endParaRPr lang="en-US" sz="1800" dirty="0">
                        <a:latin typeface="Arial" panose="020B0604020202020204" pitchFamily="34" charset="0"/>
                        <a:cs typeface="Arial" panose="020B0604020202020204" pitchFamily="34" charset="0"/>
                      </a:endParaRPr>
                    </a:p>
                    <a:p>
                      <a:pPr marL="742950" lvl="1" indent="-285750">
                        <a:buFont typeface="Courier New" panose="02070309020205020404" pitchFamily="49" charset="0"/>
                        <a:buChar char="o"/>
                      </a:pPr>
                      <a:r>
                        <a:rPr lang="en-US" sz="1800" dirty="0">
                          <a:latin typeface="Arial" panose="020B0604020202020204" pitchFamily="34" charset="0"/>
                          <a:cs typeface="Arial" panose="020B0604020202020204" pitchFamily="34" charset="0"/>
                        </a:rPr>
                        <a:t>Technical</a:t>
                      </a:r>
                      <a:r>
                        <a:rPr lang="en-US" sz="1800" baseline="0" dirty="0">
                          <a:latin typeface="Arial" panose="020B0604020202020204" pitchFamily="34" charset="0"/>
                          <a:cs typeface="Arial" panose="020B0604020202020204" pitchFamily="34" charset="0"/>
                        </a:rPr>
                        <a:t> assistance in </a:t>
                      </a:r>
                      <a:r>
                        <a:rPr lang="en-US" sz="1800" dirty="0">
                          <a:latin typeface="Arial" panose="020B0604020202020204" pitchFamily="34" charset="0"/>
                          <a:cs typeface="Arial" panose="020B0604020202020204" pitchFamily="34" charset="0"/>
                        </a:rPr>
                        <a:t>CRVS Systems strengthening</a:t>
                      </a:r>
                      <a:r>
                        <a:rPr lang="en-US" sz="1800" baseline="0" dirty="0">
                          <a:latin typeface="Arial" panose="020B0604020202020204" pitchFamily="34" charset="0"/>
                          <a:cs typeface="Arial" panose="020B0604020202020204" pitchFamily="34" charset="0"/>
                        </a:rPr>
                        <a:t> in 7 countries (Ethiopia, Senegal, Burkina Faso, DRC, Somalia, Sudan and South Sudan)</a:t>
                      </a:r>
                    </a:p>
                    <a:p>
                      <a:pPr marL="742950" lvl="1" indent="-285750">
                        <a:buFont typeface="Courier New" panose="02070309020205020404" pitchFamily="49" charset="0"/>
                        <a:buChar char="o"/>
                      </a:pPr>
                      <a:r>
                        <a:rPr lang="en-US" sz="1800" dirty="0">
                          <a:latin typeface="Arial" panose="020B0604020202020204" pitchFamily="34" charset="0"/>
                          <a:cs typeface="Arial" panose="020B0604020202020204" pitchFamily="34" charset="0"/>
                        </a:rPr>
                        <a:t>Mentoring NSOs</a:t>
                      </a:r>
                      <a:r>
                        <a:rPr lang="en-US" sz="1800" baseline="0" dirty="0">
                          <a:latin typeface="Arial" panose="020B0604020202020204" pitchFamily="34" charset="0"/>
                          <a:cs typeface="Arial" panose="020B0604020202020204" pitchFamily="34" charset="0"/>
                        </a:rPr>
                        <a:t> in</a:t>
                      </a:r>
                      <a:r>
                        <a:rPr lang="en-US" sz="1800" dirty="0">
                          <a:latin typeface="Arial" panose="020B0604020202020204" pitchFamily="34" charset="0"/>
                          <a:cs typeface="Arial" panose="020B0604020202020204" pitchFamily="34" charset="0"/>
                        </a:rPr>
                        <a:t> the analyses of vital statistics and the production of the reports (Rwanda and Tanzania)</a:t>
                      </a:r>
                    </a:p>
                    <a:p>
                      <a:pPr marL="742950" lvl="1" indent="-285750">
                        <a:buFont typeface="Courier New" panose="02070309020205020404" pitchFamily="49" charset="0"/>
                        <a:buChar char="o"/>
                      </a:pPr>
                      <a:r>
                        <a:rPr lang="en-US" sz="1800" dirty="0">
                          <a:latin typeface="Arial" panose="020B0604020202020204" pitchFamily="34" charset="0"/>
                          <a:cs typeface="Arial" panose="020B0604020202020204" pitchFamily="34" charset="0"/>
                        </a:rPr>
                        <a:t>Supporting the activities for undertaking digital censuses</a:t>
                      </a:r>
                      <a:r>
                        <a:rPr lang="en-US" sz="1800" baseline="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in Ghana, Namibia, Sierra Leone, Mauritius and Seychelles</a:t>
                      </a:r>
                    </a:p>
                    <a:p>
                      <a:pPr marL="742950" lvl="1" indent="-285750">
                        <a:buFont typeface="Courier New" panose="02070309020205020404" pitchFamily="49" charset="0"/>
                        <a:buChar char="o"/>
                      </a:pPr>
                      <a:r>
                        <a:rPr lang="en-US" sz="1800" dirty="0">
                          <a:latin typeface="Arial" panose="020B0604020202020204" pitchFamily="34" charset="0"/>
                          <a:cs typeface="Arial" panose="020B0604020202020204" pitchFamily="34" charset="0"/>
                        </a:rPr>
                        <a:t>Improving the production and use of gender data by National Statistics Systems through the Gender</a:t>
                      </a:r>
                      <a:r>
                        <a:rPr lang="en-US" sz="1800" baseline="0" dirty="0">
                          <a:latin typeface="Arial" panose="020B0604020202020204" pitchFamily="34" charset="0"/>
                          <a:cs typeface="Arial" panose="020B0604020202020204" pitchFamily="34" charset="0"/>
                        </a:rPr>
                        <a:t> Data Network</a:t>
                      </a:r>
                      <a:endParaRPr lang="en-US" sz="1800" dirty="0">
                        <a:latin typeface="Arial" panose="020B0604020202020204" pitchFamily="34" charset="0"/>
                        <a:cs typeface="Arial" panose="020B0604020202020204" pitchFamily="34" charset="0"/>
                      </a:endParaRPr>
                    </a:p>
                  </a:txBody>
                  <a:tcPr marL="91430" marR="91430" marT="45741" marB="45741">
                    <a:solidFill>
                      <a:srgbClr val="FFF8E5"/>
                    </a:solidFill>
                  </a:tcPr>
                </a:tc>
                <a:extLst>
                  <a:ext uri="{0D108BD9-81ED-4DB2-BD59-A6C34878D82A}">
                    <a16:rowId xmlns:a16="http://schemas.microsoft.com/office/drawing/2014/main" val="10001"/>
                  </a:ext>
                </a:extLst>
              </a:tr>
              <a:tr h="516774">
                <a:tc>
                  <a:txBody>
                    <a:bodyPr/>
                    <a:lstStyle/>
                    <a:p>
                      <a:pPr marL="285750" indent="-285750">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txBody>
                  <a:tcPr marL="91430" marR="91430" marT="45741" marB="45741">
                    <a:solidFill>
                      <a:srgbClr val="FFF8E5"/>
                    </a:solidFill>
                  </a:tcPr>
                </a:tc>
                <a:extLst>
                  <a:ext uri="{0D108BD9-81ED-4DB2-BD59-A6C34878D82A}">
                    <a16:rowId xmlns:a16="http://schemas.microsoft.com/office/drawing/2014/main" val="4222200923"/>
                  </a:ext>
                </a:extLst>
              </a:tr>
            </a:tbl>
          </a:graphicData>
        </a:graphic>
      </p:graphicFrame>
      <p:sp>
        <p:nvSpPr>
          <p:cNvPr id="6158" name="TextBox 6"/>
          <p:cNvSpPr txBox="1">
            <a:spLocks noChangeArrowheads="1"/>
          </p:cNvSpPr>
          <p:nvPr/>
        </p:nvSpPr>
        <p:spPr bwMode="auto">
          <a:xfrm>
            <a:off x="0" y="1925638"/>
            <a:ext cx="12120563" cy="126047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b="1">
                <a:solidFill>
                  <a:schemeClr val="bg1"/>
                </a:solidFill>
                <a:latin typeface="Arial" panose="020B0604020202020204" pitchFamily="34" charset="0"/>
              </a:rPr>
              <a:t>Result Area 1:Strengthened capacity of member States to produce, disseminate and use disaggregated data and statistics, with a gender dimension, to facilitate evidence- based policymaking, planning, implementation, monitoring and reporting    </a:t>
            </a:r>
            <a:endParaRPr lang="en-US" altLang="en-US" sz="2000" b="1">
              <a:latin typeface="Arial" panose="020B0604020202020204" pitchFamily="34" charset="0"/>
            </a:endParaRPr>
          </a:p>
          <a:p>
            <a:pPr eaLnBrk="1" hangingPunct="1">
              <a:lnSpc>
                <a:spcPct val="100000"/>
              </a:lnSpc>
              <a:spcBef>
                <a:spcPct val="0"/>
              </a:spcBef>
              <a:buFontTx/>
              <a:buNone/>
            </a:pPr>
            <a:endParaRPr lang="en-US" altLang="en-US" sz="1600" b="1">
              <a:solidFill>
                <a:schemeClr val="bg1"/>
              </a:solidFill>
            </a:endParaRPr>
          </a:p>
        </p:txBody>
      </p:sp>
    </p:spTree>
    <p:extLst>
      <p:ext uri="{BB962C8B-B14F-4D97-AF65-F5344CB8AC3E}">
        <p14:creationId xmlns:p14="http://schemas.microsoft.com/office/powerpoint/2010/main" val="562463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p:cNvSpPr/>
          <p:nvPr/>
        </p:nvSpPr>
        <p:spPr>
          <a:xfrm>
            <a:off x="573088" y="141288"/>
            <a:ext cx="11126787"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RA1</a:t>
            </a:r>
            <a:endParaRPr lang="en-GB" sz="2400" b="1" dirty="0">
              <a:latin typeface="Century Gothic" panose="020B0502020202020204" pitchFamily="34" charset="0"/>
            </a:endParaRPr>
          </a:p>
        </p:txBody>
      </p:sp>
      <p:grpSp>
        <p:nvGrpSpPr>
          <p:cNvPr id="7171" name="Group 9"/>
          <p:cNvGrpSpPr>
            <a:grpSpLocks/>
          </p:cNvGrpSpPr>
          <p:nvPr/>
        </p:nvGrpSpPr>
        <p:grpSpPr bwMode="auto">
          <a:xfrm>
            <a:off x="4306888" y="896938"/>
            <a:ext cx="3698875" cy="2970212"/>
            <a:chOff x="4307353" y="1010660"/>
            <a:chExt cx="3596518" cy="2970790"/>
          </a:xfrm>
        </p:grpSpPr>
        <p:sp>
          <p:nvSpPr>
            <p:cNvPr id="5" name="Freeform 4"/>
            <p:cNvSpPr/>
            <p:nvPr/>
          </p:nvSpPr>
          <p:spPr>
            <a:xfrm>
              <a:off x="4307353" y="1010660"/>
              <a:ext cx="3596518" cy="660529"/>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CRVS Target countries</a:t>
              </a:r>
            </a:p>
          </p:txBody>
        </p:sp>
        <p:sp>
          <p:nvSpPr>
            <p:cNvPr id="7" name="Freeform 6"/>
            <p:cNvSpPr/>
            <p:nvPr/>
          </p:nvSpPr>
          <p:spPr>
            <a:xfrm>
              <a:off x="4307353" y="1771220"/>
              <a:ext cx="3596518" cy="2210230"/>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Mauritania; Sudan; Ghana; Mali; Burkina Faso; Côte d'Ivoire; Guinea; Liberia; Togo; Niger; Cameroon; Chad; Congo; Ethiopia; Kenya; Rwanda; Eritrea; Seychelles; South Africa; Malawi; Zambia; Namibia and Zimbabwe. </a:t>
              </a: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7172" name="Group 5"/>
          <p:cNvGrpSpPr>
            <a:grpSpLocks/>
          </p:cNvGrpSpPr>
          <p:nvPr/>
        </p:nvGrpSpPr>
        <p:grpSpPr bwMode="auto">
          <a:xfrm>
            <a:off x="549275" y="876300"/>
            <a:ext cx="3636963" cy="2990850"/>
            <a:chOff x="549623" y="990930"/>
            <a:chExt cx="3519630" cy="2990520"/>
          </a:xfrm>
        </p:grpSpPr>
        <p:sp>
          <p:nvSpPr>
            <p:cNvPr id="8" name="Freeform 7"/>
            <p:cNvSpPr/>
            <p:nvPr/>
          </p:nvSpPr>
          <p:spPr>
            <a:xfrm>
              <a:off x="549623" y="990930"/>
              <a:ext cx="3519630" cy="68096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Alignment with ECA’s strategic directions</a:t>
              </a:r>
            </a:p>
          </p:txBody>
        </p:sp>
        <p:sp>
          <p:nvSpPr>
            <p:cNvPr id="9" name="Freeform 8"/>
            <p:cNvSpPr/>
            <p:nvPr/>
          </p:nvSpPr>
          <p:spPr>
            <a:xfrm>
              <a:off x="549623" y="1789355"/>
              <a:ext cx="3519630" cy="2192095"/>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sz="2000" dirty="0">
                <a:latin typeface="Arial" panose="020B0604020202020204" pitchFamily="34" charset="0"/>
                <a:cs typeface="Arial" panose="020B0604020202020204" pitchFamily="34" charset="0"/>
              </a:endParaRPr>
            </a:p>
          </p:txBody>
        </p:sp>
        <p:pic>
          <p:nvPicPr>
            <p:cNvPr id="7181"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9654" y="2154536"/>
              <a:ext cx="700196" cy="76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2"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2198" y="2151438"/>
              <a:ext cx="842715" cy="768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3"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025" y="2149571"/>
              <a:ext cx="737375" cy="78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4"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37473" y="2979523"/>
              <a:ext cx="1078179" cy="79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5"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09164" y="2985719"/>
              <a:ext cx="855107" cy="79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6" name="Rectangle 1"/>
            <p:cNvSpPr>
              <a:spLocks noChangeArrowheads="1"/>
            </p:cNvSpPr>
            <p:nvPr/>
          </p:nvSpPr>
          <p:spPr bwMode="auto">
            <a:xfrm>
              <a:off x="1037473" y="1821357"/>
              <a:ext cx="24498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defTabSz="6223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defTabSz="6223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223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223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223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spcBef>
                  <a:spcPct val="0"/>
                </a:spcBef>
                <a:spcAft>
                  <a:spcPct val="15000"/>
                </a:spcAft>
                <a:buFontTx/>
                <a:buNone/>
              </a:pPr>
              <a:r>
                <a:rPr lang="en-US" altLang="en-US" sz="1400" b="1" i="1"/>
                <a:t>(pick the relevant ECA SD icon)</a:t>
              </a:r>
            </a:p>
          </p:txBody>
        </p:sp>
      </p:grpSp>
      <p:grpSp>
        <p:nvGrpSpPr>
          <p:cNvPr id="7173" name="Group 10"/>
          <p:cNvGrpSpPr>
            <a:grpSpLocks/>
          </p:cNvGrpSpPr>
          <p:nvPr/>
        </p:nvGrpSpPr>
        <p:grpSpPr bwMode="auto">
          <a:xfrm>
            <a:off x="8129588" y="896938"/>
            <a:ext cx="3521075" cy="5489575"/>
            <a:chOff x="8130275" y="1010660"/>
            <a:chExt cx="3519629" cy="5489733"/>
          </a:xfrm>
        </p:grpSpPr>
        <p:sp>
          <p:nvSpPr>
            <p:cNvPr id="17" name="Freeform 16"/>
            <p:cNvSpPr/>
            <p:nvPr/>
          </p:nvSpPr>
          <p:spPr>
            <a:xfrm>
              <a:off x="8130275" y="1010660"/>
              <a:ext cx="3519629" cy="662006"/>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Joint delivery in Countries of Focus</a:t>
              </a:r>
            </a:p>
          </p:txBody>
        </p:sp>
        <p:sp>
          <p:nvSpPr>
            <p:cNvPr id="18" name="Freeform 17"/>
            <p:cNvSpPr/>
            <p:nvPr/>
          </p:nvSpPr>
          <p:spPr>
            <a:xfrm>
              <a:off x="8130275" y="1771094"/>
              <a:ext cx="3519629" cy="4729299"/>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a:solidFill>
              <a:schemeClr val="accent6">
                <a:lumMod val="20000"/>
                <a:lumOff val="80000"/>
                <a:alpha val="90000"/>
              </a:schemeClr>
            </a:solid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UN LIA in collaboration with SROs</a:t>
              </a:r>
            </a:p>
            <a:p>
              <a:pPr marL="685800" lvl="2"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W.A.-Sierra Leone, Liberia</a:t>
              </a:r>
            </a:p>
            <a:p>
              <a:pPr marL="685800" lvl="2"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C.A. –DRC, Cameroon</a:t>
              </a:r>
            </a:p>
            <a:p>
              <a:pPr marL="685800" lvl="2"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E.A.-Ethiopia, Kenya</a:t>
              </a:r>
            </a:p>
            <a:p>
              <a:pPr marL="685800" lvl="2"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S.A.-Zambia, </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Gender Statistics in collaboration with GPSPD</a:t>
              </a:r>
            </a:p>
          </p:txBody>
        </p:sp>
      </p:grpSp>
      <p:grpSp>
        <p:nvGrpSpPr>
          <p:cNvPr id="7174" name="Group 20"/>
          <p:cNvGrpSpPr>
            <a:grpSpLocks/>
          </p:cNvGrpSpPr>
          <p:nvPr/>
        </p:nvGrpSpPr>
        <p:grpSpPr bwMode="auto">
          <a:xfrm>
            <a:off x="549275" y="3984625"/>
            <a:ext cx="7456488" cy="2416175"/>
            <a:chOff x="549624" y="4062542"/>
            <a:chExt cx="7354246" cy="2342601"/>
          </a:xfrm>
        </p:grpSpPr>
        <p:sp>
          <p:nvSpPr>
            <p:cNvPr id="19" name="Freeform 4">
              <a:extLst/>
            </p:cNvPr>
            <p:cNvSpPr/>
            <p:nvPr/>
          </p:nvSpPr>
          <p:spPr>
            <a:xfrm>
              <a:off x="549624" y="4062542"/>
              <a:ext cx="7354246" cy="33245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0070C0"/>
            </a:solidFill>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Response to COVID-19</a:t>
              </a:r>
            </a:p>
          </p:txBody>
        </p:sp>
        <p:sp>
          <p:nvSpPr>
            <p:cNvPr id="20" name="Freeform 6">
              <a:extLst/>
            </p:cNvPr>
            <p:cNvSpPr/>
            <p:nvPr/>
          </p:nvSpPr>
          <p:spPr>
            <a:xfrm>
              <a:off x="573110" y="4491968"/>
              <a:ext cx="7330760" cy="1913175"/>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a:solidFill>
              <a:schemeClr val="accent5">
                <a:lumMod val="40000"/>
                <a:lumOff val="60000"/>
                <a:alpha val="90000"/>
              </a:schemeClr>
            </a:solidFill>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85750" lvl="1" indent="-285750" defTabSz="889000" eaLnBrk="1" fontAlgn="auto" hangingPunct="1">
                <a:lnSpc>
                  <a:spcPct val="90000"/>
                </a:lnSpc>
                <a:spcAft>
                  <a:spcPct val="15000"/>
                </a:spcAft>
                <a:buFont typeface="Arial" panose="020B0604020202020204" pitchFamily="34" charset="0"/>
                <a:buChar char="•"/>
                <a:defRPr/>
              </a:pPr>
              <a:r>
                <a:rPr lang="en-US" dirty="0">
                  <a:latin typeface="Arial" panose="020B0604020202020204" pitchFamily="34" charset="0"/>
                  <a:cs typeface="Arial" panose="020B0604020202020204" pitchFamily="34" charset="0"/>
                </a:rPr>
                <a:t>Rapid Impact Assessment of Covid-19 Pandemic on CR Operations</a:t>
              </a:r>
            </a:p>
            <a:p>
              <a:pPr marL="285750" lvl="1" indent="-285750" defTabSz="889000" eaLnBrk="1" fontAlgn="auto" hangingPunct="1">
                <a:lnSpc>
                  <a:spcPct val="90000"/>
                </a:lnSpc>
                <a:spcAft>
                  <a:spcPct val="15000"/>
                </a:spcAft>
                <a:buFont typeface="Arial" panose="020B0604020202020204" pitchFamily="34" charset="0"/>
                <a:buChar char="•"/>
                <a:defRPr/>
              </a:pPr>
              <a:r>
                <a:rPr lang="en-US" dirty="0">
                  <a:latin typeface="Arial" panose="020B0604020202020204" pitchFamily="34" charset="0"/>
                  <a:cs typeface="Arial" panose="020B0604020202020204" pitchFamily="34" charset="0"/>
                </a:rPr>
                <a:t>Technical Note on </a:t>
              </a:r>
              <a:r>
                <a:rPr lang="en-US" i="1" dirty="0">
                  <a:latin typeface="Arial" panose="020B0604020202020204" pitchFamily="34" charset="0"/>
                  <a:cs typeface="Arial" panose="020B0604020202020204" pitchFamily="34" charset="0"/>
                </a:rPr>
                <a:t>Maintaining Civil Registration and Vital Statistics during the COVID-19 pandemic</a:t>
              </a:r>
              <a:r>
                <a:rPr lang="en-US" dirty="0">
                  <a:latin typeface="Arial" panose="020B0604020202020204" pitchFamily="34" charset="0"/>
                  <a:cs typeface="Arial" panose="020B0604020202020204" pitchFamily="34" charset="0"/>
                </a:rPr>
                <a:t>    </a:t>
              </a:r>
            </a:p>
            <a:p>
              <a:pPr marL="285750" lvl="1" indent="-285750" defTabSz="889000" eaLnBrk="1" fontAlgn="auto" hangingPunct="1">
                <a:lnSpc>
                  <a:spcPct val="90000"/>
                </a:lnSpc>
                <a:spcAft>
                  <a:spcPct val="15000"/>
                </a:spcAft>
                <a:buFont typeface="Arial" panose="020B0604020202020204" pitchFamily="34" charset="0"/>
                <a:buChar char="•"/>
                <a:defRPr/>
              </a:pPr>
              <a:r>
                <a:rPr lang="en-US" dirty="0">
                  <a:latin typeface="Arial" panose="020B0604020202020204" pitchFamily="34" charset="0"/>
                  <a:cs typeface="Arial" panose="020B0604020202020204" pitchFamily="34" charset="0"/>
                </a:rPr>
                <a:t>Webinars on mitigating the impact of pandemic on CR Operations  </a:t>
              </a:r>
            </a:p>
            <a:p>
              <a:pPr marL="285750" lvl="1" indent="-285750" defTabSz="889000" eaLnBrk="1" fontAlgn="auto" hangingPunct="1">
                <a:lnSpc>
                  <a:spcPct val="90000"/>
                </a:lnSpc>
                <a:spcAft>
                  <a:spcPct val="15000"/>
                </a:spcAft>
                <a:buFont typeface="Arial" panose="020B0604020202020204" pitchFamily="34" charset="0"/>
                <a:buChar char="•"/>
                <a:defRPr/>
              </a:pPr>
              <a:r>
                <a:rPr lang="en-US" dirty="0">
                  <a:latin typeface="Arial" panose="020B0604020202020204" pitchFamily="34" charset="0"/>
                  <a:cs typeface="Arial" panose="020B0604020202020204" pitchFamily="34" charset="0"/>
                </a:rPr>
                <a:t>Innovations adaptable for business continuity: E-Notifications</a:t>
              </a:r>
            </a:p>
            <a:p>
              <a:pPr marL="285750" lvl="1" indent="-285750" defTabSz="889000" eaLnBrk="1" fontAlgn="auto" hangingPunct="1">
                <a:lnSpc>
                  <a:spcPct val="90000"/>
                </a:lnSpc>
                <a:spcAft>
                  <a:spcPct val="15000"/>
                </a:spcAft>
                <a:buFont typeface="Arial" panose="020B0604020202020204" pitchFamily="34" charset="0"/>
                <a:buChar char="•"/>
                <a:defRPr/>
              </a:pPr>
              <a:r>
                <a:rPr lang="en-US" dirty="0">
                  <a:latin typeface="Arial" panose="020B0604020202020204" pitchFamily="34" charset="0"/>
                  <a:cs typeface="Arial" panose="020B0604020202020204" pitchFamily="34" charset="0"/>
                </a:rPr>
                <a:t>Lessons learnt from the European, Asia and Pacific Regions on CRVS on business continuity during the COVID-19 pandemic.                </a:t>
              </a:r>
            </a:p>
          </p:txBody>
        </p:sp>
      </p:grpSp>
    </p:spTree>
    <p:extLst>
      <p:ext uri="{BB962C8B-B14F-4D97-AF65-F5344CB8AC3E}">
        <p14:creationId xmlns:p14="http://schemas.microsoft.com/office/powerpoint/2010/main" val="3630184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p:cNvSpPr/>
          <p:nvPr/>
        </p:nvSpPr>
        <p:spPr>
          <a:xfrm>
            <a:off x="573088" y="217488"/>
            <a:ext cx="11126787"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RA1</a:t>
            </a:r>
            <a:endParaRPr lang="en-GB" sz="2800" b="1" dirty="0">
              <a:latin typeface="Century Gothic" panose="020B0502020202020204" pitchFamily="34" charset="0"/>
            </a:endParaRPr>
          </a:p>
        </p:txBody>
      </p:sp>
      <p:grpSp>
        <p:nvGrpSpPr>
          <p:cNvPr id="8195" name="Group 18"/>
          <p:cNvGrpSpPr>
            <a:grpSpLocks/>
          </p:cNvGrpSpPr>
          <p:nvPr/>
        </p:nvGrpSpPr>
        <p:grpSpPr bwMode="auto">
          <a:xfrm>
            <a:off x="4335463" y="3994150"/>
            <a:ext cx="3708400" cy="2500313"/>
            <a:chOff x="8151863" y="3938625"/>
            <a:chExt cx="3519948" cy="2500275"/>
          </a:xfrm>
        </p:grpSpPr>
        <p:sp>
          <p:nvSpPr>
            <p:cNvPr id="10" name="Freeform 9"/>
            <p:cNvSpPr/>
            <p:nvPr/>
          </p:nvSpPr>
          <p:spPr>
            <a:xfrm>
              <a:off x="8151863" y="3938625"/>
              <a:ext cx="3519948" cy="48576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CC0099"/>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Gender Mainstreaming</a:t>
              </a:r>
            </a:p>
          </p:txBody>
        </p:sp>
        <p:sp>
          <p:nvSpPr>
            <p:cNvPr id="11" name="Freeform 10"/>
            <p:cNvSpPr/>
            <p:nvPr/>
          </p:nvSpPr>
          <p:spPr>
            <a:xfrm>
              <a:off x="8151863" y="4492655"/>
              <a:ext cx="3519948" cy="1946245"/>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CCF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Gender is mainstreamed in CRVS and Legal Identity Management</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 Producing gender disaggregated data in surveys, censuses, administrative data.</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8196" name="Group 1"/>
          <p:cNvGrpSpPr>
            <a:grpSpLocks/>
          </p:cNvGrpSpPr>
          <p:nvPr/>
        </p:nvGrpSpPr>
        <p:grpSpPr bwMode="auto">
          <a:xfrm>
            <a:off x="631825" y="898525"/>
            <a:ext cx="3622675" cy="2973388"/>
            <a:chOff x="575872" y="973717"/>
            <a:chExt cx="3607046" cy="2973463"/>
          </a:xfrm>
        </p:grpSpPr>
        <p:sp>
          <p:nvSpPr>
            <p:cNvPr id="5" name="Freeform 4"/>
            <p:cNvSpPr/>
            <p:nvPr/>
          </p:nvSpPr>
          <p:spPr>
            <a:xfrm>
              <a:off x="575872" y="973717"/>
              <a:ext cx="3595982" cy="52071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spcAft>
                  <a:spcPct val="35000"/>
                </a:spcAft>
                <a:defRPr/>
              </a:pPr>
              <a:r>
                <a:rPr lang="en-US" sz="2000" b="1" dirty="0">
                  <a:latin typeface="Arial" panose="020B0604020202020204" pitchFamily="34" charset="0"/>
                  <a:cs typeface="Arial" panose="020B0604020202020204" pitchFamily="34" charset="0"/>
                </a:rPr>
                <a:t>Contribution to the SDGs </a:t>
              </a:r>
            </a:p>
          </p:txBody>
        </p:sp>
        <p:sp>
          <p:nvSpPr>
            <p:cNvPr id="7" name="Freeform 6"/>
            <p:cNvSpPr/>
            <p:nvPr/>
          </p:nvSpPr>
          <p:spPr>
            <a:xfrm>
              <a:off x="586937" y="1548406"/>
              <a:ext cx="3595981" cy="2398774"/>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r>
                <a:rPr lang="en-US" sz="1600" b="1" i="1" dirty="0">
                  <a:solidFill>
                    <a:schemeClr val="tx1"/>
                  </a:solidFill>
                </a:rPr>
                <a:t>(pick the relevant SDGs icon, as applies)</a:t>
              </a: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342900" lvl="1" indent="-342900" defTabSz="889000" eaLnBrk="1" fontAlgn="auto" hangingPunct="1">
                <a:lnSpc>
                  <a:spcPct val="90000"/>
                </a:lnSpc>
                <a:spcAft>
                  <a:spcPct val="15000"/>
                </a:spcAft>
                <a:buFont typeface="Arial" panose="020B0604020202020204" pitchFamily="34" charset="0"/>
                <a:buChar char="•"/>
                <a:defRPr/>
              </a:pPr>
              <a:r>
                <a:rPr lang="en-US" dirty="0">
                  <a:latin typeface="Arial" panose="020B0604020202020204" pitchFamily="34" charset="0"/>
                  <a:cs typeface="Arial" panose="020B0604020202020204" pitchFamily="34" charset="0"/>
                </a:rPr>
                <a:t>SDG 16.9 </a:t>
              </a:r>
            </a:p>
            <a:p>
              <a:pPr marL="342900" lvl="1" indent="-342900" defTabSz="889000" eaLnBrk="1" fontAlgn="auto" hangingPunct="1">
                <a:lnSpc>
                  <a:spcPct val="90000"/>
                </a:lnSpc>
                <a:spcAft>
                  <a:spcPct val="15000"/>
                </a:spcAft>
                <a:buFont typeface="Arial" panose="020B0604020202020204" pitchFamily="34" charset="0"/>
                <a:buChar char="•"/>
                <a:defRPr/>
              </a:pPr>
              <a:r>
                <a:rPr lang="en-US" dirty="0">
                  <a:latin typeface="Arial" panose="020B0604020202020204" pitchFamily="34" charset="0"/>
                  <a:cs typeface="Arial" panose="020B0604020202020204" pitchFamily="34" charset="0"/>
                </a:rPr>
                <a:t>SDG Target 17.19 </a:t>
              </a:r>
            </a:p>
            <a:p>
              <a:pPr marL="342900" lvl="1" indent="-342900" defTabSz="889000" eaLnBrk="1" fontAlgn="auto" hangingPunct="1">
                <a:lnSpc>
                  <a:spcPct val="90000"/>
                </a:lnSpc>
                <a:spcAft>
                  <a:spcPct val="15000"/>
                </a:spcAft>
                <a:buFont typeface="Arial" panose="020B0604020202020204" pitchFamily="34" charset="0"/>
                <a:buChar char="•"/>
                <a:defRPr/>
              </a:pPr>
              <a:r>
                <a:rPr lang="en-US" dirty="0">
                  <a:latin typeface="Arial" panose="020B0604020202020204" pitchFamily="34" charset="0"/>
                  <a:cs typeface="Arial" panose="020B0604020202020204" pitchFamily="34" charset="0"/>
                </a:rPr>
                <a:t>CRVS measures two-thirds of the SDG indicators</a:t>
              </a:r>
            </a:p>
            <a:p>
              <a:pPr marL="342900" lvl="1" indent="-342900" defTabSz="889000" eaLnBrk="1" fontAlgn="auto" hangingPunct="1">
                <a:lnSpc>
                  <a:spcPct val="90000"/>
                </a:lnSpc>
                <a:spcAft>
                  <a:spcPct val="15000"/>
                </a:spcAft>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p:txBody>
        </p:sp>
        <p:pic>
          <p:nvPicPr>
            <p:cNvPr id="8207" name="Picture 2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355" y="1972213"/>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Picture 2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9402" y="1967634"/>
              <a:ext cx="385200"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97" name="Group 5"/>
          <p:cNvGrpSpPr>
            <a:grpSpLocks noChangeAspect="1"/>
          </p:cNvGrpSpPr>
          <p:nvPr/>
        </p:nvGrpSpPr>
        <p:grpSpPr bwMode="auto">
          <a:xfrm>
            <a:off x="4332288" y="965200"/>
            <a:ext cx="3722687" cy="2960688"/>
            <a:chOff x="4332001" y="965264"/>
            <a:chExt cx="3687614" cy="2960086"/>
          </a:xfrm>
        </p:grpSpPr>
        <p:sp>
          <p:nvSpPr>
            <p:cNvPr id="34" name="Freeform 31">
              <a:extLst/>
            </p:cNvPr>
            <p:cNvSpPr/>
            <p:nvPr/>
          </p:nvSpPr>
          <p:spPr>
            <a:xfrm>
              <a:off x="4332001" y="965264"/>
              <a:ext cx="3687614" cy="514245"/>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Follow-up on ARFSD res.</a:t>
              </a:r>
            </a:p>
          </p:txBody>
        </p:sp>
        <p:sp>
          <p:nvSpPr>
            <p:cNvPr id="35" name="Freeform 32">
              <a:extLst/>
            </p:cNvPr>
            <p:cNvSpPr>
              <a:spLocks noChangeAspect="1"/>
            </p:cNvSpPr>
            <p:nvPr/>
          </p:nvSpPr>
          <p:spPr>
            <a:xfrm>
              <a:off x="4332001" y="1547759"/>
              <a:ext cx="3676607" cy="2377591"/>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D7DED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Improve quality and coverage of demographic and social statistics in member countries to facilitate reporting on Sustainable Development Goals and the Africa 2063 agenda.</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Report on population-related SDGs.</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8198" name="Group 8"/>
          <p:cNvGrpSpPr>
            <a:grpSpLocks/>
          </p:cNvGrpSpPr>
          <p:nvPr/>
        </p:nvGrpSpPr>
        <p:grpSpPr bwMode="auto">
          <a:xfrm>
            <a:off x="619125" y="3994150"/>
            <a:ext cx="3578225" cy="2444750"/>
            <a:chOff x="619452" y="3909341"/>
            <a:chExt cx="3552934" cy="2529559"/>
          </a:xfrm>
        </p:grpSpPr>
        <p:sp>
          <p:nvSpPr>
            <p:cNvPr id="36" name="Freeform 31">
              <a:extLst/>
            </p:cNvPr>
            <p:cNvSpPr/>
            <p:nvPr/>
          </p:nvSpPr>
          <p:spPr>
            <a:xfrm>
              <a:off x="619452" y="3909341"/>
              <a:ext cx="3552934" cy="514125"/>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4">
                <a:lumMod val="50000"/>
              </a:schemeClr>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OIBCs (if applicable)</a:t>
              </a:r>
            </a:p>
          </p:txBody>
        </p:sp>
        <p:sp>
          <p:nvSpPr>
            <p:cNvPr id="37" name="Freeform 32">
              <a:extLst/>
            </p:cNvPr>
            <p:cNvSpPr/>
            <p:nvPr/>
          </p:nvSpPr>
          <p:spPr>
            <a:xfrm>
              <a:off x="619452" y="4492454"/>
              <a:ext cx="3552934" cy="1946446"/>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chemeClr val="accent4">
                <a:lumMod val="20000"/>
                <a:lumOff val="80000"/>
                <a:alpha val="89804"/>
              </a:scheme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OIBC-1: Demographic and Social Statistics (UNECA/UNFPA)</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OIBC-4 Digitalizing legal identities</a:t>
              </a:r>
            </a:p>
          </p:txBody>
        </p:sp>
      </p:grpSp>
      <p:sp>
        <p:nvSpPr>
          <p:cNvPr id="40" name="Freeform 31">
            <a:extLst/>
          </p:cNvPr>
          <p:cNvSpPr/>
          <p:nvPr/>
        </p:nvSpPr>
        <p:spPr>
          <a:xfrm>
            <a:off x="8199438" y="960438"/>
            <a:ext cx="3500437" cy="514350"/>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Partnerships (external)</a:t>
            </a:r>
          </a:p>
        </p:txBody>
      </p:sp>
      <p:sp>
        <p:nvSpPr>
          <p:cNvPr id="41" name="Freeform 32">
            <a:extLst/>
          </p:cNvPr>
          <p:cNvSpPr/>
          <p:nvPr/>
        </p:nvSpPr>
        <p:spPr>
          <a:xfrm>
            <a:off x="8199438" y="1543050"/>
            <a:ext cx="3500437" cy="4895850"/>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E5E5">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UNFPA and UNSD on censuses</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UNICEF on CRVS</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UNICEF, UNDP and UNDESA on legal identity</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Data2X and UNWOMEN</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AUC on CRVS</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 ONS UK on censuses, CRVS and gender statistics</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0998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4" descr="Image result for SDGs"/>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9219" name="AutoShape 6" descr="Image result for SDGs"/>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9220" name="AutoShape 2" descr="Image result for challenges"/>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grpSp>
        <p:nvGrpSpPr>
          <p:cNvPr id="9221" name="Group 11"/>
          <p:cNvGrpSpPr>
            <a:grpSpLocks/>
          </p:cNvGrpSpPr>
          <p:nvPr/>
        </p:nvGrpSpPr>
        <p:grpSpPr bwMode="auto">
          <a:xfrm>
            <a:off x="573088" y="1109663"/>
            <a:ext cx="11056937" cy="952500"/>
            <a:chOff x="629399" y="1961853"/>
            <a:chExt cx="8136946" cy="797284"/>
          </a:xfrm>
        </p:grpSpPr>
        <p:sp>
          <p:nvSpPr>
            <p:cNvPr id="13" name="Right Arrow 12"/>
            <p:cNvSpPr/>
            <p:nvPr/>
          </p:nvSpPr>
          <p:spPr>
            <a:xfrm>
              <a:off x="1213522" y="2001310"/>
              <a:ext cx="3441605" cy="714895"/>
            </a:xfrm>
            <a:prstGeom prst="righ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Key challenges</a:t>
              </a:r>
              <a:endParaRPr lang="en-US" b="1" dirty="0"/>
            </a:p>
          </p:txBody>
        </p:sp>
        <p:sp>
          <p:nvSpPr>
            <p:cNvPr id="17" name="Left Arrow 16"/>
            <p:cNvSpPr/>
            <p:nvPr/>
          </p:nvSpPr>
          <p:spPr>
            <a:xfrm>
              <a:off x="4798186" y="1973368"/>
              <a:ext cx="3400893" cy="714895"/>
            </a:xfrm>
            <a:prstGeom prst="lef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Lessons learnt</a:t>
              </a:r>
            </a:p>
          </p:txBody>
        </p:sp>
        <p:pic>
          <p:nvPicPr>
            <p:cNvPr id="9231" name="Picture 1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9399" y="1961853"/>
              <a:ext cx="584123" cy="79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2"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39791" y="2043563"/>
              <a:ext cx="526554" cy="71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ctângulo arredondado 8">
            <a:extLst/>
          </p:cNvPr>
          <p:cNvSpPr/>
          <p:nvPr/>
        </p:nvSpPr>
        <p:spPr>
          <a:xfrm>
            <a:off x="319088" y="196850"/>
            <a:ext cx="11553825" cy="747713"/>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3200" b="1" dirty="0">
                <a:latin typeface="Century Gothic" panose="020B0502020202020204" pitchFamily="34" charset="0"/>
              </a:rPr>
              <a:t>Status update: Key challenges and lessons learnt – RA1 </a:t>
            </a:r>
            <a:endParaRPr lang="en-GB" sz="3200" b="1" dirty="0">
              <a:latin typeface="Century Gothic" panose="020B0502020202020204" pitchFamily="34" charset="0"/>
            </a:endParaRPr>
          </a:p>
        </p:txBody>
      </p:sp>
      <p:sp>
        <p:nvSpPr>
          <p:cNvPr id="5" name="TextBox 4"/>
          <p:cNvSpPr txBox="1"/>
          <p:nvPr/>
        </p:nvSpPr>
        <p:spPr>
          <a:xfrm>
            <a:off x="573088" y="2320925"/>
            <a:ext cx="5345112" cy="2862263"/>
          </a:xfrm>
          <a:prstGeom prst="rect">
            <a:avLst/>
          </a:prstGeom>
          <a:solidFill>
            <a:schemeClr val="tx2">
              <a:lumMod val="20000"/>
              <a:lumOff val="80000"/>
            </a:schemeClr>
          </a:solid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en-US" dirty="0"/>
              <a:t>Impact of the COVID-19 Outbreak on Censuses, Civil Registration, Social and Gender Statistics - that has reduced the operational capabilities for holding meetings and training workshops that require practical and field observations.</a:t>
            </a:r>
          </a:p>
          <a:p>
            <a:pPr marL="285750" indent="-285750" eaLnBrk="1" fontAlgn="auto" hangingPunct="1">
              <a:spcBef>
                <a:spcPts val="0"/>
              </a:spcBef>
              <a:spcAft>
                <a:spcPts val="0"/>
              </a:spcAft>
              <a:buFont typeface="Arial" panose="020B0604020202020204" pitchFamily="34" charset="0"/>
              <a:buChar char="•"/>
              <a:defRPr/>
            </a:pPr>
            <a:r>
              <a:rPr lang="en-US" dirty="0"/>
              <a:t>Countries undertaking digital censuses will be able to secure the required devices </a:t>
            </a:r>
          </a:p>
          <a:p>
            <a:pPr marL="285750" indent="-285750" eaLnBrk="1" fontAlgn="auto" hangingPunct="1">
              <a:spcBef>
                <a:spcPts val="0"/>
              </a:spcBef>
              <a:spcAft>
                <a:spcPts val="0"/>
              </a:spcAft>
              <a:buFont typeface="Arial" panose="020B0604020202020204" pitchFamily="34" charset="0"/>
              <a:buChar char="•"/>
              <a:defRPr/>
            </a:pPr>
            <a:endParaRPr lang="en-US" dirty="0"/>
          </a:p>
          <a:p>
            <a:pPr marL="285750" indent="-285750" eaLnBrk="1" fontAlgn="auto" hangingPunct="1">
              <a:spcBef>
                <a:spcPts val="0"/>
              </a:spcBef>
              <a:spcAft>
                <a:spcPts val="0"/>
              </a:spcAft>
              <a:buFont typeface="Arial" panose="020B0604020202020204" pitchFamily="34" charset="0"/>
              <a:buChar char="•"/>
              <a:defRPr/>
            </a:pPr>
            <a:endParaRPr lang="en-US" dirty="0"/>
          </a:p>
        </p:txBody>
      </p:sp>
      <p:sp>
        <p:nvSpPr>
          <p:cNvPr id="29" name="TextBox 28"/>
          <p:cNvSpPr txBox="1"/>
          <p:nvPr/>
        </p:nvSpPr>
        <p:spPr>
          <a:xfrm>
            <a:off x="6369050" y="2324100"/>
            <a:ext cx="5202238" cy="2862263"/>
          </a:xfrm>
          <a:prstGeom prst="rect">
            <a:avLst/>
          </a:prstGeom>
          <a:solidFill>
            <a:schemeClr val="tx2">
              <a:lumMod val="20000"/>
              <a:lumOff val="80000"/>
            </a:schemeClr>
          </a:solid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en-US" dirty="0"/>
              <a:t>Some of the meeting are being conducted through teleconferences </a:t>
            </a:r>
          </a:p>
          <a:p>
            <a:pPr marL="285750" indent="-285750" eaLnBrk="1" fontAlgn="auto" hangingPunct="1">
              <a:spcBef>
                <a:spcPts val="0"/>
              </a:spcBef>
              <a:spcAft>
                <a:spcPts val="0"/>
              </a:spcAft>
              <a:buFont typeface="Arial" panose="020B0604020202020204" pitchFamily="34" charset="0"/>
              <a:buChar char="•"/>
              <a:defRPr/>
            </a:pPr>
            <a:r>
              <a:rPr lang="en-US" dirty="0"/>
              <a:t>ECA is sourcing for devices that will be used to establish a tablet-sharing </a:t>
            </a:r>
            <a:r>
              <a:rPr lang="en-US" dirty="0" err="1"/>
              <a:t>programme</a:t>
            </a:r>
            <a:r>
              <a:rPr lang="en-US" dirty="0"/>
              <a:t> that will ensure appropriate IT infrastructures, equipment and software are available to countries on a loan basis   </a:t>
            </a:r>
          </a:p>
          <a:p>
            <a:pPr marL="285750" indent="-285750" eaLnBrk="1" fontAlgn="auto" hangingPunct="1">
              <a:spcBef>
                <a:spcPts val="0"/>
              </a:spcBef>
              <a:spcAft>
                <a:spcPts val="0"/>
              </a:spcAft>
              <a:buFont typeface="Arial" panose="020B0604020202020204" pitchFamily="34" charset="0"/>
              <a:buChar char="•"/>
              <a:defRPr/>
            </a:pPr>
            <a:r>
              <a:rPr lang="en-US" dirty="0"/>
              <a:t> </a:t>
            </a:r>
          </a:p>
          <a:p>
            <a:pPr eaLnBrk="1" fontAlgn="auto" hangingPunct="1">
              <a:spcBef>
                <a:spcPts val="0"/>
              </a:spcBef>
              <a:spcAft>
                <a:spcPts val="0"/>
              </a:spcAft>
              <a:defRPr/>
            </a:pPr>
            <a:endParaRPr lang="en-US" dirty="0"/>
          </a:p>
          <a:p>
            <a:pPr marL="285750" indent="-285750" eaLnBrk="1" fontAlgn="auto" hangingPunct="1">
              <a:spcBef>
                <a:spcPts val="0"/>
              </a:spcBef>
              <a:spcAft>
                <a:spcPts val="0"/>
              </a:spcAft>
              <a:buFont typeface="Arial" panose="020B0604020202020204" pitchFamily="34" charset="0"/>
              <a:buChar char="•"/>
              <a:defRPr/>
            </a:pPr>
            <a:endParaRPr lang="en-US" dirty="0"/>
          </a:p>
        </p:txBody>
      </p:sp>
    </p:spTree>
    <p:extLst>
      <p:ext uri="{BB962C8B-B14F-4D97-AF65-F5344CB8AC3E}">
        <p14:creationId xmlns:p14="http://schemas.microsoft.com/office/powerpoint/2010/main" val="1156828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31EE0A65-4055-4AC2-908E-D49957325781}"/>
              </a:ext>
            </a:extLst>
          </p:cNvPr>
          <p:cNvSpPr>
            <a:spLocks noGrp="1"/>
          </p:cNvSpPr>
          <p:nvPr>
            <p:ph type="title"/>
          </p:nvPr>
        </p:nvSpPr>
        <p:spPr>
          <a:xfrm>
            <a:off x="1906587" y="2180293"/>
            <a:ext cx="8378825" cy="2338387"/>
          </a:xfrm>
        </p:spPr>
        <p:txBody>
          <a:bodyPr anchor="t"/>
          <a:lstStyle/>
          <a:p>
            <a:pPr eaLnBrk="1" hangingPunct="1"/>
            <a:br>
              <a:rPr lang="en-US" altLang="en-US" sz="2000" dirty="0">
                <a:latin typeface="Lucida Sans" panose="020B0602030504020204" pitchFamily="34" charset="0"/>
              </a:rPr>
            </a:br>
            <a:r>
              <a:rPr lang="en-US" altLang="en-US" sz="2000" dirty="0">
                <a:latin typeface="Lucida Sans" panose="020B0602030504020204" pitchFamily="34" charset="0"/>
              </a:rPr>
              <a:t>SP4 | Data &amp; Statistics </a:t>
            </a:r>
            <a:br>
              <a:rPr lang="en-US" altLang="en-US" sz="2000" dirty="0">
                <a:latin typeface="Lucida Sans" panose="020B0602030504020204" pitchFamily="34" charset="0"/>
              </a:rPr>
            </a:br>
            <a:br>
              <a:rPr lang="en-US" altLang="en-US" sz="2000" dirty="0">
                <a:latin typeface="Lucida Sans" panose="020B0602030504020204" pitchFamily="34" charset="0"/>
              </a:rPr>
            </a:br>
            <a:r>
              <a:rPr lang="en-US" altLang="en-US" sz="2000" dirty="0">
                <a:latin typeface="Lucida Sans" panose="020B0602030504020204" pitchFamily="34" charset="0"/>
              </a:rPr>
              <a:t> </a:t>
            </a:r>
            <a:r>
              <a:rPr lang="en-US" altLang="en-US" sz="1800" dirty="0">
                <a:latin typeface="Lucida Sans" panose="020B0602030504020204" pitchFamily="34" charset="0"/>
              </a:rPr>
              <a:t>Andre Nonguierma</a:t>
            </a:r>
            <a:br>
              <a:rPr lang="en-US" altLang="en-US" sz="1800" dirty="0">
                <a:latin typeface="Lucida Sans" panose="020B0602030504020204" pitchFamily="34" charset="0"/>
              </a:rPr>
            </a:br>
            <a:br>
              <a:rPr lang="en-US" altLang="en-US" sz="1800" dirty="0">
                <a:latin typeface="Lucida Sans" panose="020B0602030504020204" pitchFamily="34" charset="0"/>
              </a:rPr>
            </a:br>
            <a:r>
              <a:rPr lang="en-US" altLang="en-US" sz="1800" dirty="0">
                <a:latin typeface="Lucida Sans" panose="020B0602030504020204" pitchFamily="34" charset="0"/>
              </a:rPr>
              <a:t>Chief, African Centre for Statistics | GiMS </a:t>
            </a:r>
          </a:p>
        </p:txBody>
      </p:sp>
      <p:sp>
        <p:nvSpPr>
          <p:cNvPr id="4" name="Title 1">
            <a:extLst>
              <a:ext uri="{FF2B5EF4-FFF2-40B4-BE49-F238E27FC236}">
                <a16:creationId xmlns:a16="http://schemas.microsoft.com/office/drawing/2014/main" id="{4C089317-26DB-4DAE-9CD3-6A7B522EA3D9}"/>
              </a:ext>
            </a:extLst>
          </p:cNvPr>
          <p:cNvSpPr txBox="1">
            <a:spLocks/>
          </p:cNvSpPr>
          <p:nvPr/>
        </p:nvSpPr>
        <p:spPr>
          <a:xfrm>
            <a:off x="4654550" y="5588000"/>
            <a:ext cx="6308725" cy="895350"/>
          </a:xfrm>
          <a:prstGeom prst="rect">
            <a:avLst/>
          </a:prstGeom>
        </p:spPr>
        <p:txBody>
          <a:bodyPr anchor="b"/>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r" fontAlgn="auto">
              <a:spcAft>
                <a:spcPts val="0"/>
              </a:spcAft>
              <a:defRPr/>
            </a:pPr>
            <a:r>
              <a:rPr lang="en-US" sz="1400" dirty="0">
                <a:solidFill>
                  <a:schemeClr val="accent1">
                    <a:lumMod val="50000"/>
                  </a:schemeClr>
                </a:solidFill>
              </a:rPr>
              <a:t>2020 Second Quarter Accountability and </a:t>
            </a:r>
            <a:r>
              <a:rPr lang="en-US" sz="1400" dirty="0" err="1">
                <a:solidFill>
                  <a:schemeClr val="accent1">
                    <a:lumMod val="50000"/>
                  </a:schemeClr>
                </a:solidFill>
              </a:rPr>
              <a:t>Programme</a:t>
            </a:r>
            <a:r>
              <a:rPr lang="en-US" sz="1400" dirty="0">
                <a:solidFill>
                  <a:schemeClr val="accent1">
                    <a:lumMod val="50000"/>
                  </a:schemeClr>
                </a:solidFill>
              </a:rPr>
              <a:t> Performance Review Meeting</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rPr>
              <a:t>8 – 10 July 2020</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rPr>
              <a:t>[Virtual]</a:t>
            </a:r>
          </a:p>
        </p:txBody>
      </p:sp>
    </p:spTree>
    <p:extLst>
      <p:ext uri="{BB962C8B-B14F-4D97-AF65-F5344CB8AC3E}">
        <p14:creationId xmlns:p14="http://schemas.microsoft.com/office/powerpoint/2010/main" val="971232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BCA7295C-2669-4338-96AD-FCFBF2B7EA0D}"/>
              </a:ext>
            </a:extLst>
          </p:cNvPr>
          <p:cNvSpPr/>
          <p:nvPr/>
        </p:nvSpPr>
        <p:spPr>
          <a:xfrm>
            <a:off x="573088" y="217488"/>
            <a:ext cx="10998200"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2020 Progress on Achievements |</a:t>
            </a:r>
            <a:r>
              <a:rPr lang="en-US" sz="2000" b="1" dirty="0">
                <a:latin typeface="Century Gothic" panose="020B0502020202020204" pitchFamily="34" charset="0"/>
              </a:rPr>
              <a:t> All Budget Sources |18, 23, 11, 35</a:t>
            </a:r>
            <a:endParaRPr lang="en-GB" sz="2800" b="1" dirty="0">
              <a:latin typeface="Century Gothic" panose="020B0502020202020204" pitchFamily="34" charset="0"/>
            </a:endParaRPr>
          </a:p>
        </p:txBody>
      </p:sp>
      <p:sp>
        <p:nvSpPr>
          <p:cNvPr id="4" name="TextBox 3">
            <a:extLst>
              <a:ext uri="{FF2B5EF4-FFF2-40B4-BE49-F238E27FC236}">
                <a16:creationId xmlns:a16="http://schemas.microsoft.com/office/drawing/2014/main" id="{6F395619-A955-4EAF-931E-319475A4EA32}"/>
              </a:ext>
            </a:extLst>
          </p:cNvPr>
          <p:cNvSpPr txBox="1"/>
          <p:nvPr/>
        </p:nvSpPr>
        <p:spPr>
          <a:xfrm>
            <a:off x="573088" y="954088"/>
            <a:ext cx="11028362" cy="707886"/>
          </a:xfrm>
          <a:prstGeom prst="rect">
            <a:avLst/>
          </a:prstGeom>
          <a:solidFill>
            <a:schemeClr val="accent2">
              <a:lumMod val="50000"/>
            </a:schemeClr>
          </a:solidFill>
        </p:spPr>
        <p:txBody>
          <a:bodyPr>
            <a:spAutoFit/>
          </a:bodyPr>
          <a:lstStyle/>
          <a:p>
            <a:pPr eaLnBrk="1" fontAlgn="auto" hangingPunct="1">
              <a:spcBef>
                <a:spcPts val="0"/>
              </a:spcBef>
              <a:spcAft>
                <a:spcPts val="0"/>
              </a:spcAft>
              <a:defRPr/>
            </a:pPr>
            <a:r>
              <a:rPr lang="en-US" sz="2000" b="1" dirty="0">
                <a:solidFill>
                  <a:schemeClr val="bg1"/>
                </a:solidFill>
              </a:rPr>
              <a:t>Objective: To improve the production, dissemination and use of quality data and statistics in Africa</a:t>
            </a:r>
          </a:p>
        </p:txBody>
      </p:sp>
      <p:graphicFrame>
        <p:nvGraphicFramePr>
          <p:cNvPr id="15" name="Table 14">
            <a:extLst>
              <a:ext uri="{FF2B5EF4-FFF2-40B4-BE49-F238E27FC236}">
                <a16:creationId xmlns:a16="http://schemas.microsoft.com/office/drawing/2014/main" id="{80122484-4301-4BE0-BC97-9F01F35F70F0}"/>
              </a:ext>
            </a:extLst>
          </p:cNvPr>
          <p:cNvGraphicFramePr>
            <a:graphicFrameLocks noGrp="1"/>
          </p:cNvGraphicFramePr>
          <p:nvPr>
            <p:extLst/>
          </p:nvPr>
        </p:nvGraphicFramePr>
        <p:xfrm>
          <a:off x="573088" y="2546511"/>
          <a:ext cx="11028362" cy="3916293"/>
        </p:xfrm>
        <a:graphic>
          <a:graphicData uri="http://schemas.openxmlformats.org/drawingml/2006/table">
            <a:tbl>
              <a:tblPr firstRow="1" bandRow="1">
                <a:tableStyleId>{5C22544A-7EE6-4342-B048-85BDC9FD1C3A}</a:tableStyleId>
              </a:tblPr>
              <a:tblGrid>
                <a:gridCol w="11028362">
                  <a:extLst>
                    <a:ext uri="{9D8B030D-6E8A-4147-A177-3AD203B41FA5}">
                      <a16:colId xmlns:a16="http://schemas.microsoft.com/office/drawing/2014/main" val="20000"/>
                    </a:ext>
                  </a:extLst>
                </a:gridCol>
              </a:tblGrid>
              <a:tr h="5330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Progress Made to Achieving the Result Area</a:t>
                      </a:r>
                    </a:p>
                  </a:txBody>
                  <a:tcPr marL="91431" marR="91431" marT="45715" marB="45715">
                    <a:solidFill>
                      <a:schemeClr val="accent4">
                        <a:lumMod val="75000"/>
                      </a:schemeClr>
                    </a:solidFill>
                  </a:tcPr>
                </a:tc>
                <a:extLst>
                  <a:ext uri="{0D108BD9-81ED-4DB2-BD59-A6C34878D82A}">
                    <a16:rowId xmlns:a16="http://schemas.microsoft.com/office/drawing/2014/main" val="10000"/>
                  </a:ext>
                </a:extLst>
              </a:tr>
              <a:tr h="2918323">
                <a:tc>
                  <a:txBody>
                    <a:bodyPr/>
                    <a:lstStyle/>
                    <a:p>
                      <a:pPr marL="285750" indent="-285750">
                        <a:buFont typeface="Arial" panose="020B0604020202020204" pitchFamily="34" charset="0"/>
                        <a:buChar char="•"/>
                      </a:pPr>
                      <a:r>
                        <a:rPr lang="en-US" sz="1800" b="1" dirty="0" err="1">
                          <a:latin typeface="Arial" panose="020B0604020202020204" pitchFamily="34" charset="0"/>
                          <a:cs typeface="Arial" panose="020B0604020202020204" pitchFamily="34" charset="0"/>
                        </a:rPr>
                        <a:t>IoA</a:t>
                      </a:r>
                      <a:r>
                        <a:rPr lang="en-US" sz="1800" b="1" dirty="0">
                          <a:latin typeface="Arial" panose="020B0604020202020204" pitchFamily="34" charset="0"/>
                          <a:cs typeface="Arial" panose="020B0604020202020204" pitchFamily="34" charset="0"/>
                        </a:rPr>
                        <a:t> 1 | </a:t>
                      </a:r>
                      <a:r>
                        <a:rPr lang="en-US" sz="1800" dirty="0">
                          <a:latin typeface="Arial" panose="020B0604020202020204" pitchFamily="34" charset="0"/>
                          <a:cs typeface="Arial" panose="020B0604020202020204" pitchFamily="34" charset="0"/>
                        </a:rPr>
                        <a:t>Increased number of member States developing policies and strategies for the integration of statistical and geospatial information | Baseline (2019): 5 | Target (for 2020): 5 | Actual (2020): 1</a:t>
                      </a:r>
                    </a:p>
                    <a:p>
                      <a:pPr marL="285750" indent="-285750">
                        <a:buFont typeface="Arial" panose="020B0604020202020204" pitchFamily="34" charset="0"/>
                        <a:buChar char="•"/>
                      </a:pPr>
                      <a:r>
                        <a:rPr lang="en-US" sz="1800" b="1" dirty="0" err="1">
                          <a:latin typeface="Arial" panose="020B0604020202020204" pitchFamily="34" charset="0"/>
                          <a:cs typeface="Arial" panose="020B0604020202020204" pitchFamily="34" charset="0"/>
                        </a:rPr>
                        <a:t>IoA</a:t>
                      </a:r>
                      <a:r>
                        <a:rPr lang="en-US" sz="1800" b="1" dirty="0">
                          <a:latin typeface="Arial" panose="020B0604020202020204" pitchFamily="34" charset="0"/>
                          <a:cs typeface="Arial" panose="020B0604020202020204" pitchFamily="34" charset="0"/>
                        </a:rPr>
                        <a:t> 2 | </a:t>
                      </a:r>
                      <a:r>
                        <a:rPr lang="en-US" sz="1800" dirty="0">
                          <a:latin typeface="Arial" panose="020B0604020202020204" pitchFamily="34" charset="0"/>
                          <a:cs typeface="Arial" panose="020B0604020202020204" pitchFamily="34" charset="0"/>
                        </a:rPr>
                        <a:t>Increased number of member States developing and making available to users’ fundamental geospatial data sets, online applications and services | Baseline (2019): 5 | Target (for 2020): 5 |	Actual (2020): 2 | Côte d'Ivoire, Ghana</a:t>
                      </a:r>
                    </a:p>
                    <a:p>
                      <a:pPr marL="285750" indent="-285750">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Completion of the policy guidelines for the establishment of spatial data infrastructures..</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Production of a manual on standard guiding principles on the integration of geospatial and statistical information in Africa</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Fellowship research study on Usefulness of spatial measurement in monitoring of the SDG indicators</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Organization of one regional Workshop on setting up geospatial policies for Western Africa.</a:t>
                      </a:r>
                    </a:p>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Organization of one regional capacity building workshops for Northern Africa countries. </a:t>
                      </a:r>
                    </a:p>
                  </a:txBody>
                  <a:tcPr marL="91431" marR="91431" marT="45715" marB="45715">
                    <a:solidFill>
                      <a:srgbClr val="FFF8E5"/>
                    </a:solidFill>
                  </a:tcPr>
                </a:tc>
                <a:extLst>
                  <a:ext uri="{0D108BD9-81ED-4DB2-BD59-A6C34878D82A}">
                    <a16:rowId xmlns:a16="http://schemas.microsoft.com/office/drawing/2014/main" val="10001"/>
                  </a:ext>
                </a:extLst>
              </a:tr>
            </a:tbl>
          </a:graphicData>
        </a:graphic>
      </p:graphicFrame>
      <p:sp>
        <p:nvSpPr>
          <p:cNvPr id="7180" name="TextBox 6">
            <a:extLst>
              <a:ext uri="{FF2B5EF4-FFF2-40B4-BE49-F238E27FC236}">
                <a16:creationId xmlns:a16="http://schemas.microsoft.com/office/drawing/2014/main" id="{32063AE9-8532-4EC0-AC82-6C2C38C1F9D6}"/>
              </a:ext>
            </a:extLst>
          </p:cNvPr>
          <p:cNvSpPr txBox="1">
            <a:spLocks noChangeArrowheads="1"/>
          </p:cNvSpPr>
          <p:nvPr/>
        </p:nvSpPr>
        <p:spPr bwMode="auto">
          <a:xfrm>
            <a:off x="573088" y="1646238"/>
            <a:ext cx="11028362" cy="892552"/>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b="1" dirty="0">
                <a:solidFill>
                  <a:schemeClr val="bg1"/>
                </a:solidFill>
                <a:latin typeface="Arial" panose="020B0604020202020204" pitchFamily="34" charset="0"/>
              </a:rPr>
              <a:t>Result Area 3 : </a:t>
            </a:r>
            <a:r>
              <a:rPr lang="en-US" altLang="en-US" sz="2000" b="1" dirty="0">
                <a:latin typeface="Arial" panose="020B0604020202020204" pitchFamily="34" charset="0"/>
              </a:rPr>
              <a:t>Enhanced capacity of member States to produce and use timely geospatial data, information and services for evidence-based decision-making in Africa  </a:t>
            </a:r>
          </a:p>
          <a:p>
            <a:pPr eaLnBrk="1" hangingPunct="1">
              <a:lnSpc>
                <a:spcPct val="100000"/>
              </a:lnSpc>
              <a:spcBef>
                <a:spcPct val="0"/>
              </a:spcBef>
              <a:buFontTx/>
              <a:buNone/>
            </a:pPr>
            <a:endParaRPr lang="en-US" altLang="en-US" sz="1200" b="1" dirty="0">
              <a:solidFill>
                <a:schemeClr val="bg1"/>
              </a:solidFill>
            </a:endParaRPr>
          </a:p>
        </p:txBody>
      </p:sp>
    </p:spTree>
    <p:extLst>
      <p:ext uri="{BB962C8B-B14F-4D97-AF65-F5344CB8AC3E}">
        <p14:creationId xmlns:p14="http://schemas.microsoft.com/office/powerpoint/2010/main" val="3378700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8C1CDABE-C8B5-4A8D-9889-CB6136B863B5}"/>
              </a:ext>
            </a:extLst>
          </p:cNvPr>
          <p:cNvSpPr/>
          <p:nvPr/>
        </p:nvSpPr>
        <p:spPr>
          <a:xfrm>
            <a:off x="573088" y="141288"/>
            <a:ext cx="11126787"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RA3</a:t>
            </a:r>
            <a:endParaRPr lang="en-GB" sz="2400" b="1" dirty="0">
              <a:latin typeface="Century Gothic" panose="020B0502020202020204" pitchFamily="34" charset="0"/>
            </a:endParaRPr>
          </a:p>
        </p:txBody>
      </p:sp>
      <p:grpSp>
        <p:nvGrpSpPr>
          <p:cNvPr id="8195" name="Group 9">
            <a:extLst>
              <a:ext uri="{FF2B5EF4-FFF2-40B4-BE49-F238E27FC236}">
                <a16:creationId xmlns:a16="http://schemas.microsoft.com/office/drawing/2014/main" id="{1A24BB83-CC00-4688-ADAB-ABA7F9B2EC17}"/>
              </a:ext>
            </a:extLst>
          </p:cNvPr>
          <p:cNvGrpSpPr>
            <a:grpSpLocks/>
          </p:cNvGrpSpPr>
          <p:nvPr/>
        </p:nvGrpSpPr>
        <p:grpSpPr bwMode="auto">
          <a:xfrm>
            <a:off x="4306888" y="896938"/>
            <a:ext cx="3698875" cy="2970212"/>
            <a:chOff x="4307353" y="1010660"/>
            <a:chExt cx="3596518" cy="2970790"/>
          </a:xfrm>
        </p:grpSpPr>
        <p:sp>
          <p:nvSpPr>
            <p:cNvPr id="5" name="Freeform 4">
              <a:extLst>
                <a:ext uri="{FF2B5EF4-FFF2-40B4-BE49-F238E27FC236}">
                  <a16:creationId xmlns:a16="http://schemas.microsoft.com/office/drawing/2014/main" id="{5B84812B-D376-44E0-B9A1-5C8CD678FA50}"/>
                </a:ext>
              </a:extLst>
            </p:cNvPr>
            <p:cNvSpPr/>
            <p:nvPr/>
          </p:nvSpPr>
          <p:spPr>
            <a:xfrm>
              <a:off x="4307353" y="1010660"/>
              <a:ext cx="3596518" cy="660529"/>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Target countries</a:t>
              </a:r>
            </a:p>
          </p:txBody>
        </p:sp>
        <p:sp>
          <p:nvSpPr>
            <p:cNvPr id="7" name="Freeform 6">
              <a:extLst>
                <a:ext uri="{FF2B5EF4-FFF2-40B4-BE49-F238E27FC236}">
                  <a16:creationId xmlns:a16="http://schemas.microsoft.com/office/drawing/2014/main" id="{1DE920D2-5070-4911-9CE6-76694AD01B7E}"/>
                </a:ext>
              </a:extLst>
            </p:cNvPr>
            <p:cNvSpPr/>
            <p:nvPr/>
          </p:nvSpPr>
          <p:spPr>
            <a:xfrm>
              <a:off x="4307353" y="1771220"/>
              <a:ext cx="3596518" cy="2210230"/>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WA | Burkina Faso, Côte d’Ivoire, Togo</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CA | Cameroon, Congo</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EA | Ethiopia, Uganda, Comoros</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SA | Zambia </a:t>
              </a: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8196" name="Group 5">
            <a:extLst>
              <a:ext uri="{FF2B5EF4-FFF2-40B4-BE49-F238E27FC236}">
                <a16:creationId xmlns:a16="http://schemas.microsoft.com/office/drawing/2014/main" id="{521F34C8-1C38-4BFD-A1FB-807C9A5CDAD1}"/>
              </a:ext>
            </a:extLst>
          </p:cNvPr>
          <p:cNvGrpSpPr>
            <a:grpSpLocks/>
          </p:cNvGrpSpPr>
          <p:nvPr/>
        </p:nvGrpSpPr>
        <p:grpSpPr bwMode="auto">
          <a:xfrm>
            <a:off x="549275" y="876300"/>
            <a:ext cx="3636963" cy="2990850"/>
            <a:chOff x="549623" y="990930"/>
            <a:chExt cx="3519630" cy="2990520"/>
          </a:xfrm>
        </p:grpSpPr>
        <p:sp>
          <p:nvSpPr>
            <p:cNvPr id="8" name="Freeform 7">
              <a:extLst>
                <a:ext uri="{FF2B5EF4-FFF2-40B4-BE49-F238E27FC236}">
                  <a16:creationId xmlns:a16="http://schemas.microsoft.com/office/drawing/2014/main" id="{47870518-F7CB-464E-A571-2FB1F7336F51}"/>
                </a:ext>
              </a:extLst>
            </p:cNvPr>
            <p:cNvSpPr/>
            <p:nvPr/>
          </p:nvSpPr>
          <p:spPr>
            <a:xfrm>
              <a:off x="549623" y="990930"/>
              <a:ext cx="3519630" cy="68096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Alignment with ECA’s strategic directions</a:t>
              </a:r>
            </a:p>
          </p:txBody>
        </p:sp>
        <p:sp>
          <p:nvSpPr>
            <p:cNvPr id="9" name="Freeform 8">
              <a:extLst>
                <a:ext uri="{FF2B5EF4-FFF2-40B4-BE49-F238E27FC236}">
                  <a16:creationId xmlns:a16="http://schemas.microsoft.com/office/drawing/2014/main" id="{5E493E8B-08A2-4AEB-B531-BE741E202EFC}"/>
                </a:ext>
              </a:extLst>
            </p:cNvPr>
            <p:cNvSpPr/>
            <p:nvPr/>
          </p:nvSpPr>
          <p:spPr>
            <a:xfrm>
              <a:off x="549623" y="1789355"/>
              <a:ext cx="3519630" cy="2192095"/>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sz="2000" dirty="0">
                <a:latin typeface="Arial" panose="020B0604020202020204" pitchFamily="34" charset="0"/>
                <a:cs typeface="Arial" panose="020B0604020202020204" pitchFamily="34" charset="0"/>
              </a:endParaRPr>
            </a:p>
          </p:txBody>
        </p:sp>
        <p:pic>
          <p:nvPicPr>
            <p:cNvPr id="8205" name="Picture 11">
              <a:extLst>
                <a:ext uri="{FF2B5EF4-FFF2-40B4-BE49-F238E27FC236}">
                  <a16:creationId xmlns:a16="http://schemas.microsoft.com/office/drawing/2014/main" id="{CECDCEAB-3BFA-4021-BFD9-9F5BAB312C1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9654" y="2154536"/>
              <a:ext cx="700196" cy="7621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12">
              <a:extLst>
                <a:ext uri="{FF2B5EF4-FFF2-40B4-BE49-F238E27FC236}">
                  <a16:creationId xmlns:a16="http://schemas.microsoft.com/office/drawing/2014/main" id="{3026DB3A-60C6-4C42-8B4A-5836267B31DD}"/>
                </a:ext>
              </a:extLst>
            </p:cNvPr>
            <p:cNvPicPr>
              <a:picLocks noChangeAspect="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872198" y="2151438"/>
              <a:ext cx="842715" cy="7683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13">
              <a:extLst>
                <a:ext uri="{FF2B5EF4-FFF2-40B4-BE49-F238E27FC236}">
                  <a16:creationId xmlns:a16="http://schemas.microsoft.com/office/drawing/2014/main" id="{34FF4963-EAB4-4BC2-B663-A7812017F99B}"/>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885025" y="2149571"/>
              <a:ext cx="737375" cy="7807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Picture 14">
              <a:extLst>
                <a:ext uri="{FF2B5EF4-FFF2-40B4-BE49-F238E27FC236}">
                  <a16:creationId xmlns:a16="http://schemas.microsoft.com/office/drawing/2014/main" id="{0A0A21F7-2C68-42DE-AD4F-E91B539A4EF3}"/>
                </a:ext>
              </a:extLst>
            </p:cNvPr>
            <p:cNvPicPr>
              <a:picLocks noChangeAspect="1"/>
            </p:cNvPicPr>
            <p:nvPr/>
          </p:nvPicPr>
          <p:blipFill>
            <a:blip r:embed="rId5">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37473" y="2979523"/>
              <a:ext cx="1078179" cy="79933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9" name="Picture 15">
              <a:extLst>
                <a:ext uri="{FF2B5EF4-FFF2-40B4-BE49-F238E27FC236}">
                  <a16:creationId xmlns:a16="http://schemas.microsoft.com/office/drawing/2014/main" id="{854907AF-C639-4A6E-B47C-E6C79AF1C9C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09164" y="2985719"/>
              <a:ext cx="855107" cy="7931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0" name="Rectangle 1">
              <a:extLst>
                <a:ext uri="{FF2B5EF4-FFF2-40B4-BE49-F238E27FC236}">
                  <a16:creationId xmlns:a16="http://schemas.microsoft.com/office/drawing/2014/main" id="{1F3768D9-F79A-4AF9-B353-28B32E9FA82C}"/>
                </a:ext>
              </a:extLst>
            </p:cNvPr>
            <p:cNvSpPr>
              <a:spLocks noChangeArrowheads="1"/>
            </p:cNvSpPr>
            <p:nvPr/>
          </p:nvSpPr>
          <p:spPr bwMode="auto">
            <a:xfrm>
              <a:off x="1037473" y="1821357"/>
              <a:ext cx="24498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defTabSz="6223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defTabSz="6223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223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223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223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spcBef>
                  <a:spcPct val="0"/>
                </a:spcBef>
                <a:spcAft>
                  <a:spcPct val="15000"/>
                </a:spcAft>
                <a:buFontTx/>
                <a:buNone/>
              </a:pPr>
              <a:r>
                <a:rPr lang="en-US" altLang="en-US" sz="1400" b="1" i="1"/>
                <a:t>(pick the relevant ECA SD icon)</a:t>
              </a:r>
            </a:p>
          </p:txBody>
        </p:sp>
      </p:grpSp>
      <p:grpSp>
        <p:nvGrpSpPr>
          <p:cNvPr id="8197" name="Group 10">
            <a:extLst>
              <a:ext uri="{FF2B5EF4-FFF2-40B4-BE49-F238E27FC236}">
                <a16:creationId xmlns:a16="http://schemas.microsoft.com/office/drawing/2014/main" id="{FF3636C2-F512-483B-B45E-A012F48C1690}"/>
              </a:ext>
            </a:extLst>
          </p:cNvPr>
          <p:cNvGrpSpPr>
            <a:grpSpLocks/>
          </p:cNvGrpSpPr>
          <p:nvPr/>
        </p:nvGrpSpPr>
        <p:grpSpPr bwMode="auto">
          <a:xfrm>
            <a:off x="8129588" y="896938"/>
            <a:ext cx="3521075" cy="5489575"/>
            <a:chOff x="8130276" y="1010660"/>
            <a:chExt cx="3519628" cy="5489733"/>
          </a:xfrm>
        </p:grpSpPr>
        <p:sp>
          <p:nvSpPr>
            <p:cNvPr id="17" name="Freeform 16">
              <a:extLst>
                <a:ext uri="{FF2B5EF4-FFF2-40B4-BE49-F238E27FC236}">
                  <a16:creationId xmlns:a16="http://schemas.microsoft.com/office/drawing/2014/main" id="{5FBF6B08-B835-4095-91CF-8EC98F8364ED}"/>
                </a:ext>
              </a:extLst>
            </p:cNvPr>
            <p:cNvSpPr/>
            <p:nvPr/>
          </p:nvSpPr>
          <p:spPr>
            <a:xfrm>
              <a:off x="8130276" y="1010660"/>
              <a:ext cx="3519628" cy="662006"/>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Joint delivery in Countries of Focus</a:t>
              </a:r>
            </a:p>
          </p:txBody>
        </p:sp>
        <p:sp>
          <p:nvSpPr>
            <p:cNvPr id="18" name="Freeform 17">
              <a:extLst>
                <a:ext uri="{FF2B5EF4-FFF2-40B4-BE49-F238E27FC236}">
                  <a16:creationId xmlns:a16="http://schemas.microsoft.com/office/drawing/2014/main" id="{9690AC02-0CDC-4C58-83ED-D887487920FA}"/>
                </a:ext>
              </a:extLst>
            </p:cNvPr>
            <p:cNvSpPr/>
            <p:nvPr/>
          </p:nvSpPr>
          <p:spPr>
            <a:xfrm>
              <a:off x="8130276" y="1771094"/>
              <a:ext cx="3519628" cy="4729299"/>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a:solidFill>
              <a:schemeClr val="accent6">
                <a:lumMod val="20000"/>
                <a:lumOff val="80000"/>
                <a:alpha val="90000"/>
              </a:schemeClr>
            </a:solid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The Geospatial information production and integration focuses on Burkina Faso, Cameroon, Côte d’Ivoire, DRC, Togo, Uganda, Zambia. </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Support and assistance to Sub-Programmes and SROs in joint delivery to countries</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OES, PSDFD, SDPD, TCND | Support for development of databases, Production of maps and other GIS-related services.</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SRO-CA | Work on spatial planning of central Africa transport corridors</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Côte d’Ivoire | for West Africa.</a:t>
              </a: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8198" name="Group 20">
            <a:extLst>
              <a:ext uri="{FF2B5EF4-FFF2-40B4-BE49-F238E27FC236}">
                <a16:creationId xmlns:a16="http://schemas.microsoft.com/office/drawing/2014/main" id="{A9D62EA7-61C0-4B56-8A1A-A31A95D148E9}"/>
              </a:ext>
            </a:extLst>
          </p:cNvPr>
          <p:cNvGrpSpPr>
            <a:grpSpLocks/>
          </p:cNvGrpSpPr>
          <p:nvPr/>
        </p:nvGrpSpPr>
        <p:grpSpPr bwMode="auto">
          <a:xfrm>
            <a:off x="549275" y="3984625"/>
            <a:ext cx="7456488" cy="2416175"/>
            <a:chOff x="549624" y="4062542"/>
            <a:chExt cx="7354246" cy="2342601"/>
          </a:xfrm>
        </p:grpSpPr>
        <p:sp>
          <p:nvSpPr>
            <p:cNvPr id="19" name="Freeform 4">
              <a:extLst>
                <a:ext uri="{FF2B5EF4-FFF2-40B4-BE49-F238E27FC236}">
                  <a16:creationId xmlns:a16="http://schemas.microsoft.com/office/drawing/2014/main" id="{B59F85EE-F30E-4B3D-9251-D863DF342200}"/>
                </a:ext>
              </a:extLst>
            </p:cNvPr>
            <p:cNvSpPr/>
            <p:nvPr/>
          </p:nvSpPr>
          <p:spPr>
            <a:xfrm>
              <a:off x="549624" y="4062542"/>
              <a:ext cx="7354246" cy="33245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0070C0"/>
            </a:solidFill>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Response to COVID-19</a:t>
              </a:r>
            </a:p>
          </p:txBody>
        </p:sp>
        <p:sp>
          <p:nvSpPr>
            <p:cNvPr id="20" name="Freeform 6">
              <a:extLst>
                <a:ext uri="{FF2B5EF4-FFF2-40B4-BE49-F238E27FC236}">
                  <a16:creationId xmlns:a16="http://schemas.microsoft.com/office/drawing/2014/main" id="{B7B9FBB5-E481-48D6-B06F-8D64FDC7061B}"/>
                </a:ext>
              </a:extLst>
            </p:cNvPr>
            <p:cNvSpPr/>
            <p:nvPr/>
          </p:nvSpPr>
          <p:spPr>
            <a:xfrm>
              <a:off x="573110" y="4491968"/>
              <a:ext cx="7330760" cy="1913175"/>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a:solidFill>
              <a:schemeClr val="accent5">
                <a:lumMod val="40000"/>
                <a:lumOff val="60000"/>
                <a:alpha val="90000"/>
              </a:schemeClr>
            </a:solidFill>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Building an African Dashboard to tracks the status of COVID-19 in real time. </a:t>
              </a:r>
              <a:r>
                <a:rPr lang="en-US" dirty="0">
                  <a:latin typeface="Arial" panose="020B0604020202020204" pitchFamily="34" charset="0"/>
                  <a:cs typeface="Arial" panose="020B0604020202020204" pitchFamily="34" charset="0"/>
                  <a:hlinkClick r:id="rId7"/>
                </a:rPr>
                <a:t>https://arcg.is/5LCSa</a:t>
              </a: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Assessing COVID-19 impact on geospatial activities in Africa and NMS readiness</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Organizing a Virtual Seminar with National Mapping Agencies to define strategies on geospatial response to the Coronavirus outbreak.                      </a:t>
              </a:r>
            </a:p>
          </p:txBody>
        </p:sp>
      </p:grpSp>
    </p:spTree>
    <p:extLst>
      <p:ext uri="{BB962C8B-B14F-4D97-AF65-F5344CB8AC3E}">
        <p14:creationId xmlns:p14="http://schemas.microsoft.com/office/powerpoint/2010/main" val="700465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3B30729D-1FA4-4629-A5DB-085FDD0983EC}"/>
              </a:ext>
            </a:extLst>
          </p:cNvPr>
          <p:cNvSpPr/>
          <p:nvPr/>
        </p:nvSpPr>
        <p:spPr>
          <a:xfrm>
            <a:off x="573088" y="217488"/>
            <a:ext cx="11126787"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RA1</a:t>
            </a:r>
            <a:endParaRPr lang="en-GB" sz="2800" b="1" dirty="0">
              <a:latin typeface="Century Gothic" panose="020B0502020202020204" pitchFamily="34" charset="0"/>
            </a:endParaRPr>
          </a:p>
        </p:txBody>
      </p:sp>
      <p:grpSp>
        <p:nvGrpSpPr>
          <p:cNvPr id="9219" name="Group 18">
            <a:extLst>
              <a:ext uri="{FF2B5EF4-FFF2-40B4-BE49-F238E27FC236}">
                <a16:creationId xmlns:a16="http://schemas.microsoft.com/office/drawing/2014/main" id="{EA079386-43A8-4023-9708-8D9DC6C2DB88}"/>
              </a:ext>
            </a:extLst>
          </p:cNvPr>
          <p:cNvGrpSpPr>
            <a:grpSpLocks/>
          </p:cNvGrpSpPr>
          <p:nvPr/>
        </p:nvGrpSpPr>
        <p:grpSpPr bwMode="auto">
          <a:xfrm>
            <a:off x="4335463" y="3994150"/>
            <a:ext cx="3708400" cy="2500313"/>
            <a:chOff x="8151863" y="3938625"/>
            <a:chExt cx="3519948" cy="2500275"/>
          </a:xfrm>
        </p:grpSpPr>
        <p:sp>
          <p:nvSpPr>
            <p:cNvPr id="10" name="Freeform 9">
              <a:extLst>
                <a:ext uri="{FF2B5EF4-FFF2-40B4-BE49-F238E27FC236}">
                  <a16:creationId xmlns:a16="http://schemas.microsoft.com/office/drawing/2014/main" id="{B176B175-0452-4F11-9E2B-F499FE560693}"/>
                </a:ext>
              </a:extLst>
            </p:cNvPr>
            <p:cNvSpPr/>
            <p:nvPr/>
          </p:nvSpPr>
          <p:spPr>
            <a:xfrm>
              <a:off x="8151863" y="3938625"/>
              <a:ext cx="3519948" cy="48576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CC0099"/>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Gender Mainstreaming</a:t>
              </a:r>
            </a:p>
          </p:txBody>
        </p:sp>
        <p:sp>
          <p:nvSpPr>
            <p:cNvPr id="11" name="Freeform 10">
              <a:extLst>
                <a:ext uri="{FF2B5EF4-FFF2-40B4-BE49-F238E27FC236}">
                  <a16:creationId xmlns:a16="http://schemas.microsoft.com/office/drawing/2014/main" id="{CC99B5EB-FB24-44A9-B493-D69F75E4056F}"/>
                </a:ext>
              </a:extLst>
            </p:cNvPr>
            <p:cNvSpPr/>
            <p:nvPr/>
          </p:nvSpPr>
          <p:spPr>
            <a:xfrm>
              <a:off x="8151863" y="4492655"/>
              <a:ext cx="3519948" cy="1946245"/>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CCF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Organization of capacity building workshops to improve countries capacity in the production of geospatial information, with particular emphasis on the empowerment of young female geospatial professionals </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9220" name="Group 1">
            <a:extLst>
              <a:ext uri="{FF2B5EF4-FFF2-40B4-BE49-F238E27FC236}">
                <a16:creationId xmlns:a16="http://schemas.microsoft.com/office/drawing/2014/main" id="{BDCB6521-9644-4A93-8EE8-86137B5EA0F8}"/>
              </a:ext>
            </a:extLst>
          </p:cNvPr>
          <p:cNvGrpSpPr>
            <a:grpSpLocks/>
          </p:cNvGrpSpPr>
          <p:nvPr/>
        </p:nvGrpSpPr>
        <p:grpSpPr bwMode="auto">
          <a:xfrm>
            <a:off x="596900" y="954088"/>
            <a:ext cx="3622675" cy="2973387"/>
            <a:chOff x="575872" y="973717"/>
            <a:chExt cx="3607046" cy="2973463"/>
          </a:xfrm>
        </p:grpSpPr>
        <p:sp>
          <p:nvSpPr>
            <p:cNvPr id="5" name="Freeform 4">
              <a:extLst>
                <a:ext uri="{FF2B5EF4-FFF2-40B4-BE49-F238E27FC236}">
                  <a16:creationId xmlns:a16="http://schemas.microsoft.com/office/drawing/2014/main" id="{F7D093C8-3782-4E4D-94B8-27B7B4166EC9}"/>
                </a:ext>
              </a:extLst>
            </p:cNvPr>
            <p:cNvSpPr/>
            <p:nvPr/>
          </p:nvSpPr>
          <p:spPr>
            <a:xfrm>
              <a:off x="575872" y="973717"/>
              <a:ext cx="3595982" cy="52071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spcAft>
                  <a:spcPct val="35000"/>
                </a:spcAft>
                <a:defRPr/>
              </a:pPr>
              <a:r>
                <a:rPr lang="en-US" sz="2000" b="1" dirty="0">
                  <a:latin typeface="Arial" panose="020B0604020202020204" pitchFamily="34" charset="0"/>
                  <a:cs typeface="Arial" panose="020B0604020202020204" pitchFamily="34" charset="0"/>
                </a:rPr>
                <a:t>Contribution to the SDGs </a:t>
              </a:r>
            </a:p>
          </p:txBody>
        </p:sp>
        <p:sp>
          <p:nvSpPr>
            <p:cNvPr id="7" name="Freeform 6">
              <a:extLst>
                <a:ext uri="{FF2B5EF4-FFF2-40B4-BE49-F238E27FC236}">
                  <a16:creationId xmlns:a16="http://schemas.microsoft.com/office/drawing/2014/main" id="{1EC2A10D-5274-45C7-8A56-D297A68EB664}"/>
                </a:ext>
              </a:extLst>
            </p:cNvPr>
            <p:cNvSpPr/>
            <p:nvPr/>
          </p:nvSpPr>
          <p:spPr>
            <a:xfrm>
              <a:off x="586937" y="1548407"/>
              <a:ext cx="3595981" cy="2398773"/>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ts val="0"/>
                </a:spcAft>
                <a:defRPr/>
              </a:pPr>
              <a:r>
                <a:rPr lang="en-US" sz="1200" b="1" i="1" dirty="0">
                  <a:solidFill>
                    <a:schemeClr val="tx1"/>
                  </a:solidFill>
                </a:rPr>
                <a:t>(pick the relevant SDGs icon, as applies)</a:t>
              </a: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1100" dirty="0">
                <a:latin typeface="Arial" panose="020B0604020202020204" pitchFamily="34" charset="0"/>
                <a:cs typeface="Arial" panose="020B0604020202020204" pitchFamily="34" charset="0"/>
              </a:endParaRPr>
            </a:p>
            <a:p>
              <a:pPr marL="342900" lvl="1" indent="-342900" defTabSz="889000" eaLnBrk="1" fontAlgn="auto" hangingPunct="1">
                <a:lnSpc>
                  <a:spcPct val="90000"/>
                </a:lnSpc>
                <a:spcAft>
                  <a:spcPct val="15000"/>
                </a:spcAft>
                <a:buFont typeface="Arial" panose="020B0604020202020204" pitchFamily="34" charset="0"/>
                <a:buChar char="•"/>
                <a:defRPr/>
              </a:pPr>
              <a:r>
                <a:rPr lang="en-US" sz="1000" dirty="0">
                  <a:latin typeface="Arial" panose="020B0604020202020204" pitchFamily="34" charset="0"/>
                  <a:cs typeface="Arial" panose="020B0604020202020204" pitchFamily="34" charset="0"/>
                </a:rPr>
                <a:t>The integration of geospatial and statistical data is crucial for many of the environmental indicators (SDGs 13, 14, 15), as well as for the disaggregated analysis of socioeconomic indicators s (SDGs 1, 2, 3, 4, 9, 11).</a:t>
              </a:r>
            </a:p>
          </p:txBody>
        </p:sp>
        <p:pic>
          <p:nvPicPr>
            <p:cNvPr id="9231" name="Picture 20">
              <a:extLst>
                <a:ext uri="{FF2B5EF4-FFF2-40B4-BE49-F238E27FC236}">
                  <a16:creationId xmlns:a16="http://schemas.microsoft.com/office/drawing/2014/main" id="{80319FA1-33A6-4ED4-BA25-EF7EC162BBB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3330" y="2416057"/>
              <a:ext cx="385201" cy="38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2" name="Picture 21">
              <a:extLst>
                <a:ext uri="{FF2B5EF4-FFF2-40B4-BE49-F238E27FC236}">
                  <a16:creationId xmlns:a16="http://schemas.microsoft.com/office/drawing/2014/main" id="{C3C8D462-801F-45BB-A4DC-A7209FF34AA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4572" y="2424110"/>
              <a:ext cx="385201" cy="385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3" name="Picture 22">
              <a:extLst>
                <a:ext uri="{FF2B5EF4-FFF2-40B4-BE49-F238E27FC236}">
                  <a16:creationId xmlns:a16="http://schemas.microsoft.com/office/drawing/2014/main" id="{524CB3B8-277A-4F84-A342-9E38C23D29B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5814" y="2432165"/>
              <a:ext cx="385201" cy="38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23">
              <a:extLst>
                <a:ext uri="{FF2B5EF4-FFF2-40B4-BE49-F238E27FC236}">
                  <a16:creationId xmlns:a16="http://schemas.microsoft.com/office/drawing/2014/main" id="{288A672C-D4B6-410B-830F-FD754689202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6355" y="2876336"/>
              <a:ext cx="385201" cy="385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24">
              <a:extLst>
                <a:ext uri="{FF2B5EF4-FFF2-40B4-BE49-F238E27FC236}">
                  <a16:creationId xmlns:a16="http://schemas.microsoft.com/office/drawing/2014/main" id="{21450FE2-1715-4E28-A32B-0AF7407201DA}"/>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69401" y="2861107"/>
              <a:ext cx="385201" cy="385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25">
              <a:extLst>
                <a:ext uri="{FF2B5EF4-FFF2-40B4-BE49-F238E27FC236}">
                  <a16:creationId xmlns:a16="http://schemas.microsoft.com/office/drawing/2014/main" id="{2BD55A5F-33B0-478F-8DEA-91C8234C3CB3}"/>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52447" y="2853492"/>
              <a:ext cx="385201" cy="385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Picture 26">
              <a:extLst>
                <a:ext uri="{FF2B5EF4-FFF2-40B4-BE49-F238E27FC236}">
                  <a16:creationId xmlns:a16="http://schemas.microsoft.com/office/drawing/2014/main" id="{B85DDC8C-56FB-41C8-AEB6-BA46888F536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35493" y="2868722"/>
              <a:ext cx="385201" cy="38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8" name="Picture 27">
              <a:extLst>
                <a:ext uri="{FF2B5EF4-FFF2-40B4-BE49-F238E27FC236}">
                  <a16:creationId xmlns:a16="http://schemas.microsoft.com/office/drawing/2014/main" id="{1393AF58-D48E-423A-B0ED-FEDA7932B1B0}"/>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18537" y="2845877"/>
              <a:ext cx="385200" cy="385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9" name="Picture 29">
              <a:extLst>
                <a:ext uri="{FF2B5EF4-FFF2-40B4-BE49-F238E27FC236}">
                  <a16:creationId xmlns:a16="http://schemas.microsoft.com/office/drawing/2014/main" id="{FB7D43EC-5825-41C9-874D-F9ABAA428E7A}"/>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270846" y="2391898"/>
              <a:ext cx="385200" cy="385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0" name="Picture 30">
              <a:extLst>
                <a:ext uri="{FF2B5EF4-FFF2-40B4-BE49-F238E27FC236}">
                  <a16:creationId xmlns:a16="http://schemas.microsoft.com/office/drawing/2014/main" id="{11AE5F09-0DCE-452C-918B-5E0B7533F5B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852087" y="2408004"/>
              <a:ext cx="385201" cy="385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1" name="Picture 42">
              <a:extLst>
                <a:ext uri="{FF2B5EF4-FFF2-40B4-BE49-F238E27FC236}">
                  <a16:creationId xmlns:a16="http://schemas.microsoft.com/office/drawing/2014/main" id="{FEC74A8D-FF79-4CE4-891C-8604E6C47D42}"/>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89603" y="1942263"/>
              <a:ext cx="384100" cy="3841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2" name="Picture 43">
              <a:extLst>
                <a:ext uri="{FF2B5EF4-FFF2-40B4-BE49-F238E27FC236}">
                  <a16:creationId xmlns:a16="http://schemas.microsoft.com/office/drawing/2014/main" id="{CE734417-D462-409D-B33C-049EB131E899}"/>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848680" y="1939181"/>
              <a:ext cx="383654" cy="3836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3" name="Picture 44">
              <a:extLst>
                <a:ext uri="{FF2B5EF4-FFF2-40B4-BE49-F238E27FC236}">
                  <a16:creationId xmlns:a16="http://schemas.microsoft.com/office/drawing/2014/main" id="{7677D509-0127-40F1-B87F-9BA176484B3F}"/>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427996" y="1951953"/>
              <a:ext cx="383654" cy="3836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4" name="Picture 45">
              <a:extLst>
                <a:ext uri="{FF2B5EF4-FFF2-40B4-BE49-F238E27FC236}">
                  <a16:creationId xmlns:a16="http://schemas.microsoft.com/office/drawing/2014/main" id="{A922A925-7B86-4800-9EC8-C680D20052F5}"/>
                </a:ext>
              </a:extLst>
            </p:cNvPr>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007312" y="1948873"/>
              <a:ext cx="383654" cy="3836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5" name="Picture 46">
              <a:extLst>
                <a:ext uri="{FF2B5EF4-FFF2-40B4-BE49-F238E27FC236}">
                  <a16:creationId xmlns:a16="http://schemas.microsoft.com/office/drawing/2014/main" id="{78599CC9-F1EE-47E8-9A27-588FEE0B7D2C}"/>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586628" y="1936099"/>
              <a:ext cx="383654" cy="3836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6" name="Picture 47">
              <a:extLst>
                <a:ext uri="{FF2B5EF4-FFF2-40B4-BE49-F238E27FC236}">
                  <a16:creationId xmlns:a16="http://schemas.microsoft.com/office/drawing/2014/main" id="{934469B9-7E91-4024-B9EE-39590B89EAE8}"/>
                </a:ext>
              </a:extLst>
            </p:cNvPr>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89604" y="2399951"/>
              <a:ext cx="385201" cy="385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7" name="Picture 48">
              <a:extLst>
                <a:ext uri="{FF2B5EF4-FFF2-40B4-BE49-F238E27FC236}">
                  <a16:creationId xmlns:a16="http://schemas.microsoft.com/office/drawing/2014/main" id="{35A16440-51ED-462E-9FBD-3F4A1AA9F99D}"/>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69364" y="1945791"/>
              <a:ext cx="383654" cy="3836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221" name="Group 5">
            <a:extLst>
              <a:ext uri="{FF2B5EF4-FFF2-40B4-BE49-F238E27FC236}">
                <a16:creationId xmlns:a16="http://schemas.microsoft.com/office/drawing/2014/main" id="{64FBF4C6-836A-498B-B584-7C7D120E09F4}"/>
              </a:ext>
            </a:extLst>
          </p:cNvPr>
          <p:cNvGrpSpPr>
            <a:grpSpLocks noChangeAspect="1"/>
          </p:cNvGrpSpPr>
          <p:nvPr/>
        </p:nvGrpSpPr>
        <p:grpSpPr bwMode="auto">
          <a:xfrm>
            <a:off x="4332288" y="965200"/>
            <a:ext cx="3722687" cy="2960688"/>
            <a:chOff x="4332001" y="965264"/>
            <a:chExt cx="3687614" cy="2960086"/>
          </a:xfrm>
        </p:grpSpPr>
        <p:sp>
          <p:nvSpPr>
            <p:cNvPr id="34" name="Freeform 31">
              <a:extLst>
                <a:ext uri="{FF2B5EF4-FFF2-40B4-BE49-F238E27FC236}">
                  <a16:creationId xmlns:a16="http://schemas.microsoft.com/office/drawing/2014/main" id="{703FE84B-1F2B-442D-A519-56F4FFEB1751}"/>
                </a:ext>
              </a:extLst>
            </p:cNvPr>
            <p:cNvSpPr/>
            <p:nvPr/>
          </p:nvSpPr>
          <p:spPr>
            <a:xfrm>
              <a:off x="4332001" y="965264"/>
              <a:ext cx="3687614" cy="514245"/>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Follow-up on ARFSD res.</a:t>
              </a:r>
            </a:p>
          </p:txBody>
        </p:sp>
        <p:sp>
          <p:nvSpPr>
            <p:cNvPr id="35" name="Freeform 32">
              <a:extLst>
                <a:ext uri="{FF2B5EF4-FFF2-40B4-BE49-F238E27FC236}">
                  <a16:creationId xmlns:a16="http://schemas.microsoft.com/office/drawing/2014/main" id="{D4A0603B-AE53-4FD5-A2C8-825E18009AA3}"/>
                </a:ext>
              </a:extLst>
            </p:cNvPr>
            <p:cNvSpPr>
              <a:spLocks noChangeAspect="1"/>
            </p:cNvSpPr>
            <p:nvPr/>
          </p:nvSpPr>
          <p:spPr>
            <a:xfrm>
              <a:off x="4332001" y="1547759"/>
              <a:ext cx="3676607" cy="2377591"/>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D7DED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sz="1200" dirty="0">
                  <a:latin typeface="Arial" panose="020B0604020202020204" pitchFamily="34" charset="0"/>
                  <a:cs typeface="Arial" panose="020B0604020202020204" pitchFamily="34" charset="0"/>
                </a:rPr>
                <a:t>Building an African Dashboard that tracks the status of COVID-19 in real time. https://arcg.is/5LCSa</a:t>
              </a:r>
            </a:p>
            <a:p>
              <a:pPr marL="228600" lvl="1" indent="-228600" defTabSz="889000" eaLnBrk="1" fontAlgn="auto" hangingPunct="1">
                <a:lnSpc>
                  <a:spcPct val="90000"/>
                </a:lnSpc>
                <a:spcAft>
                  <a:spcPct val="15000"/>
                </a:spcAft>
                <a:buFontTx/>
                <a:buChar char="••"/>
                <a:defRPr/>
              </a:pPr>
              <a:r>
                <a:rPr lang="en-US" sz="1200" dirty="0">
                  <a:latin typeface="Arial" panose="020B0604020202020204" pitchFamily="34" charset="0"/>
                  <a:cs typeface="Arial" panose="020B0604020202020204" pitchFamily="34" charset="0"/>
                </a:rPr>
                <a:t>Development of spatial data taxonomy and matrix identifying the geospatial datasets requirements for the monitoring and implementation of the SDGs in Africa. </a:t>
              </a:r>
            </a:p>
            <a:p>
              <a:pPr marL="228600" lvl="1" indent="-228600" defTabSz="889000" eaLnBrk="1" fontAlgn="auto" hangingPunct="1">
                <a:lnSpc>
                  <a:spcPct val="90000"/>
                </a:lnSpc>
                <a:spcAft>
                  <a:spcPct val="15000"/>
                </a:spcAft>
                <a:buFontTx/>
                <a:buChar char="••"/>
                <a:defRPr/>
              </a:pPr>
              <a:r>
                <a:rPr lang="en-US" sz="1200" dirty="0">
                  <a:latin typeface="Arial" panose="020B0604020202020204" pitchFamily="34" charset="0"/>
                  <a:cs typeface="Arial" panose="020B0604020202020204" pitchFamily="34" charset="0"/>
                </a:rPr>
                <a:t>Completion of the first release of the online application with the creation of the enterprise geodatabase. It’s expected that this master geodatabase will ingest the spatial data being collected with Member States through in-country missions.</a:t>
              </a:r>
            </a:p>
            <a:p>
              <a:pPr marL="228600" lvl="1" indent="-228600" defTabSz="889000" eaLnBrk="1" fontAlgn="auto" hangingPunct="1">
                <a:lnSpc>
                  <a:spcPct val="90000"/>
                </a:lnSpc>
                <a:spcAft>
                  <a:spcPct val="15000"/>
                </a:spcAft>
                <a:buFontTx/>
                <a:buChar char="••"/>
                <a:defRPr/>
              </a:pPr>
              <a:endParaRPr lang="en-US" sz="1200"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sz="12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1200"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sz="1200" dirty="0">
                <a:latin typeface="Arial" panose="020B0604020202020204" pitchFamily="34" charset="0"/>
                <a:cs typeface="Arial" panose="020B0604020202020204" pitchFamily="34" charset="0"/>
              </a:endParaRPr>
            </a:p>
          </p:txBody>
        </p:sp>
      </p:grpSp>
      <p:grpSp>
        <p:nvGrpSpPr>
          <p:cNvPr id="9222" name="Group 8">
            <a:extLst>
              <a:ext uri="{FF2B5EF4-FFF2-40B4-BE49-F238E27FC236}">
                <a16:creationId xmlns:a16="http://schemas.microsoft.com/office/drawing/2014/main" id="{D6E2BD68-6DD4-469E-BC1E-227F2B940FB1}"/>
              </a:ext>
            </a:extLst>
          </p:cNvPr>
          <p:cNvGrpSpPr>
            <a:grpSpLocks/>
          </p:cNvGrpSpPr>
          <p:nvPr/>
        </p:nvGrpSpPr>
        <p:grpSpPr bwMode="auto">
          <a:xfrm>
            <a:off x="619125" y="3994150"/>
            <a:ext cx="3578225" cy="2444750"/>
            <a:chOff x="619452" y="3909341"/>
            <a:chExt cx="3552934" cy="2529559"/>
          </a:xfrm>
        </p:grpSpPr>
        <p:sp>
          <p:nvSpPr>
            <p:cNvPr id="36" name="Freeform 31">
              <a:extLst>
                <a:ext uri="{FF2B5EF4-FFF2-40B4-BE49-F238E27FC236}">
                  <a16:creationId xmlns:a16="http://schemas.microsoft.com/office/drawing/2014/main" id="{9AAC7513-EED5-4CE8-AB7A-11CE29291558}"/>
                </a:ext>
              </a:extLst>
            </p:cNvPr>
            <p:cNvSpPr/>
            <p:nvPr/>
          </p:nvSpPr>
          <p:spPr>
            <a:xfrm>
              <a:off x="619452" y="3909341"/>
              <a:ext cx="3552934" cy="514125"/>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4">
                <a:lumMod val="50000"/>
              </a:schemeClr>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OIBCs (if applicable)</a:t>
              </a:r>
            </a:p>
          </p:txBody>
        </p:sp>
        <p:sp>
          <p:nvSpPr>
            <p:cNvPr id="37" name="Freeform 32">
              <a:extLst>
                <a:ext uri="{FF2B5EF4-FFF2-40B4-BE49-F238E27FC236}">
                  <a16:creationId xmlns:a16="http://schemas.microsoft.com/office/drawing/2014/main" id="{2D980B99-1C79-4312-B995-C4E29E57D7E2}"/>
                </a:ext>
              </a:extLst>
            </p:cNvPr>
            <p:cNvSpPr/>
            <p:nvPr/>
          </p:nvSpPr>
          <p:spPr>
            <a:xfrm>
              <a:off x="619452" y="4492454"/>
              <a:ext cx="3552934" cy="1946446"/>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chemeClr val="accent4">
                <a:lumMod val="20000"/>
                <a:lumOff val="80000"/>
                <a:alpha val="89804"/>
              </a:scheme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sz="1400" b="1" dirty="0">
                  <a:latin typeface="Arial" panose="020B0604020202020204" pitchFamily="34" charset="0"/>
                  <a:cs typeface="Arial" panose="020B0604020202020204" pitchFamily="34" charset="0"/>
                </a:rPr>
                <a:t>OIBC 1</a:t>
              </a:r>
              <a:r>
                <a:rPr lang="en-US" sz="1400" dirty="0">
                  <a:latin typeface="Arial" panose="020B0604020202020204" pitchFamily="34" charset="0"/>
                  <a:cs typeface="Arial" panose="020B0604020202020204" pitchFamily="34" charset="0"/>
                </a:rPr>
                <a:t> – Strengthening integrated data and statistics.</a:t>
              </a:r>
            </a:p>
            <a:p>
              <a:pPr marL="228600" lvl="1" indent="-228600" defTabSz="889000" eaLnBrk="1" fontAlgn="auto" hangingPunct="1">
                <a:lnSpc>
                  <a:spcPct val="90000"/>
                </a:lnSpc>
                <a:spcAft>
                  <a:spcPct val="15000"/>
                </a:spcAft>
                <a:buFontTx/>
                <a:buChar char="••"/>
                <a:defRPr/>
              </a:pPr>
              <a:r>
                <a:rPr lang="en-US" sz="1400" dirty="0">
                  <a:latin typeface="Arial" panose="020B0604020202020204" pitchFamily="34" charset="0"/>
                  <a:cs typeface="Arial" panose="020B0604020202020204" pitchFamily="34" charset="0"/>
                </a:rPr>
                <a:t>Guidelines on spatial data taxonomy and matrix identifying the geospatial datasets for the SDGs</a:t>
              </a:r>
            </a:p>
            <a:p>
              <a:pPr marL="228600" lvl="1" indent="-228600" defTabSz="889000" eaLnBrk="1" fontAlgn="auto" hangingPunct="1">
                <a:lnSpc>
                  <a:spcPct val="90000"/>
                </a:lnSpc>
                <a:spcAft>
                  <a:spcPct val="15000"/>
                </a:spcAft>
                <a:buFontTx/>
                <a:buChar char="••"/>
                <a:defRPr/>
              </a:pPr>
              <a:r>
                <a:rPr lang="en-US" sz="1400" dirty="0">
                  <a:latin typeface="Arial" panose="020B0604020202020204" pitchFamily="34" charset="0"/>
                  <a:cs typeface="Arial" panose="020B0604020202020204" pitchFamily="34" charset="0"/>
                </a:rPr>
                <a:t>Manual on standard guiding principles on the integration of geospatial and statistical information in Africa.</a:t>
              </a:r>
            </a:p>
          </p:txBody>
        </p:sp>
      </p:grpSp>
      <p:sp>
        <p:nvSpPr>
          <p:cNvPr id="40" name="Freeform 31">
            <a:extLst>
              <a:ext uri="{FF2B5EF4-FFF2-40B4-BE49-F238E27FC236}">
                <a16:creationId xmlns:a16="http://schemas.microsoft.com/office/drawing/2014/main" id="{366B1AC1-CE79-49F9-9641-30851641A03A}"/>
              </a:ext>
            </a:extLst>
          </p:cNvPr>
          <p:cNvSpPr/>
          <p:nvPr/>
        </p:nvSpPr>
        <p:spPr>
          <a:xfrm>
            <a:off x="8199438" y="960438"/>
            <a:ext cx="3500437" cy="514350"/>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Partnerships (external)</a:t>
            </a:r>
          </a:p>
        </p:txBody>
      </p:sp>
      <p:sp>
        <p:nvSpPr>
          <p:cNvPr id="41" name="Freeform 32">
            <a:extLst>
              <a:ext uri="{FF2B5EF4-FFF2-40B4-BE49-F238E27FC236}">
                <a16:creationId xmlns:a16="http://schemas.microsoft.com/office/drawing/2014/main" id="{2F8353EE-ABB5-4A48-AAF3-FB794D2BE252}"/>
              </a:ext>
            </a:extLst>
          </p:cNvPr>
          <p:cNvSpPr/>
          <p:nvPr/>
        </p:nvSpPr>
        <p:spPr>
          <a:xfrm>
            <a:off x="8199438" y="1543050"/>
            <a:ext cx="3500437" cy="4895850"/>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E5E5">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The Section collaborates and coordinates its activities with other agencies in UN system, with international and regional associations and programmes, and other partners </a:t>
            </a:r>
          </a:p>
          <a:p>
            <a:pPr marL="228600" lvl="1" indent="-228600" defTabSz="889000" eaLnBrk="1" fontAlgn="auto" hangingPunct="1">
              <a:lnSpc>
                <a:spcPct val="90000"/>
              </a:lnSpc>
              <a:spcAft>
                <a:spcPct val="15000"/>
              </a:spcAft>
              <a:buFontTx/>
              <a:buChar char="••"/>
              <a:defRPr/>
            </a:pPr>
            <a:r>
              <a:rPr lang="en-US" dirty="0" err="1">
                <a:latin typeface="Arial" panose="020B0604020202020204" pitchFamily="34" charset="0"/>
                <a:cs typeface="Arial" panose="020B0604020202020204" pitchFamily="34" charset="0"/>
              </a:rPr>
              <a:t>UNSD|To</a:t>
            </a:r>
            <a:r>
              <a:rPr lang="en-US" dirty="0">
                <a:latin typeface="Arial" panose="020B0604020202020204" pitchFamily="34" charset="0"/>
                <a:cs typeface="Arial" panose="020B0604020202020204" pitchFamily="34" charset="0"/>
              </a:rPr>
              <a:t> develop IGIF and implementing UN-GGIM</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AUC | Alignment and conjoining training for the GMES Africa Programme</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UNOOSA | Capacity Building through the UN-Spider Programme.</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Partnering and Contributing to various regional initiatives | Digital Earth Africa, GEO,..</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 </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5955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4" descr="Image result for SDGs">
            <a:extLst>
              <a:ext uri="{FF2B5EF4-FFF2-40B4-BE49-F238E27FC236}">
                <a16:creationId xmlns:a16="http://schemas.microsoft.com/office/drawing/2014/main" id="{B3B86F4C-B31A-4827-838C-45AFE71D3D0C}"/>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0243" name="AutoShape 6" descr="Image result for SDGs">
            <a:extLst>
              <a:ext uri="{FF2B5EF4-FFF2-40B4-BE49-F238E27FC236}">
                <a16:creationId xmlns:a16="http://schemas.microsoft.com/office/drawing/2014/main" id="{AC469D27-47AC-463B-9941-EA87D9B14695}"/>
              </a:ext>
            </a:extLst>
          </p:cNvPr>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0244" name="AutoShape 2" descr="Image result for challenges">
            <a:extLst>
              <a:ext uri="{FF2B5EF4-FFF2-40B4-BE49-F238E27FC236}">
                <a16:creationId xmlns:a16="http://schemas.microsoft.com/office/drawing/2014/main" id="{28981B3F-75AA-43DA-9558-59D18714170F}"/>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grpSp>
        <p:nvGrpSpPr>
          <p:cNvPr id="10245" name="Group 11">
            <a:extLst>
              <a:ext uri="{FF2B5EF4-FFF2-40B4-BE49-F238E27FC236}">
                <a16:creationId xmlns:a16="http://schemas.microsoft.com/office/drawing/2014/main" id="{C889A173-C672-4204-8F9B-8380813BE404}"/>
              </a:ext>
            </a:extLst>
          </p:cNvPr>
          <p:cNvGrpSpPr>
            <a:grpSpLocks/>
          </p:cNvGrpSpPr>
          <p:nvPr/>
        </p:nvGrpSpPr>
        <p:grpSpPr bwMode="auto">
          <a:xfrm>
            <a:off x="573088" y="1109663"/>
            <a:ext cx="11056937" cy="952500"/>
            <a:chOff x="629399" y="1961853"/>
            <a:chExt cx="8136946" cy="797284"/>
          </a:xfrm>
        </p:grpSpPr>
        <p:sp>
          <p:nvSpPr>
            <p:cNvPr id="13" name="Right Arrow 12">
              <a:extLst>
                <a:ext uri="{FF2B5EF4-FFF2-40B4-BE49-F238E27FC236}">
                  <a16:creationId xmlns:a16="http://schemas.microsoft.com/office/drawing/2014/main" id="{4356B201-4DEF-49E7-B703-9988AB20EB01}"/>
                </a:ext>
              </a:extLst>
            </p:cNvPr>
            <p:cNvSpPr/>
            <p:nvPr/>
          </p:nvSpPr>
          <p:spPr>
            <a:xfrm>
              <a:off x="1213522" y="2001310"/>
              <a:ext cx="3441605" cy="714895"/>
            </a:xfrm>
            <a:prstGeom prst="righ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Key challenges</a:t>
              </a:r>
              <a:endParaRPr lang="en-US" b="1" dirty="0"/>
            </a:p>
          </p:txBody>
        </p:sp>
        <p:sp>
          <p:nvSpPr>
            <p:cNvPr id="17" name="Left Arrow 16">
              <a:extLst>
                <a:ext uri="{FF2B5EF4-FFF2-40B4-BE49-F238E27FC236}">
                  <a16:creationId xmlns:a16="http://schemas.microsoft.com/office/drawing/2014/main" id="{5137951B-6582-4D4B-A48B-5F33ECBDBAED}"/>
                </a:ext>
              </a:extLst>
            </p:cNvPr>
            <p:cNvSpPr/>
            <p:nvPr/>
          </p:nvSpPr>
          <p:spPr>
            <a:xfrm>
              <a:off x="4798186" y="1973368"/>
              <a:ext cx="3400893" cy="714895"/>
            </a:xfrm>
            <a:prstGeom prst="lef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Lessons learnt</a:t>
              </a:r>
            </a:p>
          </p:txBody>
        </p:sp>
        <p:pic>
          <p:nvPicPr>
            <p:cNvPr id="10255" name="Picture 18">
              <a:extLst>
                <a:ext uri="{FF2B5EF4-FFF2-40B4-BE49-F238E27FC236}">
                  <a16:creationId xmlns:a16="http://schemas.microsoft.com/office/drawing/2014/main" id="{32F4EEDA-21AA-472C-96BD-1574E94F81E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9399" y="1961853"/>
              <a:ext cx="584123" cy="79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6" name="Picture 22">
              <a:extLst>
                <a:ext uri="{FF2B5EF4-FFF2-40B4-BE49-F238E27FC236}">
                  <a16:creationId xmlns:a16="http://schemas.microsoft.com/office/drawing/2014/main" id="{D0D47257-B07B-4547-B746-6A8670E4F64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39791" y="2043563"/>
              <a:ext cx="526554" cy="71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ctângulo arredondado 8">
            <a:extLst>
              <a:ext uri="{FF2B5EF4-FFF2-40B4-BE49-F238E27FC236}">
                <a16:creationId xmlns:a16="http://schemas.microsoft.com/office/drawing/2014/main" id="{8354730C-5BD6-4D2C-8BD3-229370154784}"/>
              </a:ext>
            </a:extLst>
          </p:cNvPr>
          <p:cNvSpPr/>
          <p:nvPr/>
        </p:nvSpPr>
        <p:spPr>
          <a:xfrm>
            <a:off x="319088" y="213163"/>
            <a:ext cx="11553825" cy="715089"/>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3000" b="1" dirty="0">
                <a:latin typeface="Century Gothic" panose="020B0502020202020204" pitchFamily="34" charset="0"/>
              </a:rPr>
              <a:t>RA3 | Status Update | Key Challenges and Lessons Learnt</a:t>
            </a:r>
            <a:endParaRPr lang="en-GB" sz="3000" b="1" dirty="0">
              <a:latin typeface="Century Gothic" panose="020B0502020202020204" pitchFamily="34" charset="0"/>
            </a:endParaRPr>
          </a:p>
        </p:txBody>
      </p:sp>
      <p:sp>
        <p:nvSpPr>
          <p:cNvPr id="5" name="TextBox 4">
            <a:extLst>
              <a:ext uri="{FF2B5EF4-FFF2-40B4-BE49-F238E27FC236}">
                <a16:creationId xmlns:a16="http://schemas.microsoft.com/office/drawing/2014/main" id="{60A77FFC-82F3-4391-A892-899BA87C7A3F}"/>
              </a:ext>
            </a:extLst>
          </p:cNvPr>
          <p:cNvSpPr txBox="1"/>
          <p:nvPr/>
        </p:nvSpPr>
        <p:spPr>
          <a:xfrm>
            <a:off x="573088" y="2320925"/>
            <a:ext cx="5345112" cy="3970318"/>
          </a:xfrm>
          <a:prstGeom prst="rect">
            <a:avLst/>
          </a:prstGeom>
          <a:solidFill>
            <a:schemeClr val="tx2">
              <a:lumMod val="20000"/>
              <a:lumOff val="80000"/>
            </a:schemeClr>
          </a:solid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en-US" dirty="0"/>
              <a:t>One of the key lesson learned over the period is that the impact of the COVID-19 Outbreak has disadvantaged the operational capabilities of African National Mapping Agencies</a:t>
            </a:r>
          </a:p>
          <a:p>
            <a:pPr marL="285750" indent="-285750" eaLnBrk="1" fontAlgn="auto" hangingPunct="1">
              <a:spcBef>
                <a:spcPts val="0"/>
              </a:spcBef>
              <a:spcAft>
                <a:spcPts val="0"/>
              </a:spcAft>
              <a:buFont typeface="Arial" panose="020B0604020202020204" pitchFamily="34" charset="0"/>
              <a:buChar char="•"/>
              <a:defRPr/>
            </a:pPr>
            <a:r>
              <a:rPr lang="en-US" dirty="0"/>
              <a:t>Additional data demand/pressure</a:t>
            </a:r>
          </a:p>
          <a:p>
            <a:pPr marL="285750" indent="-285750" eaLnBrk="1" fontAlgn="auto" hangingPunct="1">
              <a:spcBef>
                <a:spcPts val="0"/>
              </a:spcBef>
              <a:spcAft>
                <a:spcPts val="0"/>
              </a:spcAft>
              <a:buFont typeface="Arial" panose="020B0604020202020204" pitchFamily="34" charset="0"/>
              <a:buChar char="•"/>
              <a:defRPr/>
            </a:pPr>
            <a:r>
              <a:rPr lang="en-US" dirty="0"/>
              <a:t>Financial impact on mapping budgets and expenditures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dirty="0"/>
          </a:p>
          <a:p>
            <a:pPr marL="285750" indent="-285750" eaLnBrk="1" fontAlgn="auto" hangingPunct="1">
              <a:spcBef>
                <a:spcPts val="0"/>
              </a:spcBef>
              <a:spcAft>
                <a:spcPts val="0"/>
              </a:spcAft>
              <a:buFont typeface="Arial" panose="020B0604020202020204" pitchFamily="34" charset="0"/>
              <a:buChar char="•"/>
              <a:defRPr/>
            </a:pPr>
            <a:endParaRPr lang="en-US" dirty="0"/>
          </a:p>
          <a:p>
            <a:pPr marL="285750" indent="-285750" eaLnBrk="1" fontAlgn="auto" hangingPunct="1">
              <a:spcBef>
                <a:spcPts val="0"/>
              </a:spcBef>
              <a:spcAft>
                <a:spcPts val="0"/>
              </a:spcAft>
              <a:buFont typeface="Arial" panose="020B0604020202020204" pitchFamily="34" charset="0"/>
              <a:buChar char="•"/>
              <a:defRPr/>
            </a:pPr>
            <a:endParaRPr lang="en-US" dirty="0"/>
          </a:p>
        </p:txBody>
      </p:sp>
      <p:sp>
        <p:nvSpPr>
          <p:cNvPr id="29" name="TextBox 28">
            <a:extLst>
              <a:ext uri="{FF2B5EF4-FFF2-40B4-BE49-F238E27FC236}">
                <a16:creationId xmlns:a16="http://schemas.microsoft.com/office/drawing/2014/main" id="{11A610FC-CADD-4793-B099-BBD629D64011}"/>
              </a:ext>
            </a:extLst>
          </p:cNvPr>
          <p:cNvSpPr txBox="1"/>
          <p:nvPr/>
        </p:nvSpPr>
        <p:spPr>
          <a:xfrm>
            <a:off x="6369050" y="2324100"/>
            <a:ext cx="5202238" cy="3970318"/>
          </a:xfrm>
          <a:prstGeom prst="rect">
            <a:avLst/>
          </a:prstGeom>
          <a:solidFill>
            <a:schemeClr val="tx2">
              <a:lumMod val="20000"/>
              <a:lumOff val="80000"/>
            </a:schemeClr>
          </a:solid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en-US" dirty="0"/>
              <a:t>Possible supports from ECA on mitigating the impact of COVID-19 on geospatial information management include:</a:t>
            </a:r>
          </a:p>
          <a:p>
            <a:pPr marL="285750" indent="-285750" eaLnBrk="1" fontAlgn="auto" hangingPunct="1">
              <a:spcBef>
                <a:spcPts val="0"/>
              </a:spcBef>
              <a:spcAft>
                <a:spcPts val="0"/>
              </a:spcAft>
              <a:buFont typeface="Arial" panose="020B0604020202020204" pitchFamily="34" charset="0"/>
              <a:buChar char="•"/>
              <a:defRPr/>
            </a:pPr>
            <a:r>
              <a:rPr lang="en-US" dirty="0"/>
              <a:t>Continued engagement with Member States through virtual meetings and seminars</a:t>
            </a:r>
          </a:p>
          <a:p>
            <a:pPr marL="285750" indent="-285750" eaLnBrk="1" fontAlgn="auto" hangingPunct="1">
              <a:spcBef>
                <a:spcPts val="0"/>
              </a:spcBef>
              <a:spcAft>
                <a:spcPts val="0"/>
              </a:spcAft>
              <a:buFont typeface="Arial" panose="020B0604020202020204" pitchFamily="34" charset="0"/>
              <a:buChar char="•"/>
              <a:defRPr/>
            </a:pPr>
            <a:r>
              <a:rPr lang="en-US" dirty="0"/>
              <a:t>Support to enable countries build geoportals using Esri Africa Geoportal platform and resources</a:t>
            </a:r>
          </a:p>
          <a:p>
            <a:pPr marL="285750" indent="-285750" eaLnBrk="1" fontAlgn="auto" hangingPunct="1">
              <a:spcBef>
                <a:spcPts val="0"/>
              </a:spcBef>
              <a:spcAft>
                <a:spcPts val="0"/>
              </a:spcAft>
              <a:buFont typeface="Arial" panose="020B0604020202020204" pitchFamily="34" charset="0"/>
              <a:buChar char="•"/>
              <a:defRPr/>
            </a:pPr>
            <a:r>
              <a:rPr lang="en-US" dirty="0"/>
              <a:t>Development of an Africa holistic programme on Geospatial Responses to COVID-19 that informs on ideas, insights and strategies avenues (cooperative management of development information, frameworks for financial appropriation, partnership, etc.). </a:t>
            </a:r>
          </a:p>
        </p:txBody>
      </p:sp>
    </p:spTree>
    <p:extLst>
      <p:ext uri="{BB962C8B-B14F-4D97-AF65-F5344CB8AC3E}">
        <p14:creationId xmlns:p14="http://schemas.microsoft.com/office/powerpoint/2010/main" val="1544004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4" descr="Image result for SDGs">
            <a:extLst>
              <a:ext uri="{FF2B5EF4-FFF2-40B4-BE49-F238E27FC236}">
                <a16:creationId xmlns:a16="http://schemas.microsoft.com/office/drawing/2014/main" id="{C2C790BA-3BB3-4DC9-AD12-2531642A1537}"/>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1267" name="AutoShape 6" descr="Image result for SDGs">
            <a:extLst>
              <a:ext uri="{FF2B5EF4-FFF2-40B4-BE49-F238E27FC236}">
                <a16:creationId xmlns:a16="http://schemas.microsoft.com/office/drawing/2014/main" id="{4A233DB7-0450-413D-B141-007A796468C3}"/>
              </a:ext>
            </a:extLst>
          </p:cNvPr>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1268" name="AutoShape 2" descr="Image result for challenges">
            <a:extLst>
              <a:ext uri="{FF2B5EF4-FFF2-40B4-BE49-F238E27FC236}">
                <a16:creationId xmlns:a16="http://schemas.microsoft.com/office/drawing/2014/main" id="{0D96D3C8-4EC3-4436-A89D-C7DD825BCABD}"/>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28" name="Rectângulo arredondado 8">
            <a:extLst>
              <a:ext uri="{FF2B5EF4-FFF2-40B4-BE49-F238E27FC236}">
                <a16:creationId xmlns:a16="http://schemas.microsoft.com/office/drawing/2014/main" id="{D0AE0BC9-2BDF-4F27-B5D1-9805CA5122CE}"/>
              </a:ext>
            </a:extLst>
          </p:cNvPr>
          <p:cNvSpPr/>
          <p:nvPr/>
        </p:nvSpPr>
        <p:spPr>
          <a:xfrm>
            <a:off x="573088" y="184150"/>
            <a:ext cx="10998200" cy="74930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3200" b="1" dirty="0">
                <a:latin typeface="Century Gothic" panose="020B0502020202020204" pitchFamily="34" charset="0"/>
              </a:rPr>
              <a:t>Status of Budget Utilization &amp; Implementation</a:t>
            </a:r>
            <a:endParaRPr lang="en-GB" sz="3200" b="1" dirty="0">
              <a:latin typeface="Century Gothic" panose="020B0502020202020204" pitchFamily="34" charset="0"/>
            </a:endParaRPr>
          </a:p>
        </p:txBody>
      </p:sp>
      <p:sp>
        <p:nvSpPr>
          <p:cNvPr id="14" name="TextBox 13">
            <a:extLst>
              <a:ext uri="{FF2B5EF4-FFF2-40B4-BE49-F238E27FC236}">
                <a16:creationId xmlns:a16="http://schemas.microsoft.com/office/drawing/2014/main" id="{53492177-1C94-4FB5-8293-4D15A3114414}"/>
              </a:ext>
            </a:extLst>
          </p:cNvPr>
          <p:cNvSpPr txBox="1"/>
          <p:nvPr/>
        </p:nvSpPr>
        <p:spPr>
          <a:xfrm>
            <a:off x="573088" y="1504950"/>
            <a:ext cx="10998200" cy="1938992"/>
          </a:xfrm>
          <a:prstGeom prst="rect">
            <a:avLst/>
          </a:prstGeom>
          <a:solidFill>
            <a:schemeClr val="tx2">
              <a:lumMod val="20000"/>
              <a:lumOff val="80000"/>
            </a:schemeClr>
          </a:solidFill>
        </p:spPr>
        <p:txBody>
          <a:bodyPr>
            <a:spAutoFit/>
          </a:bodyPr>
          <a:lstStyle/>
          <a:p>
            <a:pPr marL="285750" indent="-285750">
              <a:buFont typeface="Arial" panose="020B0604020202020204" pitchFamily="34" charset="0"/>
              <a:buChar char="•"/>
            </a:pPr>
            <a:r>
              <a:rPr lang="en-US" sz="2000" dirty="0"/>
              <a:t>Status update on the SP’s budget utilization / implementation </a:t>
            </a:r>
          </a:p>
          <a:p>
            <a:pPr marL="285750" indent="-285750">
              <a:buFont typeface="Arial" panose="020B0604020202020204" pitchFamily="34" charset="0"/>
              <a:buChar char="•"/>
            </a:pPr>
            <a:r>
              <a:rPr lang="en-US" sz="2000" dirty="0"/>
              <a:t>Presentation at divisional level on the status of : RB, XB, RPTC</a:t>
            </a:r>
            <a:endParaRPr lang="en-US" sz="2000" b="1" dirty="0">
              <a:latin typeface="Century Gothic" panose="020B0502020202020204" pitchFamily="34" charset="0"/>
              <a:cs typeface="+mn-cs"/>
            </a:endParaRPr>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p:txBody>
      </p:sp>
    </p:spTree>
    <p:extLst>
      <p:ext uri="{BB962C8B-B14F-4D97-AF65-F5344CB8AC3E}">
        <p14:creationId xmlns:p14="http://schemas.microsoft.com/office/powerpoint/2010/main" val="3102534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4" descr="Image result for SDGs">
            <a:extLst>
              <a:ext uri="{FF2B5EF4-FFF2-40B4-BE49-F238E27FC236}">
                <a16:creationId xmlns:a16="http://schemas.microsoft.com/office/drawing/2014/main" id="{A80B90C8-C5A4-44E5-A421-1CA48EB5AB88}"/>
              </a:ext>
            </a:extLst>
          </p:cNvPr>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2291" name="AutoShape 6" descr="Image result for SDGs">
            <a:extLst>
              <a:ext uri="{FF2B5EF4-FFF2-40B4-BE49-F238E27FC236}">
                <a16:creationId xmlns:a16="http://schemas.microsoft.com/office/drawing/2014/main" id="{AD3CCAC3-B252-4DF8-BFDA-BB381FA43C9B}"/>
              </a:ext>
            </a:extLst>
          </p:cNvPr>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2292" name="AutoShape 2" descr="Image result for challenges">
            <a:extLst>
              <a:ext uri="{FF2B5EF4-FFF2-40B4-BE49-F238E27FC236}">
                <a16:creationId xmlns:a16="http://schemas.microsoft.com/office/drawing/2014/main" id="{0A463853-6841-49C5-91BF-9F35C8B952B6}"/>
              </a:ext>
            </a:extLst>
          </p:cNvPr>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28" name="Rectângulo arredondado 8">
            <a:extLst>
              <a:ext uri="{FF2B5EF4-FFF2-40B4-BE49-F238E27FC236}">
                <a16:creationId xmlns:a16="http://schemas.microsoft.com/office/drawing/2014/main" id="{BD41342F-DDC8-4A1E-AF1E-0F3E65785050}"/>
              </a:ext>
            </a:extLst>
          </p:cNvPr>
          <p:cNvSpPr/>
          <p:nvPr/>
        </p:nvSpPr>
        <p:spPr>
          <a:xfrm>
            <a:off x="573088" y="184150"/>
            <a:ext cx="10998200" cy="74930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3200" b="1" dirty="0">
                <a:latin typeface="Century Gothic" panose="020B0502020202020204" pitchFamily="34" charset="0"/>
              </a:rPr>
              <a:t>Status Update on Implementing Partners</a:t>
            </a:r>
            <a:endParaRPr lang="en-GB" sz="3200" b="1" dirty="0">
              <a:latin typeface="Century Gothic" panose="020B0502020202020204" pitchFamily="34" charset="0"/>
            </a:endParaRPr>
          </a:p>
        </p:txBody>
      </p:sp>
      <p:sp>
        <p:nvSpPr>
          <p:cNvPr id="14" name="TextBox 13">
            <a:extLst>
              <a:ext uri="{FF2B5EF4-FFF2-40B4-BE49-F238E27FC236}">
                <a16:creationId xmlns:a16="http://schemas.microsoft.com/office/drawing/2014/main" id="{888AD18C-2EC7-49EB-B2C3-ED7013ED97FD}"/>
              </a:ext>
            </a:extLst>
          </p:cNvPr>
          <p:cNvSpPr txBox="1"/>
          <p:nvPr/>
        </p:nvSpPr>
        <p:spPr>
          <a:xfrm>
            <a:off x="573088" y="1504950"/>
            <a:ext cx="10998200" cy="2246769"/>
          </a:xfrm>
          <a:prstGeom prst="rect">
            <a:avLst/>
          </a:prstGeom>
          <a:solidFill>
            <a:schemeClr val="tx2">
              <a:lumMod val="20000"/>
              <a:lumOff val="80000"/>
            </a:schemeClr>
          </a:solid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en-US" sz="2000" dirty="0"/>
              <a:t>Provide status update on the SP’s implementing partners for XB funded projects</a:t>
            </a:r>
          </a:p>
          <a:p>
            <a:pPr marL="285750" indent="-285750" eaLnBrk="1" fontAlgn="auto" hangingPunct="1">
              <a:spcBef>
                <a:spcPts val="0"/>
              </a:spcBef>
              <a:spcAft>
                <a:spcPts val="0"/>
              </a:spcAft>
              <a:buFont typeface="Arial" panose="020B0604020202020204" pitchFamily="34" charset="0"/>
              <a:buChar char="•"/>
              <a:defRPr/>
            </a:pPr>
            <a:endParaRPr lang="en-US" sz="2000" b="1" dirty="0">
              <a:latin typeface="Century Gothic" panose="020B0502020202020204" pitchFamily="34" charset="0"/>
              <a:cs typeface="+mn-cs"/>
            </a:endParaRPr>
          </a:p>
          <a:p>
            <a:pPr marL="285750" indent="-285750" eaLnBrk="1" fontAlgn="auto" hangingPunct="1">
              <a:spcBef>
                <a:spcPts val="0"/>
              </a:spcBef>
              <a:spcAft>
                <a:spcPts val="0"/>
              </a:spcAft>
              <a:buFont typeface="Arial" panose="020B0604020202020204" pitchFamily="34" charset="0"/>
              <a:buChar char="•"/>
              <a:defRPr/>
            </a:pPr>
            <a:r>
              <a:rPr lang="en-US" sz="2000" b="1" dirty="0">
                <a:latin typeface="Century Gothic" panose="020B0502020202020204" pitchFamily="34" charset="0"/>
                <a:cs typeface="+mn-cs"/>
              </a:rPr>
              <a:t>N/A</a:t>
            </a:r>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p:txBody>
      </p:sp>
    </p:spTree>
    <p:extLst>
      <p:ext uri="{BB962C8B-B14F-4D97-AF65-F5344CB8AC3E}">
        <p14:creationId xmlns:p14="http://schemas.microsoft.com/office/powerpoint/2010/main" val="2663310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906588" y="2414588"/>
            <a:ext cx="8378825" cy="2338387"/>
          </a:xfrm>
        </p:spPr>
        <p:txBody>
          <a:bodyPr anchor="t"/>
          <a:lstStyle/>
          <a:p>
            <a:pPr eaLnBrk="1" hangingPunct="1"/>
            <a:br>
              <a:rPr lang="en-US" altLang="en-US" sz="2000">
                <a:latin typeface="Lucida Sans" panose="020B0602030504020204" pitchFamily="34" charset="0"/>
              </a:rPr>
            </a:br>
            <a:r>
              <a:rPr lang="en-US" altLang="en-US" sz="2000">
                <a:latin typeface="Lucida Sans" panose="020B0602030504020204" pitchFamily="34" charset="0"/>
              </a:rPr>
              <a:t> Digital Center for Excellence </a:t>
            </a:r>
            <a:br>
              <a:rPr lang="en-US" altLang="en-US" sz="2000">
                <a:latin typeface="Lucida Sans" panose="020B0602030504020204" pitchFamily="34" charset="0"/>
              </a:rPr>
            </a:br>
            <a:br>
              <a:rPr lang="en-US" altLang="en-US" sz="2000">
                <a:latin typeface="Lucida Sans" panose="020B0602030504020204" pitchFamily="34" charset="0"/>
              </a:rPr>
            </a:br>
            <a:r>
              <a:rPr lang="en-US" altLang="en-US" sz="2000">
                <a:latin typeface="Lucida Sans" panose="020B0602030504020204" pitchFamily="34" charset="0"/>
              </a:rPr>
              <a:t> </a:t>
            </a:r>
            <a:r>
              <a:rPr lang="en-US" altLang="en-US" sz="1800">
                <a:latin typeface="Lucida Sans" panose="020B0602030504020204" pitchFamily="34" charset="0"/>
              </a:rPr>
              <a:t>Ibrahim Mamma</a:t>
            </a:r>
            <a:br>
              <a:rPr lang="en-US" altLang="en-US" sz="1800">
                <a:latin typeface="Lucida Sans" panose="020B0602030504020204" pitchFamily="34" charset="0"/>
              </a:rPr>
            </a:br>
            <a:r>
              <a:rPr lang="en-US" altLang="en-US" sz="1800">
                <a:latin typeface="Lucida Sans" panose="020B0602030504020204" pitchFamily="34" charset="0"/>
              </a:rPr>
              <a:t>PMO, Africa Center for Statistics </a:t>
            </a:r>
          </a:p>
        </p:txBody>
      </p:sp>
      <p:sp>
        <p:nvSpPr>
          <p:cNvPr id="4" name="Title 1">
            <a:extLst>
              <a:ext uri="{FF2B5EF4-FFF2-40B4-BE49-F238E27FC236}">
                <a16:creationId xmlns:a16="http://schemas.microsoft.com/office/drawing/2014/main" id="{4C089317-26DB-4DAE-9CD3-6A7B522EA3D9}"/>
              </a:ext>
            </a:extLst>
          </p:cNvPr>
          <p:cNvSpPr txBox="1">
            <a:spLocks/>
          </p:cNvSpPr>
          <p:nvPr/>
        </p:nvSpPr>
        <p:spPr>
          <a:xfrm>
            <a:off x="4654550" y="5588000"/>
            <a:ext cx="6308725" cy="895350"/>
          </a:xfrm>
          <a:prstGeom prst="rect">
            <a:avLst/>
          </a:prstGeom>
        </p:spPr>
        <p:txBody>
          <a:bodyPr anchor="b"/>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r" fontAlgn="auto">
              <a:spcAft>
                <a:spcPts val="0"/>
              </a:spcAft>
              <a:defRPr/>
            </a:pPr>
            <a:r>
              <a:rPr lang="en-US" sz="1400" dirty="0">
                <a:solidFill>
                  <a:schemeClr val="accent1">
                    <a:lumMod val="50000"/>
                  </a:schemeClr>
                </a:solidFill>
              </a:rPr>
              <a:t>2020 Second Quarter Accountability and </a:t>
            </a:r>
            <a:r>
              <a:rPr lang="en-US" sz="1400" dirty="0" err="1">
                <a:solidFill>
                  <a:schemeClr val="accent1">
                    <a:lumMod val="50000"/>
                  </a:schemeClr>
                </a:solidFill>
              </a:rPr>
              <a:t>Programme</a:t>
            </a:r>
            <a:r>
              <a:rPr lang="en-US" sz="1400" dirty="0">
                <a:solidFill>
                  <a:schemeClr val="accent1">
                    <a:lumMod val="50000"/>
                  </a:schemeClr>
                </a:solidFill>
              </a:rPr>
              <a:t> Performance Review Meeting</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rPr>
              <a:t>8 – 10 July 2020</a:t>
            </a:r>
          </a:p>
          <a:p>
            <a:pPr algn="r" fontAlgn="auto">
              <a:spcAft>
                <a:spcPts val="0"/>
              </a:spcAft>
              <a:defRPr/>
            </a:pPr>
            <a:endParaRPr lang="en-US" sz="1400" dirty="0">
              <a:solidFill>
                <a:schemeClr val="accent1">
                  <a:lumMod val="50000"/>
                </a:schemeClr>
              </a:solidFill>
            </a:endParaRPr>
          </a:p>
          <a:p>
            <a:pPr algn="r" fontAlgn="auto">
              <a:spcAft>
                <a:spcPts val="0"/>
              </a:spcAft>
              <a:defRPr/>
            </a:pPr>
            <a:r>
              <a:rPr lang="en-US" sz="1400" dirty="0">
                <a:solidFill>
                  <a:schemeClr val="accent1">
                    <a:lumMod val="50000"/>
                  </a:schemeClr>
                </a:solidFill>
              </a:rPr>
              <a:t>[Virtual]</a:t>
            </a:r>
          </a:p>
        </p:txBody>
      </p:sp>
    </p:spTree>
    <p:extLst>
      <p:ext uri="{BB962C8B-B14F-4D97-AF65-F5344CB8AC3E}">
        <p14:creationId xmlns:p14="http://schemas.microsoft.com/office/powerpoint/2010/main" val="4277641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BCA7295C-2669-4338-96AD-FCFBF2B7EA0D}"/>
              </a:ext>
            </a:extLst>
          </p:cNvPr>
          <p:cNvSpPr/>
          <p:nvPr/>
        </p:nvSpPr>
        <p:spPr>
          <a:xfrm>
            <a:off x="573088" y="217488"/>
            <a:ext cx="10998200"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2020 Progress on achievements </a:t>
            </a:r>
            <a:r>
              <a:rPr lang="en-US" sz="2000" b="1" dirty="0">
                <a:latin typeface="Century Gothic" panose="020B0502020202020204" pitchFamily="34" charset="0"/>
              </a:rPr>
              <a:t>(all budget sources: 18, 23, 11, 35)</a:t>
            </a:r>
            <a:endParaRPr lang="en-GB" sz="2800" b="1" dirty="0">
              <a:latin typeface="Century Gothic" panose="020B0502020202020204" pitchFamily="34" charset="0"/>
            </a:endParaRPr>
          </a:p>
        </p:txBody>
      </p:sp>
      <p:sp>
        <p:nvSpPr>
          <p:cNvPr id="4" name="TextBox 3">
            <a:extLst>
              <a:ext uri="{FF2B5EF4-FFF2-40B4-BE49-F238E27FC236}">
                <a16:creationId xmlns:a16="http://schemas.microsoft.com/office/drawing/2014/main" id="{6F395619-A955-4EAF-931E-319475A4EA32}"/>
              </a:ext>
            </a:extLst>
          </p:cNvPr>
          <p:cNvSpPr txBox="1"/>
          <p:nvPr/>
        </p:nvSpPr>
        <p:spPr>
          <a:xfrm>
            <a:off x="573088" y="954088"/>
            <a:ext cx="11028362" cy="954087"/>
          </a:xfrm>
          <a:prstGeom prst="rect">
            <a:avLst/>
          </a:prstGeom>
          <a:solidFill>
            <a:schemeClr val="accent2">
              <a:lumMod val="50000"/>
            </a:schemeClr>
          </a:solidFill>
        </p:spPr>
        <p:txBody>
          <a:bodyPr>
            <a:spAutoFit/>
          </a:bodyPr>
          <a:lstStyle/>
          <a:p>
            <a:pPr eaLnBrk="1" fontAlgn="auto" hangingPunct="1">
              <a:spcBef>
                <a:spcPts val="0"/>
              </a:spcBef>
              <a:spcAft>
                <a:spcPts val="0"/>
              </a:spcAft>
              <a:defRPr/>
            </a:pPr>
            <a:r>
              <a:rPr lang="en-US" sz="2000" b="1" dirty="0">
                <a:solidFill>
                  <a:schemeClr val="bg1"/>
                </a:solidFill>
              </a:rPr>
              <a:t>Objective: Strengthen the implementation of the Good Digital ID framework Principles as enabling factors for digital transformation, inclusive growth and development </a:t>
            </a:r>
          </a:p>
          <a:p>
            <a:pPr eaLnBrk="1" fontAlgn="auto" hangingPunct="1">
              <a:spcBef>
                <a:spcPts val="0"/>
              </a:spcBef>
              <a:spcAft>
                <a:spcPts val="0"/>
              </a:spcAft>
              <a:defRPr/>
            </a:pPr>
            <a:endParaRPr lang="en-US" sz="1600" b="1" dirty="0">
              <a:solidFill>
                <a:schemeClr val="bg1"/>
              </a:solidFill>
              <a:latin typeface="+mn-lt"/>
              <a:cs typeface="+mn-cs"/>
            </a:endParaRPr>
          </a:p>
        </p:txBody>
      </p:sp>
      <p:graphicFrame>
        <p:nvGraphicFramePr>
          <p:cNvPr id="15" name="Table 14">
            <a:extLst>
              <a:ext uri="{FF2B5EF4-FFF2-40B4-BE49-F238E27FC236}">
                <a16:creationId xmlns:a16="http://schemas.microsoft.com/office/drawing/2014/main" id="{80122484-4301-4BE0-BC97-9F01F35F70F0}"/>
              </a:ext>
            </a:extLst>
          </p:cNvPr>
          <p:cNvGraphicFramePr>
            <a:graphicFrameLocks noGrp="1"/>
          </p:cNvGraphicFramePr>
          <p:nvPr/>
        </p:nvGraphicFramePr>
        <p:xfrm>
          <a:off x="573088" y="2413000"/>
          <a:ext cx="11028362" cy="4205568"/>
        </p:xfrm>
        <a:graphic>
          <a:graphicData uri="http://schemas.openxmlformats.org/drawingml/2006/table">
            <a:tbl>
              <a:tblPr firstRow="1" bandRow="1">
                <a:tableStyleId>{5C22544A-7EE6-4342-B048-85BDC9FD1C3A}</a:tableStyleId>
              </a:tblPr>
              <a:tblGrid>
                <a:gridCol w="11028362">
                  <a:extLst>
                    <a:ext uri="{9D8B030D-6E8A-4147-A177-3AD203B41FA5}">
                      <a16:colId xmlns:a16="http://schemas.microsoft.com/office/drawing/2014/main" val="20000"/>
                    </a:ext>
                  </a:extLst>
                </a:gridCol>
              </a:tblGrid>
              <a:tr h="5479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Progress made to achieving the result area</a:t>
                      </a:r>
                    </a:p>
                  </a:txBody>
                  <a:tcPr marL="91431" marR="91431" marT="45723" marB="45723">
                    <a:solidFill>
                      <a:schemeClr val="accent4">
                        <a:lumMod val="75000"/>
                      </a:schemeClr>
                    </a:solidFill>
                  </a:tcPr>
                </a:tc>
                <a:extLst>
                  <a:ext uri="{0D108BD9-81ED-4DB2-BD59-A6C34878D82A}">
                    <a16:rowId xmlns:a16="http://schemas.microsoft.com/office/drawing/2014/main" val="10000"/>
                  </a:ext>
                </a:extLst>
              </a:tr>
              <a:tr h="3650975">
                <a:tc>
                  <a:txBody>
                    <a:bodyPr/>
                    <a:lstStyle/>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Member States supported to design and implement digital transformation strategy and</a:t>
                      </a:r>
                      <a:r>
                        <a:rPr lang="en-US" sz="1800" baseline="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Good Digital ID framework principles:  (</a:t>
                      </a:r>
                      <a:r>
                        <a:rPr lang="en-US" sz="1800" b="1" i="1" dirty="0">
                          <a:latin typeface="Arial" panose="020B0604020202020204" pitchFamily="34" charset="0"/>
                          <a:cs typeface="Arial" panose="020B0604020202020204" pitchFamily="34" charset="0"/>
                        </a:rPr>
                        <a:t>Baseline 2019</a:t>
                      </a:r>
                      <a:r>
                        <a:rPr lang="en-US" sz="1800" b="1" i="1" baseline="0" dirty="0">
                          <a:latin typeface="Arial" panose="020B0604020202020204" pitchFamily="34" charset="0"/>
                          <a:cs typeface="Arial" panose="020B0604020202020204" pitchFamily="34" charset="0"/>
                        </a:rPr>
                        <a:t> - 0</a:t>
                      </a:r>
                      <a:r>
                        <a:rPr lang="en-US" sz="1800" b="1" i="1" dirty="0">
                          <a:latin typeface="Arial" panose="020B0604020202020204" pitchFamily="34" charset="0"/>
                          <a:cs typeface="Arial" panose="020B0604020202020204" pitchFamily="34" charset="0"/>
                        </a:rPr>
                        <a:t> / Target 2020 – 5   Actual 2020 at Q2 - 23</a:t>
                      </a:r>
                      <a:r>
                        <a:rPr lang="en-US" sz="18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kern="1200" dirty="0">
                          <a:solidFill>
                            <a:schemeClr val="dk1"/>
                          </a:solidFill>
                          <a:latin typeface="Arial" panose="020B0604020202020204" pitchFamily="34" charset="0"/>
                          <a:ea typeface="+mn-ea"/>
                          <a:cs typeface="Arial" panose="020B0604020202020204" pitchFamily="34" charset="0"/>
                        </a:rPr>
                        <a:t>Meeting of African Ministers of Finance on the impacts of COVID-19 on 1st April 2020 in which ECA was requested to assist Member States to respond to the socio-economic impact of the pandemic.</a:t>
                      </a:r>
                    </a:p>
                    <a:p>
                      <a:pPr marL="285750" indent="-285750">
                        <a:buFont typeface="Arial" panose="020B0604020202020204" pitchFamily="34" charset="0"/>
                        <a:buChar char="•"/>
                      </a:pPr>
                      <a:r>
                        <a:rPr lang="en-US" sz="1800" b="1" i="1" dirty="0">
                          <a:latin typeface="Arial" panose="020B0604020202020204" pitchFamily="34" charset="0"/>
                          <a:cs typeface="Arial" panose="020B0604020202020204" pitchFamily="34" charset="0"/>
                        </a:rPr>
                        <a:t>Africa Communication and Information Platform (ACIP) </a:t>
                      </a:r>
                      <a:r>
                        <a:rPr lang="en-US" sz="1800" dirty="0">
                          <a:latin typeface="Arial" panose="020B0604020202020204" pitchFamily="34" charset="0"/>
                          <a:cs typeface="Arial" panose="020B0604020202020204" pitchFamily="34" charset="0"/>
                        </a:rPr>
                        <a:t>for Health and Economic Action to serve as a two-way information and communication platform between citizens and government. </a:t>
                      </a:r>
                    </a:p>
                    <a:p>
                      <a:pPr marL="742950" lvl="1"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Major mobile network operators and partners on the continent including </a:t>
                      </a:r>
                      <a:r>
                        <a:rPr lang="en-US" sz="1800" b="1" i="1" dirty="0">
                          <a:latin typeface="Arial" panose="020B0604020202020204" pitchFamily="34" charset="0"/>
                          <a:cs typeface="Arial" panose="020B0604020202020204" pitchFamily="34" charset="0"/>
                        </a:rPr>
                        <a:t>MTN, Vodacom, Airtel, </a:t>
                      </a:r>
                      <a:r>
                        <a:rPr lang="en-US" sz="1800" b="1" i="1" dirty="0" err="1">
                          <a:latin typeface="Arial" panose="020B0604020202020204" pitchFamily="34" charset="0"/>
                          <a:cs typeface="Arial" panose="020B0604020202020204" pitchFamily="34" charset="0"/>
                        </a:rPr>
                        <a:t>EthioTelecom</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Safaricom</a:t>
                      </a:r>
                      <a:r>
                        <a:rPr lang="en-US" sz="1800" b="1" i="1" dirty="0">
                          <a:latin typeface="Arial" panose="020B0604020202020204" pitchFamily="34" charset="0"/>
                          <a:cs typeface="Arial" panose="020B0604020202020204" pitchFamily="34" charset="0"/>
                        </a:rPr>
                        <a:t> and Orange</a:t>
                      </a:r>
                      <a:r>
                        <a:rPr lang="en-US" sz="1800" dirty="0">
                          <a:latin typeface="Arial" panose="020B0604020202020204" pitchFamily="34" charset="0"/>
                          <a:cs typeface="Arial" panose="020B0604020202020204" pitchFamily="34" charset="0"/>
                        </a:rPr>
                        <a:t>, </a:t>
                      </a:r>
                      <a:r>
                        <a:rPr lang="en-US" sz="1800" b="1" i="1" dirty="0">
                          <a:latin typeface="Arial" panose="020B0604020202020204" pitchFamily="34" charset="0"/>
                          <a:cs typeface="Arial" panose="020B0604020202020204" pitchFamily="34" charset="0"/>
                        </a:rPr>
                        <a:t>ITU </a:t>
                      </a:r>
                    </a:p>
                    <a:p>
                      <a:pPr marL="742950" lvl="1"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Support to country’s National COVID-19 Taskforce, Ministry of Health, and Ministry of Finance, Economy, and Planning, and international development organizations, including Africa CDC and ECA </a:t>
                      </a:r>
                    </a:p>
                    <a:p>
                      <a:pPr marL="742950" lvl="1"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Currently operational in 23 countries and at various stages  </a:t>
                      </a:r>
                    </a:p>
                  </a:txBody>
                  <a:tcPr marL="91431" marR="91431" marT="45723" marB="45723">
                    <a:solidFill>
                      <a:srgbClr val="FFF8E5"/>
                    </a:solidFill>
                  </a:tcPr>
                </a:tc>
                <a:extLst>
                  <a:ext uri="{0D108BD9-81ED-4DB2-BD59-A6C34878D82A}">
                    <a16:rowId xmlns:a16="http://schemas.microsoft.com/office/drawing/2014/main" val="10001"/>
                  </a:ext>
                </a:extLst>
              </a:tr>
            </a:tbl>
          </a:graphicData>
        </a:graphic>
      </p:graphicFrame>
      <p:sp>
        <p:nvSpPr>
          <p:cNvPr id="7180" name="TextBox 6"/>
          <p:cNvSpPr txBox="1">
            <a:spLocks noChangeArrowheads="1"/>
          </p:cNvSpPr>
          <p:nvPr/>
        </p:nvSpPr>
        <p:spPr bwMode="auto">
          <a:xfrm>
            <a:off x="573088" y="1704975"/>
            <a:ext cx="11028362" cy="7080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b="1" dirty="0">
                <a:solidFill>
                  <a:schemeClr val="bg1"/>
                </a:solidFill>
                <a:latin typeface="Arial" panose="020B0604020202020204" pitchFamily="34" charset="0"/>
              </a:rPr>
              <a:t>Result Area 1: </a:t>
            </a:r>
            <a:r>
              <a:rPr lang="en-US" altLang="en-US" sz="2000" b="1" dirty="0">
                <a:latin typeface="Arial" panose="020B0604020202020204" pitchFamily="34" charset="0"/>
              </a:rPr>
              <a:t>The implementation of Digital Identity is further augmented by the advancement of regional and national Digital Transformation Strategies and Programmes</a:t>
            </a:r>
          </a:p>
        </p:txBody>
      </p:sp>
    </p:spTree>
    <p:extLst>
      <p:ext uri="{BB962C8B-B14F-4D97-AF65-F5344CB8AC3E}">
        <p14:creationId xmlns:p14="http://schemas.microsoft.com/office/powerpoint/2010/main" val="3102892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BCA7295C-2669-4338-96AD-FCFBF2B7EA0D}"/>
              </a:ext>
            </a:extLst>
          </p:cNvPr>
          <p:cNvSpPr/>
          <p:nvPr/>
        </p:nvSpPr>
        <p:spPr>
          <a:xfrm>
            <a:off x="573088" y="217488"/>
            <a:ext cx="10998200"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2020 Progress on achievements </a:t>
            </a:r>
            <a:r>
              <a:rPr lang="en-US" sz="2000" b="1" dirty="0">
                <a:latin typeface="Century Gothic" panose="020B0502020202020204" pitchFamily="34" charset="0"/>
              </a:rPr>
              <a:t>(all budget sources: 18, 23, 11, 35)</a:t>
            </a:r>
            <a:endParaRPr lang="en-GB" sz="2800" b="1" dirty="0">
              <a:latin typeface="Century Gothic" panose="020B0502020202020204" pitchFamily="34" charset="0"/>
            </a:endParaRPr>
          </a:p>
        </p:txBody>
      </p:sp>
      <p:sp>
        <p:nvSpPr>
          <p:cNvPr id="4" name="TextBox 3">
            <a:extLst>
              <a:ext uri="{FF2B5EF4-FFF2-40B4-BE49-F238E27FC236}">
                <a16:creationId xmlns:a16="http://schemas.microsoft.com/office/drawing/2014/main" id="{6F395619-A955-4EAF-931E-319475A4EA32}"/>
              </a:ext>
            </a:extLst>
          </p:cNvPr>
          <p:cNvSpPr txBox="1"/>
          <p:nvPr/>
        </p:nvSpPr>
        <p:spPr>
          <a:xfrm>
            <a:off x="573088" y="954088"/>
            <a:ext cx="11028362" cy="954087"/>
          </a:xfrm>
          <a:prstGeom prst="rect">
            <a:avLst/>
          </a:prstGeom>
          <a:solidFill>
            <a:schemeClr val="accent2">
              <a:lumMod val="50000"/>
            </a:schemeClr>
          </a:solidFill>
        </p:spPr>
        <p:txBody>
          <a:bodyPr>
            <a:spAutoFit/>
          </a:bodyPr>
          <a:lstStyle/>
          <a:p>
            <a:pPr eaLnBrk="1" fontAlgn="auto" hangingPunct="1">
              <a:spcBef>
                <a:spcPts val="0"/>
              </a:spcBef>
              <a:spcAft>
                <a:spcPts val="0"/>
              </a:spcAft>
              <a:defRPr/>
            </a:pPr>
            <a:r>
              <a:rPr lang="en-US" sz="2000" b="1" dirty="0">
                <a:solidFill>
                  <a:schemeClr val="bg1"/>
                </a:solidFill>
              </a:rPr>
              <a:t>Objective: Strengthen the implementation of the Good Digital ID framework Principles as enabling factors for digital transformation, inclusive growth and development </a:t>
            </a:r>
          </a:p>
          <a:p>
            <a:pPr eaLnBrk="1" fontAlgn="auto" hangingPunct="1">
              <a:spcBef>
                <a:spcPts val="0"/>
              </a:spcBef>
              <a:spcAft>
                <a:spcPts val="0"/>
              </a:spcAft>
              <a:defRPr/>
            </a:pPr>
            <a:endParaRPr lang="en-US" sz="1600" b="1" dirty="0">
              <a:solidFill>
                <a:schemeClr val="bg1"/>
              </a:solidFill>
              <a:latin typeface="+mn-lt"/>
              <a:cs typeface="+mn-cs"/>
            </a:endParaRPr>
          </a:p>
        </p:txBody>
      </p:sp>
      <p:graphicFrame>
        <p:nvGraphicFramePr>
          <p:cNvPr id="15" name="Table 14">
            <a:extLst>
              <a:ext uri="{FF2B5EF4-FFF2-40B4-BE49-F238E27FC236}">
                <a16:creationId xmlns:a16="http://schemas.microsoft.com/office/drawing/2014/main" id="{80122484-4301-4BE0-BC97-9F01F35F70F0}"/>
              </a:ext>
            </a:extLst>
          </p:cNvPr>
          <p:cNvGraphicFramePr>
            <a:graphicFrameLocks noGrp="1"/>
          </p:cNvGraphicFramePr>
          <p:nvPr/>
        </p:nvGraphicFramePr>
        <p:xfrm>
          <a:off x="573088" y="2835479"/>
          <a:ext cx="11028362" cy="3776458"/>
        </p:xfrm>
        <a:graphic>
          <a:graphicData uri="http://schemas.openxmlformats.org/drawingml/2006/table">
            <a:tbl>
              <a:tblPr firstRow="1" bandRow="1">
                <a:tableStyleId>{5C22544A-7EE6-4342-B048-85BDC9FD1C3A}</a:tableStyleId>
              </a:tblPr>
              <a:tblGrid>
                <a:gridCol w="11028362">
                  <a:extLst>
                    <a:ext uri="{9D8B030D-6E8A-4147-A177-3AD203B41FA5}">
                      <a16:colId xmlns:a16="http://schemas.microsoft.com/office/drawing/2014/main" val="20000"/>
                    </a:ext>
                  </a:extLst>
                </a:gridCol>
              </a:tblGrid>
              <a:tr h="4928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Progress made to achieving the result area</a:t>
                      </a:r>
                    </a:p>
                  </a:txBody>
                  <a:tcPr marL="91431" marR="91431" marT="45723" marB="45723">
                    <a:solidFill>
                      <a:schemeClr val="accent4">
                        <a:lumMod val="75000"/>
                      </a:schemeClr>
                    </a:solidFill>
                  </a:tcPr>
                </a:tc>
                <a:extLst>
                  <a:ext uri="{0D108BD9-81ED-4DB2-BD59-A6C34878D82A}">
                    <a16:rowId xmlns:a16="http://schemas.microsoft.com/office/drawing/2014/main" val="10000"/>
                  </a:ext>
                </a:extLst>
              </a:tr>
              <a:tr h="3283629">
                <a:tc>
                  <a:txBody>
                    <a:bodyPr/>
                    <a:lstStyle/>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Member States supported to design and implement digital transformation strategy and</a:t>
                      </a:r>
                      <a:r>
                        <a:rPr lang="en-US" sz="1800" baseline="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Good Digital ID framework principles:  (</a:t>
                      </a:r>
                      <a:r>
                        <a:rPr lang="en-US" sz="1800" b="1" i="1" dirty="0">
                          <a:latin typeface="Arial" panose="020B0604020202020204" pitchFamily="34" charset="0"/>
                          <a:cs typeface="Arial" panose="020B0604020202020204" pitchFamily="34" charset="0"/>
                        </a:rPr>
                        <a:t>Baseline 2019</a:t>
                      </a:r>
                      <a:r>
                        <a:rPr lang="en-US" sz="1800" b="1" i="1" baseline="0" dirty="0">
                          <a:latin typeface="Arial" panose="020B0604020202020204" pitchFamily="34" charset="0"/>
                          <a:cs typeface="Arial" panose="020B0604020202020204" pitchFamily="34" charset="0"/>
                        </a:rPr>
                        <a:t> - 0</a:t>
                      </a:r>
                      <a:r>
                        <a:rPr lang="en-US" sz="1800" b="1" i="1" dirty="0">
                          <a:latin typeface="Arial" panose="020B0604020202020204" pitchFamily="34" charset="0"/>
                          <a:cs typeface="Arial" panose="020B0604020202020204" pitchFamily="34" charset="0"/>
                        </a:rPr>
                        <a:t> / Target 2020 – 5   Actual 2020 at Q2 - </a:t>
                      </a:r>
                      <a:r>
                        <a:rPr lang="en-US" sz="18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Interoperability Framework for Digital Identity Developed and included in the African Digital Transformation Strategy </a:t>
                      </a:r>
                    </a:p>
                    <a:p>
                      <a:pPr marL="285750" lvl="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Pan</a:t>
                      </a:r>
                      <a:r>
                        <a:rPr lang="en-US" sz="1800" baseline="0" dirty="0">
                          <a:latin typeface="Arial" panose="020B0604020202020204" pitchFamily="34" charset="0"/>
                          <a:cs typeface="Arial" panose="020B0604020202020204" pitchFamily="34" charset="0"/>
                        </a:rPr>
                        <a:t> African Trust Framework – PATF developed</a:t>
                      </a:r>
                    </a:p>
                    <a:p>
                      <a:pPr marL="285750" lvl="0" indent="-285750">
                        <a:buFont typeface="Arial" panose="020B0604020202020204" pitchFamily="34" charset="0"/>
                        <a:buChar char="•"/>
                      </a:pPr>
                      <a:r>
                        <a:rPr lang="en-US" sz="1800" baseline="0" dirty="0">
                          <a:latin typeface="Arial" panose="020B0604020202020204" pitchFamily="34" charset="0"/>
                          <a:cs typeface="Arial" panose="020B0604020202020204" pitchFamily="34" charset="0"/>
                        </a:rPr>
                        <a:t>Partnership with Smart Africa for the design and implementation of Good Digital ID Blue Print</a:t>
                      </a:r>
                    </a:p>
                    <a:p>
                      <a:pPr marL="285750" lvl="0" indent="-285750">
                        <a:buFont typeface="Arial" panose="020B0604020202020204" pitchFamily="34" charset="0"/>
                        <a:buChar char="•"/>
                      </a:pPr>
                      <a:r>
                        <a:rPr lang="en-US" sz="1800" baseline="0" dirty="0">
                          <a:latin typeface="Arial" panose="020B0604020202020204" pitchFamily="34" charset="0"/>
                          <a:cs typeface="Arial" panose="020B0604020202020204" pitchFamily="34" charset="0"/>
                        </a:rPr>
                        <a:t>Publication finalized on </a:t>
                      </a:r>
                      <a:r>
                        <a:rPr lang="en-US" sz="1800" b="1" u="sng" baseline="0" dirty="0">
                          <a:latin typeface="Arial" panose="020B0604020202020204" pitchFamily="34" charset="0"/>
                          <a:cs typeface="Arial" panose="020B0604020202020204" pitchFamily="34" charset="0"/>
                        </a:rPr>
                        <a:t>“Leveraging the power of Digital ID”</a:t>
                      </a:r>
                      <a:r>
                        <a:rPr lang="en-US" sz="1800" baseline="0" dirty="0">
                          <a:latin typeface="Arial" panose="020B0604020202020204" pitchFamily="34" charset="0"/>
                          <a:cs typeface="Arial" panose="020B0604020202020204" pitchFamily="34" charset="0"/>
                        </a:rPr>
                        <a:t>; including impacts of COVID-19  </a:t>
                      </a:r>
                    </a:p>
                    <a:p>
                      <a:pPr marL="285750" lvl="0" indent="-285750">
                        <a:buFont typeface="Arial" panose="020B0604020202020204" pitchFamily="34" charset="0"/>
                        <a:buChar char="•"/>
                      </a:pPr>
                      <a:r>
                        <a:rPr lang="en-US" sz="1800" baseline="0" dirty="0">
                          <a:latin typeface="Arial" panose="020B0604020202020204" pitchFamily="34" charset="0"/>
                          <a:cs typeface="Arial" panose="020B0604020202020204" pitchFamily="34" charset="0"/>
                        </a:rPr>
                        <a:t>An exchange platform for policy and decision makers on the  implementation of Digital Identity </a:t>
                      </a:r>
                      <a:endParaRPr lang="en-US" sz="1200" baseline="0" dirty="0">
                        <a:latin typeface="Arial" panose="020B0604020202020204" pitchFamily="34" charset="0"/>
                        <a:cs typeface="Arial" panose="020B0604020202020204" pitchFamily="34" charset="0"/>
                      </a:endParaRPr>
                    </a:p>
                  </a:txBody>
                  <a:tcPr marL="91431" marR="91431" marT="45723" marB="45723">
                    <a:solidFill>
                      <a:srgbClr val="FFF8E5"/>
                    </a:solidFill>
                  </a:tcPr>
                </a:tc>
                <a:extLst>
                  <a:ext uri="{0D108BD9-81ED-4DB2-BD59-A6C34878D82A}">
                    <a16:rowId xmlns:a16="http://schemas.microsoft.com/office/drawing/2014/main" val="10001"/>
                  </a:ext>
                </a:extLst>
              </a:tr>
            </a:tbl>
          </a:graphicData>
        </a:graphic>
      </p:graphicFrame>
      <p:sp>
        <p:nvSpPr>
          <p:cNvPr id="7180" name="TextBox 6"/>
          <p:cNvSpPr txBox="1">
            <a:spLocks noChangeArrowheads="1"/>
          </p:cNvSpPr>
          <p:nvPr/>
        </p:nvSpPr>
        <p:spPr bwMode="auto">
          <a:xfrm>
            <a:off x="573088" y="1704975"/>
            <a:ext cx="11028362" cy="1015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000" b="1" dirty="0">
                <a:solidFill>
                  <a:schemeClr val="bg1"/>
                </a:solidFill>
                <a:latin typeface="Arial" panose="020B0604020202020204" pitchFamily="34" charset="0"/>
              </a:rPr>
              <a:t>Result Area 2: </a:t>
            </a:r>
            <a:r>
              <a:rPr lang="en-US" altLang="en-US" sz="2000" b="1" dirty="0">
                <a:latin typeface="Arial" panose="020B0604020202020204" pitchFamily="34" charset="0"/>
              </a:rPr>
              <a:t>Regional interoperability and trust frameworks are developed and in place for enabling the effective implementation of Digital ID and Digital Economy in countries and the continent</a:t>
            </a:r>
          </a:p>
        </p:txBody>
      </p:sp>
    </p:spTree>
    <p:extLst>
      <p:ext uri="{BB962C8B-B14F-4D97-AF65-F5344CB8AC3E}">
        <p14:creationId xmlns:p14="http://schemas.microsoft.com/office/powerpoint/2010/main" val="2935466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8C1CDABE-C8B5-4A8D-9889-CB6136B863B5}"/>
              </a:ext>
            </a:extLst>
          </p:cNvPr>
          <p:cNvSpPr/>
          <p:nvPr/>
        </p:nvSpPr>
        <p:spPr>
          <a:xfrm>
            <a:off x="573088" y="141288"/>
            <a:ext cx="11126787"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RA1</a:t>
            </a:r>
            <a:endParaRPr lang="en-GB" sz="2400" b="1" dirty="0">
              <a:latin typeface="Century Gothic" panose="020B0502020202020204" pitchFamily="34" charset="0"/>
            </a:endParaRPr>
          </a:p>
        </p:txBody>
      </p:sp>
      <p:grpSp>
        <p:nvGrpSpPr>
          <p:cNvPr id="8195" name="Group 9"/>
          <p:cNvGrpSpPr>
            <a:grpSpLocks/>
          </p:cNvGrpSpPr>
          <p:nvPr/>
        </p:nvGrpSpPr>
        <p:grpSpPr bwMode="auto">
          <a:xfrm>
            <a:off x="4306888" y="896938"/>
            <a:ext cx="3698875" cy="2970212"/>
            <a:chOff x="4307353" y="1010660"/>
            <a:chExt cx="3596518" cy="2970790"/>
          </a:xfrm>
        </p:grpSpPr>
        <p:sp>
          <p:nvSpPr>
            <p:cNvPr id="5" name="Freeform 4">
              <a:extLst>
                <a:ext uri="{FF2B5EF4-FFF2-40B4-BE49-F238E27FC236}">
                  <a16:creationId xmlns:a16="http://schemas.microsoft.com/office/drawing/2014/main" id="{5B84812B-D376-44E0-B9A1-5C8CD678FA50}"/>
                </a:ext>
              </a:extLst>
            </p:cNvPr>
            <p:cNvSpPr/>
            <p:nvPr/>
          </p:nvSpPr>
          <p:spPr>
            <a:xfrm>
              <a:off x="4307353" y="1010660"/>
              <a:ext cx="3596518" cy="660529"/>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Target countries</a:t>
              </a:r>
            </a:p>
          </p:txBody>
        </p:sp>
        <p:sp>
          <p:nvSpPr>
            <p:cNvPr id="7" name="Freeform 6">
              <a:extLst>
                <a:ext uri="{FF2B5EF4-FFF2-40B4-BE49-F238E27FC236}">
                  <a16:creationId xmlns:a16="http://schemas.microsoft.com/office/drawing/2014/main" id="{1DE920D2-5070-4911-9CE6-76694AD01B7E}"/>
                </a:ext>
              </a:extLst>
            </p:cNvPr>
            <p:cNvSpPr/>
            <p:nvPr/>
          </p:nvSpPr>
          <p:spPr>
            <a:xfrm>
              <a:off x="4307353" y="1771220"/>
              <a:ext cx="3596518" cy="2210230"/>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r>
                <a:rPr lang="en-US" sz="1100" b="1" dirty="0">
                  <a:latin typeface="Arial" panose="020B0604020202020204" pitchFamily="34" charset="0"/>
                  <a:cs typeface="Arial" panose="020B0604020202020204" pitchFamily="34" charset="0"/>
                </a:rPr>
                <a:t>NA</a:t>
              </a:r>
              <a:r>
                <a:rPr lang="en-US" sz="1100" dirty="0">
                  <a:latin typeface="Arial" panose="020B0604020202020204" pitchFamily="34" charset="0"/>
                  <a:cs typeface="Arial" panose="020B0604020202020204" pitchFamily="34" charset="0"/>
                </a:rPr>
                <a:t>: Egypt and Tunisia</a:t>
              </a:r>
            </a:p>
            <a:p>
              <a:endParaRPr lang="en-US" sz="1100"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CA</a:t>
              </a:r>
              <a:r>
                <a:rPr lang="en-US" sz="1100" dirty="0">
                  <a:latin typeface="Arial" panose="020B0604020202020204" pitchFamily="34" charset="0"/>
                  <a:cs typeface="Arial" panose="020B0604020202020204" pitchFamily="34" charset="0"/>
                </a:rPr>
                <a:t>: Congo-</a:t>
              </a:r>
              <a:r>
                <a:rPr lang="en-US" sz="1100" dirty="0" err="1">
                  <a:latin typeface="Arial" panose="020B0604020202020204" pitchFamily="34" charset="0"/>
                  <a:cs typeface="Arial" panose="020B0604020202020204" pitchFamily="34" charset="0"/>
                </a:rPr>
                <a:t>Brazaville</a:t>
              </a:r>
              <a:r>
                <a:rPr lang="en-US" sz="1100" dirty="0">
                  <a:latin typeface="Arial" panose="020B0604020202020204" pitchFamily="34" charset="0"/>
                  <a:cs typeface="Arial" panose="020B0604020202020204" pitchFamily="34" charset="0"/>
                </a:rPr>
                <a:t> and Cameroon</a:t>
              </a:r>
            </a:p>
            <a:p>
              <a:endParaRPr lang="en-US" sz="1100"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WA</a:t>
              </a:r>
              <a:r>
                <a:rPr lang="en-US" sz="1100" dirty="0">
                  <a:latin typeface="Arial" panose="020B0604020202020204" pitchFamily="34" charset="0"/>
                  <a:cs typeface="Arial" panose="020B0604020202020204" pitchFamily="34" charset="0"/>
                </a:rPr>
                <a:t>: Cote d’Ivoire, Guinee, Togo, Ghana, </a:t>
              </a:r>
            </a:p>
            <a:p>
              <a:r>
                <a:rPr lang="en-US" sz="1100" dirty="0">
                  <a:latin typeface="Arial" panose="020B0604020202020204" pitchFamily="34" charset="0"/>
                  <a:cs typeface="Arial" panose="020B0604020202020204" pitchFamily="34" charset="0"/>
                </a:rPr>
                <a:t>        Senegal, Nigeria, Benin</a:t>
              </a:r>
            </a:p>
            <a:p>
              <a:endParaRPr lang="en-US" sz="1100"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EA</a:t>
              </a:r>
              <a:r>
                <a:rPr lang="en-US" sz="1100" dirty="0">
                  <a:latin typeface="Arial" panose="020B0604020202020204" pitchFamily="34" charset="0"/>
                  <a:cs typeface="Arial" panose="020B0604020202020204" pitchFamily="34" charset="0"/>
                </a:rPr>
                <a:t>: Burundi, </a:t>
              </a:r>
              <a:r>
                <a:rPr lang="en-US" sz="1100" dirty="0" err="1">
                  <a:latin typeface="Arial" panose="020B0604020202020204" pitchFamily="34" charset="0"/>
                  <a:cs typeface="Arial" panose="020B0604020202020204" pitchFamily="34" charset="0"/>
                </a:rPr>
                <a:t>Comoroes</a:t>
              </a:r>
              <a:r>
                <a:rPr lang="en-US" sz="1100" dirty="0">
                  <a:latin typeface="Arial" panose="020B0604020202020204" pitchFamily="34" charset="0"/>
                  <a:cs typeface="Arial" panose="020B0604020202020204" pitchFamily="34" charset="0"/>
                </a:rPr>
                <a:t>, Ethiopia, Rwanda,     </a:t>
              </a:r>
            </a:p>
            <a:p>
              <a:r>
                <a:rPr lang="en-US" sz="1100" dirty="0">
                  <a:latin typeface="Arial" panose="020B0604020202020204" pitchFamily="34" charset="0"/>
                  <a:cs typeface="Arial" panose="020B0604020202020204" pitchFamily="34" charset="0"/>
                </a:rPr>
                <a:t>        Uganda, Kenya, Seychelles, DRC</a:t>
              </a:r>
            </a:p>
            <a:p>
              <a:endParaRPr lang="en-US" sz="1100"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SA</a:t>
              </a:r>
              <a:r>
                <a:rPr lang="en-US" sz="1100" dirty="0">
                  <a:latin typeface="Arial" panose="020B0604020202020204" pitchFamily="34" charset="0"/>
                  <a:cs typeface="Arial" panose="020B0604020202020204" pitchFamily="34" charset="0"/>
                </a:rPr>
                <a:t>:  Botswana, Zimbabwe, South Africa,  </a:t>
              </a:r>
            </a:p>
            <a:p>
              <a:r>
                <a:rPr lang="en-US" sz="1100" dirty="0">
                  <a:latin typeface="Arial" panose="020B0604020202020204" pitchFamily="34" charset="0"/>
                  <a:cs typeface="Arial" panose="020B0604020202020204" pitchFamily="34" charset="0"/>
                </a:rPr>
                <a:t>        Zambia</a:t>
              </a:r>
            </a:p>
            <a:p>
              <a:pPr marL="228600" lvl="1" indent="-228600" defTabSz="889000" eaLnBrk="1" fontAlgn="auto" hangingPunct="1">
                <a:lnSpc>
                  <a:spcPct val="90000"/>
                </a:lnSpc>
                <a:spcAft>
                  <a:spcPct val="15000"/>
                </a:spcAft>
                <a:buFontTx/>
                <a:buChar char="••"/>
                <a:defRPr/>
              </a:pPr>
              <a:endParaRPr lang="en-US" sz="14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1400"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sz="1400" dirty="0">
                <a:latin typeface="Arial" panose="020B0604020202020204" pitchFamily="34" charset="0"/>
                <a:cs typeface="Arial" panose="020B0604020202020204" pitchFamily="34" charset="0"/>
              </a:endParaRPr>
            </a:p>
          </p:txBody>
        </p:sp>
      </p:grpSp>
      <p:grpSp>
        <p:nvGrpSpPr>
          <p:cNvPr id="8196" name="Group 5"/>
          <p:cNvGrpSpPr>
            <a:grpSpLocks/>
          </p:cNvGrpSpPr>
          <p:nvPr/>
        </p:nvGrpSpPr>
        <p:grpSpPr bwMode="auto">
          <a:xfrm>
            <a:off x="549275" y="876300"/>
            <a:ext cx="3636963" cy="2990850"/>
            <a:chOff x="549623" y="990930"/>
            <a:chExt cx="3519630" cy="2990520"/>
          </a:xfrm>
        </p:grpSpPr>
        <p:sp>
          <p:nvSpPr>
            <p:cNvPr id="8" name="Freeform 7">
              <a:extLst>
                <a:ext uri="{FF2B5EF4-FFF2-40B4-BE49-F238E27FC236}">
                  <a16:creationId xmlns:a16="http://schemas.microsoft.com/office/drawing/2014/main" id="{47870518-F7CB-464E-A571-2FB1F7336F51}"/>
                </a:ext>
              </a:extLst>
            </p:cNvPr>
            <p:cNvSpPr/>
            <p:nvPr/>
          </p:nvSpPr>
          <p:spPr>
            <a:xfrm>
              <a:off x="549623" y="990930"/>
              <a:ext cx="3519630" cy="68096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Alignment with ECA’s strategic directions</a:t>
              </a:r>
            </a:p>
          </p:txBody>
        </p:sp>
        <p:sp>
          <p:nvSpPr>
            <p:cNvPr id="9" name="Freeform 8">
              <a:extLst>
                <a:ext uri="{FF2B5EF4-FFF2-40B4-BE49-F238E27FC236}">
                  <a16:creationId xmlns:a16="http://schemas.microsoft.com/office/drawing/2014/main" id="{5E493E8B-08A2-4AEB-B531-BE741E202EFC}"/>
                </a:ext>
              </a:extLst>
            </p:cNvPr>
            <p:cNvSpPr/>
            <p:nvPr/>
          </p:nvSpPr>
          <p:spPr>
            <a:xfrm>
              <a:off x="549623" y="1789355"/>
              <a:ext cx="3519630" cy="2192095"/>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sz="2000" dirty="0">
                <a:latin typeface="Arial" panose="020B0604020202020204" pitchFamily="34" charset="0"/>
                <a:cs typeface="Arial" panose="020B0604020202020204" pitchFamily="34" charset="0"/>
              </a:endParaRPr>
            </a:p>
          </p:txBody>
        </p:sp>
        <p:pic>
          <p:nvPicPr>
            <p:cNvPr id="8205"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9654" y="2154536"/>
              <a:ext cx="700196" cy="76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1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2198" y="2151438"/>
              <a:ext cx="842715" cy="768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85025" y="2149571"/>
              <a:ext cx="737375" cy="78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37473" y="2979523"/>
              <a:ext cx="1078179" cy="799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9"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09164" y="2985719"/>
              <a:ext cx="855107" cy="793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0" name="Rectangle 1"/>
            <p:cNvSpPr>
              <a:spLocks noChangeArrowheads="1"/>
            </p:cNvSpPr>
            <p:nvPr/>
          </p:nvSpPr>
          <p:spPr bwMode="auto">
            <a:xfrm>
              <a:off x="1037473" y="1821357"/>
              <a:ext cx="244983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defTabSz="6223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defTabSz="6223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6223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6223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6223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6223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lvl="1" eaLnBrk="1" hangingPunct="1">
                <a:spcBef>
                  <a:spcPct val="0"/>
                </a:spcBef>
                <a:spcAft>
                  <a:spcPct val="15000"/>
                </a:spcAft>
                <a:buFontTx/>
                <a:buNone/>
              </a:pPr>
              <a:r>
                <a:rPr lang="en-US" altLang="en-US" sz="1400" b="1" i="1"/>
                <a:t>(pick the relevant ECA SD icon)</a:t>
              </a:r>
            </a:p>
          </p:txBody>
        </p:sp>
      </p:grpSp>
      <p:grpSp>
        <p:nvGrpSpPr>
          <p:cNvPr id="8197" name="Group 10"/>
          <p:cNvGrpSpPr>
            <a:grpSpLocks/>
          </p:cNvGrpSpPr>
          <p:nvPr/>
        </p:nvGrpSpPr>
        <p:grpSpPr bwMode="auto">
          <a:xfrm>
            <a:off x="8129588" y="896938"/>
            <a:ext cx="3521075" cy="5489575"/>
            <a:chOff x="8130276" y="1010660"/>
            <a:chExt cx="3519628" cy="5489733"/>
          </a:xfrm>
        </p:grpSpPr>
        <p:sp>
          <p:nvSpPr>
            <p:cNvPr id="17" name="Freeform 16">
              <a:extLst>
                <a:ext uri="{FF2B5EF4-FFF2-40B4-BE49-F238E27FC236}">
                  <a16:creationId xmlns:a16="http://schemas.microsoft.com/office/drawing/2014/main" id="{5FBF6B08-B835-4095-91CF-8EC98F8364ED}"/>
                </a:ext>
              </a:extLst>
            </p:cNvPr>
            <p:cNvSpPr/>
            <p:nvPr/>
          </p:nvSpPr>
          <p:spPr>
            <a:xfrm>
              <a:off x="8130276" y="1010660"/>
              <a:ext cx="3519628" cy="662006"/>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3">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Joint delivery in Countries of Focus</a:t>
              </a:r>
            </a:p>
          </p:txBody>
        </p:sp>
        <p:sp>
          <p:nvSpPr>
            <p:cNvPr id="18" name="Freeform 17">
              <a:extLst>
                <a:ext uri="{FF2B5EF4-FFF2-40B4-BE49-F238E27FC236}">
                  <a16:creationId xmlns:a16="http://schemas.microsoft.com/office/drawing/2014/main" id="{9690AC02-0CDC-4C58-83ED-D887487920FA}"/>
                </a:ext>
              </a:extLst>
            </p:cNvPr>
            <p:cNvSpPr/>
            <p:nvPr/>
          </p:nvSpPr>
          <p:spPr>
            <a:xfrm>
              <a:off x="8130276" y="1771094"/>
              <a:ext cx="3519628" cy="4729299"/>
            </a:xfrm>
            <a:custGeom>
              <a:avLst/>
              <a:gdLst>
                <a:gd name="connsiteX0" fmla="*/ 0 w 3351220"/>
                <a:gd name="connsiteY0" fmla="*/ 0 h 3855116"/>
                <a:gd name="connsiteX1" fmla="*/ 3351220 w 3351220"/>
                <a:gd name="connsiteY1" fmla="*/ 0 h 3855116"/>
                <a:gd name="connsiteX2" fmla="*/ 3351220 w 3351220"/>
                <a:gd name="connsiteY2" fmla="*/ 3855116 h 3855116"/>
                <a:gd name="connsiteX3" fmla="*/ 0 w 3351220"/>
                <a:gd name="connsiteY3" fmla="*/ 3855116 h 3855116"/>
                <a:gd name="connsiteX4" fmla="*/ 0 w 3351220"/>
                <a:gd name="connsiteY4" fmla="*/ 0 h 385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855116">
                  <a:moveTo>
                    <a:pt x="0" y="0"/>
                  </a:moveTo>
                  <a:lnTo>
                    <a:pt x="3351220" y="0"/>
                  </a:lnTo>
                  <a:lnTo>
                    <a:pt x="3351220" y="3855116"/>
                  </a:lnTo>
                  <a:lnTo>
                    <a:pt x="0" y="3855116"/>
                  </a:lnTo>
                  <a:lnTo>
                    <a:pt x="0" y="0"/>
                  </a:lnTo>
                  <a:close/>
                </a:path>
              </a:pathLst>
            </a:custGeom>
            <a:solidFill>
              <a:schemeClr val="accent6">
                <a:lumMod val="20000"/>
                <a:lumOff val="80000"/>
                <a:alpha val="90000"/>
              </a:schemeClr>
            </a:solid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On Digital Trade and Economy, the center is working with </a:t>
              </a:r>
              <a:r>
                <a:rPr lang="en-US" b="1" dirty="0">
                  <a:latin typeface="Arial" panose="020B0604020202020204" pitchFamily="34" charset="0"/>
                  <a:cs typeface="Arial" panose="020B0604020202020204" pitchFamily="34" charset="0"/>
                </a:rPr>
                <a:t>RITD, TCND and ATPC </a:t>
              </a:r>
              <a:r>
                <a:rPr lang="en-US" dirty="0">
                  <a:latin typeface="Arial" panose="020B0604020202020204" pitchFamily="34" charset="0"/>
                  <a:cs typeface="Arial" panose="020B0604020202020204" pitchFamily="34" charset="0"/>
                </a:rPr>
                <a:t>as well as </a:t>
              </a:r>
              <a:r>
                <a:rPr lang="en-US" b="1" dirty="0">
                  <a:latin typeface="Arial" panose="020B0604020202020204" pitchFamily="34" charset="0"/>
                  <a:cs typeface="Arial" panose="020B0604020202020204" pitchFamily="34" charset="0"/>
                </a:rPr>
                <a:t>SRO-EA, SRO-CA</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On Digital ID and inclusivity , the center is working with </a:t>
              </a:r>
              <a:r>
                <a:rPr lang="en-GB" b="1" dirty="0">
                  <a:latin typeface="Arial" panose="020B0604020202020204" pitchFamily="34" charset="0"/>
                  <a:cs typeface="Arial" panose="020B0604020202020204" pitchFamily="34" charset="0"/>
                </a:rPr>
                <a:t>Social Development Policy Division (SDPD) </a:t>
              </a:r>
              <a:r>
                <a:rPr lang="en-GB" dirty="0">
                  <a:latin typeface="Arial" panose="020B0604020202020204" pitchFamily="34" charset="0"/>
                  <a:cs typeface="Arial" panose="020B0604020202020204" pitchFamily="34" charset="0"/>
                </a:rPr>
                <a:t>and </a:t>
              </a:r>
              <a:r>
                <a:rPr lang="en-GB" b="1" dirty="0">
                  <a:latin typeface="Arial" panose="020B0604020202020204" pitchFamily="34" charset="0"/>
                  <a:cs typeface="Arial" panose="020B0604020202020204" pitchFamily="34" charset="0"/>
                </a:rPr>
                <a:t>SRO-SA</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On the ACIP – COVID response, All SROs and Divisions have involved actively. </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8198" name="Group 20"/>
          <p:cNvGrpSpPr>
            <a:grpSpLocks/>
          </p:cNvGrpSpPr>
          <p:nvPr/>
        </p:nvGrpSpPr>
        <p:grpSpPr bwMode="auto">
          <a:xfrm>
            <a:off x="549275" y="3984625"/>
            <a:ext cx="7456488" cy="2416175"/>
            <a:chOff x="549624" y="4062542"/>
            <a:chExt cx="7354246" cy="2342601"/>
          </a:xfrm>
        </p:grpSpPr>
        <p:sp>
          <p:nvSpPr>
            <p:cNvPr id="19" name="Freeform 4">
              <a:extLst>
                <a:ext uri="{FF2B5EF4-FFF2-40B4-BE49-F238E27FC236}">
                  <a16:creationId xmlns:a16="http://schemas.microsoft.com/office/drawing/2014/main" id="{B59F85EE-F30E-4B3D-9251-D863DF342200}"/>
                </a:ext>
              </a:extLst>
            </p:cNvPr>
            <p:cNvSpPr/>
            <p:nvPr/>
          </p:nvSpPr>
          <p:spPr>
            <a:xfrm>
              <a:off x="549624" y="4062542"/>
              <a:ext cx="7354246" cy="33245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0070C0"/>
            </a:solidFill>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Response to COVID-19</a:t>
              </a:r>
            </a:p>
          </p:txBody>
        </p:sp>
        <p:sp>
          <p:nvSpPr>
            <p:cNvPr id="20" name="Freeform 6">
              <a:extLst>
                <a:ext uri="{FF2B5EF4-FFF2-40B4-BE49-F238E27FC236}">
                  <a16:creationId xmlns:a16="http://schemas.microsoft.com/office/drawing/2014/main" id="{B7B9FBB5-E481-48D6-B06F-8D64FDC7061B}"/>
                </a:ext>
              </a:extLst>
            </p:cNvPr>
            <p:cNvSpPr/>
            <p:nvPr/>
          </p:nvSpPr>
          <p:spPr>
            <a:xfrm>
              <a:off x="573110" y="4491968"/>
              <a:ext cx="7330760" cy="1913175"/>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a:solidFill>
              <a:schemeClr val="accent5">
                <a:lumMod val="40000"/>
                <a:lumOff val="60000"/>
                <a:alpha val="90000"/>
              </a:schemeClr>
            </a:solidFill>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Africa Communication and Information Platform (ACIP) </a:t>
              </a:r>
            </a:p>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Publication on leveraging the power of Digital ID for the combat against COVID -19</a:t>
              </a:r>
            </a:p>
            <a:p>
              <a:pPr marL="0" lvl="1" defTabSz="889000" eaLnBrk="1" fontAlgn="auto" hangingPunct="1">
                <a:lnSpc>
                  <a:spcPct val="90000"/>
                </a:lnSpc>
                <a:spcAft>
                  <a:spcPct val="15000"/>
                </a:spcAft>
                <a:defRPr/>
              </a:pPr>
              <a:r>
                <a:rPr lang="en-US" dirty="0">
                  <a:latin typeface="Arial" panose="020B0604020202020204" pitchFamily="34" charset="0"/>
                  <a:cs typeface="Arial" panose="020B0604020202020204" pitchFamily="34" charset="0"/>
                </a:rPr>
                <a:t>         </a:t>
              </a:r>
            </a:p>
          </p:txBody>
        </p:sp>
      </p:grpSp>
    </p:spTree>
    <p:extLst>
      <p:ext uri="{BB962C8B-B14F-4D97-AF65-F5344CB8AC3E}">
        <p14:creationId xmlns:p14="http://schemas.microsoft.com/office/powerpoint/2010/main" val="37536315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a:ext uri="{FF2B5EF4-FFF2-40B4-BE49-F238E27FC236}">
                <a16:creationId xmlns:a16="http://schemas.microsoft.com/office/drawing/2014/main" id="{3B30729D-1FA4-4629-A5DB-085FDD0983EC}"/>
              </a:ext>
            </a:extLst>
          </p:cNvPr>
          <p:cNvSpPr/>
          <p:nvPr/>
        </p:nvSpPr>
        <p:spPr>
          <a:xfrm>
            <a:off x="573088" y="217488"/>
            <a:ext cx="11126787" cy="681037"/>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HOW? Delivery modalities - RA1</a:t>
            </a:r>
            <a:endParaRPr lang="en-GB" sz="2800" b="1" dirty="0">
              <a:latin typeface="Century Gothic" panose="020B0502020202020204" pitchFamily="34" charset="0"/>
            </a:endParaRPr>
          </a:p>
        </p:txBody>
      </p:sp>
      <p:grpSp>
        <p:nvGrpSpPr>
          <p:cNvPr id="9219" name="Group 18"/>
          <p:cNvGrpSpPr>
            <a:grpSpLocks/>
          </p:cNvGrpSpPr>
          <p:nvPr/>
        </p:nvGrpSpPr>
        <p:grpSpPr bwMode="auto">
          <a:xfrm>
            <a:off x="4335463" y="3994150"/>
            <a:ext cx="3708400" cy="2500313"/>
            <a:chOff x="8151863" y="3938625"/>
            <a:chExt cx="3519948" cy="2500275"/>
          </a:xfrm>
        </p:grpSpPr>
        <p:sp>
          <p:nvSpPr>
            <p:cNvPr id="10" name="Freeform 9">
              <a:extLst>
                <a:ext uri="{FF2B5EF4-FFF2-40B4-BE49-F238E27FC236}">
                  <a16:creationId xmlns:a16="http://schemas.microsoft.com/office/drawing/2014/main" id="{B176B175-0452-4F11-9E2B-F499FE560693}"/>
                </a:ext>
              </a:extLst>
            </p:cNvPr>
            <p:cNvSpPr/>
            <p:nvPr/>
          </p:nvSpPr>
          <p:spPr>
            <a:xfrm>
              <a:off x="8151863" y="3938625"/>
              <a:ext cx="3519948" cy="485768"/>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CC0099"/>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lnSpc>
                  <a:spcPct val="90000"/>
                </a:lnSpc>
                <a:spcAft>
                  <a:spcPct val="35000"/>
                </a:spcAft>
                <a:defRPr/>
              </a:pPr>
              <a:r>
                <a:rPr lang="en-US" sz="2000" b="1" dirty="0">
                  <a:latin typeface="Arial" panose="020B0604020202020204" pitchFamily="34" charset="0"/>
                  <a:cs typeface="Arial" panose="020B0604020202020204" pitchFamily="34" charset="0"/>
                </a:rPr>
                <a:t>Gender Mainstreaming</a:t>
              </a:r>
            </a:p>
          </p:txBody>
        </p:sp>
        <p:sp>
          <p:nvSpPr>
            <p:cNvPr id="11" name="Freeform 10">
              <a:extLst>
                <a:ext uri="{FF2B5EF4-FFF2-40B4-BE49-F238E27FC236}">
                  <a16:creationId xmlns:a16="http://schemas.microsoft.com/office/drawing/2014/main" id="{CC99B5EB-FB24-44A9-B493-D69F75E4056F}"/>
                </a:ext>
              </a:extLst>
            </p:cNvPr>
            <p:cNvSpPr/>
            <p:nvPr/>
          </p:nvSpPr>
          <p:spPr>
            <a:xfrm>
              <a:off x="8151863" y="4492655"/>
              <a:ext cx="3519948" cy="1946245"/>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CCF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sz="1400" dirty="0">
                  <a:latin typeface="Arial" panose="020B0604020202020204" pitchFamily="34" charset="0"/>
                  <a:cs typeface="Arial" panose="020B0604020202020204" pitchFamily="34" charset="0"/>
                </a:rPr>
                <a:t>Inclusivity on Digital Identity focuses on ensuring the registration of women and access to identification </a:t>
              </a:r>
            </a:p>
            <a:p>
              <a:pPr marL="228600" lvl="1" indent="-228600" defTabSz="889000" eaLnBrk="1" fontAlgn="auto" hangingPunct="1">
                <a:lnSpc>
                  <a:spcPct val="90000"/>
                </a:lnSpc>
                <a:spcAft>
                  <a:spcPct val="15000"/>
                </a:spcAft>
                <a:buFontTx/>
                <a:buChar char="••"/>
                <a:defRPr/>
              </a:pPr>
              <a:r>
                <a:rPr lang="en-US" sz="1400" dirty="0">
                  <a:latin typeface="Arial" panose="020B0604020202020204" pitchFamily="34" charset="0"/>
                  <a:cs typeface="Arial" panose="020B0604020202020204" pitchFamily="34" charset="0"/>
                </a:rPr>
                <a:t>On Digital Economy, Trade and Payment systems, the focus is in ensuring women owned businesses are provided special emphasis </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9220" name="Group 1"/>
          <p:cNvGrpSpPr>
            <a:grpSpLocks/>
          </p:cNvGrpSpPr>
          <p:nvPr/>
        </p:nvGrpSpPr>
        <p:grpSpPr bwMode="auto">
          <a:xfrm>
            <a:off x="596900" y="954088"/>
            <a:ext cx="3622675" cy="2973387"/>
            <a:chOff x="575872" y="973717"/>
            <a:chExt cx="3607046" cy="2973463"/>
          </a:xfrm>
        </p:grpSpPr>
        <p:sp>
          <p:nvSpPr>
            <p:cNvPr id="5" name="Freeform 4">
              <a:extLst>
                <a:ext uri="{FF2B5EF4-FFF2-40B4-BE49-F238E27FC236}">
                  <a16:creationId xmlns:a16="http://schemas.microsoft.com/office/drawing/2014/main" id="{F7D093C8-3782-4E4D-94B8-27B7B4166EC9}"/>
                </a:ext>
              </a:extLst>
            </p:cNvPr>
            <p:cNvSpPr/>
            <p:nvPr/>
          </p:nvSpPr>
          <p:spPr>
            <a:xfrm>
              <a:off x="575872" y="973717"/>
              <a:ext cx="3595982" cy="520713"/>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142240" tIns="81280" rIns="142240" bIns="81280" spcCol="1270" anchor="ctr"/>
            <a:lstStyle/>
            <a:p>
              <a:pPr algn="ctr" defTabSz="889000" eaLnBrk="1" fontAlgn="auto" hangingPunct="1">
                <a:spcAft>
                  <a:spcPct val="35000"/>
                </a:spcAft>
                <a:defRPr/>
              </a:pPr>
              <a:r>
                <a:rPr lang="en-US" sz="2000" b="1" dirty="0">
                  <a:latin typeface="Arial" panose="020B0604020202020204" pitchFamily="34" charset="0"/>
                  <a:cs typeface="Arial" panose="020B0604020202020204" pitchFamily="34" charset="0"/>
                </a:rPr>
                <a:t>Contribution to the SDGs </a:t>
              </a:r>
            </a:p>
          </p:txBody>
        </p:sp>
        <p:sp>
          <p:nvSpPr>
            <p:cNvPr id="7" name="Freeform 6">
              <a:extLst>
                <a:ext uri="{FF2B5EF4-FFF2-40B4-BE49-F238E27FC236}">
                  <a16:creationId xmlns:a16="http://schemas.microsoft.com/office/drawing/2014/main" id="{1EC2A10D-5274-45C7-8A56-D297A68EB664}"/>
                </a:ext>
              </a:extLst>
            </p:cNvPr>
            <p:cNvSpPr/>
            <p:nvPr/>
          </p:nvSpPr>
          <p:spPr>
            <a:xfrm>
              <a:off x="586937" y="1548407"/>
              <a:ext cx="3595981" cy="2398773"/>
            </a:xfrm>
            <a:custGeom>
              <a:avLst/>
              <a:gdLst>
                <a:gd name="connsiteX0" fmla="*/ 0 w 3351220"/>
                <a:gd name="connsiteY0" fmla="*/ 0 h 3702326"/>
                <a:gd name="connsiteX1" fmla="*/ 3351220 w 3351220"/>
                <a:gd name="connsiteY1" fmla="*/ 0 h 3702326"/>
                <a:gd name="connsiteX2" fmla="*/ 3351220 w 3351220"/>
                <a:gd name="connsiteY2" fmla="*/ 3702326 h 3702326"/>
                <a:gd name="connsiteX3" fmla="*/ 0 w 3351220"/>
                <a:gd name="connsiteY3" fmla="*/ 3702326 h 3702326"/>
                <a:gd name="connsiteX4" fmla="*/ 0 w 3351220"/>
                <a:gd name="connsiteY4" fmla="*/ 0 h 3702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02326">
                  <a:moveTo>
                    <a:pt x="0" y="0"/>
                  </a:moveTo>
                  <a:lnTo>
                    <a:pt x="3351220" y="0"/>
                  </a:lnTo>
                  <a:lnTo>
                    <a:pt x="3351220" y="3702326"/>
                  </a:lnTo>
                  <a:lnTo>
                    <a:pt x="0" y="3702326"/>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0" lvl="1" defTabSz="889000" eaLnBrk="1" fontAlgn="auto" hangingPunct="1">
                <a:lnSpc>
                  <a:spcPct val="90000"/>
                </a:lnSpc>
                <a:spcAft>
                  <a:spcPct val="15000"/>
                </a:spcAft>
                <a:defRPr/>
              </a:pPr>
              <a:r>
                <a:rPr lang="en-US" sz="1600" b="1" i="1" dirty="0">
                  <a:solidFill>
                    <a:schemeClr val="tx1"/>
                  </a:solidFill>
                </a:rPr>
                <a:t>(pick the relevant SDGs icon, as applies)</a:t>
              </a: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2000"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sz="1100" dirty="0">
                <a:latin typeface="Arial" panose="020B0604020202020204" pitchFamily="34" charset="0"/>
                <a:cs typeface="Arial" panose="020B0604020202020204" pitchFamily="34" charset="0"/>
              </a:endParaRPr>
            </a:p>
            <a:p>
              <a:pPr marL="342900" lvl="1" indent="-342900" defTabSz="889000" eaLnBrk="1" fontAlgn="auto" hangingPunct="1">
                <a:lnSpc>
                  <a:spcPct val="90000"/>
                </a:lnSpc>
                <a:spcAft>
                  <a:spcPct val="15000"/>
                </a:spcAft>
                <a:buFont typeface="Arial" panose="020B0604020202020204" pitchFamily="34" charset="0"/>
                <a:buChar char="•"/>
                <a:defRPr/>
              </a:pPr>
              <a:r>
                <a:rPr lang="en-US" dirty="0">
                  <a:latin typeface="Arial" panose="020B0604020202020204" pitchFamily="34" charset="0"/>
                  <a:cs typeface="Arial" panose="020B0604020202020204" pitchFamily="34" charset="0"/>
                </a:rPr>
                <a:t>Indicate contributions to specific target(s)</a:t>
              </a:r>
            </a:p>
          </p:txBody>
        </p:sp>
        <p:pic>
          <p:nvPicPr>
            <p:cNvPr id="9231" name="Picture 20"/>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3330" y="2416057"/>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2" name="Picture 2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4572" y="2424110"/>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3" name="Picture 2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95814" y="2432165"/>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2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6355" y="2876336"/>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24"/>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69401" y="2861107"/>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6" name="Picture 25"/>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52447" y="2853492"/>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7" name="Picture 26"/>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35493" y="2868722"/>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8" name="Picture 27"/>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18537" y="2845877"/>
              <a:ext cx="385200"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9" name="Picture 29"/>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270846" y="2391898"/>
              <a:ext cx="385200"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0" name="Picture 30"/>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852087" y="2408004"/>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1" name="Picture 42"/>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89603" y="1942263"/>
              <a:ext cx="384100" cy="38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2" name="Picture 43"/>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848680" y="1939181"/>
              <a:ext cx="383654" cy="38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3" name="Picture 44"/>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427996" y="1951953"/>
              <a:ext cx="383654" cy="38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4" name="Picture 45"/>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007312" y="1948873"/>
              <a:ext cx="383654" cy="38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5" name="Picture 46"/>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586628" y="1936099"/>
              <a:ext cx="383654" cy="38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6" name="Picture 47"/>
            <p:cNvPicPr>
              <a:picLocks noChangeAspect="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89604" y="2399951"/>
              <a:ext cx="385201" cy="38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7" name="Picture 48"/>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269364" y="1945791"/>
              <a:ext cx="383654" cy="383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221" name="Group 5"/>
          <p:cNvGrpSpPr>
            <a:grpSpLocks noChangeAspect="1"/>
          </p:cNvGrpSpPr>
          <p:nvPr/>
        </p:nvGrpSpPr>
        <p:grpSpPr bwMode="auto">
          <a:xfrm>
            <a:off x="4332288" y="965200"/>
            <a:ext cx="3722687" cy="2960688"/>
            <a:chOff x="4332001" y="965264"/>
            <a:chExt cx="3687614" cy="2960086"/>
          </a:xfrm>
        </p:grpSpPr>
        <p:sp>
          <p:nvSpPr>
            <p:cNvPr id="34" name="Freeform 31">
              <a:extLst>
                <a:ext uri="{FF2B5EF4-FFF2-40B4-BE49-F238E27FC236}">
                  <a16:creationId xmlns:a16="http://schemas.microsoft.com/office/drawing/2014/main" id="{703FE84B-1F2B-442D-A519-56F4FFEB1751}"/>
                </a:ext>
              </a:extLst>
            </p:cNvPr>
            <p:cNvSpPr/>
            <p:nvPr/>
          </p:nvSpPr>
          <p:spPr>
            <a:xfrm>
              <a:off x="4332001" y="965264"/>
              <a:ext cx="3687614" cy="514245"/>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6"/>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Follow-up on ARFSD res.</a:t>
              </a:r>
            </a:p>
          </p:txBody>
        </p:sp>
        <p:sp>
          <p:nvSpPr>
            <p:cNvPr id="35" name="Freeform 32">
              <a:extLst>
                <a:ext uri="{FF2B5EF4-FFF2-40B4-BE49-F238E27FC236}">
                  <a16:creationId xmlns:a16="http://schemas.microsoft.com/office/drawing/2014/main" id="{D4A0603B-AE53-4FD5-A2C8-825E18009AA3}"/>
                </a:ext>
              </a:extLst>
            </p:cNvPr>
            <p:cNvSpPr>
              <a:spLocks noChangeAspect="1"/>
            </p:cNvSpPr>
            <p:nvPr/>
          </p:nvSpPr>
          <p:spPr>
            <a:xfrm>
              <a:off x="4332001" y="1547759"/>
              <a:ext cx="3676607" cy="2377591"/>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D7DEDF">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Advancing digitalization for availing data supporting reporting to the various SDGs.  </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grpSp>
      <p:grpSp>
        <p:nvGrpSpPr>
          <p:cNvPr id="9222" name="Group 8"/>
          <p:cNvGrpSpPr>
            <a:grpSpLocks/>
          </p:cNvGrpSpPr>
          <p:nvPr/>
        </p:nvGrpSpPr>
        <p:grpSpPr bwMode="auto">
          <a:xfrm>
            <a:off x="619125" y="3994150"/>
            <a:ext cx="3578225" cy="2444750"/>
            <a:chOff x="619452" y="3909341"/>
            <a:chExt cx="3552934" cy="2529559"/>
          </a:xfrm>
        </p:grpSpPr>
        <p:sp>
          <p:nvSpPr>
            <p:cNvPr id="36" name="Freeform 31">
              <a:extLst>
                <a:ext uri="{FF2B5EF4-FFF2-40B4-BE49-F238E27FC236}">
                  <a16:creationId xmlns:a16="http://schemas.microsoft.com/office/drawing/2014/main" id="{9AAC7513-EED5-4CE8-AB7A-11CE29291558}"/>
                </a:ext>
              </a:extLst>
            </p:cNvPr>
            <p:cNvSpPr/>
            <p:nvPr/>
          </p:nvSpPr>
          <p:spPr>
            <a:xfrm>
              <a:off x="619452" y="3909341"/>
              <a:ext cx="3552934" cy="514125"/>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chemeClr val="accent4">
                <a:lumMod val="50000"/>
              </a:schemeClr>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OIBCs (if applicable)</a:t>
              </a:r>
            </a:p>
          </p:txBody>
        </p:sp>
        <p:sp>
          <p:nvSpPr>
            <p:cNvPr id="37" name="Freeform 32">
              <a:extLst>
                <a:ext uri="{FF2B5EF4-FFF2-40B4-BE49-F238E27FC236}">
                  <a16:creationId xmlns:a16="http://schemas.microsoft.com/office/drawing/2014/main" id="{2D980B99-1C79-4312-B995-C4E29E57D7E2}"/>
                </a:ext>
              </a:extLst>
            </p:cNvPr>
            <p:cNvSpPr/>
            <p:nvPr/>
          </p:nvSpPr>
          <p:spPr>
            <a:xfrm>
              <a:off x="619452" y="4492454"/>
              <a:ext cx="3552934" cy="1946446"/>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chemeClr val="accent4">
                <a:lumMod val="20000"/>
                <a:lumOff val="80000"/>
                <a:alpha val="89804"/>
              </a:scheme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Strength Data through ACIP</a:t>
              </a:r>
            </a:p>
            <a:p>
              <a:pPr marL="0" lvl="1" defTabSz="889000" eaLnBrk="1" fontAlgn="auto" hangingPunct="1">
                <a:lnSpc>
                  <a:spcPct val="90000"/>
                </a:lnSpc>
                <a:spcAft>
                  <a:spcPct val="15000"/>
                </a:spcAft>
                <a:defRPr/>
              </a:pPr>
              <a:endParaRPr lang="en-US" dirty="0">
                <a:latin typeface="Arial" panose="020B0604020202020204" pitchFamily="34" charset="0"/>
                <a:cs typeface="Arial" panose="020B0604020202020204" pitchFamily="34" charset="0"/>
              </a:endParaRPr>
            </a:p>
          </p:txBody>
        </p:sp>
      </p:grpSp>
      <p:sp>
        <p:nvSpPr>
          <p:cNvPr id="40" name="Freeform 31">
            <a:extLst>
              <a:ext uri="{FF2B5EF4-FFF2-40B4-BE49-F238E27FC236}">
                <a16:creationId xmlns:a16="http://schemas.microsoft.com/office/drawing/2014/main" id="{366B1AC1-CE79-49F9-9641-30851641A03A}"/>
              </a:ext>
            </a:extLst>
          </p:cNvPr>
          <p:cNvSpPr/>
          <p:nvPr/>
        </p:nvSpPr>
        <p:spPr>
          <a:xfrm>
            <a:off x="8199438" y="960438"/>
            <a:ext cx="3500437" cy="514350"/>
          </a:xfrm>
          <a:custGeom>
            <a:avLst/>
            <a:gdLst>
              <a:gd name="connsiteX0" fmla="*/ 0 w 3351220"/>
              <a:gd name="connsiteY0" fmla="*/ 0 h 1340488"/>
              <a:gd name="connsiteX1" fmla="*/ 3351220 w 3351220"/>
              <a:gd name="connsiteY1" fmla="*/ 0 h 1340488"/>
              <a:gd name="connsiteX2" fmla="*/ 3351220 w 3351220"/>
              <a:gd name="connsiteY2" fmla="*/ 1340488 h 1340488"/>
              <a:gd name="connsiteX3" fmla="*/ 0 w 3351220"/>
              <a:gd name="connsiteY3" fmla="*/ 1340488 h 1340488"/>
              <a:gd name="connsiteX4" fmla="*/ 0 w 3351220"/>
              <a:gd name="connsiteY4" fmla="*/ 0 h 134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1340488">
                <a:moveTo>
                  <a:pt x="0" y="0"/>
                </a:moveTo>
                <a:lnTo>
                  <a:pt x="3351220" y="0"/>
                </a:lnTo>
                <a:lnTo>
                  <a:pt x="3351220" y="1340488"/>
                </a:lnTo>
                <a:lnTo>
                  <a:pt x="0" y="1340488"/>
                </a:lnTo>
                <a:lnTo>
                  <a:pt x="0" y="0"/>
                </a:lnTo>
                <a:close/>
              </a:path>
            </a:pathLst>
          </a:custGeom>
          <a:solidFill>
            <a:srgbClr val="FF0000"/>
          </a:solidFill>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142240" tIns="81280" rIns="142240" bIns="81280" spcCol="1270"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Partnerships (external)</a:t>
            </a:r>
          </a:p>
        </p:txBody>
      </p:sp>
      <p:sp>
        <p:nvSpPr>
          <p:cNvPr id="41" name="Freeform 32">
            <a:extLst>
              <a:ext uri="{FF2B5EF4-FFF2-40B4-BE49-F238E27FC236}">
                <a16:creationId xmlns:a16="http://schemas.microsoft.com/office/drawing/2014/main" id="{2F8353EE-ABB5-4A48-AAF3-FB794D2BE252}"/>
              </a:ext>
            </a:extLst>
          </p:cNvPr>
          <p:cNvSpPr/>
          <p:nvPr/>
        </p:nvSpPr>
        <p:spPr>
          <a:xfrm>
            <a:off x="8199438" y="1543050"/>
            <a:ext cx="3500437" cy="4895850"/>
          </a:xfrm>
          <a:custGeom>
            <a:avLst/>
            <a:gdLst>
              <a:gd name="connsiteX0" fmla="*/ 0 w 3351220"/>
              <a:gd name="connsiteY0" fmla="*/ 0 h 3753438"/>
              <a:gd name="connsiteX1" fmla="*/ 3351220 w 3351220"/>
              <a:gd name="connsiteY1" fmla="*/ 0 h 3753438"/>
              <a:gd name="connsiteX2" fmla="*/ 3351220 w 3351220"/>
              <a:gd name="connsiteY2" fmla="*/ 3753438 h 3753438"/>
              <a:gd name="connsiteX3" fmla="*/ 0 w 3351220"/>
              <a:gd name="connsiteY3" fmla="*/ 3753438 h 3753438"/>
              <a:gd name="connsiteX4" fmla="*/ 0 w 3351220"/>
              <a:gd name="connsiteY4" fmla="*/ 0 h 375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1220" h="3753438">
                <a:moveTo>
                  <a:pt x="0" y="0"/>
                </a:moveTo>
                <a:lnTo>
                  <a:pt x="3351220" y="0"/>
                </a:lnTo>
                <a:lnTo>
                  <a:pt x="3351220" y="3753438"/>
                </a:lnTo>
                <a:lnTo>
                  <a:pt x="0" y="3753438"/>
                </a:lnTo>
                <a:lnTo>
                  <a:pt x="0" y="0"/>
                </a:lnTo>
                <a:close/>
              </a:path>
            </a:pathLst>
          </a:custGeom>
          <a:solidFill>
            <a:srgbClr val="FFE5E5">
              <a:alpha val="89804"/>
            </a:srgbClr>
          </a:solidFill>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lIns="106680" tIns="106680" rIns="142240" bIns="160020" spcCol="1270"/>
          <a:lstStyle/>
          <a:p>
            <a:pPr marL="228600" lvl="1" indent="-228600" defTabSz="889000" eaLnBrk="1" fontAlgn="auto" hangingPunct="1">
              <a:lnSpc>
                <a:spcPct val="90000"/>
              </a:lnSpc>
              <a:spcAft>
                <a:spcPct val="15000"/>
              </a:spcAft>
              <a:buFontTx/>
              <a:buChar char="••"/>
              <a:defRPr/>
            </a:pPr>
            <a:r>
              <a:rPr lang="en-US" dirty="0">
                <a:latin typeface="Arial" panose="020B0604020202020204" pitchFamily="34" charset="0"/>
                <a:cs typeface="Arial" panose="020B0604020202020204" pitchFamily="34" charset="0"/>
              </a:rPr>
              <a:t>Mobile Network Operators- </a:t>
            </a:r>
            <a:r>
              <a:rPr lang="en-US" b="1" i="1" dirty="0">
                <a:latin typeface="Arial" panose="020B0604020202020204" pitchFamily="34" charset="0"/>
                <a:cs typeface="Arial" panose="020B0604020202020204" pitchFamily="34" charset="0"/>
              </a:rPr>
              <a:t>MTN, Vodacom, Airtel, </a:t>
            </a:r>
            <a:r>
              <a:rPr lang="en-US" b="1" i="1" dirty="0" err="1">
                <a:latin typeface="Arial" panose="020B0604020202020204" pitchFamily="34" charset="0"/>
                <a:cs typeface="Arial" panose="020B0604020202020204" pitchFamily="34" charset="0"/>
              </a:rPr>
              <a:t>EthioTelecom</a:t>
            </a:r>
            <a:r>
              <a:rPr lang="en-US" b="1" i="1" dirty="0">
                <a:latin typeface="Arial" panose="020B0604020202020204" pitchFamily="34" charset="0"/>
                <a:cs typeface="Arial" panose="020B0604020202020204" pitchFamily="34" charset="0"/>
              </a:rPr>
              <a:t>, </a:t>
            </a:r>
            <a:r>
              <a:rPr lang="en-US" b="1" i="1" dirty="0" err="1">
                <a:latin typeface="Arial" panose="020B0604020202020204" pitchFamily="34" charset="0"/>
                <a:cs typeface="Arial" panose="020B0604020202020204" pitchFamily="34" charset="0"/>
              </a:rPr>
              <a:t>Safaricom</a:t>
            </a:r>
            <a:r>
              <a:rPr lang="en-US" b="1" i="1" dirty="0">
                <a:latin typeface="Arial" panose="020B0604020202020204" pitchFamily="34" charset="0"/>
                <a:cs typeface="Arial" panose="020B0604020202020204" pitchFamily="34" charset="0"/>
              </a:rPr>
              <a:t> and Orange</a:t>
            </a:r>
          </a:p>
          <a:p>
            <a:pPr marL="228600" lvl="1" indent="-228600" defTabSz="889000" eaLnBrk="1" fontAlgn="auto" hangingPunct="1">
              <a:lnSpc>
                <a:spcPct val="90000"/>
              </a:lnSpc>
              <a:spcAft>
                <a:spcPct val="15000"/>
              </a:spcAft>
              <a:buFontTx/>
              <a:buChar char="••"/>
              <a:defRPr/>
            </a:pPr>
            <a:r>
              <a:rPr lang="en-US" b="1" i="1" dirty="0">
                <a:latin typeface="Arial" panose="020B0604020202020204" pitchFamily="34" charset="0"/>
                <a:cs typeface="Arial" panose="020B0604020202020204" pitchFamily="34" charset="0"/>
              </a:rPr>
              <a:t>AU-CDC, ITU</a:t>
            </a:r>
            <a:r>
              <a:rPr lang="en-US" dirty="0">
                <a:latin typeface="Arial" panose="020B0604020202020204" pitchFamily="34" charset="0"/>
                <a:cs typeface="Arial" panose="020B0604020202020204" pitchFamily="34" charset="0"/>
              </a:rPr>
              <a:t>   </a:t>
            </a:r>
          </a:p>
          <a:p>
            <a:pPr marL="228600" lvl="1" indent="-228600" defTabSz="889000" eaLnBrk="1" fontAlgn="auto" hangingPunct="1">
              <a:lnSpc>
                <a:spcPct val="90000"/>
              </a:lnSpc>
              <a:spcAft>
                <a:spcPct val="15000"/>
              </a:spcAft>
              <a:buFontTx/>
              <a:buChar char="••"/>
              <a:defRPr/>
            </a:pPr>
            <a:r>
              <a:rPr lang="en-US" b="1" i="1" dirty="0">
                <a:latin typeface="Arial" panose="020B0604020202020204" pitchFamily="34" charset="0"/>
                <a:cs typeface="Arial" panose="020B0604020202020204" pitchFamily="34" charset="0"/>
              </a:rPr>
              <a:t>GPSDD</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on Data4Now initiative on Digitalization of Data production and management </a:t>
            </a:r>
          </a:p>
          <a:p>
            <a:pPr marL="228600" lvl="1" indent="-228600" defTabSz="889000" eaLnBrk="1" fontAlgn="auto" hangingPunct="1">
              <a:lnSpc>
                <a:spcPct val="90000"/>
              </a:lnSpc>
              <a:spcAft>
                <a:spcPct val="15000"/>
              </a:spcAft>
              <a:buFontTx/>
              <a:buChar char="••"/>
              <a:defRPr/>
            </a:pPr>
            <a:r>
              <a:rPr lang="en-US" b="1" i="1" dirty="0">
                <a:latin typeface="Arial" panose="020B0604020202020204" pitchFamily="34" charset="0"/>
                <a:cs typeface="Arial" panose="020B0604020202020204" pitchFamily="34" charset="0"/>
              </a:rPr>
              <a:t>Future States </a:t>
            </a:r>
            <a:r>
              <a:rPr lang="en-US" dirty="0">
                <a:latin typeface="Arial" panose="020B0604020202020204" pitchFamily="34" charset="0"/>
                <a:cs typeface="Arial" panose="020B0604020202020204" pitchFamily="34" charset="0"/>
              </a:rPr>
              <a:t>for Policy Exchange platform </a:t>
            </a:r>
          </a:p>
          <a:p>
            <a:pPr marL="228600" lvl="1" indent="-228600" defTabSz="889000" eaLnBrk="1" fontAlgn="auto" hangingPunct="1">
              <a:lnSpc>
                <a:spcPct val="90000"/>
              </a:lnSpc>
              <a:spcAft>
                <a:spcPct val="15000"/>
              </a:spcAft>
              <a:buFontTx/>
              <a:buChar char="••"/>
              <a:defRP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43443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4" descr="Image result for SDGs"/>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0243" name="AutoShape 6" descr="Image result for SDGs"/>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0244" name="AutoShape 2" descr="Image result for challenges"/>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grpSp>
        <p:nvGrpSpPr>
          <p:cNvPr id="10245" name="Group 11"/>
          <p:cNvGrpSpPr>
            <a:grpSpLocks/>
          </p:cNvGrpSpPr>
          <p:nvPr/>
        </p:nvGrpSpPr>
        <p:grpSpPr bwMode="auto">
          <a:xfrm>
            <a:off x="573088" y="1109663"/>
            <a:ext cx="11056937" cy="952500"/>
            <a:chOff x="629399" y="1961853"/>
            <a:chExt cx="8136946" cy="797284"/>
          </a:xfrm>
        </p:grpSpPr>
        <p:sp>
          <p:nvSpPr>
            <p:cNvPr id="13" name="Right Arrow 12">
              <a:extLst>
                <a:ext uri="{FF2B5EF4-FFF2-40B4-BE49-F238E27FC236}">
                  <a16:creationId xmlns:a16="http://schemas.microsoft.com/office/drawing/2014/main" id="{4356B201-4DEF-49E7-B703-9988AB20EB01}"/>
                </a:ext>
              </a:extLst>
            </p:cNvPr>
            <p:cNvSpPr/>
            <p:nvPr/>
          </p:nvSpPr>
          <p:spPr>
            <a:xfrm>
              <a:off x="1213522" y="2001310"/>
              <a:ext cx="3441605" cy="714895"/>
            </a:xfrm>
            <a:prstGeom prst="righ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Key challenges</a:t>
              </a:r>
              <a:endParaRPr lang="en-US" b="1" dirty="0"/>
            </a:p>
          </p:txBody>
        </p:sp>
        <p:sp>
          <p:nvSpPr>
            <p:cNvPr id="17" name="Left Arrow 16">
              <a:extLst>
                <a:ext uri="{FF2B5EF4-FFF2-40B4-BE49-F238E27FC236}">
                  <a16:creationId xmlns:a16="http://schemas.microsoft.com/office/drawing/2014/main" id="{5137951B-6582-4D4B-A48B-5F33ECBDBAED}"/>
                </a:ext>
              </a:extLst>
            </p:cNvPr>
            <p:cNvSpPr/>
            <p:nvPr/>
          </p:nvSpPr>
          <p:spPr>
            <a:xfrm>
              <a:off x="4798186" y="1973368"/>
              <a:ext cx="3400893" cy="714895"/>
            </a:xfrm>
            <a:prstGeom prst="lef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000" b="1" dirty="0">
                  <a:latin typeface="Arial" panose="020B0604020202020204" pitchFamily="34" charset="0"/>
                  <a:cs typeface="Arial" panose="020B0604020202020204" pitchFamily="34" charset="0"/>
                </a:rPr>
                <a:t>Lessons learnt</a:t>
              </a:r>
            </a:p>
          </p:txBody>
        </p:sp>
        <p:pic>
          <p:nvPicPr>
            <p:cNvPr id="10255" name="Picture 1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9399" y="1961853"/>
              <a:ext cx="584123" cy="79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6"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39791" y="2043563"/>
              <a:ext cx="526554" cy="71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ctângulo arredondado 8">
            <a:extLst>
              <a:ext uri="{FF2B5EF4-FFF2-40B4-BE49-F238E27FC236}">
                <a16:creationId xmlns:a16="http://schemas.microsoft.com/office/drawing/2014/main" id="{8354730C-5BD6-4D2C-8BD3-229370154784}"/>
              </a:ext>
            </a:extLst>
          </p:cNvPr>
          <p:cNvSpPr/>
          <p:nvPr/>
        </p:nvSpPr>
        <p:spPr>
          <a:xfrm>
            <a:off x="319088" y="230188"/>
            <a:ext cx="11553825"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2800" b="1" dirty="0">
                <a:latin typeface="Century Gothic" panose="020B0502020202020204" pitchFamily="34" charset="0"/>
              </a:rPr>
              <a:t>Status update: Key challenges and lessons learnt – RA1&amp;2 </a:t>
            </a:r>
            <a:endParaRPr lang="en-GB" sz="2800" b="1" dirty="0">
              <a:latin typeface="Century Gothic" panose="020B0502020202020204" pitchFamily="34" charset="0"/>
            </a:endParaRPr>
          </a:p>
        </p:txBody>
      </p:sp>
      <p:sp>
        <p:nvSpPr>
          <p:cNvPr id="5" name="TextBox 4">
            <a:extLst>
              <a:ext uri="{FF2B5EF4-FFF2-40B4-BE49-F238E27FC236}">
                <a16:creationId xmlns:a16="http://schemas.microsoft.com/office/drawing/2014/main" id="{60A77FFC-82F3-4391-A892-899BA87C7A3F}"/>
              </a:ext>
            </a:extLst>
          </p:cNvPr>
          <p:cNvSpPr txBox="1"/>
          <p:nvPr/>
        </p:nvSpPr>
        <p:spPr>
          <a:xfrm>
            <a:off x="573088" y="2320925"/>
            <a:ext cx="5345112" cy="2308324"/>
          </a:xfrm>
          <a:prstGeom prst="rect">
            <a:avLst/>
          </a:prstGeom>
          <a:solidFill>
            <a:schemeClr val="tx2">
              <a:lumMod val="20000"/>
              <a:lumOff val="80000"/>
            </a:schemeClr>
          </a:solid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en-US" dirty="0"/>
              <a:t>Original direct technical support planned for member States to implement Digital ID principles and structures delayed  </a:t>
            </a:r>
          </a:p>
          <a:p>
            <a:pPr eaLnBrk="1" fontAlgn="auto" hangingPunct="1">
              <a:spcBef>
                <a:spcPts val="0"/>
              </a:spcBef>
              <a:spcAft>
                <a:spcPts val="0"/>
              </a:spcAft>
              <a:defRPr/>
            </a:pPr>
            <a:endParaRPr lang="en-US" dirty="0"/>
          </a:p>
          <a:p>
            <a:pPr marL="285750" indent="-285750" eaLnBrk="1" fontAlgn="auto" hangingPunct="1">
              <a:spcBef>
                <a:spcPts val="0"/>
              </a:spcBef>
              <a:spcAft>
                <a:spcPts val="0"/>
              </a:spcAft>
              <a:buFont typeface="Arial" panose="020B0604020202020204" pitchFamily="34" charset="0"/>
              <a:buChar char="•"/>
              <a:defRPr/>
            </a:pPr>
            <a:r>
              <a:rPr lang="en-US" dirty="0"/>
              <a:t>National  Dialogues and diagnosis planned for developing respective National Digital transformation Strategies have been constrained.  </a:t>
            </a:r>
          </a:p>
        </p:txBody>
      </p:sp>
      <p:sp>
        <p:nvSpPr>
          <p:cNvPr id="29" name="TextBox 28">
            <a:extLst>
              <a:ext uri="{FF2B5EF4-FFF2-40B4-BE49-F238E27FC236}">
                <a16:creationId xmlns:a16="http://schemas.microsoft.com/office/drawing/2014/main" id="{11A610FC-CADD-4793-B099-BBD629D64011}"/>
              </a:ext>
            </a:extLst>
          </p:cNvPr>
          <p:cNvSpPr txBox="1"/>
          <p:nvPr/>
        </p:nvSpPr>
        <p:spPr>
          <a:xfrm>
            <a:off x="6335494" y="2320925"/>
            <a:ext cx="5202238" cy="2308324"/>
          </a:xfrm>
          <a:prstGeom prst="rect">
            <a:avLst/>
          </a:prstGeom>
          <a:solidFill>
            <a:schemeClr val="tx2">
              <a:lumMod val="20000"/>
              <a:lumOff val="80000"/>
            </a:schemeClr>
          </a:solid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en-US" dirty="0"/>
              <a:t>The need for Digital Identity and validation technologies have gained further momentum as a result of the Pandemic </a:t>
            </a:r>
          </a:p>
          <a:p>
            <a:pPr marL="285750" indent="-285750" eaLnBrk="1" fontAlgn="auto" hangingPunct="1">
              <a:spcBef>
                <a:spcPts val="0"/>
              </a:spcBef>
              <a:spcAft>
                <a:spcPts val="0"/>
              </a:spcAft>
              <a:buFont typeface="Arial" panose="020B0604020202020204" pitchFamily="34" charset="0"/>
              <a:buChar char="•"/>
              <a:defRPr/>
            </a:pPr>
            <a:endParaRPr lang="en-US" dirty="0"/>
          </a:p>
          <a:p>
            <a:pPr marL="285750" indent="-285750" eaLnBrk="1" fontAlgn="auto" hangingPunct="1">
              <a:spcBef>
                <a:spcPts val="0"/>
              </a:spcBef>
              <a:spcAft>
                <a:spcPts val="0"/>
              </a:spcAft>
              <a:buFont typeface="Arial" panose="020B0604020202020204" pitchFamily="34" charset="0"/>
              <a:buChar char="•"/>
              <a:defRPr/>
            </a:pPr>
            <a:r>
              <a:rPr lang="en-US" dirty="0"/>
              <a:t>Digitalization as whole has gained  more impetus as a result of the need to ensure business continuity in public service using technology.  </a:t>
            </a:r>
          </a:p>
        </p:txBody>
      </p:sp>
    </p:spTree>
    <p:extLst>
      <p:ext uri="{BB962C8B-B14F-4D97-AF65-F5344CB8AC3E}">
        <p14:creationId xmlns:p14="http://schemas.microsoft.com/office/powerpoint/2010/main" val="2440546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4" descr="Image result for SDGs"/>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1267" name="AutoShape 6" descr="Image result for SDGs"/>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1268" name="AutoShape 2" descr="Image result for challenges"/>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28" name="Rectângulo arredondado 8">
            <a:extLst>
              <a:ext uri="{FF2B5EF4-FFF2-40B4-BE49-F238E27FC236}">
                <a16:creationId xmlns:a16="http://schemas.microsoft.com/office/drawing/2014/main" id="{D0AE0BC9-2BDF-4F27-B5D1-9805CA5122CE}"/>
              </a:ext>
            </a:extLst>
          </p:cNvPr>
          <p:cNvSpPr/>
          <p:nvPr/>
        </p:nvSpPr>
        <p:spPr>
          <a:xfrm>
            <a:off x="573088" y="184150"/>
            <a:ext cx="10998200" cy="74930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3200" b="1" dirty="0">
                <a:latin typeface="Century Gothic" panose="020B0502020202020204" pitchFamily="34" charset="0"/>
              </a:rPr>
              <a:t>Status of budget utilization/implementation</a:t>
            </a:r>
            <a:endParaRPr lang="en-GB" sz="3200" b="1" dirty="0">
              <a:latin typeface="Century Gothic" panose="020B0502020202020204" pitchFamily="34" charset="0"/>
            </a:endParaRPr>
          </a:p>
        </p:txBody>
      </p:sp>
      <p:sp>
        <p:nvSpPr>
          <p:cNvPr id="14" name="TextBox 13">
            <a:extLst>
              <a:ext uri="{FF2B5EF4-FFF2-40B4-BE49-F238E27FC236}">
                <a16:creationId xmlns:a16="http://schemas.microsoft.com/office/drawing/2014/main" id="{53492177-1C94-4FB5-8293-4D15A3114414}"/>
              </a:ext>
            </a:extLst>
          </p:cNvPr>
          <p:cNvSpPr txBox="1"/>
          <p:nvPr/>
        </p:nvSpPr>
        <p:spPr>
          <a:xfrm>
            <a:off x="573088" y="1504950"/>
            <a:ext cx="10998200" cy="3477875"/>
          </a:xfrm>
          <a:prstGeom prst="rect">
            <a:avLst/>
          </a:prstGeom>
          <a:solidFill>
            <a:schemeClr val="tx2">
              <a:lumMod val="20000"/>
              <a:lumOff val="80000"/>
            </a:schemeClr>
          </a:solid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en-US" sz="2000" dirty="0"/>
              <a:t>Provide status update on the SP’s budget utilization/implementation by budget source (</a:t>
            </a:r>
            <a:r>
              <a:rPr lang="en-US" sz="2000" b="1" dirty="0">
                <a:latin typeface="Century Gothic" panose="020B0502020202020204" pitchFamily="34" charset="0"/>
                <a:cs typeface="+mn-cs"/>
              </a:rPr>
              <a:t>all budget sources: RB, XB, RPTC, DA)</a:t>
            </a:r>
          </a:p>
          <a:p>
            <a:pPr marL="285750" indent="-285750" eaLnBrk="1" fontAlgn="auto" hangingPunct="1">
              <a:spcBef>
                <a:spcPts val="0"/>
              </a:spcBef>
              <a:spcAft>
                <a:spcPts val="0"/>
              </a:spcAft>
              <a:buFont typeface="Arial" panose="020B0604020202020204" pitchFamily="34" charset="0"/>
              <a:buChar char="•"/>
              <a:defRPr/>
            </a:pPr>
            <a:endParaRPr lang="en-US" sz="2000" b="1" dirty="0">
              <a:latin typeface="Century Gothic" panose="020B0502020202020204" pitchFamily="34" charset="0"/>
              <a:cs typeface="+mn-cs"/>
            </a:endParaRPr>
          </a:p>
          <a:p>
            <a:pPr marL="285750" indent="-285750" eaLnBrk="1" fontAlgn="auto" hangingPunct="1">
              <a:spcBef>
                <a:spcPts val="0"/>
              </a:spcBef>
              <a:spcAft>
                <a:spcPts val="0"/>
              </a:spcAft>
              <a:buFont typeface="Arial" panose="020B0604020202020204" pitchFamily="34" charset="0"/>
              <a:buChar char="•"/>
              <a:defRPr/>
            </a:pPr>
            <a:r>
              <a:rPr lang="en-US" sz="2000" b="1" dirty="0">
                <a:latin typeface="Century Gothic" panose="020B0502020202020204" pitchFamily="34" charset="0"/>
                <a:cs typeface="+mn-cs"/>
              </a:rPr>
              <a:t>Budget Source- </a:t>
            </a:r>
            <a:r>
              <a:rPr lang="en-US" sz="2000" b="1" dirty="0" err="1">
                <a:latin typeface="Century Gothic" panose="020B0502020202020204" pitchFamily="34" charset="0"/>
                <a:cs typeface="+mn-cs"/>
              </a:rPr>
              <a:t>Omidyar</a:t>
            </a:r>
            <a:r>
              <a:rPr lang="en-US" sz="2000" b="1" dirty="0">
                <a:latin typeface="Century Gothic" panose="020B0502020202020204" pitchFamily="34" charset="0"/>
                <a:cs typeface="+mn-cs"/>
              </a:rPr>
              <a:t> Network </a:t>
            </a:r>
          </a:p>
          <a:p>
            <a:pPr marL="742950" lvl="1" indent="-285750" eaLnBrk="1" fontAlgn="auto" hangingPunct="1">
              <a:spcBef>
                <a:spcPts val="0"/>
              </a:spcBef>
              <a:spcAft>
                <a:spcPts val="0"/>
              </a:spcAft>
              <a:buFont typeface="Arial" panose="020B0604020202020204" pitchFamily="34" charset="0"/>
              <a:buChar char="•"/>
              <a:defRPr/>
            </a:pPr>
            <a:r>
              <a:rPr lang="en-US" sz="2000" b="1" dirty="0">
                <a:latin typeface="Century Gothic" panose="020B0502020202020204" pitchFamily="34" charset="0"/>
                <a:cs typeface="+mn-cs"/>
              </a:rPr>
              <a:t>201819- An allocation of USD 1.2 million</a:t>
            </a:r>
          </a:p>
          <a:p>
            <a:pPr marL="742950" lvl="1" indent="-285750" eaLnBrk="1" fontAlgn="auto" hangingPunct="1">
              <a:spcBef>
                <a:spcPts val="0"/>
              </a:spcBef>
              <a:spcAft>
                <a:spcPts val="0"/>
              </a:spcAft>
              <a:buFont typeface="Arial" panose="020B0604020202020204" pitchFamily="34" charset="0"/>
              <a:buChar char="•"/>
              <a:defRPr/>
            </a:pPr>
            <a:r>
              <a:rPr lang="en-US" sz="2000" b="1" dirty="0">
                <a:latin typeface="Century Gothic" panose="020B0502020202020204" pitchFamily="34" charset="0"/>
                <a:cs typeface="+mn-cs"/>
              </a:rPr>
              <a:t>2020- A new allocation of 1.45 Million (USD 800,000 already received)</a:t>
            </a:r>
          </a:p>
          <a:p>
            <a:pPr marL="742950" lvl="1" indent="-285750" eaLnBrk="1" fontAlgn="auto" hangingPunct="1">
              <a:spcBef>
                <a:spcPts val="0"/>
              </a:spcBef>
              <a:spcAft>
                <a:spcPts val="0"/>
              </a:spcAft>
              <a:buFont typeface="Arial" panose="020B0604020202020204" pitchFamily="34" charset="0"/>
              <a:buChar char="•"/>
              <a:defRPr/>
            </a:pPr>
            <a:endParaRPr lang="en-US" sz="2000" b="1" dirty="0">
              <a:latin typeface="Century Gothic" panose="020B0502020202020204" pitchFamily="34" charset="0"/>
              <a:cs typeface="+mn-cs"/>
            </a:endParaRPr>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p:txBody>
      </p:sp>
    </p:spTree>
    <p:extLst>
      <p:ext uri="{BB962C8B-B14F-4D97-AF65-F5344CB8AC3E}">
        <p14:creationId xmlns:p14="http://schemas.microsoft.com/office/powerpoint/2010/main" val="378087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4" descr="Image result for SDGs"/>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2291" name="AutoShape 6" descr="Image result for SDGs"/>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12292" name="AutoShape 2" descr="Image result for challenges"/>
          <p:cNvSpPr>
            <a:spLocks noChangeAspect="1" noChangeArrowheads="1"/>
          </p:cNvSpPr>
          <p:nvPr/>
        </p:nvSpPr>
        <p:spPr bwMode="auto">
          <a:xfrm>
            <a:off x="1587500" y="-13652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en-US" sz="1800"/>
          </a:p>
        </p:txBody>
      </p:sp>
      <p:sp>
        <p:nvSpPr>
          <p:cNvPr id="28" name="Rectângulo arredondado 8">
            <a:extLst>
              <a:ext uri="{FF2B5EF4-FFF2-40B4-BE49-F238E27FC236}">
                <a16:creationId xmlns:a16="http://schemas.microsoft.com/office/drawing/2014/main" id="{BD41342F-DDC8-4A1E-AF1E-0F3E65785050}"/>
              </a:ext>
            </a:extLst>
          </p:cNvPr>
          <p:cNvSpPr/>
          <p:nvPr/>
        </p:nvSpPr>
        <p:spPr>
          <a:xfrm>
            <a:off x="573088" y="184150"/>
            <a:ext cx="10998200" cy="749300"/>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anchor="ctr">
            <a:spAutoFit/>
          </a:bodyPr>
          <a:lstStyle/>
          <a:p>
            <a:pPr marL="357188" eaLnBrk="1" fontAlgn="auto" hangingPunct="1">
              <a:spcBef>
                <a:spcPts val="0"/>
              </a:spcBef>
              <a:spcAft>
                <a:spcPts val="0"/>
              </a:spcAft>
              <a:defRPr/>
            </a:pPr>
            <a:r>
              <a:rPr lang="en-US" sz="3200" b="1" dirty="0">
                <a:latin typeface="Century Gothic" panose="020B0502020202020204" pitchFamily="34" charset="0"/>
              </a:rPr>
              <a:t>Status update on implementing partners</a:t>
            </a:r>
            <a:endParaRPr lang="en-GB" sz="3200" b="1" dirty="0">
              <a:latin typeface="Century Gothic" panose="020B0502020202020204" pitchFamily="34" charset="0"/>
            </a:endParaRPr>
          </a:p>
        </p:txBody>
      </p:sp>
      <p:sp>
        <p:nvSpPr>
          <p:cNvPr id="14" name="TextBox 13">
            <a:extLst>
              <a:ext uri="{FF2B5EF4-FFF2-40B4-BE49-F238E27FC236}">
                <a16:creationId xmlns:a16="http://schemas.microsoft.com/office/drawing/2014/main" id="{888AD18C-2EC7-49EB-B2C3-ED7013ED97FD}"/>
              </a:ext>
            </a:extLst>
          </p:cNvPr>
          <p:cNvSpPr txBox="1"/>
          <p:nvPr/>
        </p:nvSpPr>
        <p:spPr>
          <a:xfrm>
            <a:off x="573088" y="1504950"/>
            <a:ext cx="10998200" cy="3477875"/>
          </a:xfrm>
          <a:prstGeom prst="rect">
            <a:avLst/>
          </a:prstGeom>
          <a:solidFill>
            <a:schemeClr val="tx2">
              <a:lumMod val="20000"/>
              <a:lumOff val="80000"/>
            </a:schemeClr>
          </a:solidFill>
        </p:spPr>
        <p:txBody>
          <a:bodyPr>
            <a:spAutoFit/>
          </a:bodyPr>
          <a:lstStyle/>
          <a:p>
            <a:pPr marL="285750" indent="-285750" eaLnBrk="1" fontAlgn="auto" hangingPunct="1">
              <a:spcBef>
                <a:spcPts val="0"/>
              </a:spcBef>
              <a:spcAft>
                <a:spcPts val="0"/>
              </a:spcAft>
              <a:buFont typeface="Arial" panose="020B0604020202020204" pitchFamily="34" charset="0"/>
              <a:buChar char="•"/>
              <a:defRPr/>
            </a:pPr>
            <a:r>
              <a:rPr lang="en-US" sz="2000" dirty="0"/>
              <a:t>Provide status update on the SP’s implementing partners for XB funded projects</a:t>
            </a:r>
          </a:p>
          <a:p>
            <a:pPr marL="285750" indent="-285750" eaLnBrk="1" fontAlgn="auto" hangingPunct="1">
              <a:spcBef>
                <a:spcPts val="0"/>
              </a:spcBef>
              <a:spcAft>
                <a:spcPts val="0"/>
              </a:spcAft>
              <a:buFont typeface="Arial" panose="020B0604020202020204" pitchFamily="34" charset="0"/>
              <a:buChar char="•"/>
              <a:defRPr/>
            </a:pPr>
            <a:endParaRPr lang="en-US" sz="2000" b="1" dirty="0">
              <a:latin typeface="Century Gothic" panose="020B0502020202020204" pitchFamily="34" charset="0"/>
              <a:cs typeface="+mn-cs"/>
            </a:endParaRPr>
          </a:p>
          <a:p>
            <a:pPr marL="285750" indent="-285750" eaLnBrk="1" fontAlgn="auto" hangingPunct="1">
              <a:spcBef>
                <a:spcPts val="0"/>
              </a:spcBef>
              <a:spcAft>
                <a:spcPts val="0"/>
              </a:spcAft>
              <a:buFont typeface="Arial" panose="020B0604020202020204" pitchFamily="34" charset="0"/>
              <a:buChar char="•"/>
              <a:defRPr/>
            </a:pPr>
            <a:endParaRPr lang="en-US" sz="2000" b="1" dirty="0">
              <a:latin typeface="Century Gothic" panose="020B0502020202020204" pitchFamily="34" charset="0"/>
              <a:cs typeface="+mn-cs"/>
            </a:endParaRPr>
          </a:p>
          <a:p>
            <a:pPr marL="285750" indent="-285750" eaLnBrk="1" fontAlgn="auto" hangingPunct="1">
              <a:spcBef>
                <a:spcPts val="0"/>
              </a:spcBef>
              <a:spcAft>
                <a:spcPts val="0"/>
              </a:spcAft>
              <a:buFont typeface="Arial" panose="020B0604020202020204" pitchFamily="34" charset="0"/>
              <a:buChar char="•"/>
              <a:defRPr/>
            </a:pPr>
            <a:r>
              <a:rPr lang="en-US" sz="2000" b="1" dirty="0" err="1">
                <a:latin typeface="Century Gothic" panose="020B0502020202020204" pitchFamily="34" charset="0"/>
                <a:cs typeface="+mn-cs"/>
              </a:rPr>
              <a:t>Omidyar</a:t>
            </a:r>
            <a:r>
              <a:rPr lang="en-US" sz="2000" b="1" dirty="0">
                <a:latin typeface="Century Gothic" panose="020B0502020202020204" pitchFamily="34" charset="0"/>
                <a:cs typeface="+mn-cs"/>
              </a:rPr>
              <a:t> network  for </a:t>
            </a:r>
            <a:r>
              <a:rPr lang="en-US" sz="2000" dirty="0">
                <a:latin typeface="Century Gothic" panose="020B0502020202020204" pitchFamily="34" charset="0"/>
                <a:cs typeface="+mn-cs"/>
              </a:rPr>
              <a:t>Digital Identity, interoperability and digital transformation </a:t>
            </a:r>
          </a:p>
          <a:p>
            <a:pPr marL="285750" indent="-285750" eaLnBrk="1" fontAlgn="auto" hangingPunct="1">
              <a:spcBef>
                <a:spcPts val="0"/>
              </a:spcBef>
              <a:spcAft>
                <a:spcPts val="0"/>
              </a:spcAft>
              <a:buFont typeface="Arial" panose="020B0604020202020204" pitchFamily="34" charset="0"/>
              <a:buChar char="•"/>
              <a:defRPr/>
            </a:pPr>
            <a:endParaRPr lang="en-US" sz="2000" b="1" dirty="0">
              <a:latin typeface="Century Gothic" panose="020B0502020202020204" pitchFamily="34" charset="0"/>
              <a:cs typeface="+mn-cs"/>
            </a:endParaRPr>
          </a:p>
          <a:p>
            <a:pPr marL="285750" indent="-285750" eaLnBrk="1" fontAlgn="auto" hangingPunct="1">
              <a:spcBef>
                <a:spcPts val="0"/>
              </a:spcBef>
              <a:spcAft>
                <a:spcPts val="0"/>
              </a:spcAft>
              <a:buFont typeface="Arial" panose="020B0604020202020204" pitchFamily="34" charset="0"/>
              <a:buChar char="•"/>
              <a:defRPr/>
            </a:pPr>
            <a:r>
              <a:rPr lang="en-US" sz="2000" b="1" dirty="0" err="1">
                <a:latin typeface="Century Gothic" panose="020B0502020202020204" pitchFamily="34" charset="0"/>
                <a:cs typeface="+mn-cs"/>
              </a:rPr>
              <a:t>Sprinklr</a:t>
            </a:r>
            <a:r>
              <a:rPr lang="en-US" sz="2000" b="1" dirty="0">
                <a:latin typeface="Century Gothic" panose="020B0502020202020204" pitchFamily="34" charset="0"/>
                <a:cs typeface="+mn-cs"/>
              </a:rPr>
              <a:t>, Africa-CDC on </a:t>
            </a:r>
            <a:r>
              <a:rPr lang="en-US" sz="2000" dirty="0">
                <a:latin typeface="Century Gothic" panose="020B0502020202020204" pitchFamily="34" charset="0"/>
                <a:cs typeface="+mn-cs"/>
              </a:rPr>
              <a:t>the Africa Communication and Information Platform (ACIP) for Health and Economic Action</a:t>
            </a:r>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a:p>
            <a:pPr marL="285750" indent="-285750" eaLnBrk="1" fontAlgn="auto" hangingPunct="1">
              <a:spcBef>
                <a:spcPts val="0"/>
              </a:spcBef>
              <a:spcAft>
                <a:spcPts val="0"/>
              </a:spcAft>
              <a:buFont typeface="Arial" panose="020B0604020202020204" pitchFamily="34" charset="0"/>
              <a:buChar char="•"/>
              <a:defRPr/>
            </a:pPr>
            <a:endParaRPr lang="en-US" sz="2000" dirty="0"/>
          </a:p>
        </p:txBody>
      </p:sp>
    </p:spTree>
    <p:extLst>
      <p:ext uri="{BB962C8B-B14F-4D97-AF65-F5344CB8AC3E}">
        <p14:creationId xmlns:p14="http://schemas.microsoft.com/office/powerpoint/2010/main" val="3514000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3884613" y="3082636"/>
            <a:ext cx="4422775"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chemeClr val="tx1"/>
                </a:solidFill>
                <a:latin typeface="Lato" panose="020F0502020204030203" pitchFamily="34" charset="77"/>
                <a:sym typeface="Lato" panose="020F0502020204030203" pitchFamily="34" charset="77"/>
              </a:rPr>
              <a:t>THANK YOU!</a:t>
            </a:r>
          </a:p>
        </p:txBody>
      </p:sp>
    </p:spTree>
    <p:extLst>
      <p:ext uri="{BB962C8B-B14F-4D97-AF65-F5344CB8AC3E}">
        <p14:creationId xmlns:p14="http://schemas.microsoft.com/office/powerpoint/2010/main" val="3743298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2488</TotalTime>
  <Words>3564</Words>
  <Application>Microsoft Office PowerPoint</Application>
  <PresentationFormat>Widescreen</PresentationFormat>
  <Paragraphs>394</Paragraphs>
  <Slides>33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Lato</vt:lpstr>
      <vt:lpstr>MS PGothic</vt:lpstr>
      <vt:lpstr>Arial</vt:lpstr>
      <vt:lpstr>Calibri</vt:lpstr>
      <vt:lpstr>Calibri Light</vt:lpstr>
      <vt:lpstr>Century Gothic</vt:lpstr>
      <vt:lpstr>Courier New</vt:lpstr>
      <vt:lpstr>Lucida Sans</vt:lpstr>
      <vt:lpstr>Wingdings</vt:lpstr>
      <vt:lpstr>Office Theme</vt:lpstr>
      <vt:lpstr>  African Centre for Statistics Q2 APPR Presentation </vt:lpstr>
      <vt:lpstr>  Tinfissi Joseph ILBOUDO Chief Statistical Development, Data Innovation and Outreach Section African Centre for Statistics </vt:lpstr>
      <vt:lpstr>PowerPoint Presentation</vt:lpstr>
      <vt:lpstr>PowerPoint Presentation</vt:lpstr>
      <vt:lpstr>PowerPoint Presentation</vt:lpstr>
      <vt:lpstr>PowerPoint Presentation</vt:lpstr>
      <vt:lpstr>PowerPoint Presentation</vt:lpstr>
      <vt:lpstr> Data and statistics Emmanueal Ngok  Economic, Infrastructure and Agriculture Statistics Section African Centre for Statistics </vt:lpstr>
      <vt:lpstr>PowerPoint Presentation</vt:lpstr>
      <vt:lpstr>PowerPoint Presentation</vt:lpstr>
      <vt:lpstr>PowerPoint Presentation</vt:lpstr>
      <vt:lpstr>PowerPoint Presentation</vt:lpstr>
      <vt:lpstr> William Muhawva  Chief, Demographic and Social Statistics Section African Centre for Statistics  </vt:lpstr>
      <vt:lpstr>PowerPoint Presentation</vt:lpstr>
      <vt:lpstr>PowerPoint Presentation</vt:lpstr>
      <vt:lpstr>PowerPoint Presentation</vt:lpstr>
      <vt:lpstr>PowerPoint Presentation</vt:lpstr>
      <vt:lpstr> SP4 | Data &amp; Statistics    Andre Nonguierma  Chief, African Centre for Statistics | GiMS </vt:lpstr>
      <vt:lpstr>PowerPoint Presentation</vt:lpstr>
      <vt:lpstr>PowerPoint Presentation</vt:lpstr>
      <vt:lpstr>PowerPoint Presentation</vt:lpstr>
      <vt:lpstr>PowerPoint Presentation</vt:lpstr>
      <vt:lpstr>PowerPoint Presentation</vt:lpstr>
      <vt:lpstr>PowerPoint Presentation</vt:lpstr>
      <vt:lpstr>  Digital Center for Excellence    Ibrahim Mamma PMO, Africa Center for Statistics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Ibrahim Mamma Hussein</cp:lastModifiedBy>
  <cp:revision>126</cp:revision>
  <dcterms:created xsi:type="dcterms:W3CDTF">2020-03-26T10:12:40Z</dcterms:created>
  <dcterms:modified xsi:type="dcterms:W3CDTF">2020-07-20T10:40:14Z</dcterms:modified>
</cp:coreProperties>
</file>