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86" r:id="rId6"/>
    <p:sldId id="287" r:id="rId7"/>
    <p:sldId id="292" r:id="rId8"/>
    <p:sldId id="288" r:id="rId9"/>
    <p:sldId id="289" r:id="rId10"/>
    <p:sldId id="290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FE7E42-4586-46FE-B9BF-3A9C30F8E481}">
          <p14:sldIdLst>
            <p14:sldId id="257"/>
          </p14:sldIdLst>
        </p14:section>
        <p14:section name="Untitled Section" id="{B9C6FAD2-7CCC-45AB-8CF6-373F9B26DC88}">
          <p14:sldIdLst>
            <p14:sldId id="286"/>
            <p14:sldId id="287"/>
            <p14:sldId id="292"/>
            <p14:sldId id="288"/>
            <p14:sldId id="289"/>
            <p14:sldId id="290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C5DC"/>
    <a:srgbClr val="CCFFFF"/>
    <a:srgbClr val="FCE9D0"/>
    <a:srgbClr val="FFFFCC"/>
    <a:srgbClr val="FFCC66"/>
    <a:srgbClr val="D7DED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79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DE00C-045B-4949-90B0-A4F2B8E9D949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8B8CC-F87B-4416-8915-EB8CBF7B9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9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8B8CC-F87B-4416-8915-EB8CBF7B9A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9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1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70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77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7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2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5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6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80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25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711901" y="5222368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1" y="433951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88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181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6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96C62-C2E3-40CE-BFD4-0FE416C82343}" type="datetimeFigureOut">
              <a:rPr lang="en-US" smtClean="0"/>
              <a:t>7/23/2020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6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0A60-F5C6-B949-93F9-8123B827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515646"/>
            <a:ext cx="10635343" cy="2339383"/>
          </a:xfrm>
        </p:spPr>
        <p:txBody>
          <a:bodyPr anchor="t" anchorCtr="0">
            <a:normAutofit/>
          </a:bodyPr>
          <a:lstStyle/>
          <a:p>
            <a:r>
              <a:rPr lang="en-US" sz="2800" dirty="0"/>
              <a:t>URBANIZATION AND DEVELOPMENT SECTION</a:t>
            </a:r>
            <a:br>
              <a:rPr lang="en-US" sz="2800" dirty="0"/>
            </a:br>
            <a:br>
              <a:rPr lang="en-US" sz="1800" dirty="0"/>
            </a:br>
            <a:r>
              <a:rPr lang="en-US" sz="1800" dirty="0"/>
              <a:t>Edlam Yemeru</a:t>
            </a:r>
            <a:br>
              <a:rPr lang="en-US" sz="1800" dirty="0"/>
            </a:br>
            <a:r>
              <a:rPr lang="en-US" sz="1800" dirty="0"/>
              <a:t>Chief, Urbanization and Development Section</a:t>
            </a:r>
            <a:br>
              <a:rPr lang="en-US" sz="1800" dirty="0"/>
            </a:br>
            <a:r>
              <a:rPr lang="en-US" sz="1800" dirty="0"/>
              <a:t>Gender, Poverty and Social Policy Division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4655127" y="5588356"/>
            <a:ext cx="6307841" cy="8955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2020 Second Quarter Accountability and Programme Performance Review Meeting</a:t>
            </a:r>
          </a:p>
          <a:p>
            <a:pPr algn="r"/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8-10 July 2020</a:t>
            </a:r>
          </a:p>
        </p:txBody>
      </p:sp>
    </p:spTree>
    <p:extLst>
      <p:ext uri="{BB962C8B-B14F-4D97-AF65-F5344CB8AC3E}">
        <p14:creationId xmlns:p14="http://schemas.microsoft.com/office/powerpoint/2010/main" val="184269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7F937FB-76FB-404B-B4CE-35D5D6FFAEBE}"/>
              </a:ext>
            </a:extLst>
          </p:cNvPr>
          <p:cNvSpPr/>
          <p:nvPr/>
        </p:nvSpPr>
        <p:spPr>
          <a:xfrm>
            <a:off x="542924" y="201613"/>
            <a:ext cx="11386805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2020 Progress on achievements </a:t>
            </a:r>
            <a:r>
              <a:rPr lang="en-US" sz="2000" b="1" dirty="0">
                <a:latin typeface="Century Gothic" panose="020B0502020202020204" pitchFamily="34" charset="0"/>
              </a:rPr>
              <a:t>(all budget sources: 18, 23, 11, 35)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D70192-54B8-4203-B071-AC27D953B1B6}"/>
              </a:ext>
            </a:extLst>
          </p:cNvPr>
          <p:cNvSpPr txBox="1"/>
          <p:nvPr/>
        </p:nvSpPr>
        <p:spPr>
          <a:xfrm>
            <a:off x="542925" y="868363"/>
            <a:ext cx="11386804" cy="892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</a:rPr>
              <a:t>Objective: </a:t>
            </a:r>
            <a:r>
              <a:rPr lang="en-US" sz="2400" b="1" dirty="0">
                <a:solidFill>
                  <a:schemeClr val="bg1"/>
                </a:solidFill>
              </a:rPr>
              <a:t>The objective, to which this </a:t>
            </a:r>
            <a:r>
              <a:rPr lang="en-US" sz="2400" b="1" dirty="0" err="1">
                <a:solidFill>
                  <a:schemeClr val="bg1"/>
                </a:solidFill>
              </a:rPr>
              <a:t>subprogramme</a:t>
            </a:r>
            <a:r>
              <a:rPr lang="en-US" sz="2400" b="1" dirty="0">
                <a:solidFill>
                  <a:schemeClr val="bg1"/>
                </a:solidFill>
              </a:rPr>
              <a:t> contributes, is to reduce poverty and inequality and advance inclusive social and spatial development in Africa.</a:t>
            </a:r>
            <a:endParaRPr lang="en-US" sz="20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A06049E-A416-4C92-B2B2-577888B02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338445"/>
              </p:ext>
            </p:extLst>
          </p:nvPr>
        </p:nvGraphicFramePr>
        <p:xfrm>
          <a:off x="512761" y="2863455"/>
          <a:ext cx="11416968" cy="3628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16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76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made to achieving the result area</a:t>
                      </a:r>
                    </a:p>
                  </a:txBody>
                  <a:tcPr marL="91431" marR="91431" marT="45711" marB="45711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55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Indicator of Achievement: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knowledge and capacity of African policy makers to design, implement and monitor urban policies and strategies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0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measures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 (2019) – 9 national and local governments 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(2020) – 6 national and local governments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(2020) –  2</a:t>
                      </a:r>
                      <a:r>
                        <a:rPr lang="en-US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national and 2 local governments</a:t>
                      </a:r>
                      <a:endParaRPr lang="en-U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1" marR="91431" marT="45711" marB="45711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50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1" marR="91431" marT="45711" marB="45711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540461"/>
                  </a:ext>
                </a:extLst>
              </a:tr>
            </a:tbl>
          </a:graphicData>
        </a:graphic>
      </p:graphicFrame>
      <p:sp>
        <p:nvSpPr>
          <p:cNvPr id="7182" name="TextBox 6"/>
          <p:cNvSpPr txBox="1">
            <a:spLocks noChangeArrowheads="1"/>
          </p:cNvSpPr>
          <p:nvPr/>
        </p:nvSpPr>
        <p:spPr bwMode="auto">
          <a:xfrm>
            <a:off x="512761" y="1773576"/>
            <a:ext cx="11416968" cy="107721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Result Area 1: </a:t>
            </a: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Enhanced capacity of member States to design, implement and monitor urbanization policies, programmes and strategies in support of national development planning</a:t>
            </a:r>
            <a:endParaRPr lang="en-US" alt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841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7F937FB-76FB-404B-B4CE-35D5D6FFAEBE}"/>
              </a:ext>
            </a:extLst>
          </p:cNvPr>
          <p:cNvSpPr/>
          <p:nvPr/>
        </p:nvSpPr>
        <p:spPr>
          <a:xfrm>
            <a:off x="467833" y="0"/>
            <a:ext cx="11111023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2020 Progress on achievements </a:t>
            </a:r>
            <a:r>
              <a:rPr lang="en-US" sz="2000" b="1" dirty="0">
                <a:latin typeface="Century Gothic" panose="020B0502020202020204" pitchFamily="34" charset="0"/>
              </a:rPr>
              <a:t>(all budget sources: 18, 23, 11, 35)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A06049E-A416-4C92-B2B2-577888B02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429333"/>
              </p:ext>
            </p:extLst>
          </p:nvPr>
        </p:nvGraphicFramePr>
        <p:xfrm>
          <a:off x="467833" y="681036"/>
          <a:ext cx="11111023" cy="5774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1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88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made to achieving the result area</a:t>
                      </a:r>
                    </a:p>
                  </a:txBody>
                  <a:tcPr marL="91431" marR="91431" marT="45711" marB="45711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5317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22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Operational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0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Strengthened knowledge and skills of African policy makers 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 integrating urbanization into national development, regional trade and industrialization plans</a:t>
                      </a:r>
                      <a:r>
                        <a:rPr lang="en-US" sz="22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policies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457200" lvl="0" indent="-457200">
                        <a:buFont typeface="+mj-lt"/>
                        <a:buAutoNum type="arabicPeriod"/>
                      </a:pPr>
                      <a:endParaRPr lang="en-US" sz="2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lvl="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(IDEP webinar on cities and regional integration; 8 wk training course on urbanization and economic growth)</a:t>
                      </a:r>
                    </a:p>
                    <a:p>
                      <a:pPr marL="457200" lvl="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National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Ethiopia (National Regional Development Framework of Planning and Development Commission for the country’s 10 year prospective plan)</a:t>
                      </a:r>
                    </a:p>
                    <a:p>
                      <a:pPr marL="457200" lvl="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2200" b="1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National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Chad (Industrialization and Economic Diversification Plan)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endParaRPr lang="en-US" sz="2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lvl="0" indent="0">
                        <a:buFont typeface="+mj-lt"/>
                        <a:buNone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Strengthened coherence and linkages between national and local voluntary reviews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of Agendas 2030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2063 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(dialogue and decisions at the 6</a:t>
                      </a:r>
                      <a:r>
                        <a:rPr lang="en-US" sz="22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ARFSD; support for VLRs in Accra, Yaoundé, Harare, Victoria Falls, Ngora District, Addis Ababa;</a:t>
                      </a:r>
                      <a:r>
                        <a:rPr lang="en-US" sz="220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DESA global consultations on VLRs</a:t>
                      </a:r>
                      <a:r>
                        <a:rPr lang="en-US" sz="2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1" marR="91431" marT="45711" marB="45711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4329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7F937FB-76FB-404B-B4CE-35D5D6FFAEBE}"/>
              </a:ext>
            </a:extLst>
          </p:cNvPr>
          <p:cNvSpPr/>
          <p:nvPr/>
        </p:nvSpPr>
        <p:spPr>
          <a:xfrm>
            <a:off x="627321" y="0"/>
            <a:ext cx="11089758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2020 Progress on achievements </a:t>
            </a:r>
            <a:r>
              <a:rPr lang="en-US" sz="2000" b="1" dirty="0">
                <a:latin typeface="Century Gothic" panose="020B0502020202020204" pitchFamily="34" charset="0"/>
              </a:rPr>
              <a:t>(all budget sources: 18, 23, 11, 35)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A06049E-A416-4C92-B2B2-577888B02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914142"/>
              </p:ext>
            </p:extLst>
          </p:nvPr>
        </p:nvGraphicFramePr>
        <p:xfrm>
          <a:off x="627321" y="681035"/>
          <a:ext cx="11089758" cy="581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9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made to achieving the result area</a:t>
                      </a:r>
                    </a:p>
                  </a:txBody>
                  <a:tcPr marL="91431" marR="91431" marT="45711" marB="45711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4801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en-AU" sz="2200" b="1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Convening</a:t>
                      </a:r>
                    </a:p>
                    <a:p>
                      <a:pPr marL="0" lvl="0" indent="0">
                        <a:buFont typeface="+mj-lt"/>
                        <a:buNone/>
                      </a:pPr>
                      <a:endParaRPr lang="en-AU" sz="10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lvl="0" indent="-457200">
                        <a:buFont typeface="+mj-lt"/>
                        <a:buAutoNum type="arabicPeriod"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Advancing</a:t>
                      </a:r>
                      <a:r>
                        <a:rPr lang="en-US" sz="2200" b="1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urban policy dialogue and prioritization with the African Union (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 Ministerial meeting on housing and urban development with AU STC No.8</a:t>
                      </a:r>
                      <a:r>
                        <a:rPr lang="en-US" sz="22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in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Feb 2020</a:t>
                      </a:r>
                      <a:r>
                        <a:rPr lang="en-US" sz="22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at World Urban Forum; Africa-France Summit preparations; Regional review of the New Urban Agenda</a:t>
                      </a:r>
                      <a:r>
                        <a:rPr lang="en-US" sz="2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Advancing</a:t>
                      </a:r>
                      <a:r>
                        <a:rPr lang="en-US" sz="2200" b="1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Africa’s urban priorities through g</a:t>
                      </a:r>
                      <a:r>
                        <a:rPr lang="en-US" sz="220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lobal advocacy</a:t>
                      </a:r>
                      <a:r>
                        <a:rPr lang="en-US" sz="2200" b="1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and dialogue </a:t>
                      </a:r>
                      <a:r>
                        <a:rPr lang="en-US" sz="22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(policy dialogues and training at the World Urban Forum, Feb 2020)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2200" b="0" kern="120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b="1" kern="1200" baseline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Think-tank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1000" b="1" kern="1200" baseline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Urban Economic Geography and Regional Trade in Africa (Regional report)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Role of Cities in Domestic Resource Mobilization (Regional Report)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Guidelines for Voluntary Local Review in Africa (Policy guideline)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Urbanization, growth and transformation: Uganda, Ethiopia, Chad (Case Studies)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Accelerating Africa’s Industrialization: Why Cities Matter (Policy Brief)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0" kern="120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 Urban Lens in National Development Planning in Africa (Policy Brief)</a:t>
                      </a:r>
                      <a:endParaRPr lang="en-US" sz="2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1" marR="91431" marT="45711" marB="45711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612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68E984D6-28B0-4384-9801-34774D371025}"/>
              </a:ext>
            </a:extLst>
          </p:cNvPr>
          <p:cNvSpPr/>
          <p:nvPr/>
        </p:nvSpPr>
        <p:spPr>
          <a:xfrm>
            <a:off x="573088" y="141288"/>
            <a:ext cx="11126787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HOW? Delivery modalities – RA3</a:t>
            </a:r>
            <a:endParaRPr lang="en-GB" sz="2400" b="1" dirty="0">
              <a:latin typeface="Century Gothic" panose="020B0502020202020204" pitchFamily="34" charset="0"/>
            </a:endParaRPr>
          </a:p>
        </p:txBody>
      </p:sp>
      <p:grpSp>
        <p:nvGrpSpPr>
          <p:cNvPr id="8195" name="Group 9"/>
          <p:cNvGrpSpPr>
            <a:grpSpLocks/>
          </p:cNvGrpSpPr>
          <p:nvPr/>
        </p:nvGrpSpPr>
        <p:grpSpPr bwMode="auto">
          <a:xfrm>
            <a:off x="4306888" y="896938"/>
            <a:ext cx="3698875" cy="2970212"/>
            <a:chOff x="4307353" y="1010660"/>
            <a:chExt cx="3596518" cy="297079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D60ED35-9706-4B70-88BA-B7736EBF289E}"/>
                </a:ext>
              </a:extLst>
            </p:cNvPr>
            <p:cNvSpPr/>
            <p:nvPr/>
          </p:nvSpPr>
          <p:spPr>
            <a:xfrm>
              <a:off x="4307353" y="1010660"/>
              <a:ext cx="3596518" cy="660529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Target countries + Cities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A0D117E-229C-477A-9996-0A732CD9FCA9}"/>
                </a:ext>
              </a:extLst>
            </p:cNvPr>
            <p:cNvSpPr/>
            <p:nvPr/>
          </p:nvSpPr>
          <p:spPr>
            <a:xfrm>
              <a:off x="4307353" y="1771220"/>
              <a:ext cx="3596518" cy="2210230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Countries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: Chad, Ethiopia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Cities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: Accra (Ghana), Yaoundé (Cameroon), Ngora (Uganda), Victoria Falls (</a:t>
              </a:r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Zimbabwe)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96" name="Group 5"/>
          <p:cNvGrpSpPr>
            <a:grpSpLocks/>
          </p:cNvGrpSpPr>
          <p:nvPr/>
        </p:nvGrpSpPr>
        <p:grpSpPr bwMode="auto">
          <a:xfrm>
            <a:off x="669925" y="896938"/>
            <a:ext cx="3636963" cy="2990850"/>
            <a:chOff x="549623" y="990930"/>
            <a:chExt cx="3519630" cy="299052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7508350-C687-42A5-B0EB-17920E9A077F}"/>
                </a:ext>
              </a:extLst>
            </p:cNvPr>
            <p:cNvSpPr/>
            <p:nvPr/>
          </p:nvSpPr>
          <p:spPr>
            <a:xfrm>
              <a:off x="549623" y="990930"/>
              <a:ext cx="3519630" cy="680962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Alignment with ECA’s strategic directions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EA97B7B-BDC4-48BE-9171-86BDE9ACEA73}"/>
                </a:ext>
              </a:extLst>
            </p:cNvPr>
            <p:cNvSpPr/>
            <p:nvPr/>
          </p:nvSpPr>
          <p:spPr>
            <a:xfrm>
              <a:off x="549623" y="1789354"/>
              <a:ext cx="3519630" cy="2192096"/>
            </a:xfrm>
            <a:custGeom>
              <a:avLst/>
              <a:gdLst>
                <a:gd name="connsiteX0" fmla="*/ 0 w 3351220"/>
                <a:gd name="connsiteY0" fmla="*/ 0 h 3855116"/>
                <a:gd name="connsiteX1" fmla="*/ 3351220 w 3351220"/>
                <a:gd name="connsiteY1" fmla="*/ 0 h 3855116"/>
                <a:gd name="connsiteX2" fmla="*/ 3351220 w 3351220"/>
                <a:gd name="connsiteY2" fmla="*/ 3855116 h 3855116"/>
                <a:gd name="connsiteX3" fmla="*/ 0 w 3351220"/>
                <a:gd name="connsiteY3" fmla="*/ 3855116 h 3855116"/>
                <a:gd name="connsiteX4" fmla="*/ 0 w 3351220"/>
                <a:gd name="connsiteY4" fmla="*/ 0 h 385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855116">
                  <a:moveTo>
                    <a:pt x="0" y="0"/>
                  </a:moveTo>
                  <a:lnTo>
                    <a:pt x="3351220" y="0"/>
                  </a:lnTo>
                  <a:lnTo>
                    <a:pt x="3351220" y="3855116"/>
                  </a:lnTo>
                  <a:lnTo>
                    <a:pt x="0" y="38551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06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607" y="2117090"/>
              <a:ext cx="1495493" cy="799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29" y="2117090"/>
              <a:ext cx="1368641" cy="768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8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30" y="3092871"/>
              <a:ext cx="1368641" cy="793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9" name="Rectangle 1"/>
            <p:cNvSpPr>
              <a:spLocks noChangeArrowheads="1"/>
            </p:cNvSpPr>
            <p:nvPr/>
          </p:nvSpPr>
          <p:spPr bwMode="auto">
            <a:xfrm>
              <a:off x="1037473" y="1821357"/>
              <a:ext cx="2449838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defTabSz="6223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defTabSz="6223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6223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6223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6223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6223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6223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6223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6223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lvl="1" eaLnBrk="1" hangingPunct="1">
                <a:spcBef>
                  <a:spcPct val="0"/>
                </a:spcBef>
                <a:spcAft>
                  <a:spcPct val="15000"/>
                </a:spcAft>
                <a:buFontTx/>
                <a:buNone/>
              </a:pPr>
              <a:r>
                <a:rPr lang="en-US" altLang="en-US" sz="1400" b="1" i="1"/>
                <a:t>(pick the relevant ECA SD icon)</a:t>
              </a:r>
            </a:p>
          </p:txBody>
        </p:sp>
      </p:grp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8129588" y="896938"/>
            <a:ext cx="3521075" cy="5489575"/>
            <a:chOff x="8130276" y="1010660"/>
            <a:chExt cx="3519628" cy="5489733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AA6600C-1385-4FD6-B02D-B7B8795EFE46}"/>
                </a:ext>
              </a:extLst>
            </p:cNvPr>
            <p:cNvSpPr/>
            <p:nvPr/>
          </p:nvSpPr>
          <p:spPr>
            <a:xfrm>
              <a:off x="8130276" y="1010660"/>
              <a:ext cx="3519628" cy="662006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Joint delivery in Countries of Focus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7E34C1F-A242-4170-BA3F-BD4DD5E58842}"/>
                </a:ext>
              </a:extLst>
            </p:cNvPr>
            <p:cNvSpPr/>
            <p:nvPr/>
          </p:nvSpPr>
          <p:spPr>
            <a:xfrm>
              <a:off x="8130276" y="1771094"/>
              <a:ext cx="3519628" cy="4729299"/>
            </a:xfrm>
            <a:custGeom>
              <a:avLst/>
              <a:gdLst>
                <a:gd name="connsiteX0" fmla="*/ 0 w 3351220"/>
                <a:gd name="connsiteY0" fmla="*/ 0 h 3855116"/>
                <a:gd name="connsiteX1" fmla="*/ 3351220 w 3351220"/>
                <a:gd name="connsiteY1" fmla="*/ 0 h 3855116"/>
                <a:gd name="connsiteX2" fmla="*/ 3351220 w 3351220"/>
                <a:gd name="connsiteY2" fmla="*/ 3855116 h 3855116"/>
                <a:gd name="connsiteX3" fmla="*/ 0 w 3351220"/>
                <a:gd name="connsiteY3" fmla="*/ 3855116 h 3855116"/>
                <a:gd name="connsiteX4" fmla="*/ 0 w 3351220"/>
                <a:gd name="connsiteY4" fmla="*/ 0 h 385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855116">
                  <a:moveTo>
                    <a:pt x="0" y="0"/>
                  </a:moveTo>
                  <a:lnTo>
                    <a:pt x="3351220" y="0"/>
                  </a:lnTo>
                  <a:lnTo>
                    <a:pt x="3351220" y="3855116"/>
                  </a:lnTo>
                  <a:lnTo>
                    <a:pt x="0" y="3855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Chad: SRO/ CA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Ethiopia: SRO-EA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Ghana (Accra), Yaoundé (Cameroon) and Zimbabwe (Harare and Victoria Falls- TCND &amp; ACS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Conservation (TCND)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Divisional (e.g. Youth policy; Human Security Index)</a:t>
              </a:r>
            </a:p>
            <a:p>
              <a:pPr marL="685800" lvl="2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98" name="Group 20"/>
          <p:cNvGrpSpPr>
            <a:grpSpLocks/>
          </p:cNvGrpSpPr>
          <p:nvPr/>
        </p:nvGrpSpPr>
        <p:grpSpPr bwMode="auto">
          <a:xfrm>
            <a:off x="549275" y="3992563"/>
            <a:ext cx="7456488" cy="2416175"/>
            <a:chOff x="549624" y="4062542"/>
            <a:chExt cx="7354246" cy="2342601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14B5C662-CBD8-48DB-8A9E-8BEB0B854980}"/>
                </a:ext>
              </a:extLst>
            </p:cNvPr>
            <p:cNvSpPr/>
            <p:nvPr/>
          </p:nvSpPr>
          <p:spPr>
            <a:xfrm>
              <a:off x="549624" y="4062542"/>
              <a:ext cx="7354246" cy="332458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Response to COVID-19</a:t>
              </a: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C5E94847-289B-4B13-9EE1-6F983B3192B1}"/>
                </a:ext>
              </a:extLst>
            </p:cNvPr>
            <p:cNvSpPr/>
            <p:nvPr/>
          </p:nvSpPr>
          <p:spPr>
            <a:xfrm>
              <a:off x="573110" y="4491967"/>
              <a:ext cx="7330760" cy="1913176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        </a:t>
              </a:r>
            </a:p>
          </p:txBody>
        </p:sp>
      </p:grpSp>
      <p:sp>
        <p:nvSpPr>
          <p:cNvPr id="8199" name="Rectangle 1"/>
          <p:cNvSpPr>
            <a:spLocks noChangeArrowheads="1"/>
          </p:cNvSpPr>
          <p:nvPr/>
        </p:nvSpPr>
        <p:spPr bwMode="auto">
          <a:xfrm>
            <a:off x="549275" y="4360277"/>
            <a:ext cx="743267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buAutoNum type="arabicPeriod"/>
            </a:pPr>
            <a:r>
              <a:rPr lang="en-US" altLang="en-US" sz="1650" b="1" dirty="0"/>
              <a:t>Declaration and action plan </a:t>
            </a:r>
            <a:r>
              <a:rPr lang="en-US" altLang="en-US" sz="1650" dirty="0"/>
              <a:t>of the AU STC No.8 on COVID-19 and Public Service, Local Government, Urban Development and Decentralization</a:t>
            </a:r>
          </a:p>
          <a:p>
            <a:pPr marL="342900" indent="-342900">
              <a:buAutoNum type="arabicPeriod"/>
            </a:pPr>
            <a:r>
              <a:rPr lang="en-US" altLang="en-US" sz="1650" b="1" dirty="0"/>
              <a:t>Report </a:t>
            </a:r>
            <a:r>
              <a:rPr lang="en-US" altLang="en-US" sz="1650" dirty="0"/>
              <a:t>on COVID-19 in African Cities (with UN-Habitat, UNCDF, UCLG-Africa, Shelter Afrique) </a:t>
            </a:r>
          </a:p>
          <a:p>
            <a:pPr marL="342900" indent="-342900">
              <a:buAutoNum type="arabicPeriod"/>
            </a:pPr>
            <a:r>
              <a:rPr lang="en-US" altLang="en-US" sz="1650" b="1" dirty="0"/>
              <a:t>DA 13 project</a:t>
            </a:r>
            <a:r>
              <a:rPr lang="en-US" altLang="en-US" sz="1650" dirty="0"/>
              <a:t> on Urban Economic Resilience to COVID-19 (DA 13 project)</a:t>
            </a:r>
          </a:p>
          <a:p>
            <a:pPr marL="342900" indent="-342900">
              <a:buAutoNum type="arabicPeriod"/>
            </a:pPr>
            <a:r>
              <a:rPr lang="en-US" altLang="en-US" sz="1650" b="1" dirty="0"/>
              <a:t>SG’s policy brief</a:t>
            </a:r>
            <a:r>
              <a:rPr lang="en-US" altLang="en-US" sz="1650" dirty="0"/>
              <a:t> on “Cities and COVID-19”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8" y="2986848"/>
            <a:ext cx="1545348" cy="79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7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356589A9-1F1A-4573-9131-8E704E90004C}"/>
              </a:ext>
            </a:extLst>
          </p:cNvPr>
          <p:cNvSpPr/>
          <p:nvPr/>
        </p:nvSpPr>
        <p:spPr>
          <a:xfrm>
            <a:off x="573088" y="217488"/>
            <a:ext cx="11126787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HOW? Delivery modalities – RA3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grpSp>
        <p:nvGrpSpPr>
          <p:cNvPr id="9219" name="Group 18"/>
          <p:cNvGrpSpPr>
            <a:grpSpLocks/>
          </p:cNvGrpSpPr>
          <p:nvPr/>
        </p:nvGrpSpPr>
        <p:grpSpPr bwMode="auto">
          <a:xfrm>
            <a:off x="4335463" y="3994150"/>
            <a:ext cx="3708400" cy="2500313"/>
            <a:chOff x="8151863" y="3938625"/>
            <a:chExt cx="3519948" cy="250027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5D15782-60F2-414E-B6E2-C870010C1F08}"/>
                </a:ext>
              </a:extLst>
            </p:cNvPr>
            <p:cNvSpPr/>
            <p:nvPr/>
          </p:nvSpPr>
          <p:spPr>
            <a:xfrm>
              <a:off x="8151863" y="3938625"/>
              <a:ext cx="3519948" cy="485768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99"/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Gender Mainstreaming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1D9F671-A094-49AB-906E-1246F5DD220D}"/>
                </a:ext>
              </a:extLst>
            </p:cNvPr>
            <p:cNvSpPr/>
            <p:nvPr/>
          </p:nvSpPr>
          <p:spPr>
            <a:xfrm>
              <a:off x="8151863" y="4492655"/>
              <a:ext cx="3519948" cy="1946245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FF">
                <a:alpha val="89804"/>
              </a:srgb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Design</a:t>
              </a: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Project implementation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Capacity development 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20" name="Group 1"/>
          <p:cNvGrpSpPr>
            <a:grpSpLocks/>
          </p:cNvGrpSpPr>
          <p:nvPr/>
        </p:nvGrpSpPr>
        <p:grpSpPr bwMode="auto">
          <a:xfrm>
            <a:off x="574675" y="987425"/>
            <a:ext cx="3622675" cy="2973388"/>
            <a:chOff x="575872" y="973717"/>
            <a:chExt cx="3607046" cy="297346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D712790-C46A-4CA2-A8EE-DA3C01694EFE}"/>
                </a:ext>
              </a:extLst>
            </p:cNvPr>
            <p:cNvSpPr/>
            <p:nvPr/>
          </p:nvSpPr>
          <p:spPr>
            <a:xfrm>
              <a:off x="575872" y="973717"/>
              <a:ext cx="3595982" cy="520713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Contribution to the SDGs 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3BCA7D7-D8F5-4A70-86BD-3D81B34DB770}"/>
                </a:ext>
              </a:extLst>
            </p:cNvPr>
            <p:cNvSpPr/>
            <p:nvPr/>
          </p:nvSpPr>
          <p:spPr>
            <a:xfrm>
              <a:off x="586937" y="1548406"/>
              <a:ext cx="3595981" cy="2398774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Targets 11.1;11.1a</a:t>
              </a: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Target 1.1</a:t>
              </a:r>
            </a:p>
            <a:p>
              <a:pPr marL="228600" lvl="1" indent="-228600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Targets 8.1, 8.2 and 8.3</a:t>
              </a:r>
            </a:p>
          </p:txBody>
        </p:sp>
        <p:pic>
          <p:nvPicPr>
            <p:cNvPr id="9231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502" y="1772581"/>
              <a:ext cx="1052653" cy="105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1" name="Group 5"/>
          <p:cNvGrpSpPr>
            <a:grpSpLocks noChangeAspect="1"/>
          </p:cNvGrpSpPr>
          <p:nvPr/>
        </p:nvGrpSpPr>
        <p:grpSpPr bwMode="auto">
          <a:xfrm>
            <a:off x="4332288" y="965200"/>
            <a:ext cx="3722687" cy="2960688"/>
            <a:chOff x="4332001" y="965264"/>
            <a:chExt cx="3687614" cy="2960086"/>
          </a:xfrm>
        </p:grpSpPr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49BA5166-0496-4107-BA56-AE18D509603E}"/>
                </a:ext>
              </a:extLst>
            </p:cNvPr>
            <p:cNvSpPr/>
            <p:nvPr/>
          </p:nvSpPr>
          <p:spPr>
            <a:xfrm>
              <a:off x="4332001" y="965264"/>
              <a:ext cx="3687614" cy="514245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Follow-up on ARFSD res.</a:t>
              </a: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BEDC5FDC-A604-4BB8-85B3-885BB85468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32001" y="1547759"/>
              <a:ext cx="3676607" cy="2377591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EDF">
                <a:alpha val="89804"/>
              </a:srgb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VLRs</a:t>
              </a:r>
            </a:p>
            <a:p>
              <a:pPr marL="285750" lvl="1" indent="-28575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Regional guide on VLRs</a:t>
              </a:r>
            </a:p>
            <a:p>
              <a:pPr marL="285750" lvl="1" indent="-28575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Support to additional local governments to conduct VLRs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22" name="Group 8"/>
          <p:cNvGrpSpPr>
            <a:grpSpLocks/>
          </p:cNvGrpSpPr>
          <p:nvPr/>
        </p:nvGrpSpPr>
        <p:grpSpPr bwMode="auto">
          <a:xfrm>
            <a:off x="619125" y="3994150"/>
            <a:ext cx="3578225" cy="2444750"/>
            <a:chOff x="619452" y="3909341"/>
            <a:chExt cx="3552934" cy="2529559"/>
          </a:xfrm>
        </p:grpSpPr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16E943FC-D2B3-4A57-B459-44D5014528C4}"/>
                </a:ext>
              </a:extLst>
            </p:cNvPr>
            <p:cNvSpPr/>
            <p:nvPr/>
          </p:nvSpPr>
          <p:spPr>
            <a:xfrm>
              <a:off x="619452" y="3909341"/>
              <a:ext cx="3552934" cy="514125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OIBCs (if applicable)</a:t>
              </a: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357A54DA-3E26-46C3-AE76-AE748F92B101}"/>
                </a:ext>
              </a:extLst>
            </p:cNvPr>
            <p:cNvSpPr/>
            <p:nvPr/>
          </p:nvSpPr>
          <p:spPr>
            <a:xfrm>
              <a:off x="619452" y="4492454"/>
              <a:ext cx="3552934" cy="1946446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89804"/>
              </a:scheme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Leveraging new technologies and enabling digital transitions</a:t>
              </a:r>
            </a:p>
          </p:txBody>
        </p:sp>
      </p:grpSp>
      <p:sp>
        <p:nvSpPr>
          <p:cNvPr id="40" name="Freeform 31">
            <a:extLst>
              <a:ext uri="{FF2B5EF4-FFF2-40B4-BE49-F238E27FC236}">
                <a16:creationId xmlns:a16="http://schemas.microsoft.com/office/drawing/2014/main" id="{6A047082-C72E-495C-BB8D-45AF7CB9AB3B}"/>
              </a:ext>
            </a:extLst>
          </p:cNvPr>
          <p:cNvSpPr/>
          <p:nvPr/>
        </p:nvSpPr>
        <p:spPr>
          <a:xfrm>
            <a:off x="8199438" y="960438"/>
            <a:ext cx="3500437" cy="514350"/>
          </a:xfrm>
          <a:custGeom>
            <a:avLst/>
            <a:gdLst>
              <a:gd name="connsiteX0" fmla="*/ 0 w 3351220"/>
              <a:gd name="connsiteY0" fmla="*/ 0 h 1340488"/>
              <a:gd name="connsiteX1" fmla="*/ 3351220 w 3351220"/>
              <a:gd name="connsiteY1" fmla="*/ 0 h 1340488"/>
              <a:gd name="connsiteX2" fmla="*/ 3351220 w 3351220"/>
              <a:gd name="connsiteY2" fmla="*/ 1340488 h 1340488"/>
              <a:gd name="connsiteX3" fmla="*/ 0 w 3351220"/>
              <a:gd name="connsiteY3" fmla="*/ 1340488 h 1340488"/>
              <a:gd name="connsiteX4" fmla="*/ 0 w 3351220"/>
              <a:gd name="connsiteY4" fmla="*/ 0 h 134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1220" h="1340488">
                <a:moveTo>
                  <a:pt x="0" y="0"/>
                </a:moveTo>
                <a:lnTo>
                  <a:pt x="3351220" y="0"/>
                </a:lnTo>
                <a:lnTo>
                  <a:pt x="3351220" y="1340488"/>
                </a:lnTo>
                <a:lnTo>
                  <a:pt x="0" y="134048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2240" tIns="81280" rIns="142240" bIns="81280" spcCol="1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Partnerships (external)</a:t>
            </a:r>
          </a:p>
        </p:txBody>
      </p:sp>
      <p:sp>
        <p:nvSpPr>
          <p:cNvPr id="41" name="Freeform 32">
            <a:extLst>
              <a:ext uri="{FF2B5EF4-FFF2-40B4-BE49-F238E27FC236}">
                <a16:creationId xmlns:a16="http://schemas.microsoft.com/office/drawing/2014/main" id="{C4574C33-AE5F-4363-96A7-19EE7E4D839E}"/>
              </a:ext>
            </a:extLst>
          </p:cNvPr>
          <p:cNvSpPr/>
          <p:nvPr/>
        </p:nvSpPr>
        <p:spPr>
          <a:xfrm>
            <a:off x="8199438" y="1543050"/>
            <a:ext cx="3500437" cy="4895850"/>
          </a:xfrm>
          <a:custGeom>
            <a:avLst/>
            <a:gdLst>
              <a:gd name="connsiteX0" fmla="*/ 0 w 3351220"/>
              <a:gd name="connsiteY0" fmla="*/ 0 h 3753438"/>
              <a:gd name="connsiteX1" fmla="*/ 3351220 w 3351220"/>
              <a:gd name="connsiteY1" fmla="*/ 0 h 3753438"/>
              <a:gd name="connsiteX2" fmla="*/ 3351220 w 3351220"/>
              <a:gd name="connsiteY2" fmla="*/ 3753438 h 3753438"/>
              <a:gd name="connsiteX3" fmla="*/ 0 w 3351220"/>
              <a:gd name="connsiteY3" fmla="*/ 3753438 h 3753438"/>
              <a:gd name="connsiteX4" fmla="*/ 0 w 3351220"/>
              <a:gd name="connsiteY4" fmla="*/ 0 h 375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1220" h="3753438">
                <a:moveTo>
                  <a:pt x="0" y="0"/>
                </a:moveTo>
                <a:lnTo>
                  <a:pt x="3351220" y="0"/>
                </a:lnTo>
                <a:lnTo>
                  <a:pt x="3351220" y="3753438"/>
                </a:lnTo>
                <a:lnTo>
                  <a:pt x="0" y="3753438"/>
                </a:lnTo>
                <a:lnTo>
                  <a:pt x="0" y="0"/>
                </a:lnTo>
                <a:close/>
              </a:path>
            </a:pathLst>
          </a:custGeom>
          <a:solidFill>
            <a:srgbClr val="FFE5E5">
              <a:alpha val="89804"/>
            </a:srgbClr>
          </a:solidFill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6680" tIns="106680" rIns="142240" bIns="160020" spcCol="1270"/>
          <a:lstStyle/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AU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(Political Affairs) on the New Urban Agenda, Africa-France Summit, COVID-19, VLRs</a:t>
            </a:r>
          </a:p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UN Habitat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on the New Urban Agenda, Africa-France Summit, COVID-19, VLRs</a:t>
            </a:r>
          </a:p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UNCDF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on COVID-19</a:t>
            </a:r>
          </a:p>
          <a:p>
            <a:pPr marL="0" lvl="1" defTabSz="889000">
              <a:lnSpc>
                <a:spcPct val="90000"/>
              </a:lnSpc>
              <a:spcAft>
                <a:spcPct val="15000"/>
              </a:spcAft>
              <a:defRPr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Regional Commissions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on the New Urban Agenda, COVID-19</a:t>
            </a:r>
          </a:p>
          <a:p>
            <a:pPr marL="0" lvl="1" defTabSz="889000">
              <a:lnSpc>
                <a:spcPct val="90000"/>
              </a:lnSpc>
              <a:spcAft>
                <a:spcPct val="15000"/>
              </a:spcAft>
              <a:defRPr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UCLG-Africa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on COVID-19</a:t>
            </a:r>
          </a:p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Brookings Institution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on urbanization and economic growth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40" y="1786269"/>
            <a:ext cx="1093020" cy="10526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975" y="1861332"/>
            <a:ext cx="977560" cy="9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07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4" descr="Image result for SDGs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3" name="AutoShape 6" descr="Image result for SDGs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4" name="AutoShape 2" descr="Image result for challenges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0245" name="Group 11"/>
          <p:cNvGrpSpPr>
            <a:grpSpLocks/>
          </p:cNvGrpSpPr>
          <p:nvPr/>
        </p:nvGrpSpPr>
        <p:grpSpPr bwMode="auto">
          <a:xfrm>
            <a:off x="573088" y="1109663"/>
            <a:ext cx="11056937" cy="952500"/>
            <a:chOff x="629399" y="1961853"/>
            <a:chExt cx="8136946" cy="797284"/>
          </a:xfrm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27781016-4A61-4365-9750-5BEC0928AD87}"/>
                </a:ext>
              </a:extLst>
            </p:cNvPr>
            <p:cNvSpPr/>
            <p:nvPr/>
          </p:nvSpPr>
          <p:spPr>
            <a:xfrm>
              <a:off x="1213522" y="2001310"/>
              <a:ext cx="3441605" cy="714895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Key challenges</a:t>
              </a:r>
              <a:endParaRPr lang="en-US" b="1" dirty="0"/>
            </a:p>
          </p:txBody>
        </p:sp>
        <p:sp>
          <p:nvSpPr>
            <p:cNvPr id="17" name="Left Arrow 16">
              <a:extLst>
                <a:ext uri="{FF2B5EF4-FFF2-40B4-BE49-F238E27FC236}">
                  <a16:creationId xmlns:a16="http://schemas.microsoft.com/office/drawing/2014/main" id="{83A9D756-FA2A-4916-93E8-A130A64B2F41}"/>
                </a:ext>
              </a:extLst>
            </p:cNvPr>
            <p:cNvSpPr/>
            <p:nvPr/>
          </p:nvSpPr>
          <p:spPr>
            <a:xfrm>
              <a:off x="4798186" y="1973368"/>
              <a:ext cx="3400893" cy="714895"/>
            </a:xfrm>
            <a:prstGeom prst="leftArrow">
              <a:avLst/>
            </a:prstGeom>
            <a:solidFill>
              <a:schemeClr val="accent1">
                <a:lumMod val="75000"/>
              </a:schemeClr>
            </a:solidFill>
            <a:effectLst>
              <a:glow rad="101600">
                <a:schemeClr val="accent1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Lessons learnt</a:t>
              </a:r>
            </a:p>
          </p:txBody>
        </p:sp>
        <p:pic>
          <p:nvPicPr>
            <p:cNvPr id="10255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399" y="1961853"/>
              <a:ext cx="584123" cy="793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6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9791" y="2043563"/>
              <a:ext cx="526554" cy="715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Rectângulo arredondado 8">
            <a:extLst>
              <a:ext uri="{FF2B5EF4-FFF2-40B4-BE49-F238E27FC236}">
                <a16:creationId xmlns:a16="http://schemas.microsoft.com/office/drawing/2014/main" id="{BFF7BB93-0881-4306-9F48-FB3C90712542}"/>
              </a:ext>
            </a:extLst>
          </p:cNvPr>
          <p:cNvSpPr/>
          <p:nvPr/>
        </p:nvSpPr>
        <p:spPr>
          <a:xfrm>
            <a:off x="319088" y="196850"/>
            <a:ext cx="11553825" cy="74771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Century Gothic" panose="020B0502020202020204" pitchFamily="34" charset="0"/>
              </a:rPr>
              <a:t>Status update: Key challenges and lessons learnt – RA3 </a:t>
            </a:r>
            <a:endParaRPr lang="en-GB" sz="3200" b="1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53B551-6113-4C48-AA91-7CB050AED1CE}"/>
              </a:ext>
            </a:extLst>
          </p:cNvPr>
          <p:cNvSpPr txBox="1"/>
          <p:nvPr/>
        </p:nvSpPr>
        <p:spPr>
          <a:xfrm>
            <a:off x="620713" y="2105025"/>
            <a:ext cx="5345112" cy="43396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COVID-19</a:t>
            </a:r>
            <a:r>
              <a:rPr lang="en-US" sz="2000" dirty="0"/>
              <a:t> related impacts present implementation constraints and new demands.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Postponement of technical assistance activities especially in country consultations and events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Slower data, responses and information from countries and partners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Shifting member State priorities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Capacities for </a:t>
            </a:r>
            <a:r>
              <a:rPr lang="en-US" sz="2000" b="1" dirty="0"/>
              <a:t>sustained technical support</a:t>
            </a:r>
            <a:r>
              <a:rPr lang="en-US" sz="2000" dirty="0"/>
              <a:t> over time constrained beyond the end of projects.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9C43DD-CEEB-4B83-BF07-14FDE7AF4353}"/>
              </a:ext>
            </a:extLst>
          </p:cNvPr>
          <p:cNvSpPr txBox="1"/>
          <p:nvPr/>
        </p:nvSpPr>
        <p:spPr>
          <a:xfrm>
            <a:off x="6226175" y="2155825"/>
            <a:ext cx="5202238" cy="43396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Integrating COVID-19</a:t>
            </a:r>
            <a:r>
              <a:rPr lang="en-US" sz="2000" dirty="0"/>
              <a:t> into ongoing &amp; planned work.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The relevance and value of </a:t>
            </a:r>
            <a:r>
              <a:rPr lang="en-US" sz="2000" b="1" dirty="0"/>
              <a:t>virtual engagement</a:t>
            </a:r>
            <a:r>
              <a:rPr lang="en-US" sz="2000" dirty="0"/>
              <a:t> as a mode of delivery for operations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A focus on </a:t>
            </a:r>
            <a:r>
              <a:rPr lang="en-US" sz="2000" b="1" dirty="0"/>
              <a:t>same countries &amp; cities </a:t>
            </a:r>
            <a:r>
              <a:rPr lang="en-US" sz="2000" dirty="0"/>
              <a:t>for different deliverables, improves outreach and impact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The power of </a:t>
            </a:r>
            <a:r>
              <a:rPr lang="en-US" sz="2000" b="1" dirty="0"/>
              <a:t>partnerships</a:t>
            </a:r>
            <a:r>
              <a:rPr lang="en-US" sz="2000" dirty="0"/>
              <a:t> to deliver under resource constraints.</a:t>
            </a:r>
            <a:endParaRPr lang="en-US" dirty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86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3884613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24975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A9B82AF11BF543B627E48F61248C3D" ma:contentTypeVersion="13" ma:contentTypeDescription="Create a new document." ma:contentTypeScope="" ma:versionID="ae99673ab42e62cbe714838f9bb2a7bc">
  <xsd:schema xmlns:xsd="http://www.w3.org/2001/XMLSchema" xmlns:xs="http://www.w3.org/2001/XMLSchema" xmlns:p="http://schemas.microsoft.com/office/2006/metadata/properties" xmlns:ns3="95e5e678-43ad-40d1-ac60-f89d2cdf5b98" xmlns:ns4="66598c8a-6b47-4fa5-ac2b-785d0e3e46d1" targetNamespace="http://schemas.microsoft.com/office/2006/metadata/properties" ma:root="true" ma:fieldsID="bd14fe3b8e0c67490020f7c3700caca3" ns3:_="" ns4:_="">
    <xsd:import namespace="95e5e678-43ad-40d1-ac60-f89d2cdf5b98"/>
    <xsd:import namespace="66598c8a-6b47-4fa5-ac2b-785d0e3e46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5e678-43ad-40d1-ac60-f89d2cdf5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98c8a-6b47-4fa5-ac2b-785d0e3e46d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55995F-92E0-4C51-A9B1-409F6110F724}">
  <ds:schemaRefs>
    <ds:schemaRef ds:uri="http://purl.org/dc/elements/1.1/"/>
    <ds:schemaRef ds:uri="95e5e678-43ad-40d1-ac60-f89d2cdf5b9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66598c8a-6b47-4fa5-ac2b-785d0e3e46d1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C9FF0E-3279-42BE-81D1-227D53CAB9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e5e678-43ad-40d1-ac60-f89d2cdf5b98"/>
    <ds:schemaRef ds:uri="66598c8a-6b47-4fa5-ac2b-785d0e3e46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BFAB93-45CF-49C7-AA99-293A89B934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859</Words>
  <Application>Microsoft Office PowerPoint</Application>
  <PresentationFormat>Widescreen</PresentationFormat>
  <Paragraphs>118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MS PGothic</vt:lpstr>
      <vt:lpstr>Arial</vt:lpstr>
      <vt:lpstr>Calibri</vt:lpstr>
      <vt:lpstr>Calibri Light</vt:lpstr>
      <vt:lpstr>Century Gothic</vt:lpstr>
      <vt:lpstr>Lato</vt:lpstr>
      <vt:lpstr>Lucida Sans</vt:lpstr>
      <vt:lpstr>Wingdings</vt:lpstr>
      <vt:lpstr>Office Theme</vt:lpstr>
      <vt:lpstr>URBANIZATION AND DEVELOPMENT SECTION  Edlam Yemeru Chief, Urbanization and Development Section Gender, Poverty and Social Policy Division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Mahelet Guoshe</cp:lastModifiedBy>
  <cp:revision>121</cp:revision>
  <dcterms:created xsi:type="dcterms:W3CDTF">2020-03-26T10:12:40Z</dcterms:created>
  <dcterms:modified xsi:type="dcterms:W3CDTF">2020-07-23T06:37:24Z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0x010100F6A9B82AF11BF543B627E48F61248C3D</vt:lpwstr>
  </property>
</Properties>
</file>