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257" r:id="rId2"/>
    <p:sldId id="304" r:id="rId3"/>
    <p:sldId id="277" r:id="rId4"/>
    <p:sldId id="302" r:id="rId5"/>
    <p:sldId id="299" r:id="rId6"/>
    <p:sldId id="303" r:id="rId7"/>
    <p:sldId id="301" r:id="rId8"/>
    <p:sldId id="271" r:id="rId9"/>
    <p:sldId id="270" r:id="rId10"/>
    <p:sldId id="293" r:id="rId11"/>
    <p:sldId id="291" r:id="rId12"/>
    <p:sldId id="265" r:id="rId13"/>
  </p:sldIdLst>
  <p:sldSz cx="12192000" cy="6858000"/>
  <p:notesSz cx="6858000" cy="91440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E5E5"/>
    <a:srgbClr val="FFCCCC"/>
    <a:srgbClr val="FFF8E5"/>
    <a:srgbClr val="FFF4D5"/>
    <a:srgbClr val="CC0099"/>
    <a:srgbClr val="FFCCFF"/>
    <a:srgbClr val="FF99CC"/>
    <a:srgbClr val="FF99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975" autoAdjust="0"/>
    <p:restoredTop sz="94660"/>
  </p:normalViewPr>
  <p:slideViewPr>
    <p:cSldViewPr snapToGrid="0">
      <p:cViewPr varScale="1">
        <p:scale>
          <a:sx n="63" d="100"/>
          <a:sy n="63" d="100"/>
        </p:scale>
        <p:origin x="728" y="6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966ADE5D-9E4A-43F8-BE8F-ACB88744DD8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a:defRPr/>
            </a:pPr>
            <a:endParaRPr lang="en-US"/>
          </a:p>
        </p:txBody>
      </p:sp>
      <p:sp>
        <p:nvSpPr>
          <p:cNvPr id="3" name="Date Placeholder 2">
            <a:extLst>
              <a:ext uri="{FF2B5EF4-FFF2-40B4-BE49-F238E27FC236}">
                <a16:creationId xmlns:a16="http://schemas.microsoft.com/office/drawing/2014/main" id="{15E7B8DB-941E-494B-BDCA-2BACC4C44789}"/>
              </a:ext>
            </a:extLst>
          </p:cNvPr>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pPr>
              <a:defRPr/>
            </a:pPr>
            <a:fld id="{94AFD934-A60D-4F5C-ACF6-9F6FD00ADA01}" type="datetimeFigureOut">
              <a:rPr lang="en-US"/>
              <a:pPr>
                <a:defRPr/>
              </a:pPr>
              <a:t>7/16/2020</a:t>
            </a:fld>
            <a:endParaRPr lang="en-US"/>
          </a:p>
        </p:txBody>
      </p:sp>
      <p:sp>
        <p:nvSpPr>
          <p:cNvPr id="4" name="Slide Image Placeholder 3">
            <a:extLst>
              <a:ext uri="{FF2B5EF4-FFF2-40B4-BE49-F238E27FC236}">
                <a16:creationId xmlns:a16="http://schemas.microsoft.com/office/drawing/2014/main" id="{D1429E6C-9990-4EC2-8088-E8942725A79C}"/>
              </a:ext>
            </a:extLst>
          </p:cNvPr>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a:extLst>
              <a:ext uri="{FF2B5EF4-FFF2-40B4-BE49-F238E27FC236}">
                <a16:creationId xmlns:a16="http://schemas.microsoft.com/office/drawing/2014/main" id="{96962C69-7F54-497B-82AD-945F97D4A4EA}"/>
              </a:ext>
            </a:extLst>
          </p:cNvPr>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id="{1FFAE50D-6C0C-4596-BFA9-FA6FFBA399B8}"/>
              </a:ext>
            </a:extLst>
          </p:cNvPr>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a:defRPr/>
            </a:pPr>
            <a:endParaRPr lang="en-US"/>
          </a:p>
        </p:txBody>
      </p:sp>
      <p:sp>
        <p:nvSpPr>
          <p:cNvPr id="7" name="Slide Number Placeholder 6">
            <a:extLst>
              <a:ext uri="{FF2B5EF4-FFF2-40B4-BE49-F238E27FC236}">
                <a16:creationId xmlns:a16="http://schemas.microsoft.com/office/drawing/2014/main" id="{CD2B2069-99FB-47EB-BB40-CE92B4981C50}"/>
              </a:ext>
            </a:extLst>
          </p:cNvPr>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a:defRPr/>
            </a:pPr>
            <a:fld id="{1A9D0B35-B946-403D-B5AC-9588465DAB65}"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lide Image Placeholder 1">
            <a:extLst>
              <a:ext uri="{FF2B5EF4-FFF2-40B4-BE49-F238E27FC236}">
                <a16:creationId xmlns:a16="http://schemas.microsoft.com/office/drawing/2014/main" id="{739AED40-F47E-44E7-8FA8-95FB95972750}"/>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3" name="Notes Placeholder 2">
            <a:extLst>
              <a:ext uri="{FF2B5EF4-FFF2-40B4-BE49-F238E27FC236}">
                <a16:creationId xmlns:a16="http://schemas.microsoft.com/office/drawing/2014/main" id="{18A5EE2A-F935-4267-A15E-D259950034A9}"/>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a:t>SDG 8 target 8.3 promote development oriented policies that support productive activities, decent job creation, entrepreneurship, </a:t>
            </a:r>
            <a:r>
              <a:rPr lang="en-US" altLang="en-US" b="1"/>
              <a:t>creativity and innovation, and encourage the formalization</a:t>
            </a:r>
            <a:r>
              <a:rPr lang="en-US" altLang="en-US"/>
              <a:t> and growth </a:t>
            </a:r>
            <a:r>
              <a:rPr lang="en-US" altLang="en-US" b="1"/>
              <a:t>of micro-,small-and medium-sized enterprises</a:t>
            </a:r>
            <a:r>
              <a:rPr lang="en-US" altLang="en-US"/>
              <a:t> (MSMSE policies, and progressively achieve greater equality, to</a:t>
            </a:r>
          </a:p>
          <a:p>
            <a:pPr eaLnBrk="1" hangingPunct="1">
              <a:spcBef>
                <a:spcPct val="0"/>
              </a:spcBef>
            </a:pPr>
            <a:r>
              <a:rPr lang="en-US" altLang="en-US"/>
              <a:t>SDG 16(), target 16.9: By 2030, provide legal identity for all, including birth registration</a:t>
            </a:r>
          </a:p>
          <a:p>
            <a:pPr eaLnBrk="1" hangingPunct="1">
              <a:spcBef>
                <a:spcPct val="0"/>
              </a:spcBef>
            </a:pPr>
            <a:r>
              <a:rPr lang="en-US" altLang="en-US"/>
              <a:t>SDGl 17), target 17.9 Enhance international support for implementing effective and targeted capacity building in developing countries to support national plans to implement SDGs,</a:t>
            </a:r>
          </a:p>
          <a:p>
            <a:pPr eaLnBrk="1" hangingPunct="1">
              <a:spcBef>
                <a:spcPct val="0"/>
              </a:spcBef>
            </a:pPr>
            <a:r>
              <a:rPr lang="en-US" altLang="en-US"/>
              <a:t>SDG 4 target 4.3 By 2030, ensure equal access for all women and men to affordable and quality technical, vocational and tertiary education, including university </a:t>
            </a:r>
          </a:p>
          <a:p>
            <a:pPr eaLnBrk="1" hangingPunct="1">
              <a:spcBef>
                <a:spcPct val="0"/>
              </a:spcBef>
            </a:pPr>
            <a:r>
              <a:rPr lang="en-US" altLang="en-US"/>
              <a:t>SDG 5 Target 5A Undertake reforms to give women equal rights to economic resources, as well as access to ownership and control over land and other forms of property, financial services, inheritance and natural resources, in accordance with national laws</a:t>
            </a:r>
          </a:p>
          <a:p>
            <a:pPr eaLnBrk="1" hangingPunct="1">
              <a:spcBef>
                <a:spcPct val="0"/>
              </a:spcBef>
            </a:pPr>
            <a:endParaRPr lang="en-US" altLang="en-US"/>
          </a:p>
        </p:txBody>
      </p:sp>
      <p:sp>
        <p:nvSpPr>
          <p:cNvPr id="15364" name="Slide Number Placeholder 3">
            <a:extLst>
              <a:ext uri="{FF2B5EF4-FFF2-40B4-BE49-F238E27FC236}">
                <a16:creationId xmlns:a16="http://schemas.microsoft.com/office/drawing/2014/main" id="{0D08ADAD-158C-4EDB-B743-2C281417D0D7}"/>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BB8ABFAE-FFD1-4011-868C-6CF86E3C58A1}" type="slidenum">
              <a:rPr lang="en-US" altLang="en-US" smtClean="0"/>
              <a:pPr/>
              <a:t>9</a:t>
            </a:fld>
            <a:endParaRPr lang="en-US"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9861E84E-D092-4182-A54A-D163D7FAC5DE}"/>
              </a:ext>
            </a:extLst>
          </p:cNvPr>
          <p:cNvSpPr>
            <a:spLocks noGrp="1"/>
          </p:cNvSpPr>
          <p:nvPr>
            <p:ph type="dt" sz="half" idx="10"/>
          </p:nvPr>
        </p:nvSpPr>
        <p:spPr/>
        <p:txBody>
          <a:bodyPr/>
          <a:lstStyle>
            <a:lvl1pPr>
              <a:defRPr/>
            </a:lvl1pPr>
          </a:lstStyle>
          <a:p>
            <a:pPr>
              <a:defRPr/>
            </a:pPr>
            <a:fld id="{F0F8B7A4-2DC5-45DA-85C7-F30D5CC2C62D}" type="datetimeFigureOut">
              <a:rPr lang="en-GB"/>
              <a:pPr>
                <a:defRPr/>
              </a:pPr>
              <a:t>16/07/2020</a:t>
            </a:fld>
            <a:endParaRPr lang="en-GB"/>
          </a:p>
        </p:txBody>
      </p:sp>
      <p:sp>
        <p:nvSpPr>
          <p:cNvPr id="5" name="Footer Placeholder 4">
            <a:extLst>
              <a:ext uri="{FF2B5EF4-FFF2-40B4-BE49-F238E27FC236}">
                <a16:creationId xmlns:a16="http://schemas.microsoft.com/office/drawing/2014/main" id="{17EAAB25-9199-41CE-8BF3-B32D91C2037E}"/>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4DFEAAB0-B5E2-453A-B21E-7D90C017FA74}"/>
              </a:ext>
            </a:extLst>
          </p:cNvPr>
          <p:cNvSpPr>
            <a:spLocks noGrp="1"/>
          </p:cNvSpPr>
          <p:nvPr>
            <p:ph type="sldNum" sz="quarter" idx="12"/>
          </p:nvPr>
        </p:nvSpPr>
        <p:spPr/>
        <p:txBody>
          <a:bodyPr/>
          <a:lstStyle>
            <a:lvl1pPr>
              <a:defRPr/>
            </a:lvl1pPr>
          </a:lstStyle>
          <a:p>
            <a:pPr>
              <a:defRPr/>
            </a:pPr>
            <a:fld id="{F297F02E-A5CB-471E-989B-0BFBFADC7C3F}" type="slidenum">
              <a:rPr lang="en-GB" altLang="en-US"/>
              <a:pPr>
                <a:defRPr/>
              </a:pPr>
              <a:t>‹#›</a:t>
            </a:fld>
            <a:endParaRPr lang="en-GB" altLang="en-US"/>
          </a:p>
        </p:txBody>
      </p:sp>
    </p:spTree>
    <p:extLst>
      <p:ext uri="{BB962C8B-B14F-4D97-AF65-F5344CB8AC3E}">
        <p14:creationId xmlns:p14="http://schemas.microsoft.com/office/powerpoint/2010/main" val="9249779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p:cNvPr>
          <p:cNvSpPr>
            <a:spLocks noGrp="1"/>
          </p:cNvSpPr>
          <p:nvPr>
            <p:ph type="title"/>
          </p:nvPr>
        </p:nvSpPr>
        <p:spPr/>
        <p:txBody>
          <a:bodyPr/>
          <a:lstStyle/>
          <a:p>
            <a:r>
              <a:rPr lang="en-US"/>
              <a:t>Click to edit Master title style</a:t>
            </a:r>
            <a:endParaRPr lang="en-GB"/>
          </a:p>
        </p:txBody>
      </p:sp>
      <p:sp>
        <p:nvSpPr>
          <p:cNvPr id="3" name="Content Placeholder 2">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B1062A4-7C07-4B06-B4D4-5109F9EB23FF}"/>
              </a:ext>
            </a:extLst>
          </p:cNvPr>
          <p:cNvSpPr>
            <a:spLocks noGrp="1"/>
          </p:cNvSpPr>
          <p:nvPr>
            <p:ph type="dt" sz="half" idx="10"/>
          </p:nvPr>
        </p:nvSpPr>
        <p:spPr/>
        <p:txBody>
          <a:bodyPr/>
          <a:lstStyle>
            <a:lvl1pPr>
              <a:defRPr/>
            </a:lvl1pPr>
          </a:lstStyle>
          <a:p>
            <a:pPr>
              <a:defRPr/>
            </a:pPr>
            <a:fld id="{5DFC9D97-753D-4AD2-AC81-7A58E9375897}" type="datetimeFigureOut">
              <a:rPr lang="en-GB"/>
              <a:pPr>
                <a:defRPr/>
              </a:pPr>
              <a:t>16/07/2020</a:t>
            </a:fld>
            <a:endParaRPr lang="en-GB"/>
          </a:p>
        </p:txBody>
      </p:sp>
      <p:sp>
        <p:nvSpPr>
          <p:cNvPr id="5" name="Footer Placeholder 4">
            <a:extLst>
              <a:ext uri="{FF2B5EF4-FFF2-40B4-BE49-F238E27FC236}">
                <a16:creationId xmlns:a16="http://schemas.microsoft.com/office/drawing/2014/main" id="{5368029C-0C51-4B4E-B5E3-9873255467C4}"/>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760DFB09-5CF6-449B-8C14-6AD7421972AE}"/>
              </a:ext>
            </a:extLst>
          </p:cNvPr>
          <p:cNvSpPr>
            <a:spLocks noGrp="1"/>
          </p:cNvSpPr>
          <p:nvPr>
            <p:ph type="sldNum" sz="quarter" idx="12"/>
          </p:nvPr>
        </p:nvSpPr>
        <p:spPr/>
        <p:txBody>
          <a:bodyPr/>
          <a:lstStyle>
            <a:lvl1pPr>
              <a:defRPr/>
            </a:lvl1pPr>
          </a:lstStyle>
          <a:p>
            <a:pPr>
              <a:defRPr/>
            </a:pPr>
            <a:fld id="{1756033A-E617-4DF7-8E16-FBB7AA189CE8}" type="slidenum">
              <a:rPr lang="en-GB" altLang="en-US"/>
              <a:pPr>
                <a:defRPr/>
              </a:pPr>
              <a:t>‹#›</a:t>
            </a:fld>
            <a:endParaRPr lang="en-GB" altLang="en-US"/>
          </a:p>
        </p:txBody>
      </p:sp>
    </p:spTree>
    <p:extLst>
      <p:ext uri="{BB962C8B-B14F-4D97-AF65-F5344CB8AC3E}">
        <p14:creationId xmlns:p14="http://schemas.microsoft.com/office/powerpoint/2010/main" val="7543030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DDD3A44-68B2-4886-A774-49E6990823BC}"/>
              </a:ext>
            </a:extLst>
          </p:cNvPr>
          <p:cNvSpPr>
            <a:spLocks noGrp="1"/>
          </p:cNvSpPr>
          <p:nvPr>
            <p:ph type="dt" sz="half" idx="10"/>
          </p:nvPr>
        </p:nvSpPr>
        <p:spPr/>
        <p:txBody>
          <a:bodyPr/>
          <a:lstStyle>
            <a:lvl1pPr>
              <a:defRPr/>
            </a:lvl1pPr>
          </a:lstStyle>
          <a:p>
            <a:pPr>
              <a:defRPr/>
            </a:pPr>
            <a:fld id="{9FF7D6C4-0855-4F8D-AC40-A14F6D2F909B}" type="datetimeFigureOut">
              <a:rPr lang="en-GB"/>
              <a:pPr>
                <a:defRPr/>
              </a:pPr>
              <a:t>16/07/2020</a:t>
            </a:fld>
            <a:endParaRPr lang="en-GB"/>
          </a:p>
        </p:txBody>
      </p:sp>
      <p:sp>
        <p:nvSpPr>
          <p:cNvPr id="5" name="Footer Placeholder 4">
            <a:extLst>
              <a:ext uri="{FF2B5EF4-FFF2-40B4-BE49-F238E27FC236}">
                <a16:creationId xmlns:a16="http://schemas.microsoft.com/office/drawing/2014/main" id="{AAA0593A-3C4B-4FEB-91E6-60AE238B3CC6}"/>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90490B59-BD5A-46CF-A297-F13B34390DCF}"/>
              </a:ext>
            </a:extLst>
          </p:cNvPr>
          <p:cNvSpPr>
            <a:spLocks noGrp="1"/>
          </p:cNvSpPr>
          <p:nvPr>
            <p:ph type="sldNum" sz="quarter" idx="12"/>
          </p:nvPr>
        </p:nvSpPr>
        <p:spPr/>
        <p:txBody>
          <a:bodyPr/>
          <a:lstStyle>
            <a:lvl1pPr>
              <a:defRPr/>
            </a:lvl1pPr>
          </a:lstStyle>
          <a:p>
            <a:pPr>
              <a:defRPr/>
            </a:pPr>
            <a:fld id="{EB4DF40C-4997-499D-8AB6-FC003F3A4C26}" type="slidenum">
              <a:rPr lang="en-GB" altLang="en-US"/>
              <a:pPr>
                <a:defRPr/>
              </a:pPr>
              <a:t>‹#›</a:t>
            </a:fld>
            <a:endParaRPr lang="en-GB" altLang="en-US"/>
          </a:p>
        </p:txBody>
      </p:sp>
    </p:spTree>
    <p:extLst>
      <p:ext uri="{BB962C8B-B14F-4D97-AF65-F5344CB8AC3E}">
        <p14:creationId xmlns:p14="http://schemas.microsoft.com/office/powerpoint/2010/main" val="30617351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p:cNvPr>
          <p:cNvSpPr>
            <a:spLocks noGrp="1"/>
          </p:cNvSpPr>
          <p:nvPr>
            <p:ph type="title"/>
          </p:nvPr>
        </p:nvSpPr>
        <p:spPr/>
        <p:txBody>
          <a:bodyPr/>
          <a:lstStyle/>
          <a:p>
            <a:r>
              <a:rPr lang="en-US"/>
              <a:t>Click to edit Master title style</a:t>
            </a:r>
            <a:endParaRPr lang="en-GB"/>
          </a:p>
        </p:txBody>
      </p:sp>
      <p:sp>
        <p:nvSpPr>
          <p:cNvPr id="3" name="Content Placeholder 2">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3">
            <a:extLst>
              <a:ext uri="{FF2B5EF4-FFF2-40B4-BE49-F238E27FC236}">
                <a16:creationId xmlns:a16="http://schemas.microsoft.com/office/drawing/2014/main" id="{A2B6BA89-0F28-47C9-967B-19FDE3E99AC3}"/>
              </a:ext>
            </a:extLst>
          </p:cNvPr>
          <p:cNvSpPr>
            <a:spLocks noGrp="1"/>
          </p:cNvSpPr>
          <p:nvPr>
            <p:ph type="dt" sz="half" idx="10"/>
          </p:nvPr>
        </p:nvSpPr>
        <p:spPr/>
        <p:txBody>
          <a:bodyPr/>
          <a:lstStyle>
            <a:lvl1pPr>
              <a:defRPr/>
            </a:lvl1pPr>
          </a:lstStyle>
          <a:p>
            <a:pPr>
              <a:defRPr/>
            </a:pPr>
            <a:fld id="{3E03E5E1-6361-498C-9BF2-DA99CA095BE5}" type="datetimeFigureOut">
              <a:rPr lang="en-GB"/>
              <a:pPr>
                <a:defRPr/>
              </a:pPr>
              <a:t>16/07/2020</a:t>
            </a:fld>
            <a:endParaRPr lang="en-GB"/>
          </a:p>
        </p:txBody>
      </p:sp>
      <p:sp>
        <p:nvSpPr>
          <p:cNvPr id="6" name="Footer Placeholder 4">
            <a:extLst>
              <a:ext uri="{FF2B5EF4-FFF2-40B4-BE49-F238E27FC236}">
                <a16:creationId xmlns:a16="http://schemas.microsoft.com/office/drawing/2014/main" id="{F09310ED-CDE7-4717-AFC0-92F5520B6353}"/>
              </a:ext>
            </a:extLst>
          </p:cNvPr>
          <p:cNvSpPr>
            <a:spLocks noGrp="1"/>
          </p:cNvSpPr>
          <p:nvPr>
            <p:ph type="ftr" sz="quarter" idx="11"/>
          </p:nvPr>
        </p:nvSpPr>
        <p:spPr/>
        <p:txBody>
          <a:bodyPr/>
          <a:lstStyle>
            <a:lvl1pPr>
              <a:defRPr/>
            </a:lvl1pPr>
          </a:lstStyle>
          <a:p>
            <a:pPr>
              <a:defRPr/>
            </a:pPr>
            <a:endParaRPr lang="en-GB"/>
          </a:p>
        </p:txBody>
      </p:sp>
      <p:sp>
        <p:nvSpPr>
          <p:cNvPr id="7" name="Slide Number Placeholder 5">
            <a:extLst>
              <a:ext uri="{FF2B5EF4-FFF2-40B4-BE49-F238E27FC236}">
                <a16:creationId xmlns:a16="http://schemas.microsoft.com/office/drawing/2014/main" id="{1FDE7DBF-AB8C-4FC7-BFC7-2319333587E5}"/>
              </a:ext>
            </a:extLst>
          </p:cNvPr>
          <p:cNvSpPr>
            <a:spLocks noGrp="1"/>
          </p:cNvSpPr>
          <p:nvPr>
            <p:ph type="sldNum" sz="quarter" idx="12"/>
          </p:nvPr>
        </p:nvSpPr>
        <p:spPr/>
        <p:txBody>
          <a:bodyPr/>
          <a:lstStyle>
            <a:lvl1pPr>
              <a:defRPr/>
            </a:lvl1pPr>
          </a:lstStyle>
          <a:p>
            <a:pPr>
              <a:defRPr/>
            </a:pPr>
            <a:fld id="{F34A24FE-8790-4CE4-9999-1E6E820E0C4C}" type="slidenum">
              <a:rPr lang="en-GB" altLang="en-US"/>
              <a:pPr>
                <a:defRPr/>
              </a:pPr>
              <a:t>‹#›</a:t>
            </a:fld>
            <a:endParaRPr lang="en-GB" altLang="en-US"/>
          </a:p>
        </p:txBody>
      </p:sp>
    </p:spTree>
    <p:extLst>
      <p:ext uri="{BB962C8B-B14F-4D97-AF65-F5344CB8AC3E}">
        <p14:creationId xmlns:p14="http://schemas.microsoft.com/office/powerpoint/2010/main" val="25919098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3">
            <a:extLst>
              <a:ext uri="{FF2B5EF4-FFF2-40B4-BE49-F238E27FC236}">
                <a16:creationId xmlns:a16="http://schemas.microsoft.com/office/drawing/2014/main" id="{77A9EE87-1655-40DE-B846-72D2D9528218}"/>
              </a:ext>
            </a:extLst>
          </p:cNvPr>
          <p:cNvSpPr>
            <a:spLocks noGrp="1"/>
          </p:cNvSpPr>
          <p:nvPr>
            <p:ph type="dt" sz="half" idx="10"/>
          </p:nvPr>
        </p:nvSpPr>
        <p:spPr/>
        <p:txBody>
          <a:bodyPr/>
          <a:lstStyle>
            <a:lvl1pPr>
              <a:defRPr/>
            </a:lvl1pPr>
          </a:lstStyle>
          <a:p>
            <a:pPr>
              <a:defRPr/>
            </a:pPr>
            <a:fld id="{343B685A-9A28-4A8F-B55D-093F298028D0}" type="datetimeFigureOut">
              <a:rPr lang="en-GB"/>
              <a:pPr>
                <a:defRPr/>
              </a:pPr>
              <a:t>16/07/2020</a:t>
            </a:fld>
            <a:endParaRPr lang="en-GB"/>
          </a:p>
        </p:txBody>
      </p:sp>
      <p:sp>
        <p:nvSpPr>
          <p:cNvPr id="8" name="Footer Placeholder 4">
            <a:extLst>
              <a:ext uri="{FF2B5EF4-FFF2-40B4-BE49-F238E27FC236}">
                <a16:creationId xmlns:a16="http://schemas.microsoft.com/office/drawing/2014/main" id="{9602B246-2630-4673-A197-5C7FB6A60927}"/>
              </a:ext>
            </a:extLst>
          </p:cNvPr>
          <p:cNvSpPr>
            <a:spLocks noGrp="1"/>
          </p:cNvSpPr>
          <p:nvPr>
            <p:ph type="ftr" sz="quarter" idx="11"/>
          </p:nvPr>
        </p:nvSpPr>
        <p:spPr/>
        <p:txBody>
          <a:bodyPr/>
          <a:lstStyle>
            <a:lvl1pPr>
              <a:defRPr/>
            </a:lvl1pPr>
          </a:lstStyle>
          <a:p>
            <a:pPr>
              <a:defRPr/>
            </a:pPr>
            <a:endParaRPr lang="en-GB"/>
          </a:p>
        </p:txBody>
      </p:sp>
      <p:sp>
        <p:nvSpPr>
          <p:cNvPr id="9" name="Slide Number Placeholder 5">
            <a:extLst>
              <a:ext uri="{FF2B5EF4-FFF2-40B4-BE49-F238E27FC236}">
                <a16:creationId xmlns:a16="http://schemas.microsoft.com/office/drawing/2014/main" id="{AD56A0D4-6DB8-4488-B5B1-32BF8EAFB59C}"/>
              </a:ext>
            </a:extLst>
          </p:cNvPr>
          <p:cNvSpPr>
            <a:spLocks noGrp="1"/>
          </p:cNvSpPr>
          <p:nvPr>
            <p:ph type="sldNum" sz="quarter" idx="12"/>
          </p:nvPr>
        </p:nvSpPr>
        <p:spPr/>
        <p:txBody>
          <a:bodyPr/>
          <a:lstStyle>
            <a:lvl1pPr>
              <a:defRPr/>
            </a:lvl1pPr>
          </a:lstStyle>
          <a:p>
            <a:pPr>
              <a:defRPr/>
            </a:pPr>
            <a:fld id="{C2685B20-DECE-43C7-ADEA-C9CC420D0007}" type="slidenum">
              <a:rPr lang="en-GB" altLang="en-US"/>
              <a:pPr>
                <a:defRPr/>
              </a:pPr>
              <a:t>‹#›</a:t>
            </a:fld>
            <a:endParaRPr lang="en-GB" altLang="en-US"/>
          </a:p>
        </p:txBody>
      </p:sp>
    </p:spTree>
    <p:extLst>
      <p:ext uri="{BB962C8B-B14F-4D97-AF65-F5344CB8AC3E}">
        <p14:creationId xmlns:p14="http://schemas.microsoft.com/office/powerpoint/2010/main" val="33793117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p:cNvPr>
          <p:cNvSpPr>
            <a:spLocks noGrp="1"/>
          </p:cNvSpPr>
          <p:nvPr>
            <p:ph type="title"/>
          </p:nvPr>
        </p:nvSpPr>
        <p:spPr/>
        <p:txBody>
          <a:bodyPr/>
          <a:lstStyle/>
          <a:p>
            <a:r>
              <a:rPr lang="en-US"/>
              <a:t>Click to edit Master title style</a:t>
            </a:r>
            <a:endParaRPr lang="en-GB"/>
          </a:p>
        </p:txBody>
      </p:sp>
      <p:sp>
        <p:nvSpPr>
          <p:cNvPr id="3" name="Date Placeholder 3">
            <a:extLst>
              <a:ext uri="{FF2B5EF4-FFF2-40B4-BE49-F238E27FC236}">
                <a16:creationId xmlns:a16="http://schemas.microsoft.com/office/drawing/2014/main" id="{BD45F040-AC39-4169-BD28-CB7D1B3403E6}"/>
              </a:ext>
            </a:extLst>
          </p:cNvPr>
          <p:cNvSpPr>
            <a:spLocks noGrp="1"/>
          </p:cNvSpPr>
          <p:nvPr>
            <p:ph type="dt" sz="half" idx="10"/>
          </p:nvPr>
        </p:nvSpPr>
        <p:spPr/>
        <p:txBody>
          <a:bodyPr/>
          <a:lstStyle>
            <a:lvl1pPr>
              <a:defRPr/>
            </a:lvl1pPr>
          </a:lstStyle>
          <a:p>
            <a:pPr>
              <a:defRPr/>
            </a:pPr>
            <a:fld id="{BF6A00D3-1DF3-4969-A946-D919ACC6395F}" type="datetimeFigureOut">
              <a:rPr lang="en-GB"/>
              <a:pPr>
                <a:defRPr/>
              </a:pPr>
              <a:t>16/07/2020</a:t>
            </a:fld>
            <a:endParaRPr lang="en-GB"/>
          </a:p>
        </p:txBody>
      </p:sp>
      <p:sp>
        <p:nvSpPr>
          <p:cNvPr id="4" name="Footer Placeholder 4">
            <a:extLst>
              <a:ext uri="{FF2B5EF4-FFF2-40B4-BE49-F238E27FC236}">
                <a16:creationId xmlns:a16="http://schemas.microsoft.com/office/drawing/2014/main" id="{51C5DFA9-8B63-4040-BF99-CE7542C6B04D}"/>
              </a:ext>
            </a:extLst>
          </p:cNvPr>
          <p:cNvSpPr>
            <a:spLocks noGrp="1"/>
          </p:cNvSpPr>
          <p:nvPr>
            <p:ph type="ftr" sz="quarter" idx="11"/>
          </p:nvPr>
        </p:nvSpPr>
        <p:spPr/>
        <p:txBody>
          <a:bodyPr/>
          <a:lstStyle>
            <a:lvl1pPr>
              <a:defRPr/>
            </a:lvl1pPr>
          </a:lstStyle>
          <a:p>
            <a:pPr>
              <a:defRPr/>
            </a:pPr>
            <a:endParaRPr lang="en-GB"/>
          </a:p>
        </p:txBody>
      </p:sp>
      <p:sp>
        <p:nvSpPr>
          <p:cNvPr id="5" name="Slide Number Placeholder 5">
            <a:extLst>
              <a:ext uri="{FF2B5EF4-FFF2-40B4-BE49-F238E27FC236}">
                <a16:creationId xmlns:a16="http://schemas.microsoft.com/office/drawing/2014/main" id="{D2B36A75-9C32-4902-9EF7-B06A7A79EA9F}"/>
              </a:ext>
            </a:extLst>
          </p:cNvPr>
          <p:cNvSpPr>
            <a:spLocks noGrp="1"/>
          </p:cNvSpPr>
          <p:nvPr>
            <p:ph type="sldNum" sz="quarter" idx="12"/>
          </p:nvPr>
        </p:nvSpPr>
        <p:spPr/>
        <p:txBody>
          <a:bodyPr/>
          <a:lstStyle>
            <a:lvl1pPr>
              <a:defRPr/>
            </a:lvl1pPr>
          </a:lstStyle>
          <a:p>
            <a:pPr>
              <a:defRPr/>
            </a:pPr>
            <a:fld id="{202B7FCF-4FE5-408C-A9E6-34136C14DBF6}" type="slidenum">
              <a:rPr lang="en-GB" altLang="en-US"/>
              <a:pPr>
                <a:defRPr/>
              </a:pPr>
              <a:t>‹#›</a:t>
            </a:fld>
            <a:endParaRPr lang="en-GB" altLang="en-US"/>
          </a:p>
        </p:txBody>
      </p:sp>
    </p:spTree>
    <p:extLst>
      <p:ext uri="{BB962C8B-B14F-4D97-AF65-F5344CB8AC3E}">
        <p14:creationId xmlns:p14="http://schemas.microsoft.com/office/powerpoint/2010/main" val="14159330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849214FF-3472-46BF-B7CA-B4142E469E5E}"/>
              </a:ext>
            </a:extLst>
          </p:cNvPr>
          <p:cNvSpPr>
            <a:spLocks noGrp="1"/>
          </p:cNvSpPr>
          <p:nvPr>
            <p:ph type="dt" sz="half" idx="10"/>
          </p:nvPr>
        </p:nvSpPr>
        <p:spPr/>
        <p:txBody>
          <a:bodyPr/>
          <a:lstStyle>
            <a:lvl1pPr>
              <a:defRPr/>
            </a:lvl1pPr>
          </a:lstStyle>
          <a:p>
            <a:pPr>
              <a:defRPr/>
            </a:pPr>
            <a:fld id="{67D2D9D6-799D-43B0-A318-2AC8FFA8C706}" type="datetimeFigureOut">
              <a:rPr lang="en-GB"/>
              <a:pPr>
                <a:defRPr/>
              </a:pPr>
              <a:t>16/07/2020</a:t>
            </a:fld>
            <a:endParaRPr lang="en-GB"/>
          </a:p>
        </p:txBody>
      </p:sp>
      <p:sp>
        <p:nvSpPr>
          <p:cNvPr id="3" name="Footer Placeholder 4">
            <a:extLst>
              <a:ext uri="{FF2B5EF4-FFF2-40B4-BE49-F238E27FC236}">
                <a16:creationId xmlns:a16="http://schemas.microsoft.com/office/drawing/2014/main" id="{EBC0EAE6-3008-4032-9DA5-AE2A276C7324}"/>
              </a:ext>
            </a:extLst>
          </p:cNvPr>
          <p:cNvSpPr>
            <a:spLocks noGrp="1"/>
          </p:cNvSpPr>
          <p:nvPr>
            <p:ph type="ftr" sz="quarter" idx="11"/>
          </p:nvPr>
        </p:nvSpPr>
        <p:spPr/>
        <p:txBody>
          <a:bodyPr/>
          <a:lstStyle>
            <a:lvl1pPr>
              <a:defRPr/>
            </a:lvl1pPr>
          </a:lstStyle>
          <a:p>
            <a:pPr>
              <a:defRPr/>
            </a:pPr>
            <a:endParaRPr lang="en-GB"/>
          </a:p>
        </p:txBody>
      </p:sp>
      <p:sp>
        <p:nvSpPr>
          <p:cNvPr id="4" name="Slide Number Placeholder 5">
            <a:extLst>
              <a:ext uri="{FF2B5EF4-FFF2-40B4-BE49-F238E27FC236}">
                <a16:creationId xmlns:a16="http://schemas.microsoft.com/office/drawing/2014/main" id="{28A3B25A-3F86-4B0E-9505-C4A7CD7B5083}"/>
              </a:ext>
            </a:extLst>
          </p:cNvPr>
          <p:cNvSpPr>
            <a:spLocks noGrp="1"/>
          </p:cNvSpPr>
          <p:nvPr>
            <p:ph type="sldNum" sz="quarter" idx="12"/>
          </p:nvPr>
        </p:nvSpPr>
        <p:spPr/>
        <p:txBody>
          <a:bodyPr/>
          <a:lstStyle>
            <a:lvl1pPr>
              <a:defRPr/>
            </a:lvl1pPr>
          </a:lstStyle>
          <a:p>
            <a:pPr>
              <a:defRPr/>
            </a:pPr>
            <a:fld id="{51ACFCD1-2CC7-429A-96D5-AB13E45CFB30}" type="slidenum">
              <a:rPr lang="en-GB" altLang="en-US"/>
              <a:pPr>
                <a:defRPr/>
              </a:pPr>
              <a:t>‹#›</a:t>
            </a:fld>
            <a:endParaRPr lang="en-GB" altLang="en-US"/>
          </a:p>
        </p:txBody>
      </p:sp>
    </p:spTree>
    <p:extLst>
      <p:ext uri="{BB962C8B-B14F-4D97-AF65-F5344CB8AC3E}">
        <p14:creationId xmlns:p14="http://schemas.microsoft.com/office/powerpoint/2010/main" val="12722687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a:extLst>
              <a:ext uri="{FF2B5EF4-FFF2-40B4-BE49-F238E27FC236}">
                <a16:creationId xmlns:a16="http://schemas.microsoft.com/office/drawing/2014/main" id="{DAF00958-1322-49DE-A6F9-358F6D64DC56}"/>
              </a:ext>
            </a:extLst>
          </p:cNvPr>
          <p:cNvSpPr>
            <a:spLocks noGrp="1"/>
          </p:cNvSpPr>
          <p:nvPr>
            <p:ph type="dt" sz="half" idx="10"/>
          </p:nvPr>
        </p:nvSpPr>
        <p:spPr/>
        <p:txBody>
          <a:bodyPr/>
          <a:lstStyle>
            <a:lvl1pPr>
              <a:defRPr/>
            </a:lvl1pPr>
          </a:lstStyle>
          <a:p>
            <a:pPr>
              <a:defRPr/>
            </a:pPr>
            <a:fld id="{7207CC09-A341-45AA-AFCB-4E52F9E30192}" type="datetimeFigureOut">
              <a:rPr lang="en-GB"/>
              <a:pPr>
                <a:defRPr/>
              </a:pPr>
              <a:t>16/07/2020</a:t>
            </a:fld>
            <a:endParaRPr lang="en-GB"/>
          </a:p>
        </p:txBody>
      </p:sp>
      <p:sp>
        <p:nvSpPr>
          <p:cNvPr id="6" name="Footer Placeholder 4">
            <a:extLst>
              <a:ext uri="{FF2B5EF4-FFF2-40B4-BE49-F238E27FC236}">
                <a16:creationId xmlns:a16="http://schemas.microsoft.com/office/drawing/2014/main" id="{08863ACD-2A9A-4F18-B01E-391B5459497F}"/>
              </a:ext>
            </a:extLst>
          </p:cNvPr>
          <p:cNvSpPr>
            <a:spLocks noGrp="1"/>
          </p:cNvSpPr>
          <p:nvPr>
            <p:ph type="ftr" sz="quarter" idx="11"/>
          </p:nvPr>
        </p:nvSpPr>
        <p:spPr/>
        <p:txBody>
          <a:bodyPr/>
          <a:lstStyle>
            <a:lvl1pPr>
              <a:defRPr/>
            </a:lvl1pPr>
          </a:lstStyle>
          <a:p>
            <a:pPr>
              <a:defRPr/>
            </a:pPr>
            <a:endParaRPr lang="en-GB"/>
          </a:p>
        </p:txBody>
      </p:sp>
      <p:sp>
        <p:nvSpPr>
          <p:cNvPr id="7" name="Slide Number Placeholder 5">
            <a:extLst>
              <a:ext uri="{FF2B5EF4-FFF2-40B4-BE49-F238E27FC236}">
                <a16:creationId xmlns:a16="http://schemas.microsoft.com/office/drawing/2014/main" id="{6501914B-407F-4DF6-8285-F5CC0C48D98E}"/>
              </a:ext>
            </a:extLst>
          </p:cNvPr>
          <p:cNvSpPr>
            <a:spLocks noGrp="1"/>
          </p:cNvSpPr>
          <p:nvPr>
            <p:ph type="sldNum" sz="quarter" idx="12"/>
          </p:nvPr>
        </p:nvSpPr>
        <p:spPr/>
        <p:txBody>
          <a:bodyPr/>
          <a:lstStyle>
            <a:lvl1pPr>
              <a:defRPr/>
            </a:lvl1pPr>
          </a:lstStyle>
          <a:p>
            <a:pPr>
              <a:defRPr/>
            </a:pPr>
            <a:fld id="{992A9577-5720-4983-AF8E-ABD45041FB3A}" type="slidenum">
              <a:rPr lang="en-GB" altLang="en-US"/>
              <a:pPr>
                <a:defRPr/>
              </a:pPr>
              <a:t>‹#›</a:t>
            </a:fld>
            <a:endParaRPr lang="en-GB" altLang="en-US"/>
          </a:p>
        </p:txBody>
      </p:sp>
    </p:spTree>
    <p:extLst>
      <p:ext uri="{BB962C8B-B14F-4D97-AF65-F5344CB8AC3E}">
        <p14:creationId xmlns:p14="http://schemas.microsoft.com/office/powerpoint/2010/main" val="3530038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p:cNvPr>
          <p:cNvSpPr>
            <a:spLocks noGrp="1"/>
          </p:cNvSpPr>
          <p:nvPr>
            <p:ph type="pic" idx="1"/>
          </p:nvPr>
        </p:nvSpPr>
        <p:spPr>
          <a:xfrm>
            <a:off x="5183188" y="987425"/>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a:p>
        </p:txBody>
      </p:sp>
      <p:sp>
        <p:nvSpPr>
          <p:cNvPr id="4" name="Text Placeholder 3">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a:extLst>
              <a:ext uri="{FF2B5EF4-FFF2-40B4-BE49-F238E27FC236}">
                <a16:creationId xmlns:a16="http://schemas.microsoft.com/office/drawing/2014/main" id="{B92CBB7C-B236-47BE-B9A3-EDB3072CFB74}"/>
              </a:ext>
            </a:extLst>
          </p:cNvPr>
          <p:cNvSpPr>
            <a:spLocks noGrp="1"/>
          </p:cNvSpPr>
          <p:nvPr>
            <p:ph type="dt" sz="half" idx="10"/>
          </p:nvPr>
        </p:nvSpPr>
        <p:spPr/>
        <p:txBody>
          <a:bodyPr/>
          <a:lstStyle>
            <a:lvl1pPr>
              <a:defRPr/>
            </a:lvl1pPr>
          </a:lstStyle>
          <a:p>
            <a:pPr>
              <a:defRPr/>
            </a:pPr>
            <a:fld id="{41249F07-75D5-411A-A712-3450ED1E7BD2}" type="datetimeFigureOut">
              <a:rPr lang="en-GB"/>
              <a:pPr>
                <a:defRPr/>
              </a:pPr>
              <a:t>16/07/2020</a:t>
            </a:fld>
            <a:endParaRPr lang="en-GB"/>
          </a:p>
        </p:txBody>
      </p:sp>
      <p:sp>
        <p:nvSpPr>
          <p:cNvPr id="6" name="Footer Placeholder 4">
            <a:extLst>
              <a:ext uri="{FF2B5EF4-FFF2-40B4-BE49-F238E27FC236}">
                <a16:creationId xmlns:a16="http://schemas.microsoft.com/office/drawing/2014/main" id="{61116FED-79B4-4816-A3A8-C975EACF84FD}"/>
              </a:ext>
            </a:extLst>
          </p:cNvPr>
          <p:cNvSpPr>
            <a:spLocks noGrp="1"/>
          </p:cNvSpPr>
          <p:nvPr>
            <p:ph type="ftr" sz="quarter" idx="11"/>
          </p:nvPr>
        </p:nvSpPr>
        <p:spPr/>
        <p:txBody>
          <a:bodyPr/>
          <a:lstStyle>
            <a:lvl1pPr>
              <a:defRPr/>
            </a:lvl1pPr>
          </a:lstStyle>
          <a:p>
            <a:pPr>
              <a:defRPr/>
            </a:pPr>
            <a:endParaRPr lang="en-GB"/>
          </a:p>
        </p:txBody>
      </p:sp>
      <p:sp>
        <p:nvSpPr>
          <p:cNvPr id="7" name="Slide Number Placeholder 5">
            <a:extLst>
              <a:ext uri="{FF2B5EF4-FFF2-40B4-BE49-F238E27FC236}">
                <a16:creationId xmlns:a16="http://schemas.microsoft.com/office/drawing/2014/main" id="{AD54E25C-5E06-456A-9A24-5F6AF967C010}"/>
              </a:ext>
            </a:extLst>
          </p:cNvPr>
          <p:cNvSpPr>
            <a:spLocks noGrp="1"/>
          </p:cNvSpPr>
          <p:nvPr>
            <p:ph type="sldNum" sz="quarter" idx="12"/>
          </p:nvPr>
        </p:nvSpPr>
        <p:spPr/>
        <p:txBody>
          <a:bodyPr/>
          <a:lstStyle>
            <a:lvl1pPr>
              <a:defRPr/>
            </a:lvl1pPr>
          </a:lstStyle>
          <a:p>
            <a:pPr>
              <a:defRPr/>
            </a:pPr>
            <a:fld id="{9DE5698D-72D7-4101-9B71-B9174DE66892}" type="slidenum">
              <a:rPr lang="en-GB" altLang="en-US"/>
              <a:pPr>
                <a:defRPr/>
              </a:pPr>
              <a:t>‹#›</a:t>
            </a:fld>
            <a:endParaRPr lang="en-GB" altLang="en-US"/>
          </a:p>
        </p:txBody>
      </p:sp>
    </p:spTree>
    <p:extLst>
      <p:ext uri="{BB962C8B-B14F-4D97-AF65-F5344CB8AC3E}">
        <p14:creationId xmlns:p14="http://schemas.microsoft.com/office/powerpoint/2010/main" val="16239570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p:cNvPr>
          <p:cNvSpPr>
            <a:spLocks noGrp="1"/>
          </p:cNvSpPr>
          <p:nvPr>
            <p:ph type="title"/>
          </p:nvPr>
        </p:nvSpPr>
        <p:spPr/>
        <p:txBody>
          <a:bodyPr/>
          <a:lstStyle/>
          <a:p>
            <a:r>
              <a:rPr lang="en-US"/>
              <a:t>Click to edit Master title style</a:t>
            </a:r>
            <a:endParaRPr lang="en-GB"/>
          </a:p>
        </p:txBody>
      </p:sp>
      <p:sp>
        <p:nvSpPr>
          <p:cNvPr id="3" name="Vertical Text Placeholder 2">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00F6727-48D7-4B88-BA93-DC93E8D2623D}"/>
              </a:ext>
            </a:extLst>
          </p:cNvPr>
          <p:cNvSpPr>
            <a:spLocks noGrp="1"/>
          </p:cNvSpPr>
          <p:nvPr>
            <p:ph type="dt" sz="half" idx="10"/>
          </p:nvPr>
        </p:nvSpPr>
        <p:spPr/>
        <p:txBody>
          <a:bodyPr/>
          <a:lstStyle>
            <a:lvl1pPr>
              <a:defRPr/>
            </a:lvl1pPr>
          </a:lstStyle>
          <a:p>
            <a:pPr>
              <a:defRPr/>
            </a:pPr>
            <a:fld id="{E7CA5BEE-D465-423B-AFC7-3DD3F84D89AF}" type="datetimeFigureOut">
              <a:rPr lang="en-GB"/>
              <a:pPr>
                <a:defRPr/>
              </a:pPr>
              <a:t>16/07/2020</a:t>
            </a:fld>
            <a:endParaRPr lang="en-GB"/>
          </a:p>
        </p:txBody>
      </p:sp>
      <p:sp>
        <p:nvSpPr>
          <p:cNvPr id="5" name="Footer Placeholder 4">
            <a:extLst>
              <a:ext uri="{FF2B5EF4-FFF2-40B4-BE49-F238E27FC236}">
                <a16:creationId xmlns:a16="http://schemas.microsoft.com/office/drawing/2014/main" id="{C08751C7-9777-461F-9256-88303C9FAB84}"/>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7B62B6A4-7D48-4AFB-BE11-C9C7A74E11F9}"/>
              </a:ext>
            </a:extLst>
          </p:cNvPr>
          <p:cNvSpPr>
            <a:spLocks noGrp="1"/>
          </p:cNvSpPr>
          <p:nvPr>
            <p:ph type="sldNum" sz="quarter" idx="12"/>
          </p:nvPr>
        </p:nvSpPr>
        <p:spPr/>
        <p:txBody>
          <a:bodyPr/>
          <a:lstStyle>
            <a:lvl1pPr>
              <a:defRPr/>
            </a:lvl1pPr>
          </a:lstStyle>
          <a:p>
            <a:pPr>
              <a:defRPr/>
            </a:pPr>
            <a:fld id="{09A635C0-482E-4D57-AAE5-6E11A64A18C9}" type="slidenum">
              <a:rPr lang="en-GB" altLang="en-US"/>
              <a:pPr>
                <a:defRPr/>
              </a:pPr>
              <a:t>‹#›</a:t>
            </a:fld>
            <a:endParaRPr lang="en-GB" altLang="en-US"/>
          </a:p>
        </p:txBody>
      </p:sp>
    </p:spTree>
    <p:extLst>
      <p:ext uri="{BB962C8B-B14F-4D97-AF65-F5344CB8AC3E}">
        <p14:creationId xmlns:p14="http://schemas.microsoft.com/office/powerpoint/2010/main" val="6620316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EE32804-699C-4214-98EA-733409E53518}"/>
              </a:ext>
            </a:extLst>
          </p:cNvPr>
          <p:cNvSpPr>
            <a:spLocks noGrp="1"/>
          </p:cNvSpPr>
          <p:nvPr>
            <p:ph type="dt" sz="half" idx="10"/>
          </p:nvPr>
        </p:nvSpPr>
        <p:spPr/>
        <p:txBody>
          <a:bodyPr/>
          <a:lstStyle>
            <a:lvl1pPr>
              <a:defRPr/>
            </a:lvl1pPr>
          </a:lstStyle>
          <a:p>
            <a:pPr>
              <a:defRPr/>
            </a:pPr>
            <a:fld id="{B019F713-FC6D-44CB-B936-5EA6602AC503}" type="datetimeFigureOut">
              <a:rPr lang="en-GB"/>
              <a:pPr>
                <a:defRPr/>
              </a:pPr>
              <a:t>16/07/2020</a:t>
            </a:fld>
            <a:endParaRPr lang="en-GB"/>
          </a:p>
        </p:txBody>
      </p:sp>
      <p:sp>
        <p:nvSpPr>
          <p:cNvPr id="5" name="Footer Placeholder 4">
            <a:extLst>
              <a:ext uri="{FF2B5EF4-FFF2-40B4-BE49-F238E27FC236}">
                <a16:creationId xmlns:a16="http://schemas.microsoft.com/office/drawing/2014/main" id="{B92B4711-6B93-4F16-BC4A-B616F6F6D810}"/>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80FEED24-5EF9-44E6-9D12-C7C03794E7E7}"/>
              </a:ext>
            </a:extLst>
          </p:cNvPr>
          <p:cNvSpPr>
            <a:spLocks noGrp="1"/>
          </p:cNvSpPr>
          <p:nvPr>
            <p:ph type="sldNum" sz="quarter" idx="12"/>
          </p:nvPr>
        </p:nvSpPr>
        <p:spPr/>
        <p:txBody>
          <a:bodyPr/>
          <a:lstStyle>
            <a:lvl1pPr>
              <a:defRPr/>
            </a:lvl1pPr>
          </a:lstStyle>
          <a:p>
            <a:pPr>
              <a:defRPr/>
            </a:pPr>
            <a:fld id="{2F7FA032-C548-4393-B28C-02D3B5D8C8B9}" type="slidenum">
              <a:rPr lang="en-GB" altLang="en-US"/>
              <a:pPr>
                <a:defRPr/>
              </a:pPr>
              <a:t>‹#›</a:t>
            </a:fld>
            <a:endParaRPr lang="en-GB" altLang="en-US"/>
          </a:p>
        </p:txBody>
      </p:sp>
    </p:spTree>
    <p:extLst>
      <p:ext uri="{BB962C8B-B14F-4D97-AF65-F5344CB8AC3E}">
        <p14:creationId xmlns:p14="http://schemas.microsoft.com/office/powerpoint/2010/main" val="115132721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PresentationFront">
    <p:spTree>
      <p:nvGrpSpPr>
        <p:cNvPr id="1" name=""/>
        <p:cNvGrpSpPr/>
        <p:nvPr/>
      </p:nvGrpSpPr>
      <p:grpSpPr>
        <a:xfrm>
          <a:off x="0" y="0"/>
          <a:ext cx="0" cy="0"/>
          <a:chOff x="0" y="0"/>
          <a:chExt cx="0" cy="0"/>
        </a:xfrm>
      </p:grpSpPr>
      <p:pic>
        <p:nvPicPr>
          <p:cNvPr id="3" name="Picture 6">
            <a:extLst>
              <a:ext uri="{FF2B5EF4-FFF2-40B4-BE49-F238E27FC236}">
                <a16:creationId xmlns:a16="http://schemas.microsoft.com/office/drawing/2014/main" id="{B042395D-6CB0-4BB5-A49D-E9B64C4A4D6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12192000" cy="283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7">
            <a:extLst>
              <a:ext uri="{FF2B5EF4-FFF2-40B4-BE49-F238E27FC236}">
                <a16:creationId xmlns:a16="http://schemas.microsoft.com/office/drawing/2014/main" id="{E5596BFF-6623-4241-95CD-EE45D5D26DD4}"/>
              </a:ext>
            </a:extLst>
          </p:cNvPr>
          <p:cNvPicPr>
            <a:picLocks noChangeAspect="1"/>
          </p:cNvPicPr>
          <p:nvPr userDrawn="1"/>
        </p:nvPicPr>
        <p:blipFill>
          <a:blip r:embed="rId3">
            <a:extLst>
              <a:ext uri="{28A0092B-C50C-407E-A947-70E740481C1C}">
                <a14:useLocalDpi xmlns:a14="http://schemas.microsoft.com/office/drawing/2010/main" val="0"/>
              </a:ext>
            </a:extLst>
          </a:blip>
          <a:srcRect b="8521"/>
          <a:stretch>
            <a:fillRect/>
          </a:stretch>
        </p:blipFill>
        <p:spPr bwMode="auto">
          <a:xfrm>
            <a:off x="711200" y="5222875"/>
            <a:ext cx="2640013" cy="1249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8" descr="A close up of a logo&#10;&#10;Description automatically generated">
            <a:extLst>
              <a:ext uri="{FF2B5EF4-FFF2-40B4-BE49-F238E27FC236}">
                <a16:creationId xmlns:a16="http://schemas.microsoft.com/office/drawing/2014/main" id="{4481006C-21A0-4BAD-B328-E6E3791B3665}"/>
              </a:ext>
            </a:extLst>
          </p:cNvPr>
          <p:cNvPicPr>
            <a:picLocks noChangeAspect="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530225" y="433388"/>
            <a:ext cx="4375150" cy="379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a:extLst/>
          </p:cNvPr>
          <p:cNvSpPr>
            <a:spLocks noGrp="1"/>
          </p:cNvSpPr>
          <p:nvPr>
            <p:ph type="title"/>
          </p:nvPr>
        </p:nvSpPr>
        <p:spPr>
          <a:xfrm>
            <a:off x="510300" y="2334218"/>
            <a:ext cx="11171400" cy="1366582"/>
          </a:xfrm>
        </p:spPr>
        <p:txBody>
          <a:bodyPr>
            <a:normAutofit/>
          </a:bodyPr>
          <a:lstStyle>
            <a:lvl1pPr algn="ctr">
              <a:defRPr sz="3200" b="1" i="0" baseline="0">
                <a:latin typeface="Lucida Sans" panose="020B0602030504020204" pitchFamily="34" charset="77"/>
              </a:defRPr>
            </a:lvl1pPr>
          </a:lstStyle>
          <a:p>
            <a:r>
              <a:rPr lang="en-US"/>
              <a:t>Click to edit Master title style</a:t>
            </a:r>
            <a:endParaRPr lang="en-US" dirty="0"/>
          </a:p>
        </p:txBody>
      </p:sp>
    </p:spTree>
    <p:extLst>
      <p:ext uri="{BB962C8B-B14F-4D97-AF65-F5344CB8AC3E}">
        <p14:creationId xmlns:p14="http://schemas.microsoft.com/office/powerpoint/2010/main" val="170278188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pic>
        <p:nvPicPr>
          <p:cNvPr id="4" name="Content Placeholder 4">
            <a:extLst>
              <a:ext uri="{FF2B5EF4-FFF2-40B4-BE49-F238E27FC236}">
                <a16:creationId xmlns:a16="http://schemas.microsoft.com/office/drawing/2014/main" id="{839FCE0D-3F7C-4D98-8A66-97EBAB467C8B}"/>
              </a:ext>
            </a:extLst>
          </p:cNvPr>
          <p:cNvPicPr>
            <a:picLocks noChangeAspect="1"/>
          </p:cNvPicPr>
          <p:nvPr userDrawn="1"/>
        </p:nvPicPr>
        <p:blipFill>
          <a:blip r:embed="rId2">
            <a:extLst>
              <a:ext uri="{28A0092B-C50C-407E-A947-70E740481C1C}">
                <a14:useLocalDpi xmlns:a14="http://schemas.microsoft.com/office/drawing/2010/main" val="0"/>
              </a:ext>
            </a:extLst>
          </a:blip>
          <a:srcRect t="94676"/>
          <a:stretch>
            <a:fillRect/>
          </a:stretch>
        </p:blipFill>
        <p:spPr bwMode="auto">
          <a:xfrm>
            <a:off x="0" y="6492875"/>
            <a:ext cx="121920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Content Placeholder 2"/>
          <p:cNvSpPr>
            <a:spLocks noGrp="1"/>
          </p:cNvSpPr>
          <p:nvPr>
            <p:ph idx="1"/>
          </p:nvPr>
        </p:nvSpPr>
        <p:spPr>
          <a:xfrm>
            <a:off x="451200" y="1825625"/>
            <a:ext cx="11289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65981937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Final slide">
    <p:spTree>
      <p:nvGrpSpPr>
        <p:cNvPr id="1" name=""/>
        <p:cNvGrpSpPr/>
        <p:nvPr/>
      </p:nvGrpSpPr>
      <p:grpSpPr>
        <a:xfrm>
          <a:off x="0" y="0"/>
          <a:ext cx="0" cy="0"/>
          <a:chOff x="0" y="0"/>
          <a:chExt cx="0" cy="0"/>
        </a:xfrm>
      </p:grpSpPr>
      <p:pic>
        <p:nvPicPr>
          <p:cNvPr id="2" name="Picture 6" descr="A picture containing outdoor object, solar cell&#10;&#10;Description automatically generated">
            <a:extLst>
              <a:ext uri="{FF2B5EF4-FFF2-40B4-BE49-F238E27FC236}">
                <a16:creationId xmlns:a16="http://schemas.microsoft.com/office/drawing/2014/main" id="{F805A585-3595-4D87-A40C-D18ADB789315}"/>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4787900"/>
            <a:ext cx="12192000" cy="207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7">
            <a:extLst>
              <a:ext uri="{FF2B5EF4-FFF2-40B4-BE49-F238E27FC236}">
                <a16:creationId xmlns:a16="http://schemas.microsoft.com/office/drawing/2014/main" id="{A8B1B32F-5D97-460A-A28D-58CDABB3A918}"/>
              </a:ext>
            </a:extLst>
          </p:cNvPr>
          <p:cNvPicPr>
            <a:picLocks noChangeAspect="1"/>
          </p:cNvPicPr>
          <p:nvPr userDrawn="1"/>
        </p:nvPicPr>
        <p:blipFill>
          <a:blip r:embed="rId3">
            <a:extLst>
              <a:ext uri="{28A0092B-C50C-407E-A947-70E740481C1C}">
                <a14:useLocalDpi xmlns:a14="http://schemas.microsoft.com/office/drawing/2010/main" val="0"/>
              </a:ext>
            </a:extLst>
          </a:blip>
          <a:srcRect b="8521"/>
          <a:stretch>
            <a:fillRect/>
          </a:stretch>
        </p:blipFill>
        <p:spPr bwMode="auto">
          <a:xfrm>
            <a:off x="4200525" y="277813"/>
            <a:ext cx="3790950" cy="1795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410613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0F10F879-CE29-4020-9372-C67519DABD78}"/>
              </a:ext>
            </a:extLst>
          </p:cNvPr>
          <p:cNvSpPr>
            <a:spLocks noGrp="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GB" altLang="en-US"/>
          </a:p>
        </p:txBody>
      </p:sp>
      <p:sp>
        <p:nvSpPr>
          <p:cNvPr id="1027" name="Text Placeholder 2">
            <a:extLst>
              <a:ext uri="{FF2B5EF4-FFF2-40B4-BE49-F238E27FC236}">
                <a16:creationId xmlns:a16="http://schemas.microsoft.com/office/drawing/2014/main" id="{9D3DC4B9-41B0-494F-BC4A-721785B3EDAA}"/>
              </a:ext>
            </a:extLst>
          </p:cNvPr>
          <p:cNvSpPr>
            <a:spLocks noGrp="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GB" altLang="en-US"/>
          </a:p>
        </p:txBody>
      </p:sp>
      <p:sp>
        <p:nvSpPr>
          <p:cNvPr id="4" name="Date Placeholder 3">
            <a:extLst>
              <a:ext uri="{FF2B5EF4-FFF2-40B4-BE49-F238E27FC236}">
                <a16:creationId xmlns:a16="http://schemas.microsoft.com/office/drawing/2014/main" id="{F9B47C26-1220-4B11-924D-6FA980D3F22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cs typeface="+mn-cs"/>
              </a:defRPr>
            </a:lvl1pPr>
          </a:lstStyle>
          <a:p>
            <a:pPr>
              <a:defRPr/>
            </a:pPr>
            <a:fld id="{F43C70F5-C5CF-4216-8292-B97C2C0E9C88}" type="datetimeFigureOut">
              <a:rPr lang="en-GB"/>
              <a:pPr>
                <a:defRPr/>
              </a:pPr>
              <a:t>16/07/2020</a:t>
            </a:fld>
            <a:endParaRPr lang="en-GB"/>
          </a:p>
        </p:txBody>
      </p:sp>
      <p:sp>
        <p:nvSpPr>
          <p:cNvPr id="5" name="Footer Placeholder 4">
            <a:extLst>
              <a:ext uri="{FF2B5EF4-FFF2-40B4-BE49-F238E27FC236}">
                <a16:creationId xmlns:a16="http://schemas.microsoft.com/office/drawing/2014/main" id="{B7391AF7-0FFB-40DD-A56F-0E3E91E2FEB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cs typeface="+mn-cs"/>
              </a:defRPr>
            </a:lvl1pPr>
          </a:lstStyle>
          <a:p>
            <a:pPr>
              <a:defRPr/>
            </a:pPr>
            <a:endParaRPr lang="en-GB"/>
          </a:p>
        </p:txBody>
      </p:sp>
      <p:sp>
        <p:nvSpPr>
          <p:cNvPr id="6" name="Slide Number Placeholder 5">
            <a:extLst>
              <a:ext uri="{FF2B5EF4-FFF2-40B4-BE49-F238E27FC236}">
                <a16:creationId xmlns:a16="http://schemas.microsoft.com/office/drawing/2014/main" id="{358FD25B-0723-4C01-AC86-8CD318F75043}"/>
              </a:ext>
            </a:extLst>
          </p:cNvPr>
          <p:cNvSpPr>
            <a:spLocks noGrp="1"/>
          </p:cNvSpPr>
          <p:nvPr>
            <p:ph type="sldNum" sz="quarter" idx="4"/>
          </p:nvPr>
        </p:nvSpPr>
        <p:spPr>
          <a:xfrm>
            <a:off x="8610600" y="6356350"/>
            <a:ext cx="27432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Calibri" panose="020F0502020204030204" pitchFamily="34" charset="0"/>
              </a:defRPr>
            </a:lvl1pPr>
          </a:lstStyle>
          <a:p>
            <a:pPr>
              <a:defRPr/>
            </a:pPr>
            <a:fld id="{4A78A8CC-80D8-47EF-A98D-0ED1E02B1537}" type="slidenum">
              <a:rPr lang="en-GB" altLang="en-US"/>
              <a:pPr>
                <a:defRPr/>
              </a:pPr>
              <a:t>‹#›</a:t>
            </a:fld>
            <a:endParaRPr lang="en-GB" altLang="en-US"/>
          </a:p>
        </p:txBody>
      </p:sp>
    </p:spTree>
  </p:cSld>
  <p:clrMap bg1="lt1" tx1="dk1" bg2="lt2" tx2="dk2" accent1="accent1" accent2="accent2" accent3="accent3" accent4="accent4" accent5="accent5" accent6="accent6" hlink="hlink" folHlink="folHlink"/>
  <p:sldLayoutIdLst>
    <p:sldLayoutId id="2147483819" r:id="rId1"/>
    <p:sldLayoutId id="2147483820" r:id="rId2"/>
    <p:sldLayoutId id="2147483821" r:id="rId3"/>
    <p:sldLayoutId id="2147483822" r:id="rId4"/>
    <p:sldLayoutId id="2147483823" r:id="rId5"/>
    <p:sldLayoutId id="2147483824" r:id="rId6"/>
    <p:sldLayoutId id="2147483825" r:id="rId7"/>
    <p:sldLayoutId id="2147483826" r:id="rId8"/>
    <p:sldLayoutId id="2147483827" r:id="rId9"/>
    <p:sldLayoutId id="2147483828" r:id="rId10"/>
    <p:sldLayoutId id="2147483829" r:id="rId11"/>
    <p:sldLayoutId id="2147483830" r:id="rId12"/>
    <p:sldLayoutId id="2147483831" r:id="rId13"/>
    <p:sldLayoutId id="2147483832" r:id="rId14"/>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3.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notesSlide" Target="../notesSlides/notesSlide1.xml"/><Relationship Id="rId1" Type="http://schemas.openxmlformats.org/officeDocument/2006/relationships/slideLayout" Target="../slideLayouts/slideLayout13.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a:extLst>
              <a:ext uri="{FF2B5EF4-FFF2-40B4-BE49-F238E27FC236}">
                <a16:creationId xmlns:a16="http://schemas.microsoft.com/office/drawing/2014/main" id="{23DAA900-5C10-4F9A-B1DB-DDA083A47C30}"/>
              </a:ext>
            </a:extLst>
          </p:cNvPr>
          <p:cNvSpPr>
            <a:spLocks noGrp="1"/>
          </p:cNvSpPr>
          <p:nvPr>
            <p:ph type="title"/>
          </p:nvPr>
        </p:nvSpPr>
        <p:spPr>
          <a:xfrm>
            <a:off x="1906588" y="2414588"/>
            <a:ext cx="8378825" cy="2338387"/>
          </a:xfrm>
        </p:spPr>
        <p:txBody>
          <a:bodyPr anchor="t"/>
          <a:lstStyle/>
          <a:p>
            <a:pPr eaLnBrk="1" hangingPunct="1"/>
            <a:br>
              <a:rPr lang="en-US" altLang="en-US" sz="2000">
                <a:latin typeface="Lucida Sans" panose="020B0602030504020204" pitchFamily="34" charset="0"/>
              </a:rPr>
            </a:br>
            <a:r>
              <a:rPr lang="en-US" altLang="en-US" sz="2000">
                <a:latin typeface="Lucida Sans" panose="020B0602030504020204" pitchFamily="34" charset="0"/>
              </a:rPr>
              <a:t>Demographic Dynamics for Development</a:t>
            </a:r>
            <a:br>
              <a:rPr lang="en-US" altLang="en-US" sz="2000">
                <a:latin typeface="Lucida Sans" panose="020B0602030504020204" pitchFamily="34" charset="0"/>
              </a:rPr>
            </a:br>
            <a:br>
              <a:rPr lang="en-US" altLang="en-US" sz="2000">
                <a:latin typeface="Lucida Sans" panose="020B0602030504020204" pitchFamily="34" charset="0"/>
              </a:rPr>
            </a:br>
            <a:r>
              <a:rPr lang="en-US" altLang="en-US" sz="1800">
                <a:latin typeface="Lucida Sans" panose="020B0602030504020204" pitchFamily="34" charset="0"/>
              </a:rPr>
              <a:t>Bakary Dosso, Chief of section</a:t>
            </a:r>
            <a:br>
              <a:rPr lang="en-US" altLang="en-US" sz="1800">
                <a:latin typeface="Lucida Sans" panose="020B0602030504020204" pitchFamily="34" charset="0"/>
              </a:rPr>
            </a:br>
            <a:r>
              <a:rPr lang="en-US" altLang="en-US" sz="1800">
                <a:latin typeface="Lucida Sans" panose="020B0602030504020204" pitchFamily="34" charset="0"/>
              </a:rPr>
              <a:t>Sub-regional office for West Africa (SRO-WA)</a:t>
            </a:r>
          </a:p>
        </p:txBody>
      </p:sp>
      <p:sp>
        <p:nvSpPr>
          <p:cNvPr id="4" name="Title 1">
            <a:extLst>
              <a:ext uri="{FF2B5EF4-FFF2-40B4-BE49-F238E27FC236}">
                <a16:creationId xmlns:a16="http://schemas.microsoft.com/office/drawing/2014/main" id="{82F28D17-B4F2-41E3-8437-1C338586EC13}"/>
              </a:ext>
            </a:extLst>
          </p:cNvPr>
          <p:cNvSpPr txBox="1">
            <a:spLocks/>
          </p:cNvSpPr>
          <p:nvPr/>
        </p:nvSpPr>
        <p:spPr>
          <a:xfrm>
            <a:off x="4654550" y="5588000"/>
            <a:ext cx="6308725" cy="895350"/>
          </a:xfrm>
          <a:prstGeom prst="rect">
            <a:avLst/>
          </a:prstGeom>
        </p:spPr>
        <p:txBody>
          <a:bodyPr anchor="b"/>
          <a:lstStyle>
            <a:lvl1pPr algn="ctr" defTabSz="914400" rtl="0" eaLnBrk="1" latinLnBrk="0" hangingPunct="1">
              <a:lnSpc>
                <a:spcPct val="90000"/>
              </a:lnSpc>
              <a:spcBef>
                <a:spcPct val="0"/>
              </a:spcBef>
              <a:buNone/>
              <a:defRPr sz="3200" b="1" i="0" kern="1200" baseline="0">
                <a:solidFill>
                  <a:schemeClr val="tx1"/>
                </a:solidFill>
                <a:latin typeface="Lucida Sans" panose="020B0602030504020204" pitchFamily="34" charset="77"/>
                <a:ea typeface="+mj-ea"/>
                <a:cs typeface="+mj-cs"/>
              </a:defRPr>
            </a:lvl1pPr>
          </a:lstStyle>
          <a:p>
            <a:pPr algn="r" fontAlgn="auto">
              <a:spcAft>
                <a:spcPts val="0"/>
              </a:spcAft>
              <a:defRPr/>
            </a:pPr>
            <a:r>
              <a:rPr lang="en-US" sz="1400" dirty="0">
                <a:solidFill>
                  <a:schemeClr val="accent1">
                    <a:lumMod val="50000"/>
                  </a:schemeClr>
                </a:solidFill>
              </a:rPr>
              <a:t>2020 Second Quarter Accountability and </a:t>
            </a:r>
            <a:r>
              <a:rPr lang="en-US" sz="1400" dirty="0" err="1">
                <a:solidFill>
                  <a:schemeClr val="accent1">
                    <a:lumMod val="50000"/>
                  </a:schemeClr>
                </a:solidFill>
              </a:rPr>
              <a:t>Programme</a:t>
            </a:r>
            <a:r>
              <a:rPr lang="en-US" sz="1400" dirty="0">
                <a:solidFill>
                  <a:schemeClr val="accent1">
                    <a:lumMod val="50000"/>
                  </a:schemeClr>
                </a:solidFill>
              </a:rPr>
              <a:t> Performance Review Meeting</a:t>
            </a:r>
          </a:p>
          <a:p>
            <a:pPr algn="r" fontAlgn="auto">
              <a:spcAft>
                <a:spcPts val="0"/>
              </a:spcAft>
              <a:defRPr/>
            </a:pPr>
            <a:endParaRPr lang="en-US" sz="1400" dirty="0">
              <a:solidFill>
                <a:schemeClr val="accent1">
                  <a:lumMod val="50000"/>
                </a:schemeClr>
              </a:solidFill>
            </a:endParaRPr>
          </a:p>
          <a:p>
            <a:pPr algn="r" fontAlgn="auto">
              <a:spcAft>
                <a:spcPts val="0"/>
              </a:spcAft>
              <a:defRPr/>
            </a:pPr>
            <a:r>
              <a:rPr lang="en-US" sz="1400" dirty="0">
                <a:solidFill>
                  <a:schemeClr val="accent1">
                    <a:lumMod val="50000"/>
                  </a:schemeClr>
                </a:solidFill>
              </a:rPr>
              <a:t>8 – 10 July 2020</a:t>
            </a:r>
          </a:p>
          <a:p>
            <a:pPr algn="r" fontAlgn="auto">
              <a:spcAft>
                <a:spcPts val="0"/>
              </a:spcAft>
              <a:defRPr/>
            </a:pPr>
            <a:endParaRPr lang="en-US" sz="1400" dirty="0">
              <a:solidFill>
                <a:schemeClr val="accent1">
                  <a:lumMod val="50000"/>
                </a:schemeClr>
              </a:solidFill>
            </a:endParaRPr>
          </a:p>
          <a:p>
            <a:pPr algn="r" fontAlgn="auto">
              <a:spcAft>
                <a:spcPts val="0"/>
              </a:spcAft>
              <a:defRPr/>
            </a:pPr>
            <a:r>
              <a:rPr lang="en-US" sz="1400" dirty="0">
                <a:solidFill>
                  <a:schemeClr val="accent1">
                    <a:lumMod val="50000"/>
                  </a:schemeClr>
                </a:solidFill>
              </a:rPr>
              <a:t>[Virtual]</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170" name="Group 12">
            <a:extLst>
              <a:ext uri="{FF2B5EF4-FFF2-40B4-BE49-F238E27FC236}">
                <a16:creationId xmlns:a16="http://schemas.microsoft.com/office/drawing/2014/main" id="{908942A7-8B54-44AE-AD9D-3B7F5AA40076}"/>
              </a:ext>
            </a:extLst>
          </p:cNvPr>
          <p:cNvGrpSpPr>
            <a:grpSpLocks/>
          </p:cNvGrpSpPr>
          <p:nvPr/>
        </p:nvGrpSpPr>
        <p:grpSpPr bwMode="auto">
          <a:xfrm>
            <a:off x="-6350" y="-44450"/>
            <a:ext cx="11936413" cy="6310313"/>
            <a:chOff x="1" y="-45164"/>
            <a:chExt cx="12192000" cy="6311180"/>
          </a:xfrm>
        </p:grpSpPr>
        <p:sp>
          <p:nvSpPr>
            <p:cNvPr id="14" name="Rectângulo arredondado 8">
              <a:extLst>
                <a:ext uri="{FF2B5EF4-FFF2-40B4-BE49-F238E27FC236}">
                  <a16:creationId xmlns:a16="http://schemas.microsoft.com/office/drawing/2014/main" id="{17B50D22-0254-453D-AE73-CD7E0D99B4C6}"/>
                </a:ext>
              </a:extLst>
            </p:cNvPr>
            <p:cNvSpPr/>
            <p:nvPr/>
          </p:nvSpPr>
          <p:spPr>
            <a:xfrm>
              <a:off x="1" y="-45164"/>
              <a:ext cx="12192000" cy="868482"/>
            </a:xfrm>
            <a:prstGeom prst="round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91440" bIns="91440" anchor="ctr">
              <a:spAutoFit/>
            </a:bodyPr>
            <a:lstStyle/>
            <a:p>
              <a:pPr marL="357188" algn="ctr" eaLnBrk="1" hangingPunct="1">
                <a:defRPr/>
              </a:pPr>
              <a:r>
                <a:rPr lang="fr-FR" sz="3900" b="1" dirty="0" err="1"/>
                <a:t>Map</a:t>
              </a:r>
              <a:r>
                <a:rPr lang="fr-FR" sz="3900" b="1" dirty="0"/>
                <a:t>- West </a:t>
              </a:r>
              <a:r>
                <a:rPr lang="fr-FR" sz="3900" b="1" dirty="0" err="1"/>
                <a:t>African</a:t>
              </a:r>
              <a:r>
                <a:rPr lang="fr-FR" sz="3900" b="1" dirty="0"/>
                <a:t> countries of focus</a:t>
              </a:r>
              <a:endParaRPr lang="en-US" sz="3900" b="1" dirty="0"/>
            </a:p>
          </p:txBody>
        </p:sp>
        <p:grpSp>
          <p:nvGrpSpPr>
            <p:cNvPr id="7172" name="Group 14">
              <a:extLst>
                <a:ext uri="{FF2B5EF4-FFF2-40B4-BE49-F238E27FC236}">
                  <a16:creationId xmlns:a16="http://schemas.microsoft.com/office/drawing/2014/main" id="{6992375A-3227-404F-B042-78AFEC612048}"/>
                </a:ext>
              </a:extLst>
            </p:cNvPr>
            <p:cNvGrpSpPr>
              <a:grpSpLocks/>
            </p:cNvGrpSpPr>
            <p:nvPr/>
          </p:nvGrpSpPr>
          <p:grpSpPr bwMode="auto">
            <a:xfrm>
              <a:off x="377826" y="1056574"/>
              <a:ext cx="9677024" cy="5209442"/>
              <a:chOff x="377826" y="1056574"/>
              <a:chExt cx="9677024" cy="5209442"/>
            </a:xfrm>
          </p:grpSpPr>
          <p:grpSp>
            <p:nvGrpSpPr>
              <p:cNvPr id="7173" name="Group 15">
                <a:extLst>
                  <a:ext uri="{FF2B5EF4-FFF2-40B4-BE49-F238E27FC236}">
                    <a16:creationId xmlns:a16="http://schemas.microsoft.com/office/drawing/2014/main" id="{820F7940-4ADE-4A01-BF46-8F58F677A398}"/>
                  </a:ext>
                </a:extLst>
              </p:cNvPr>
              <p:cNvGrpSpPr>
                <a:grpSpLocks/>
              </p:cNvGrpSpPr>
              <p:nvPr/>
            </p:nvGrpSpPr>
            <p:grpSpPr bwMode="auto">
              <a:xfrm>
                <a:off x="377826" y="1056574"/>
                <a:ext cx="9677024" cy="5099110"/>
                <a:chOff x="-215720" y="680090"/>
                <a:chExt cx="6286204" cy="2855817"/>
              </a:xfrm>
            </p:grpSpPr>
            <p:pic>
              <p:nvPicPr>
                <p:cNvPr id="7175" name="Chart 17">
                  <a:extLst>
                    <a:ext uri="{FF2B5EF4-FFF2-40B4-BE49-F238E27FC236}">
                      <a16:creationId xmlns:a16="http://schemas.microsoft.com/office/drawing/2014/main" id="{9F562AE8-D35A-42B8-B9DB-C3AFDCE1D51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9103" y="680090"/>
                  <a:ext cx="5541381" cy="2597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Rectangle 18">
                  <a:extLst>
                    <a:ext uri="{FF2B5EF4-FFF2-40B4-BE49-F238E27FC236}">
                      <a16:creationId xmlns:a16="http://schemas.microsoft.com/office/drawing/2014/main" id="{B8378724-2E8A-4F1C-AF84-49359F59A68B}"/>
                    </a:ext>
                  </a:extLst>
                </p:cNvPr>
                <p:cNvSpPr/>
                <p:nvPr/>
              </p:nvSpPr>
              <p:spPr>
                <a:xfrm>
                  <a:off x="-215731" y="3298032"/>
                  <a:ext cx="430809" cy="238311"/>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eaLnBrk="1" hangingPunct="1">
                    <a:defRPr/>
                  </a:pPr>
                  <a:endParaRPr lang="en-US" b="1">
                    <a:solidFill>
                      <a:schemeClr val="accent6">
                        <a:lumMod val="75000"/>
                      </a:schemeClr>
                    </a:solidFill>
                  </a:endParaRPr>
                </a:p>
              </p:txBody>
            </p:sp>
            <p:sp>
              <p:nvSpPr>
                <p:cNvPr id="20" name="Rectangle 19">
                  <a:extLst>
                    <a:ext uri="{FF2B5EF4-FFF2-40B4-BE49-F238E27FC236}">
                      <a16:creationId xmlns:a16="http://schemas.microsoft.com/office/drawing/2014/main" id="{0A017735-E22A-4F2C-A889-9C7BD7F3F6E1}"/>
                    </a:ext>
                  </a:extLst>
                </p:cNvPr>
                <p:cNvSpPr/>
                <p:nvPr/>
              </p:nvSpPr>
              <p:spPr>
                <a:xfrm>
                  <a:off x="1375840" y="2182061"/>
                  <a:ext cx="685713" cy="39036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eaLnBrk="1" hangingPunct="1">
                    <a:defRPr/>
                  </a:pPr>
                  <a:r>
                    <a:rPr lang="en-US" sz="900" b="1" dirty="0">
                      <a:solidFill>
                        <a:schemeClr val="tx1"/>
                      </a:solidFill>
                    </a:rPr>
                    <a:t>Guinea-Bissau</a:t>
                  </a:r>
                </a:p>
              </p:txBody>
            </p:sp>
            <p:sp>
              <p:nvSpPr>
                <p:cNvPr id="21" name="Rectangle 20">
                  <a:extLst>
                    <a:ext uri="{FF2B5EF4-FFF2-40B4-BE49-F238E27FC236}">
                      <a16:creationId xmlns:a16="http://schemas.microsoft.com/office/drawing/2014/main" id="{42CA7682-33F8-43CC-B1EF-94900BC0E96B}"/>
                    </a:ext>
                  </a:extLst>
                </p:cNvPr>
                <p:cNvSpPr/>
                <p:nvPr/>
              </p:nvSpPr>
              <p:spPr>
                <a:xfrm>
                  <a:off x="676433" y="1637858"/>
                  <a:ext cx="828965" cy="23831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eaLnBrk="1" hangingPunct="1">
                    <a:defRPr/>
                  </a:pPr>
                  <a:r>
                    <a:rPr lang="en-US" sz="900" b="1" dirty="0">
                      <a:solidFill>
                        <a:schemeClr val="tx1"/>
                      </a:solidFill>
                    </a:rPr>
                    <a:t>Cabo verde</a:t>
                  </a:r>
                </a:p>
              </p:txBody>
            </p:sp>
            <p:sp>
              <p:nvSpPr>
                <p:cNvPr id="22" name="Rectangle 21">
                  <a:extLst>
                    <a:ext uri="{FF2B5EF4-FFF2-40B4-BE49-F238E27FC236}">
                      <a16:creationId xmlns:a16="http://schemas.microsoft.com/office/drawing/2014/main" id="{2FE51164-EC28-4E74-A45A-3AC36AD223ED}"/>
                    </a:ext>
                  </a:extLst>
                </p:cNvPr>
                <p:cNvSpPr/>
                <p:nvPr/>
              </p:nvSpPr>
              <p:spPr>
                <a:xfrm>
                  <a:off x="1304214" y="2060237"/>
                  <a:ext cx="827912" cy="23831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eaLnBrk="1" hangingPunct="1">
                    <a:defRPr/>
                  </a:pPr>
                  <a:r>
                    <a:rPr lang="en-US" sz="900" b="1" dirty="0">
                      <a:solidFill>
                        <a:schemeClr val="tx1"/>
                      </a:solidFill>
                    </a:rPr>
                    <a:t>Gambia,The</a:t>
                  </a:r>
                </a:p>
              </p:txBody>
            </p:sp>
          </p:grpSp>
          <p:sp>
            <p:nvSpPr>
              <p:cNvPr id="17" name="Rectangle 16">
                <a:extLst>
                  <a:ext uri="{FF2B5EF4-FFF2-40B4-BE49-F238E27FC236}">
                    <a16:creationId xmlns:a16="http://schemas.microsoft.com/office/drawing/2014/main" id="{EF54FB1E-D172-4E86-B141-4C7CBB039A9E}"/>
                  </a:ext>
                </a:extLst>
              </p:cNvPr>
              <p:cNvSpPr/>
              <p:nvPr/>
            </p:nvSpPr>
            <p:spPr>
              <a:xfrm>
                <a:off x="1104238" y="5619814"/>
                <a:ext cx="3611062" cy="646202"/>
              </a:xfrm>
              <a:prstGeom prst="rect">
                <a:avLst/>
              </a:prstGeom>
            </p:spPr>
            <p:txBody>
              <a:bodyPr>
                <a:spAutoFit/>
              </a:bodyPr>
              <a:lstStyle/>
              <a:p>
                <a:pPr eaLnBrk="1" hangingPunct="1">
                  <a:defRPr/>
                </a:pPr>
                <a:r>
                  <a:rPr lang="en-US" b="1" dirty="0">
                    <a:ln w="0"/>
                    <a:solidFill>
                      <a:schemeClr val="accent1"/>
                    </a:solidFill>
                    <a:effectLst>
                      <a:outerShdw blurRad="38100" dist="25400" dir="5400000" algn="ctr" rotWithShape="0">
                        <a:srgbClr val="6E747A">
                          <a:alpha val="43000"/>
                        </a:srgbClr>
                      </a:outerShdw>
                    </a:effectLst>
                  </a:rPr>
                  <a:t>5 </a:t>
                </a:r>
                <a:r>
                  <a:rPr lang="en-US" b="1" dirty="0" err="1">
                    <a:ln w="0"/>
                    <a:solidFill>
                      <a:schemeClr val="accent1"/>
                    </a:solidFill>
                    <a:effectLst>
                      <a:outerShdw blurRad="38100" dist="25400" dir="5400000" algn="ctr" rotWithShape="0">
                        <a:srgbClr val="6E747A">
                          <a:alpha val="43000"/>
                        </a:srgbClr>
                      </a:outerShdw>
                    </a:effectLst>
                  </a:rPr>
                  <a:t>CoFs</a:t>
                </a:r>
                <a:r>
                  <a:rPr lang="en-US" b="1" dirty="0">
                    <a:ln w="0"/>
                    <a:solidFill>
                      <a:schemeClr val="accent1"/>
                    </a:solidFill>
                    <a:effectLst>
                      <a:outerShdw blurRad="38100" dist="25400" dir="5400000" algn="ctr" rotWithShape="0">
                        <a:srgbClr val="6E747A">
                          <a:alpha val="43000"/>
                        </a:srgbClr>
                      </a:outerShdw>
                    </a:effectLst>
                  </a:rPr>
                  <a:t> covered by DDD interventions in </a:t>
                </a:r>
                <a:r>
                  <a:rPr lang="en-US" dirty="0">
                    <a:ln w="0"/>
                    <a:solidFill>
                      <a:srgbClr val="FF0000"/>
                    </a:solidFill>
                    <a:effectLst>
                      <a:outerShdw blurRad="38100" dist="25400" dir="5400000" algn="ctr" rotWithShape="0">
                        <a:srgbClr val="6E747A">
                          <a:alpha val="43000"/>
                        </a:srgbClr>
                      </a:outerShdw>
                    </a:effectLst>
                  </a:rPr>
                  <a:t>Q1 &amp; Q2</a:t>
                </a:r>
              </a:p>
            </p:txBody>
          </p:sp>
        </p:gr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ângulo arredondado 8">
            <a:extLst>
              <a:ext uri="{FF2B5EF4-FFF2-40B4-BE49-F238E27FC236}">
                <a16:creationId xmlns:a16="http://schemas.microsoft.com/office/drawing/2014/main" id="{5DF52979-88F1-4B83-A4E1-61EB313DD333}"/>
              </a:ext>
            </a:extLst>
          </p:cNvPr>
          <p:cNvSpPr/>
          <p:nvPr/>
        </p:nvSpPr>
        <p:spPr>
          <a:xfrm>
            <a:off x="573088" y="-44450"/>
            <a:ext cx="10998200" cy="681038"/>
          </a:xfrm>
          <a:prstGeom prst="round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91440" bIns="91440" anchor="ctr">
            <a:spAutoFit/>
          </a:bodyPr>
          <a:lstStyle/>
          <a:p>
            <a:pPr marL="357188" eaLnBrk="1" fontAlgn="auto" hangingPunct="1">
              <a:spcBef>
                <a:spcPts val="0"/>
              </a:spcBef>
              <a:spcAft>
                <a:spcPts val="0"/>
              </a:spcAft>
              <a:defRPr/>
            </a:pPr>
            <a:r>
              <a:rPr lang="en-US" sz="2800" b="1" dirty="0">
                <a:latin typeface="Century Gothic" panose="020B0502020202020204" pitchFamily="34" charset="0"/>
              </a:rPr>
              <a:t>2020 Progress on achievements </a:t>
            </a:r>
            <a:r>
              <a:rPr lang="en-US" sz="2000" b="1" dirty="0">
                <a:latin typeface="Century Gothic" panose="020B0502020202020204" pitchFamily="34" charset="0"/>
              </a:rPr>
              <a:t>(all budget sources: 18, 23, 11, 35)</a:t>
            </a:r>
            <a:endParaRPr lang="en-GB" sz="2800" b="1" dirty="0">
              <a:latin typeface="Century Gothic" panose="020B0502020202020204" pitchFamily="34" charset="0"/>
            </a:endParaRPr>
          </a:p>
        </p:txBody>
      </p:sp>
      <p:sp>
        <p:nvSpPr>
          <p:cNvPr id="4" name="TextBox 3">
            <a:extLst>
              <a:ext uri="{FF2B5EF4-FFF2-40B4-BE49-F238E27FC236}">
                <a16:creationId xmlns:a16="http://schemas.microsoft.com/office/drawing/2014/main" id="{71303572-1E8B-4EE3-9056-0C2F80D1B91A}"/>
              </a:ext>
            </a:extLst>
          </p:cNvPr>
          <p:cNvSpPr txBox="1"/>
          <p:nvPr/>
        </p:nvSpPr>
        <p:spPr>
          <a:xfrm>
            <a:off x="573088" y="636588"/>
            <a:ext cx="11028362" cy="400050"/>
          </a:xfrm>
          <a:prstGeom prst="rect">
            <a:avLst/>
          </a:prstGeom>
          <a:solidFill>
            <a:schemeClr val="accent2">
              <a:lumMod val="50000"/>
            </a:schemeClr>
          </a:solidFill>
        </p:spPr>
        <p:txBody>
          <a:bodyPr>
            <a:spAutoFit/>
          </a:bodyPr>
          <a:lstStyle/>
          <a:p>
            <a:pPr eaLnBrk="1" fontAlgn="auto" hangingPunct="1">
              <a:spcBef>
                <a:spcPts val="0"/>
              </a:spcBef>
              <a:spcAft>
                <a:spcPts val="0"/>
              </a:spcAft>
              <a:defRPr/>
            </a:pPr>
            <a:r>
              <a:rPr lang="en-US" sz="2000" b="1" dirty="0">
                <a:solidFill>
                  <a:schemeClr val="bg1"/>
                </a:solidFill>
              </a:rPr>
              <a:t>Objective: achieve inclusive development and regional integration in West Africa </a:t>
            </a:r>
          </a:p>
        </p:txBody>
      </p:sp>
      <p:graphicFrame>
        <p:nvGraphicFramePr>
          <p:cNvPr id="15" name="Table 14">
            <a:extLst>
              <a:ext uri="{FF2B5EF4-FFF2-40B4-BE49-F238E27FC236}">
                <a16:creationId xmlns:a16="http://schemas.microsoft.com/office/drawing/2014/main" id="{F45BD0FE-BA69-4D3A-9140-43921616BEF9}"/>
              </a:ext>
            </a:extLst>
          </p:cNvPr>
          <p:cNvGraphicFramePr>
            <a:graphicFrameLocks noGrp="1"/>
          </p:cNvGraphicFramePr>
          <p:nvPr>
            <p:extLst>
              <p:ext uri="{D42A27DB-BD31-4B8C-83A1-F6EECF244321}">
                <p14:modId xmlns:p14="http://schemas.microsoft.com/office/powerpoint/2010/main" val="4161111190"/>
              </p:ext>
            </p:extLst>
          </p:nvPr>
        </p:nvGraphicFramePr>
        <p:xfrm>
          <a:off x="573088" y="1744663"/>
          <a:ext cx="11028362" cy="4905375"/>
        </p:xfrm>
        <a:graphic>
          <a:graphicData uri="http://schemas.openxmlformats.org/drawingml/2006/table">
            <a:tbl>
              <a:tblPr firstRow="1" bandRow="1">
                <a:tableStyleId>{5C22544A-7EE6-4342-B048-85BDC9FD1C3A}</a:tableStyleId>
              </a:tblPr>
              <a:tblGrid>
                <a:gridCol w="11028362">
                  <a:extLst>
                    <a:ext uri="{9D8B030D-6E8A-4147-A177-3AD203B41FA5}">
                      <a16:colId xmlns:a16="http://schemas.microsoft.com/office/drawing/2014/main" val="20000"/>
                    </a:ext>
                  </a:extLst>
                </a:gridCol>
              </a:tblGrid>
              <a:tr h="74953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PM: Increased number of national officials trained in demographic dynamics and working to influence public policy formulation processes </a:t>
                      </a:r>
                      <a:r>
                        <a:rPr lang="en-US" sz="14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(Baseline (2019) – 30; Target (2020)- 30; Actual (2020) – 10)</a:t>
                      </a:r>
                    </a:p>
                  </a:txBody>
                  <a:tcPr marL="91431" marR="91431" marT="45721" marB="45721">
                    <a:solidFill>
                      <a:schemeClr val="accent4">
                        <a:lumMod val="75000"/>
                      </a:schemeClr>
                    </a:solidFill>
                  </a:tcPr>
                </a:tc>
                <a:extLst>
                  <a:ext uri="{0D108BD9-81ED-4DB2-BD59-A6C34878D82A}">
                    <a16:rowId xmlns:a16="http://schemas.microsoft.com/office/drawing/2014/main" val="10000"/>
                  </a:ext>
                </a:extLst>
              </a:tr>
              <a:tr h="4155845">
                <a:tc>
                  <a:txBody>
                    <a:bodyPr/>
                    <a:lstStyle/>
                    <a:p>
                      <a:pPr algn="just"/>
                      <a:endParaRPr lang="en-US" sz="2000" kern="1200" dirty="0">
                        <a:solidFill>
                          <a:schemeClr val="dk1"/>
                        </a:solidFill>
                        <a:effectLst/>
                        <a:latin typeface="+mn-lt"/>
                        <a:ea typeface="+mn-ea"/>
                        <a:cs typeface="+mn-cs"/>
                      </a:endParaRPr>
                    </a:p>
                    <a:p>
                      <a:pPr algn="just"/>
                      <a:r>
                        <a:rPr lang="en-US" sz="2000" kern="1200" dirty="0">
                          <a:solidFill>
                            <a:schemeClr val="dk1"/>
                          </a:solidFill>
                          <a:effectLst/>
                          <a:latin typeface="+mn-lt"/>
                          <a:ea typeface="+mn-ea"/>
                          <a:cs typeface="+mn-cs"/>
                        </a:rPr>
                        <a:t>Preliminaries results of DDD research agenda including indicators (Life cycle deficits, economic dependency covered index, economic support ratio, demographic windows of opportunities) and analysis at national and </a:t>
                      </a:r>
                      <a:r>
                        <a:rPr lang="en-US" sz="2000" kern="1200" dirty="0" err="1">
                          <a:solidFill>
                            <a:schemeClr val="dk1"/>
                          </a:solidFill>
                          <a:effectLst/>
                          <a:latin typeface="+mn-lt"/>
                          <a:ea typeface="+mn-ea"/>
                          <a:cs typeface="+mn-cs"/>
                        </a:rPr>
                        <a:t>subregional</a:t>
                      </a:r>
                      <a:r>
                        <a:rPr lang="en-US" sz="2000" kern="1200" dirty="0">
                          <a:solidFill>
                            <a:schemeClr val="dk1"/>
                          </a:solidFill>
                          <a:effectLst/>
                          <a:latin typeface="+mn-lt"/>
                          <a:ea typeface="+mn-ea"/>
                          <a:cs typeface="+mn-cs"/>
                        </a:rPr>
                        <a:t> levels to inform and</a:t>
                      </a:r>
                      <a:r>
                        <a:rPr lang="en-GB" sz="2000" kern="1200" dirty="0">
                          <a:solidFill>
                            <a:schemeClr val="dk1"/>
                          </a:solidFill>
                          <a:effectLst/>
                          <a:latin typeface="+mn-lt"/>
                          <a:ea typeface="+mn-ea"/>
                          <a:cs typeface="+mn-cs"/>
                        </a:rPr>
                        <a:t> influence policies in demographic dynamics</a:t>
                      </a:r>
                      <a:endParaRPr lang="en-US" sz="2000" kern="1200" dirty="0">
                        <a:solidFill>
                          <a:schemeClr val="dk1"/>
                        </a:solidFill>
                        <a:effectLst/>
                        <a:latin typeface="+mn-lt"/>
                        <a:ea typeface="+mn-ea"/>
                        <a:cs typeface="+mn-cs"/>
                      </a:endParaRPr>
                    </a:p>
                    <a:p>
                      <a:pPr algn="just"/>
                      <a:r>
                        <a:rPr lang="en-US" sz="2000" kern="1200" dirty="0">
                          <a:solidFill>
                            <a:schemeClr val="dk1"/>
                          </a:solidFill>
                          <a:effectLst/>
                          <a:latin typeface="+mn-lt"/>
                          <a:ea typeface="+mn-ea"/>
                          <a:cs typeface="+mn-cs"/>
                        </a:rPr>
                        <a:t> </a:t>
                      </a:r>
                    </a:p>
                    <a:p>
                      <a:pPr algn="just"/>
                      <a:r>
                        <a:rPr lang="en-GB" sz="2000" kern="1200" dirty="0">
                          <a:solidFill>
                            <a:schemeClr val="dk1"/>
                          </a:solidFill>
                          <a:effectLst/>
                          <a:latin typeface="+mn-lt"/>
                          <a:ea typeface="+mn-ea"/>
                          <a:cs typeface="+mn-cs"/>
                        </a:rPr>
                        <a:t>Work on the Public Budgeting framework sensitive to Demographic Dividend was rolled out in Mali (pilot) and was endorsed by the country to inform its 2021 national budget deliberations.</a:t>
                      </a:r>
                      <a:endParaRPr lang="en-US" sz="2000" kern="1200" dirty="0">
                        <a:solidFill>
                          <a:schemeClr val="dk1"/>
                        </a:solidFill>
                        <a:effectLst/>
                        <a:latin typeface="+mn-lt"/>
                        <a:ea typeface="+mn-ea"/>
                        <a:cs typeface="+mn-cs"/>
                      </a:endParaRPr>
                    </a:p>
                    <a:p>
                      <a:pPr algn="just"/>
                      <a:r>
                        <a:rPr lang="en-GB" sz="2000" kern="1200" dirty="0">
                          <a:solidFill>
                            <a:schemeClr val="dk1"/>
                          </a:solidFill>
                          <a:effectLst/>
                          <a:latin typeface="+mn-lt"/>
                          <a:ea typeface="+mn-ea"/>
                          <a:cs typeface="+mn-cs"/>
                        </a:rPr>
                        <a:t> </a:t>
                      </a:r>
                      <a:endParaRPr lang="en-US" sz="2000" kern="1200" dirty="0">
                        <a:solidFill>
                          <a:schemeClr val="dk1"/>
                        </a:solidFill>
                        <a:effectLst/>
                        <a:latin typeface="+mn-lt"/>
                        <a:ea typeface="+mn-ea"/>
                        <a:cs typeface="+mn-cs"/>
                      </a:endParaRPr>
                    </a:p>
                    <a:p>
                      <a:pPr algn="just"/>
                      <a:r>
                        <a:rPr lang="en-US" sz="2000" kern="1200" dirty="0">
                          <a:solidFill>
                            <a:schemeClr val="dk1"/>
                          </a:solidFill>
                          <a:effectLst/>
                          <a:latin typeface="+mn-lt"/>
                          <a:ea typeface="+mn-ea"/>
                          <a:cs typeface="+mn-cs"/>
                        </a:rPr>
                        <a:t>Elaboration of an online courses on NTA methodology has started to increase number of national officials trained in demographic dynamics and working to influence public policy formulation processes</a:t>
                      </a:r>
                    </a:p>
                    <a:p>
                      <a:pPr marL="285750" indent="-285750">
                        <a:buFont typeface="Arial" panose="020B0604020202020204" pitchFamily="34" charset="0"/>
                        <a:buChar char="•"/>
                      </a:pPr>
                      <a:endParaRPr lang="en-US" sz="2000" dirty="0">
                        <a:latin typeface="Arial" panose="020B0604020202020204" pitchFamily="34" charset="0"/>
                        <a:cs typeface="Arial" panose="020B0604020202020204" pitchFamily="34" charset="0"/>
                      </a:endParaRPr>
                    </a:p>
                  </a:txBody>
                  <a:tcPr marL="91431" marR="91431" marT="45721" marB="45721">
                    <a:solidFill>
                      <a:srgbClr val="FFF8E5"/>
                    </a:solidFill>
                  </a:tcPr>
                </a:tc>
                <a:extLst>
                  <a:ext uri="{0D108BD9-81ED-4DB2-BD59-A6C34878D82A}">
                    <a16:rowId xmlns:a16="http://schemas.microsoft.com/office/drawing/2014/main" val="10001"/>
                  </a:ext>
                </a:extLst>
              </a:tr>
            </a:tbl>
          </a:graphicData>
        </a:graphic>
      </p:graphicFrame>
      <p:sp>
        <p:nvSpPr>
          <p:cNvPr id="8197" name="TextBox 6">
            <a:extLst>
              <a:ext uri="{FF2B5EF4-FFF2-40B4-BE49-F238E27FC236}">
                <a16:creationId xmlns:a16="http://schemas.microsoft.com/office/drawing/2014/main" id="{EDBAD002-240C-4997-9C92-E1D01A9BEA20}"/>
              </a:ext>
            </a:extLst>
          </p:cNvPr>
          <p:cNvSpPr txBox="1">
            <a:spLocks noChangeArrowheads="1"/>
          </p:cNvSpPr>
          <p:nvPr/>
        </p:nvSpPr>
        <p:spPr bwMode="auto">
          <a:xfrm>
            <a:off x="573088" y="1036638"/>
            <a:ext cx="11028362" cy="708025"/>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000" b="1">
                <a:solidFill>
                  <a:schemeClr val="bg1"/>
                </a:solidFill>
                <a:latin typeface="Arial" panose="020B0604020202020204" pitchFamily="34" charset="0"/>
              </a:rPr>
              <a:t>RA1: Mainstreaming demographic dynamics in development plans and policies at national and subregional levels </a:t>
            </a:r>
            <a:r>
              <a:rPr lang="en-US" altLang="en-US" sz="2000" b="1">
                <a:latin typeface="Arial" panose="020B0604020202020204" pitchFamily="34" charset="0"/>
              </a:rPr>
              <a:t>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ângulo arredondado 8">
            <a:extLst>
              <a:ext uri="{FF2B5EF4-FFF2-40B4-BE49-F238E27FC236}">
                <a16:creationId xmlns:a16="http://schemas.microsoft.com/office/drawing/2014/main" id="{5DF52979-88F1-4B83-A4E1-61EB313DD333}"/>
              </a:ext>
            </a:extLst>
          </p:cNvPr>
          <p:cNvSpPr/>
          <p:nvPr/>
        </p:nvSpPr>
        <p:spPr>
          <a:xfrm>
            <a:off x="573088" y="-44450"/>
            <a:ext cx="10998200" cy="681038"/>
          </a:xfrm>
          <a:prstGeom prst="round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91440" bIns="91440" anchor="ctr">
            <a:spAutoFit/>
          </a:bodyPr>
          <a:lstStyle/>
          <a:p>
            <a:pPr marL="357188" eaLnBrk="1" fontAlgn="auto" hangingPunct="1">
              <a:spcBef>
                <a:spcPts val="0"/>
              </a:spcBef>
              <a:spcAft>
                <a:spcPts val="0"/>
              </a:spcAft>
              <a:defRPr/>
            </a:pPr>
            <a:r>
              <a:rPr lang="en-US" sz="2800" b="1" dirty="0">
                <a:latin typeface="Century Gothic" panose="020B0502020202020204" pitchFamily="34" charset="0"/>
              </a:rPr>
              <a:t>2020 Progress on achievements </a:t>
            </a:r>
            <a:r>
              <a:rPr lang="en-US" sz="2000" b="1" dirty="0">
                <a:latin typeface="Century Gothic" panose="020B0502020202020204" pitchFamily="34" charset="0"/>
              </a:rPr>
              <a:t>(all budget sources: 18, 23, 11, 35)</a:t>
            </a:r>
            <a:endParaRPr lang="en-GB" sz="2800" b="1" dirty="0">
              <a:latin typeface="Century Gothic" panose="020B0502020202020204" pitchFamily="34" charset="0"/>
            </a:endParaRPr>
          </a:p>
        </p:txBody>
      </p:sp>
      <p:sp>
        <p:nvSpPr>
          <p:cNvPr id="4" name="TextBox 3">
            <a:extLst>
              <a:ext uri="{FF2B5EF4-FFF2-40B4-BE49-F238E27FC236}">
                <a16:creationId xmlns:a16="http://schemas.microsoft.com/office/drawing/2014/main" id="{71303572-1E8B-4EE3-9056-0C2F80D1B91A}"/>
              </a:ext>
            </a:extLst>
          </p:cNvPr>
          <p:cNvSpPr txBox="1"/>
          <p:nvPr/>
        </p:nvSpPr>
        <p:spPr>
          <a:xfrm>
            <a:off x="573088" y="636588"/>
            <a:ext cx="11028362" cy="400050"/>
          </a:xfrm>
          <a:prstGeom prst="rect">
            <a:avLst/>
          </a:prstGeom>
          <a:solidFill>
            <a:schemeClr val="accent2">
              <a:lumMod val="50000"/>
            </a:schemeClr>
          </a:solidFill>
        </p:spPr>
        <p:txBody>
          <a:bodyPr>
            <a:spAutoFit/>
          </a:bodyPr>
          <a:lstStyle/>
          <a:p>
            <a:pPr eaLnBrk="1" fontAlgn="auto" hangingPunct="1">
              <a:spcBef>
                <a:spcPts val="0"/>
              </a:spcBef>
              <a:spcAft>
                <a:spcPts val="0"/>
              </a:spcAft>
              <a:defRPr/>
            </a:pPr>
            <a:r>
              <a:rPr lang="en-US" sz="2000" b="1" dirty="0">
                <a:solidFill>
                  <a:schemeClr val="bg1"/>
                </a:solidFill>
              </a:rPr>
              <a:t>Objective: achieve inclusive development and regional integration in West Africa </a:t>
            </a:r>
          </a:p>
        </p:txBody>
      </p:sp>
      <p:graphicFrame>
        <p:nvGraphicFramePr>
          <p:cNvPr id="15" name="Table 14">
            <a:extLst>
              <a:ext uri="{FF2B5EF4-FFF2-40B4-BE49-F238E27FC236}">
                <a16:creationId xmlns:a16="http://schemas.microsoft.com/office/drawing/2014/main" id="{F45BD0FE-BA69-4D3A-9140-43921616BEF9}"/>
              </a:ext>
            </a:extLst>
          </p:cNvPr>
          <p:cNvGraphicFramePr>
            <a:graphicFrameLocks noGrp="1"/>
          </p:cNvGraphicFramePr>
          <p:nvPr/>
        </p:nvGraphicFramePr>
        <p:xfrm>
          <a:off x="573088" y="1744663"/>
          <a:ext cx="11028362" cy="4905375"/>
        </p:xfrm>
        <a:graphic>
          <a:graphicData uri="http://schemas.openxmlformats.org/drawingml/2006/table">
            <a:tbl>
              <a:tblPr firstRow="1" bandRow="1">
                <a:tableStyleId>{5C22544A-7EE6-4342-B048-85BDC9FD1C3A}</a:tableStyleId>
              </a:tblPr>
              <a:tblGrid>
                <a:gridCol w="11028362">
                  <a:extLst>
                    <a:ext uri="{9D8B030D-6E8A-4147-A177-3AD203B41FA5}">
                      <a16:colId xmlns:a16="http://schemas.microsoft.com/office/drawing/2014/main" val="20000"/>
                    </a:ext>
                  </a:extLst>
                </a:gridCol>
              </a:tblGrid>
              <a:tr h="74953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PM: Increased number of national officials trained in demographic dynamics and working to influence public policy formulation processes </a:t>
                      </a:r>
                      <a:r>
                        <a:rPr lang="en-US" sz="14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(Baseline (2019) – 30; Target (2020)- 30; Actual (2020) – 10)</a:t>
                      </a:r>
                    </a:p>
                  </a:txBody>
                  <a:tcPr marL="91431" marR="91431" marT="45721" marB="45721">
                    <a:solidFill>
                      <a:schemeClr val="accent4">
                        <a:lumMod val="75000"/>
                      </a:schemeClr>
                    </a:solidFill>
                  </a:tcPr>
                </a:tc>
                <a:extLst>
                  <a:ext uri="{0D108BD9-81ED-4DB2-BD59-A6C34878D82A}">
                    <a16:rowId xmlns:a16="http://schemas.microsoft.com/office/drawing/2014/main" val="10000"/>
                  </a:ext>
                </a:extLst>
              </a:tr>
              <a:tr h="4155845">
                <a:tc>
                  <a:txBody>
                    <a:bodyPr/>
                    <a:lstStyle/>
                    <a:p>
                      <a:endParaRPr lang="en-GB" sz="2000" kern="1200" dirty="0">
                        <a:solidFill>
                          <a:schemeClr val="dk1"/>
                        </a:solidFill>
                        <a:effectLst/>
                        <a:latin typeface="+mn-lt"/>
                        <a:ea typeface="+mn-ea"/>
                        <a:cs typeface="+mn-cs"/>
                      </a:endParaRPr>
                    </a:p>
                    <a:p>
                      <a:r>
                        <a:rPr lang="en-GB" sz="2000" kern="1200" dirty="0">
                          <a:solidFill>
                            <a:schemeClr val="dk1"/>
                          </a:solidFill>
                          <a:effectLst/>
                          <a:latin typeface="+mn-lt"/>
                          <a:ea typeface="+mn-ea"/>
                          <a:cs typeface="+mn-cs"/>
                        </a:rPr>
                        <a:t>Work </a:t>
                      </a:r>
                      <a:r>
                        <a:rPr lang="en-US" sz="2000" kern="1200" dirty="0">
                          <a:solidFill>
                            <a:schemeClr val="dk1"/>
                          </a:solidFill>
                          <a:effectLst/>
                          <a:latin typeface="+mn-lt"/>
                          <a:ea typeface="+mn-ea"/>
                          <a:cs typeface="+mn-cs"/>
                        </a:rPr>
                        <a:t>influenced the outcomes of the Virtual Youth Policy Conversation on “Building Back Better with Young Africans” held on 9 June 2020. The ECA/SRO-WA jointly with AUC Office of the Youth Envoy, and </a:t>
                      </a:r>
                      <a:r>
                        <a:rPr lang="en-US" sz="2000" kern="1200" dirty="0" err="1">
                          <a:solidFill>
                            <a:schemeClr val="dk1"/>
                          </a:solidFill>
                          <a:effectLst/>
                          <a:latin typeface="+mn-lt"/>
                          <a:ea typeface="+mn-ea"/>
                          <a:cs typeface="+mn-cs"/>
                        </a:rPr>
                        <a:t>GenU</a:t>
                      </a:r>
                      <a:r>
                        <a:rPr lang="en-US" sz="2000" kern="1200" dirty="0">
                          <a:solidFill>
                            <a:schemeClr val="dk1"/>
                          </a:solidFill>
                          <a:effectLst/>
                          <a:latin typeface="+mn-lt"/>
                          <a:ea typeface="+mn-ea"/>
                          <a:cs typeface="+mn-cs"/>
                        </a:rPr>
                        <a:t>/UNICEF successfully mobilized more than 900 young people in the dialogue.</a:t>
                      </a:r>
                    </a:p>
                    <a:p>
                      <a:endParaRPr lang="en-US" sz="2000" kern="1200" dirty="0">
                        <a:solidFill>
                          <a:schemeClr val="dk1"/>
                        </a:solidFill>
                        <a:effectLst/>
                        <a:latin typeface="+mn-lt"/>
                        <a:ea typeface="+mn-ea"/>
                        <a:cs typeface="+mn-cs"/>
                      </a:endParaRPr>
                    </a:p>
                    <a:p>
                      <a:r>
                        <a:rPr lang="en-US" sz="2000" kern="1200" dirty="0">
                          <a:solidFill>
                            <a:schemeClr val="dk1"/>
                          </a:solidFill>
                          <a:effectLst/>
                          <a:latin typeface="+mn-lt"/>
                          <a:ea typeface="+mn-ea"/>
                          <a:cs typeface="+mn-cs"/>
                        </a:rPr>
                        <a:t>Consequently, the outcome of the Youth Policy Consultation was presented at the AUC Special Technical Committee (STC) meeting of Ministers in charge of Youth, held on 17 June 2020 and informed their deliberations. </a:t>
                      </a:r>
                    </a:p>
                    <a:p>
                      <a:endParaRPr lang="en-US" sz="2000" kern="1200" dirty="0">
                        <a:solidFill>
                          <a:schemeClr val="dk1"/>
                        </a:solidFill>
                        <a:effectLst/>
                        <a:latin typeface="+mn-lt"/>
                        <a:ea typeface="+mn-ea"/>
                        <a:cs typeface="+mn-cs"/>
                      </a:endParaRPr>
                    </a:p>
                    <a:p>
                      <a:r>
                        <a:rPr lang="en-US" sz="2000" kern="1200" dirty="0">
                          <a:solidFill>
                            <a:schemeClr val="dk1"/>
                          </a:solidFill>
                          <a:effectLst/>
                          <a:latin typeface="+mn-lt"/>
                          <a:ea typeface="+mn-ea"/>
                          <a:cs typeface="+mn-cs"/>
                        </a:rPr>
                        <a:t>Furthermore, the outcome document will inform ECA’s future programming on empowering the youth as a pathway to harnessing demographic dividend for the region’s Structural transformation and sustainable development Attendance metrics of the AUC Office of Youth Envoy, generated on 16 June 2020.</a:t>
                      </a:r>
                    </a:p>
                    <a:p>
                      <a:pPr marL="285750" indent="-285750">
                        <a:buFont typeface="Arial" panose="020B0604020202020204" pitchFamily="34" charset="0"/>
                        <a:buChar char="•"/>
                      </a:pPr>
                      <a:endParaRPr lang="en-US" sz="2000" dirty="0">
                        <a:latin typeface="Arial" panose="020B0604020202020204" pitchFamily="34" charset="0"/>
                        <a:cs typeface="Arial" panose="020B0604020202020204" pitchFamily="34" charset="0"/>
                      </a:endParaRPr>
                    </a:p>
                  </a:txBody>
                  <a:tcPr marL="91431" marR="91431" marT="45721" marB="45721">
                    <a:solidFill>
                      <a:srgbClr val="FFF8E5"/>
                    </a:solidFill>
                  </a:tcPr>
                </a:tc>
                <a:extLst>
                  <a:ext uri="{0D108BD9-81ED-4DB2-BD59-A6C34878D82A}">
                    <a16:rowId xmlns:a16="http://schemas.microsoft.com/office/drawing/2014/main" val="10001"/>
                  </a:ext>
                </a:extLst>
              </a:tr>
            </a:tbl>
          </a:graphicData>
        </a:graphic>
      </p:graphicFrame>
      <p:sp>
        <p:nvSpPr>
          <p:cNvPr id="9228" name="TextBox 6">
            <a:extLst>
              <a:ext uri="{FF2B5EF4-FFF2-40B4-BE49-F238E27FC236}">
                <a16:creationId xmlns:a16="http://schemas.microsoft.com/office/drawing/2014/main" id="{DDD7DB68-C581-4B75-B9CD-4655824AA2F8}"/>
              </a:ext>
            </a:extLst>
          </p:cNvPr>
          <p:cNvSpPr txBox="1">
            <a:spLocks noChangeArrowheads="1"/>
          </p:cNvSpPr>
          <p:nvPr/>
        </p:nvSpPr>
        <p:spPr bwMode="auto">
          <a:xfrm>
            <a:off x="573088" y="1036638"/>
            <a:ext cx="11028362" cy="708025"/>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000" b="1">
                <a:solidFill>
                  <a:schemeClr val="bg1"/>
                </a:solidFill>
                <a:latin typeface="Arial" panose="020B0604020202020204" pitchFamily="34" charset="0"/>
              </a:rPr>
              <a:t>RA1: Mainstreaming demographic dynamics in development plans and policies at national and subregional levels </a:t>
            </a:r>
            <a:r>
              <a:rPr lang="en-US" altLang="en-US" sz="2000" b="1">
                <a:latin typeface="Arial" panose="020B0604020202020204" pitchFamily="34" charset="0"/>
              </a:rPr>
              <a:t>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242" name="Group 15">
            <a:extLst>
              <a:ext uri="{FF2B5EF4-FFF2-40B4-BE49-F238E27FC236}">
                <a16:creationId xmlns:a16="http://schemas.microsoft.com/office/drawing/2014/main" id="{0EA864EC-5627-4AC3-9654-D6BD68427BA4}"/>
              </a:ext>
            </a:extLst>
          </p:cNvPr>
          <p:cNvGrpSpPr>
            <a:grpSpLocks/>
          </p:cNvGrpSpPr>
          <p:nvPr/>
        </p:nvGrpSpPr>
        <p:grpSpPr bwMode="auto">
          <a:xfrm>
            <a:off x="144463" y="-84138"/>
            <a:ext cx="12047537" cy="6562726"/>
            <a:chOff x="145191" y="-84246"/>
            <a:chExt cx="12046866" cy="6562828"/>
          </a:xfrm>
        </p:grpSpPr>
        <p:sp>
          <p:nvSpPr>
            <p:cNvPr id="3" name="Rectângulo arredondado 8">
              <a:extLst>
                <a:ext uri="{FF2B5EF4-FFF2-40B4-BE49-F238E27FC236}">
                  <a16:creationId xmlns:a16="http://schemas.microsoft.com/office/drawing/2014/main" id="{423A66A0-DA3B-4C5D-B397-53CFD16A41EC}"/>
                </a:ext>
              </a:extLst>
            </p:cNvPr>
            <p:cNvSpPr/>
            <p:nvPr/>
          </p:nvSpPr>
          <p:spPr>
            <a:xfrm>
              <a:off x="145191" y="-84246"/>
              <a:ext cx="12046866" cy="647711"/>
            </a:xfrm>
            <a:prstGeom prst="round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0" rIns="182880" bIns="91440">
              <a:spAutoFit/>
            </a:bodyPr>
            <a:lstStyle/>
            <a:p>
              <a:pPr marL="357188" eaLnBrk="1" hangingPunct="1">
                <a:defRPr/>
              </a:pPr>
              <a:r>
                <a:rPr lang="en-US" sz="3200" b="1" dirty="0">
                  <a:latin typeface="Century Gothic" panose="020B0502020202020204" pitchFamily="34" charset="0"/>
                </a:rPr>
                <a:t>2020 Progress on achievements</a:t>
              </a:r>
              <a:endParaRPr lang="en-GB" sz="3200" b="1" dirty="0">
                <a:cs typeface="Calibri" panose="020F0502020204030204" pitchFamily="34" charset="0"/>
              </a:endParaRPr>
            </a:p>
          </p:txBody>
        </p:sp>
        <p:grpSp>
          <p:nvGrpSpPr>
            <p:cNvPr id="10244" name="Group 7">
              <a:extLst>
                <a:ext uri="{FF2B5EF4-FFF2-40B4-BE49-F238E27FC236}">
                  <a16:creationId xmlns:a16="http://schemas.microsoft.com/office/drawing/2014/main" id="{35C971F2-591E-472E-A5B6-F1ADCE0A4454}"/>
                </a:ext>
              </a:extLst>
            </p:cNvPr>
            <p:cNvGrpSpPr>
              <a:grpSpLocks/>
            </p:cNvGrpSpPr>
            <p:nvPr/>
          </p:nvGrpSpPr>
          <p:grpSpPr bwMode="auto">
            <a:xfrm>
              <a:off x="145191" y="561877"/>
              <a:ext cx="11900336" cy="5916705"/>
              <a:chOff x="145191" y="561877"/>
              <a:chExt cx="11900336" cy="5916705"/>
            </a:xfrm>
          </p:grpSpPr>
          <p:sp>
            <p:nvSpPr>
              <p:cNvPr id="10245" name="TextBox 26">
                <a:extLst>
                  <a:ext uri="{FF2B5EF4-FFF2-40B4-BE49-F238E27FC236}">
                    <a16:creationId xmlns:a16="http://schemas.microsoft.com/office/drawing/2014/main" id="{52B0E6E1-3028-4316-90DE-E9AA32B58A43}"/>
                  </a:ext>
                </a:extLst>
              </p:cNvPr>
              <p:cNvSpPr txBox="1">
                <a:spLocks noChangeArrowheads="1"/>
              </p:cNvSpPr>
              <p:nvPr/>
            </p:nvSpPr>
            <p:spPr bwMode="auto">
              <a:xfrm>
                <a:off x="681975" y="647294"/>
                <a:ext cx="11363552" cy="5509285"/>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30000"/>
                  </a:lnSpc>
                  <a:spcBef>
                    <a:spcPct val="0"/>
                  </a:spcBef>
                </a:pPr>
                <a:r>
                  <a:rPr lang="en-US" altLang="en-US" sz="2000">
                    <a:latin typeface="Arial" panose="020B0604020202020204" pitchFamily="34" charset="0"/>
                  </a:rPr>
                  <a:t>Publication of two (2) Structural Transformation Profiles (STEPS </a:t>
                </a:r>
                <a:r>
                  <a:rPr lang="en-GB" altLang="en-US" sz="2000">
                    <a:latin typeface="Arial" panose="020B0604020202020204" pitchFamily="34" charset="0"/>
                  </a:rPr>
                  <a:t>Profiles) for 2 countries of focus: Liberia and Cote d’Ivoire, addressing SDG Goal 8</a:t>
                </a:r>
              </a:p>
              <a:p>
                <a:pPr>
                  <a:lnSpc>
                    <a:spcPct val="100000"/>
                  </a:lnSpc>
                  <a:spcBef>
                    <a:spcPct val="0"/>
                  </a:spcBef>
                </a:pPr>
                <a:endParaRPr lang="en-US" altLang="en-US" sz="2000">
                  <a:latin typeface="Arial" panose="020B0604020202020204" pitchFamily="34" charset="0"/>
                </a:endParaRPr>
              </a:p>
              <a:p>
                <a:pPr>
                  <a:lnSpc>
                    <a:spcPct val="100000"/>
                  </a:lnSpc>
                  <a:spcBef>
                    <a:spcPct val="0"/>
                  </a:spcBef>
                </a:pPr>
                <a:r>
                  <a:rPr lang="en-US" altLang="en-US" sz="2000">
                    <a:latin typeface="Arial" panose="020B0604020202020204" pitchFamily="34" charset="0"/>
                  </a:rPr>
                  <a:t>Publication on economic and social structural transformation in West Africa: Study on DDD and structural transformation in West Africa (1) </a:t>
                </a:r>
              </a:p>
              <a:p>
                <a:pPr>
                  <a:lnSpc>
                    <a:spcPct val="100000"/>
                  </a:lnSpc>
                  <a:spcBef>
                    <a:spcPct val="0"/>
                  </a:spcBef>
                </a:pPr>
                <a:endParaRPr lang="en-GB" altLang="en-US" sz="2000">
                  <a:latin typeface="Arial" panose="020B0604020202020204" pitchFamily="34" charset="0"/>
                </a:endParaRPr>
              </a:p>
              <a:p>
                <a:pPr>
                  <a:lnSpc>
                    <a:spcPct val="100000"/>
                  </a:lnSpc>
                  <a:spcBef>
                    <a:spcPct val="0"/>
                  </a:spcBef>
                </a:pPr>
                <a:r>
                  <a:rPr lang="en-GB" altLang="en-US" sz="2000">
                    <a:latin typeface="Arial" panose="020B0604020202020204" pitchFamily="34" charset="0"/>
                  </a:rPr>
                  <a:t>An issue paper produced on "Maximizing investments to achieve optimum demographic dividend (DD) in West Africa” as </a:t>
                </a:r>
                <a:r>
                  <a:rPr lang="en-US" altLang="en-US" sz="2000">
                    <a:latin typeface="Arial" panose="020B0604020202020204" pitchFamily="34" charset="0"/>
                  </a:rPr>
                  <a:t>the</a:t>
                </a:r>
                <a:r>
                  <a:rPr lang="en-GB" altLang="en-US" sz="2000">
                    <a:latin typeface="Arial" panose="020B0604020202020204" pitchFamily="34" charset="0"/>
                  </a:rPr>
                  <a:t> core theme of the forthcoming 23rd Session of the Intergovernmental Committee of Senior Officers and Experts in West Africa</a:t>
                </a:r>
              </a:p>
              <a:p>
                <a:pPr>
                  <a:lnSpc>
                    <a:spcPct val="100000"/>
                  </a:lnSpc>
                  <a:spcBef>
                    <a:spcPct val="0"/>
                  </a:spcBef>
                </a:pPr>
                <a:endParaRPr lang="en-GB" altLang="en-US" sz="2000">
                  <a:latin typeface="Arial" panose="020B0604020202020204" pitchFamily="34" charset="0"/>
                </a:endParaRPr>
              </a:p>
              <a:p>
                <a:pPr>
                  <a:lnSpc>
                    <a:spcPct val="100000"/>
                  </a:lnSpc>
                  <a:spcBef>
                    <a:spcPct val="0"/>
                  </a:spcBef>
                </a:pPr>
                <a:r>
                  <a:rPr lang="en-GB" altLang="en-US" sz="2000">
                    <a:latin typeface="Arial" panose="020B0604020202020204" pitchFamily="34" charset="0"/>
                  </a:rPr>
                  <a:t>A preliminary version of a Population model was produced using system dynamic modelling targeting the Sahel region, 2 countries of Focus (CoFs): Burkina Faso and Côte d’Ivoire, and Senegal</a:t>
                </a:r>
              </a:p>
              <a:p>
                <a:pPr>
                  <a:lnSpc>
                    <a:spcPct val="100000"/>
                  </a:lnSpc>
                  <a:spcBef>
                    <a:spcPct val="0"/>
                  </a:spcBef>
                </a:pPr>
                <a:endParaRPr lang="en-US" altLang="en-US" sz="2000">
                  <a:latin typeface="Arial" panose="020B0604020202020204" pitchFamily="34" charset="0"/>
                </a:endParaRPr>
              </a:p>
              <a:p>
                <a:pPr>
                  <a:lnSpc>
                    <a:spcPct val="100000"/>
                  </a:lnSpc>
                  <a:spcBef>
                    <a:spcPct val="0"/>
                  </a:spcBef>
                </a:pPr>
                <a:r>
                  <a:rPr lang="en-US" altLang="en-US" sz="2000">
                    <a:latin typeface="Arial" panose="020B0604020202020204" pitchFamily="34" charset="0"/>
                  </a:rPr>
                  <a:t>A study</a:t>
                </a:r>
                <a:r>
                  <a:rPr lang="en-GB" altLang="en-US" sz="2000">
                    <a:latin typeface="Arial" panose="020B0604020202020204" pitchFamily="34" charset="0"/>
                  </a:rPr>
                  <a:t> on the impact of COVID-19 on West African countries was produced. This has informed country specific analyses of COVID19-Socio-economic Response Plans of Niger, Guinea-Bissau, Togo and Senegal, and 3 CoFs: Cote d’Ivoire, Ghana, Guinea</a:t>
                </a:r>
                <a:endParaRPr lang="en-GB" altLang="en-US" sz="2400">
                  <a:latin typeface="Arial" panose="020B0604020202020204" pitchFamily="34" charset="0"/>
                </a:endParaRPr>
              </a:p>
            </p:txBody>
          </p:sp>
          <p:sp>
            <p:nvSpPr>
              <p:cNvPr id="28" name="TextBox 27">
                <a:extLst>
                  <a:ext uri="{FF2B5EF4-FFF2-40B4-BE49-F238E27FC236}">
                    <a16:creationId xmlns:a16="http://schemas.microsoft.com/office/drawing/2014/main" id="{0D695B89-3725-4F57-B8CB-58423A078326}"/>
                  </a:ext>
                </a:extLst>
              </p:cNvPr>
              <p:cNvSpPr txBox="1"/>
              <p:nvPr/>
            </p:nvSpPr>
            <p:spPr>
              <a:xfrm rot="16200000">
                <a:off x="-2582194" y="3289262"/>
                <a:ext cx="5916705" cy="461936"/>
              </a:xfrm>
              <a:prstGeom prst="rect">
                <a:avLst/>
              </a:prstGeom>
              <a:solidFill>
                <a:schemeClr val="accent4"/>
              </a:solidFill>
            </p:spPr>
            <p:txBody>
              <a:bodyPr anchor="ctr">
                <a:spAutoFit/>
              </a:bodyPr>
              <a:lstStyle>
                <a:defPPr>
                  <a:defRPr lang="en-US"/>
                </a:defPPr>
                <a:lvl1pPr algn="ctr">
                  <a:defRPr sz="1600" b="1">
                    <a:effectLst>
                      <a:outerShdw blurRad="38100" dist="38100" dir="2700000" algn="tl">
                        <a:srgbClr val="000000">
                          <a:alpha val="43137"/>
                        </a:srgbClr>
                      </a:outerShdw>
                    </a:effectLst>
                  </a:defRPr>
                </a:lvl1pPr>
              </a:lstStyle>
              <a:p>
                <a:pPr eaLnBrk="1" hangingPunct="1">
                  <a:defRPr/>
                </a:pPr>
                <a:r>
                  <a:rPr lang="en-US" sz="2400" dirty="0">
                    <a:effectLst/>
                  </a:rPr>
                  <a:t>THINK-TANK</a:t>
                </a:r>
              </a:p>
            </p:txBody>
          </p:sp>
        </p:grpSp>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266" name="Group 15">
            <a:extLst>
              <a:ext uri="{FF2B5EF4-FFF2-40B4-BE49-F238E27FC236}">
                <a16:creationId xmlns:a16="http://schemas.microsoft.com/office/drawing/2014/main" id="{F28D659A-4D69-4FD7-BB57-424D607E72BD}"/>
              </a:ext>
            </a:extLst>
          </p:cNvPr>
          <p:cNvGrpSpPr>
            <a:grpSpLocks/>
          </p:cNvGrpSpPr>
          <p:nvPr/>
        </p:nvGrpSpPr>
        <p:grpSpPr bwMode="auto">
          <a:xfrm>
            <a:off x="114300" y="-9525"/>
            <a:ext cx="12065000" cy="6216650"/>
            <a:chOff x="113929" y="-9352"/>
            <a:chExt cx="12065371" cy="6981263"/>
          </a:xfrm>
        </p:grpSpPr>
        <p:sp>
          <p:nvSpPr>
            <p:cNvPr id="3" name="Rectângulo arredondado 8">
              <a:extLst>
                <a:ext uri="{FF2B5EF4-FFF2-40B4-BE49-F238E27FC236}">
                  <a16:creationId xmlns:a16="http://schemas.microsoft.com/office/drawing/2014/main" id="{E2EB73D8-ED3C-4928-AE08-102535708B6A}"/>
                </a:ext>
              </a:extLst>
            </p:cNvPr>
            <p:cNvSpPr/>
            <p:nvPr/>
          </p:nvSpPr>
          <p:spPr>
            <a:xfrm>
              <a:off x="113929" y="-9352"/>
              <a:ext cx="12065371" cy="647140"/>
            </a:xfrm>
            <a:prstGeom prst="round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0" rIns="182880" bIns="91440">
              <a:spAutoFit/>
            </a:bodyPr>
            <a:lstStyle/>
            <a:p>
              <a:pPr marL="357188" eaLnBrk="1" hangingPunct="1">
                <a:defRPr/>
              </a:pPr>
              <a:r>
                <a:rPr lang="en-US" sz="3200" b="1" dirty="0">
                  <a:latin typeface="Century Gothic" panose="020B0502020202020204" pitchFamily="34" charset="0"/>
                </a:rPr>
                <a:t>2020 Progress on achievements</a:t>
              </a:r>
              <a:endParaRPr lang="en-GB" sz="3200" b="1" dirty="0">
                <a:cs typeface="Calibri" panose="020F0502020204030204" pitchFamily="34" charset="0"/>
              </a:endParaRPr>
            </a:p>
          </p:txBody>
        </p:sp>
        <p:grpSp>
          <p:nvGrpSpPr>
            <p:cNvPr id="11268" name="Group 7">
              <a:extLst>
                <a:ext uri="{FF2B5EF4-FFF2-40B4-BE49-F238E27FC236}">
                  <a16:creationId xmlns:a16="http://schemas.microsoft.com/office/drawing/2014/main" id="{93F723E1-BB14-4C9C-B2E8-6AFFCEAA4E72}"/>
                </a:ext>
              </a:extLst>
            </p:cNvPr>
            <p:cNvGrpSpPr>
              <a:grpSpLocks/>
            </p:cNvGrpSpPr>
            <p:nvPr/>
          </p:nvGrpSpPr>
          <p:grpSpPr bwMode="auto">
            <a:xfrm>
              <a:off x="113929" y="620845"/>
              <a:ext cx="12065371" cy="6351066"/>
              <a:chOff x="113929" y="620845"/>
              <a:chExt cx="12065371" cy="6351066"/>
            </a:xfrm>
          </p:grpSpPr>
          <p:sp>
            <p:nvSpPr>
              <p:cNvPr id="11269" name="TextBox 23">
                <a:extLst>
                  <a:ext uri="{FF2B5EF4-FFF2-40B4-BE49-F238E27FC236}">
                    <a16:creationId xmlns:a16="http://schemas.microsoft.com/office/drawing/2014/main" id="{D46E38BD-8DE4-4C96-9CDF-CB569F71E2AF}"/>
                  </a:ext>
                </a:extLst>
              </p:cNvPr>
              <p:cNvSpPr txBox="1">
                <a:spLocks noChangeArrowheads="1"/>
              </p:cNvSpPr>
              <p:nvPr/>
            </p:nvSpPr>
            <p:spPr bwMode="auto">
              <a:xfrm rot="-5400000">
                <a:off x="-2538139" y="3687146"/>
                <a:ext cx="5765802" cy="461665"/>
              </a:xfrm>
              <a:prstGeom prst="rect">
                <a:avLst/>
              </a:prstGeom>
              <a:solidFill>
                <a:srgbClr val="00B05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2400" b="1">
                    <a:latin typeface="Arial" panose="020B0604020202020204" pitchFamily="34" charset="0"/>
                  </a:rPr>
                  <a:t>CONVENING</a:t>
                </a:r>
              </a:p>
            </p:txBody>
          </p:sp>
          <p:sp>
            <p:nvSpPr>
              <p:cNvPr id="25" name="TextBox 24">
                <a:extLst>
                  <a:ext uri="{FF2B5EF4-FFF2-40B4-BE49-F238E27FC236}">
                    <a16:creationId xmlns:a16="http://schemas.microsoft.com/office/drawing/2014/main" id="{D717CB15-6878-42A6-96F8-AFBBB965E6B8}"/>
                  </a:ext>
                </a:extLst>
              </p:cNvPr>
              <p:cNvSpPr txBox="1"/>
              <p:nvPr/>
            </p:nvSpPr>
            <p:spPr>
              <a:xfrm>
                <a:off x="629883" y="619960"/>
                <a:ext cx="11549417" cy="6351951"/>
              </a:xfrm>
              <a:prstGeom prst="rect">
                <a:avLst/>
              </a:prstGeom>
              <a:solidFill>
                <a:srgbClr val="00B050"/>
              </a:solidFill>
            </p:spPr>
            <p:txBody>
              <a:bodyPr>
                <a:spAutoFit/>
              </a:bodyPr>
              <a:lstStyle/>
              <a:p>
                <a:pPr marL="285750" indent="-285750" eaLnBrk="1" hangingPunct="1">
                  <a:lnSpc>
                    <a:spcPct val="150000"/>
                  </a:lnSpc>
                  <a:buFont typeface="Arial" panose="020B0604020202020204" pitchFamily="34" charset="0"/>
                  <a:buChar char="•"/>
                  <a:defRPr/>
                </a:pPr>
                <a:r>
                  <a:rPr lang="en-US" sz="2000" dirty="0"/>
                  <a:t>Mali High level dialogue on budget sensitive to DD resulted in strengthening partnership with Mali’s National DD Observatory, an institutional watchdog to harnessing DD</a:t>
                </a:r>
              </a:p>
              <a:p>
                <a:pPr marL="285750" indent="-285750" eaLnBrk="1" hangingPunct="1">
                  <a:lnSpc>
                    <a:spcPct val="150000"/>
                  </a:lnSpc>
                  <a:buFont typeface="Arial" panose="020B0604020202020204" pitchFamily="34" charset="0"/>
                  <a:buChar char="•"/>
                  <a:defRPr/>
                </a:pPr>
                <a:endParaRPr lang="fr-FR" sz="2000" dirty="0">
                  <a:sym typeface="Calibri" panose="020F0502020204030204" pitchFamily="34" charset="0"/>
                </a:endParaRPr>
              </a:p>
              <a:p>
                <a:pPr marL="285750" indent="-285750" eaLnBrk="1" hangingPunct="1">
                  <a:lnSpc>
                    <a:spcPct val="150000"/>
                  </a:lnSpc>
                  <a:buFont typeface="Arial" panose="020B0604020202020204" pitchFamily="34" charset="0"/>
                  <a:buChar char="•"/>
                  <a:defRPr/>
                </a:pPr>
                <a:r>
                  <a:rPr lang="fr-FR" sz="2000" dirty="0">
                    <a:sym typeface="Calibri" panose="020F0502020204030204" pitchFamily="34" charset="0"/>
                  </a:rPr>
                  <a:t>N</a:t>
                </a:r>
                <a:r>
                  <a:rPr lang="en-US" sz="2000" dirty="0" err="1">
                    <a:sym typeface="Calibri" panose="020F0502020204030204" pitchFamily="34" charset="0"/>
                  </a:rPr>
                  <a:t>ational</a:t>
                </a:r>
                <a:r>
                  <a:rPr lang="en-US" sz="2000" dirty="0">
                    <a:sym typeface="Calibri" panose="020F0502020204030204" pitchFamily="34" charset="0"/>
                  </a:rPr>
                  <a:t> consultations on mainstreaming gender in DD policies in Niger to inform the DD Observatory </a:t>
                </a:r>
              </a:p>
              <a:p>
                <a:pPr marL="285750" indent="-285750" eaLnBrk="1" hangingPunct="1">
                  <a:lnSpc>
                    <a:spcPct val="150000"/>
                  </a:lnSpc>
                  <a:buFont typeface="Arial" panose="020B0604020202020204" pitchFamily="34" charset="0"/>
                  <a:buChar char="•"/>
                  <a:defRPr/>
                </a:pPr>
                <a:endParaRPr lang="en-US" sz="2000" dirty="0"/>
              </a:p>
              <a:p>
                <a:pPr marL="285750" indent="-285750" eaLnBrk="1" hangingPunct="1">
                  <a:lnSpc>
                    <a:spcPct val="150000"/>
                  </a:lnSpc>
                  <a:buFont typeface="Arial" panose="020B0604020202020204" pitchFamily="34" charset="0"/>
                  <a:buChar char="•"/>
                  <a:defRPr/>
                </a:pPr>
                <a:r>
                  <a:rPr lang="en-US" sz="2000" dirty="0"/>
                  <a:t>UN legal ID successfully rolled out in Niger, in partnership with  ACS, resulted in an agreed action plan between Government and Partners to integrate ID into CRVS</a:t>
                </a:r>
              </a:p>
              <a:p>
                <a:pPr marL="285750" indent="-285750" eaLnBrk="1" hangingPunct="1">
                  <a:lnSpc>
                    <a:spcPct val="150000"/>
                  </a:lnSpc>
                  <a:buFont typeface="Arial" panose="020B0604020202020204" pitchFamily="34" charset="0"/>
                  <a:buChar char="•"/>
                  <a:defRPr/>
                </a:pPr>
                <a:endParaRPr lang="en-US" sz="2000" dirty="0"/>
              </a:p>
              <a:p>
                <a:pPr marL="285750" indent="-285750" eaLnBrk="1" hangingPunct="1">
                  <a:lnSpc>
                    <a:spcPct val="150000"/>
                  </a:lnSpc>
                  <a:buFont typeface="Arial" panose="020B0604020202020204" pitchFamily="34" charset="0"/>
                  <a:buChar char="•"/>
                  <a:defRPr/>
                </a:pPr>
                <a:r>
                  <a:rPr lang="en-US" sz="2000" dirty="0"/>
                  <a:t>Youth related policy proposition (from Virtual Youth Policy) conveyed at the African Union Specialized Technical Committee of Ministers of Youth, Culture and Sports</a:t>
                </a:r>
              </a:p>
              <a:p>
                <a:pPr eaLnBrk="1" hangingPunct="1">
                  <a:lnSpc>
                    <a:spcPct val="150000"/>
                  </a:lnSpc>
                  <a:defRPr/>
                </a:pPr>
                <a:endParaRPr lang="en-US" sz="2400" dirty="0">
                  <a:sym typeface="Calibri" panose="020F0502020204030204" pitchFamily="34" charset="0"/>
                </a:endParaRPr>
              </a:p>
            </p:txBody>
          </p:sp>
        </p:grp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290" name="Group 3">
            <a:extLst>
              <a:ext uri="{FF2B5EF4-FFF2-40B4-BE49-F238E27FC236}">
                <a16:creationId xmlns:a16="http://schemas.microsoft.com/office/drawing/2014/main" id="{D0E571BC-55D6-475E-BCA6-DBB2807C6F7D}"/>
              </a:ext>
            </a:extLst>
          </p:cNvPr>
          <p:cNvGrpSpPr>
            <a:grpSpLocks/>
          </p:cNvGrpSpPr>
          <p:nvPr/>
        </p:nvGrpSpPr>
        <p:grpSpPr bwMode="auto">
          <a:xfrm>
            <a:off x="177800" y="-12700"/>
            <a:ext cx="12014200" cy="6340475"/>
            <a:chOff x="177800" y="-12700"/>
            <a:chExt cx="12014201" cy="6340961"/>
          </a:xfrm>
        </p:grpSpPr>
        <p:sp>
          <p:nvSpPr>
            <p:cNvPr id="3" name="Rectângulo arredondado 8">
              <a:extLst>
                <a:ext uri="{FF2B5EF4-FFF2-40B4-BE49-F238E27FC236}">
                  <a16:creationId xmlns:a16="http://schemas.microsoft.com/office/drawing/2014/main" id="{6DB9201F-D877-4833-93D2-0F386290ACFF}"/>
                </a:ext>
              </a:extLst>
            </p:cNvPr>
            <p:cNvSpPr/>
            <p:nvPr/>
          </p:nvSpPr>
          <p:spPr>
            <a:xfrm>
              <a:off x="177800" y="-12700"/>
              <a:ext cx="12014201" cy="647750"/>
            </a:xfrm>
            <a:prstGeom prst="round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0" rIns="182880" bIns="91440">
              <a:spAutoFit/>
            </a:bodyPr>
            <a:lstStyle/>
            <a:p>
              <a:pPr marL="357188" eaLnBrk="1" hangingPunct="1">
                <a:defRPr/>
              </a:pPr>
              <a:r>
                <a:rPr lang="en-US" sz="3200" b="1" dirty="0">
                  <a:latin typeface="Century Gothic" panose="020B0502020202020204" pitchFamily="34" charset="0"/>
                </a:rPr>
                <a:t>2020 Progress on achievements</a:t>
              </a:r>
              <a:endParaRPr lang="en-GB" sz="3200" b="1" dirty="0">
                <a:cs typeface="Calibri" panose="020F0502020204030204" pitchFamily="34" charset="0"/>
              </a:endParaRPr>
            </a:p>
          </p:txBody>
        </p:sp>
        <p:grpSp>
          <p:nvGrpSpPr>
            <p:cNvPr id="12292" name="Group 1">
              <a:extLst>
                <a:ext uri="{FF2B5EF4-FFF2-40B4-BE49-F238E27FC236}">
                  <a16:creationId xmlns:a16="http://schemas.microsoft.com/office/drawing/2014/main" id="{B0F38541-DC16-4512-82B1-BFAE4E0BEB11}"/>
                </a:ext>
              </a:extLst>
            </p:cNvPr>
            <p:cNvGrpSpPr>
              <a:grpSpLocks/>
            </p:cNvGrpSpPr>
            <p:nvPr/>
          </p:nvGrpSpPr>
          <p:grpSpPr bwMode="auto">
            <a:xfrm>
              <a:off x="177801" y="634285"/>
              <a:ext cx="11955584" cy="5693976"/>
              <a:chOff x="141260" y="634285"/>
              <a:chExt cx="11991947" cy="5693976"/>
            </a:xfrm>
          </p:grpSpPr>
          <p:sp>
            <p:nvSpPr>
              <p:cNvPr id="12" name="TextBox 11">
                <a:extLst>
                  <a:ext uri="{FF2B5EF4-FFF2-40B4-BE49-F238E27FC236}">
                    <a16:creationId xmlns:a16="http://schemas.microsoft.com/office/drawing/2014/main" id="{C5F6668C-D4C6-4C34-9B17-822E5086FF13}"/>
                  </a:ext>
                </a:extLst>
              </p:cNvPr>
              <p:cNvSpPr txBox="1"/>
              <p:nvPr/>
            </p:nvSpPr>
            <p:spPr>
              <a:xfrm rot="16200000">
                <a:off x="-551830" y="3755768"/>
                <a:ext cx="1860692" cy="369420"/>
              </a:xfrm>
              <a:prstGeom prst="rect">
                <a:avLst/>
              </a:prstGeom>
              <a:solidFill>
                <a:srgbClr val="00B0F0"/>
              </a:solidFill>
            </p:spPr>
            <p:txBody>
              <a:bodyPr>
                <a:spAutoFit/>
              </a:bodyPr>
              <a:lstStyle/>
              <a:p>
                <a:pPr algn="ctr" eaLnBrk="1" hangingPunct="1">
                  <a:defRPr/>
                </a:pPr>
                <a:r>
                  <a:rPr lang="en-US" b="1" dirty="0">
                    <a:effectLst>
                      <a:outerShdw blurRad="38100" dist="38100" dir="2700000" algn="tl">
                        <a:srgbClr val="000000">
                          <a:alpha val="43137"/>
                        </a:srgbClr>
                      </a:outerShdw>
                    </a:effectLst>
                  </a:rPr>
                  <a:t>OPERATIONAL</a:t>
                </a:r>
              </a:p>
            </p:txBody>
          </p:sp>
          <p:sp>
            <p:nvSpPr>
              <p:cNvPr id="12294" name="TextBox 12">
                <a:extLst>
                  <a:ext uri="{FF2B5EF4-FFF2-40B4-BE49-F238E27FC236}">
                    <a16:creationId xmlns:a16="http://schemas.microsoft.com/office/drawing/2014/main" id="{1F74A8B7-E603-4848-8590-B5B75BF7F1F1}"/>
                  </a:ext>
                </a:extLst>
              </p:cNvPr>
              <p:cNvSpPr txBox="1">
                <a:spLocks noChangeArrowheads="1"/>
              </p:cNvSpPr>
              <p:nvPr/>
            </p:nvSpPr>
            <p:spPr bwMode="auto">
              <a:xfrm>
                <a:off x="655472" y="695833"/>
                <a:ext cx="11477735" cy="5632428"/>
              </a:xfrm>
              <a:prstGeom prst="rect">
                <a:avLst/>
              </a:prstGeom>
              <a:solidFill>
                <a:srgbClr val="00B0F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ts val="4800"/>
                  </a:lnSpc>
                  <a:spcBef>
                    <a:spcPct val="0"/>
                  </a:spcBef>
                </a:pPr>
                <a:r>
                  <a:rPr lang="en-US" altLang="en-US" sz="2000">
                    <a:latin typeface="Arial" panose="020B0604020202020204" pitchFamily="34" charset="0"/>
                  </a:rPr>
                  <a:t>Development of DD Gender Index in Niger which will  inform the double mainstreaming i.e.DD and gender into policy formulation and programming</a:t>
                </a:r>
              </a:p>
              <a:p>
                <a:pPr eaLnBrk="1" hangingPunct="1">
                  <a:lnSpc>
                    <a:spcPts val="4800"/>
                  </a:lnSpc>
                  <a:spcBef>
                    <a:spcPct val="0"/>
                  </a:spcBef>
                </a:pPr>
                <a:endParaRPr lang="en-US" altLang="en-US" sz="2000">
                  <a:latin typeface="Arial" panose="020B0604020202020204" pitchFamily="34" charset="0"/>
                </a:endParaRPr>
              </a:p>
              <a:p>
                <a:pPr eaLnBrk="1" hangingPunct="1">
                  <a:lnSpc>
                    <a:spcPts val="4800"/>
                  </a:lnSpc>
                  <a:spcBef>
                    <a:spcPct val="0"/>
                  </a:spcBef>
                </a:pPr>
                <a:r>
                  <a:rPr lang="en-US" altLang="en-US" sz="2000">
                    <a:latin typeface="Arial" panose="020B0604020202020204" pitchFamily="34" charset="0"/>
                  </a:rPr>
                  <a:t>Budget sensitive to DD endorsed by Mali’s National Parliament , Ministry Economy and Finance and Population National Observatory. Will influence resource allocations to DD related sectors</a:t>
                </a:r>
              </a:p>
              <a:p>
                <a:pPr eaLnBrk="1" hangingPunct="1">
                  <a:lnSpc>
                    <a:spcPts val="4800"/>
                  </a:lnSpc>
                  <a:spcBef>
                    <a:spcPct val="0"/>
                  </a:spcBef>
                </a:pPr>
                <a:endParaRPr lang="en-US" altLang="en-US" sz="2000">
                  <a:latin typeface="Arial" panose="020B0604020202020204" pitchFamily="34" charset="0"/>
                </a:endParaRPr>
              </a:p>
              <a:p>
                <a:pPr eaLnBrk="1" hangingPunct="1">
                  <a:lnSpc>
                    <a:spcPts val="4800"/>
                  </a:lnSpc>
                  <a:spcBef>
                    <a:spcPct val="0"/>
                  </a:spcBef>
                </a:pPr>
                <a:r>
                  <a:rPr lang="en-US" altLang="en-US" sz="2000">
                    <a:latin typeface="Arial" panose="020B0604020202020204" pitchFamily="34" charset="0"/>
                  </a:rPr>
                  <a:t>Five demographers/statisticians from Burkina Faso, Cote d’Ivoire, Niger, Senegal and ECOWAS Commission trained in population modeling</a:t>
                </a:r>
              </a:p>
              <a:p>
                <a:pPr eaLnBrk="1" hangingPunct="1">
                  <a:lnSpc>
                    <a:spcPts val="4800"/>
                  </a:lnSpc>
                  <a:spcBef>
                    <a:spcPct val="0"/>
                  </a:spcBef>
                </a:pPr>
                <a:r>
                  <a:rPr lang="en-US" altLang="en-US" sz="2000">
                    <a:latin typeface="Arial" panose="020B0604020202020204" pitchFamily="34" charset="0"/>
                  </a:rPr>
                  <a:t>A centralized and integrated database developed for UEMOA in partnership with ACS</a:t>
                </a:r>
              </a:p>
            </p:txBody>
          </p:sp>
          <p:sp>
            <p:nvSpPr>
              <p:cNvPr id="12295" name="TextBox 14">
                <a:extLst>
                  <a:ext uri="{FF2B5EF4-FFF2-40B4-BE49-F238E27FC236}">
                    <a16:creationId xmlns:a16="http://schemas.microsoft.com/office/drawing/2014/main" id="{8BEE2051-9AE8-460F-99D2-4AAD3D8EC625}"/>
                  </a:ext>
                </a:extLst>
              </p:cNvPr>
              <p:cNvSpPr txBox="1">
                <a:spLocks noChangeArrowheads="1"/>
              </p:cNvSpPr>
              <p:nvPr/>
            </p:nvSpPr>
            <p:spPr bwMode="auto">
              <a:xfrm rot="-5400000">
                <a:off x="-2412805" y="3188350"/>
                <a:ext cx="5569795" cy="461665"/>
              </a:xfrm>
              <a:prstGeom prst="rect">
                <a:avLst/>
              </a:prstGeom>
              <a:solidFill>
                <a:srgbClr val="00B0F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2400" b="1">
                    <a:latin typeface="Arial" panose="020B0604020202020204" pitchFamily="34" charset="0"/>
                  </a:rPr>
                  <a:t>OPERATIONAL</a:t>
                </a:r>
              </a:p>
            </p:txBody>
          </p:sp>
        </p:grpSp>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ângulo arredondado 8">
            <a:extLst>
              <a:ext uri="{FF2B5EF4-FFF2-40B4-BE49-F238E27FC236}">
                <a16:creationId xmlns:a16="http://schemas.microsoft.com/office/drawing/2014/main" id="{53499D0E-9B4F-4A31-9DA7-BF5A63202394}"/>
              </a:ext>
            </a:extLst>
          </p:cNvPr>
          <p:cNvSpPr/>
          <p:nvPr/>
        </p:nvSpPr>
        <p:spPr>
          <a:xfrm>
            <a:off x="573088" y="141288"/>
            <a:ext cx="11126787" cy="681037"/>
          </a:xfrm>
          <a:prstGeom prst="round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91440" bIns="91440" anchor="ctr">
            <a:spAutoFit/>
          </a:bodyPr>
          <a:lstStyle/>
          <a:p>
            <a:pPr marL="357188" eaLnBrk="1" fontAlgn="auto" hangingPunct="1">
              <a:spcBef>
                <a:spcPts val="0"/>
              </a:spcBef>
              <a:spcAft>
                <a:spcPts val="0"/>
              </a:spcAft>
              <a:defRPr/>
            </a:pPr>
            <a:r>
              <a:rPr lang="en-US" sz="2800" b="1" dirty="0">
                <a:latin typeface="Century Gothic" panose="020B0502020202020204" pitchFamily="34" charset="0"/>
              </a:rPr>
              <a:t>HOW? Delivery modalities – RA1</a:t>
            </a:r>
            <a:endParaRPr lang="en-GB" sz="2400" b="1" dirty="0">
              <a:latin typeface="Century Gothic" panose="020B0502020202020204" pitchFamily="34" charset="0"/>
            </a:endParaRPr>
          </a:p>
        </p:txBody>
      </p:sp>
      <p:grpSp>
        <p:nvGrpSpPr>
          <p:cNvPr id="13315" name="Group 9">
            <a:extLst>
              <a:ext uri="{FF2B5EF4-FFF2-40B4-BE49-F238E27FC236}">
                <a16:creationId xmlns:a16="http://schemas.microsoft.com/office/drawing/2014/main" id="{EAA7A037-10DD-4A47-B00C-7E9FB0ABA0AC}"/>
              </a:ext>
            </a:extLst>
          </p:cNvPr>
          <p:cNvGrpSpPr>
            <a:grpSpLocks/>
          </p:cNvGrpSpPr>
          <p:nvPr/>
        </p:nvGrpSpPr>
        <p:grpSpPr bwMode="auto">
          <a:xfrm>
            <a:off x="4306888" y="896938"/>
            <a:ext cx="3698875" cy="3087687"/>
            <a:chOff x="4307353" y="1010661"/>
            <a:chExt cx="3596518" cy="3088287"/>
          </a:xfrm>
        </p:grpSpPr>
        <p:sp>
          <p:nvSpPr>
            <p:cNvPr id="5" name="Freeform 4">
              <a:extLst>
                <a:ext uri="{FF2B5EF4-FFF2-40B4-BE49-F238E27FC236}">
                  <a16:creationId xmlns:a16="http://schemas.microsoft.com/office/drawing/2014/main" id="{AEC7D5E3-4797-4725-A5DA-B5CBC0FF1BBB}"/>
                </a:ext>
              </a:extLst>
            </p:cNvPr>
            <p:cNvSpPr/>
            <p:nvPr/>
          </p:nvSpPr>
          <p:spPr>
            <a:xfrm>
              <a:off x="4307353" y="1010661"/>
              <a:ext cx="3596518" cy="368372"/>
            </a:xfrm>
            <a:custGeom>
              <a:avLst/>
              <a:gdLst>
                <a:gd name="connsiteX0" fmla="*/ 0 w 3351220"/>
                <a:gd name="connsiteY0" fmla="*/ 0 h 1340488"/>
                <a:gd name="connsiteX1" fmla="*/ 3351220 w 3351220"/>
                <a:gd name="connsiteY1" fmla="*/ 0 h 1340488"/>
                <a:gd name="connsiteX2" fmla="*/ 3351220 w 3351220"/>
                <a:gd name="connsiteY2" fmla="*/ 1340488 h 1340488"/>
                <a:gd name="connsiteX3" fmla="*/ 0 w 3351220"/>
                <a:gd name="connsiteY3" fmla="*/ 1340488 h 1340488"/>
                <a:gd name="connsiteX4" fmla="*/ 0 w 3351220"/>
                <a:gd name="connsiteY4" fmla="*/ 0 h 1340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1220" h="1340488">
                  <a:moveTo>
                    <a:pt x="0" y="0"/>
                  </a:moveTo>
                  <a:lnTo>
                    <a:pt x="3351220" y="0"/>
                  </a:lnTo>
                  <a:lnTo>
                    <a:pt x="3351220" y="1340488"/>
                  </a:lnTo>
                  <a:lnTo>
                    <a:pt x="0" y="1340488"/>
                  </a:lnTo>
                  <a:lnTo>
                    <a:pt x="0" y="0"/>
                  </a:lnTo>
                  <a:close/>
                </a:path>
              </a:pathLst>
            </a:custGeom>
          </p:spPr>
          <p:style>
            <a:lnRef idx="2">
              <a:schemeClr val="accent2">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lIns="142240" tIns="81280" rIns="142240" bIns="81280" spcCol="1270" anchor="ctr"/>
            <a:lstStyle/>
            <a:p>
              <a:pPr algn="ctr" eaLnBrk="1" fontAlgn="auto" hangingPunct="1">
                <a:spcBef>
                  <a:spcPts val="0"/>
                </a:spcBef>
                <a:spcAft>
                  <a:spcPts val="0"/>
                </a:spcAft>
                <a:defRPr/>
              </a:pPr>
              <a:r>
                <a:rPr lang="en-US" sz="2000" b="1" dirty="0">
                  <a:latin typeface="Arial" panose="020B0604020202020204" pitchFamily="34" charset="0"/>
                  <a:cs typeface="Arial" panose="020B0604020202020204" pitchFamily="34" charset="0"/>
                </a:rPr>
                <a:t>Target countries</a:t>
              </a:r>
            </a:p>
          </p:txBody>
        </p:sp>
        <p:sp>
          <p:nvSpPr>
            <p:cNvPr id="7" name="Freeform 6">
              <a:extLst>
                <a:ext uri="{FF2B5EF4-FFF2-40B4-BE49-F238E27FC236}">
                  <a16:creationId xmlns:a16="http://schemas.microsoft.com/office/drawing/2014/main" id="{96AC2AD8-3B54-4F47-ACFE-A8B103741787}"/>
                </a:ext>
              </a:extLst>
            </p:cNvPr>
            <p:cNvSpPr/>
            <p:nvPr/>
          </p:nvSpPr>
          <p:spPr>
            <a:xfrm>
              <a:off x="4307353" y="1379033"/>
              <a:ext cx="3596518" cy="2719915"/>
            </a:xfrm>
            <a:custGeom>
              <a:avLst/>
              <a:gdLst>
                <a:gd name="connsiteX0" fmla="*/ 0 w 3351220"/>
                <a:gd name="connsiteY0" fmla="*/ 0 h 3702326"/>
                <a:gd name="connsiteX1" fmla="*/ 3351220 w 3351220"/>
                <a:gd name="connsiteY1" fmla="*/ 0 h 3702326"/>
                <a:gd name="connsiteX2" fmla="*/ 3351220 w 3351220"/>
                <a:gd name="connsiteY2" fmla="*/ 3702326 h 3702326"/>
                <a:gd name="connsiteX3" fmla="*/ 0 w 3351220"/>
                <a:gd name="connsiteY3" fmla="*/ 3702326 h 3702326"/>
                <a:gd name="connsiteX4" fmla="*/ 0 w 3351220"/>
                <a:gd name="connsiteY4" fmla="*/ 0 h 37023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1220" h="3702326">
                  <a:moveTo>
                    <a:pt x="0" y="0"/>
                  </a:moveTo>
                  <a:lnTo>
                    <a:pt x="3351220" y="0"/>
                  </a:lnTo>
                  <a:lnTo>
                    <a:pt x="3351220" y="3702326"/>
                  </a:lnTo>
                  <a:lnTo>
                    <a:pt x="0" y="3702326"/>
                  </a:lnTo>
                  <a:lnTo>
                    <a:pt x="0" y="0"/>
                  </a:lnTo>
                  <a:close/>
                </a:path>
              </a:pathLst>
            </a:custGeom>
          </p:spPr>
          <p:style>
            <a:lnRef idx="2">
              <a:schemeClr val="accent2">
                <a:tint val="40000"/>
                <a:alpha val="90000"/>
                <a:hueOff val="0"/>
                <a:satOff val="0"/>
                <a:lumOff val="0"/>
                <a:alphaOff val="0"/>
              </a:schemeClr>
            </a:lnRef>
            <a:fillRef idx="1">
              <a:schemeClr val="accent2">
                <a:tint val="40000"/>
                <a:alpha val="90000"/>
                <a:hueOff val="0"/>
                <a:satOff val="0"/>
                <a:lumOff val="0"/>
                <a:alphaOff val="0"/>
              </a:schemeClr>
            </a:fillRef>
            <a:effectRef idx="0">
              <a:schemeClr val="accent2">
                <a:tint val="40000"/>
                <a:alpha val="90000"/>
                <a:hueOff val="0"/>
                <a:satOff val="0"/>
                <a:lumOff val="0"/>
                <a:alphaOff val="0"/>
              </a:schemeClr>
            </a:effectRef>
            <a:fontRef idx="minor">
              <a:schemeClr val="dk1">
                <a:hueOff val="0"/>
                <a:satOff val="0"/>
                <a:lumOff val="0"/>
                <a:alphaOff val="0"/>
              </a:schemeClr>
            </a:fontRef>
          </p:style>
          <p:txBody>
            <a:bodyPr lIns="106680" tIns="106680" rIns="142240" bIns="160020" spcCol="1270"/>
            <a:lstStyle/>
            <a:p>
              <a:pPr marL="228600" lvl="1" indent="-228600" defTabSz="889000" eaLnBrk="1" fontAlgn="auto" hangingPunct="1">
                <a:lnSpc>
                  <a:spcPct val="90000"/>
                </a:lnSpc>
                <a:spcAft>
                  <a:spcPct val="15000"/>
                </a:spcAft>
                <a:buFontTx/>
                <a:buChar char="••"/>
                <a:defRPr/>
              </a:pPr>
              <a:r>
                <a:rPr lang="en-US" dirty="0">
                  <a:latin typeface="Arial" panose="020B0604020202020204" pitchFamily="34" charset="0"/>
                  <a:cs typeface="Arial" panose="020B0604020202020204" pitchFamily="34" charset="0"/>
                </a:rPr>
                <a:t>ECOWAS 15 member States with a special focus on:</a:t>
              </a:r>
            </a:p>
            <a:p>
              <a:pPr marL="228600" lvl="1" indent="-228600" defTabSz="889000" eaLnBrk="1" fontAlgn="auto" hangingPunct="1">
                <a:lnSpc>
                  <a:spcPct val="90000"/>
                </a:lnSpc>
                <a:spcAft>
                  <a:spcPct val="15000"/>
                </a:spcAft>
                <a:buFontTx/>
                <a:buChar char="••"/>
                <a:defRPr/>
              </a:pPr>
              <a:endParaRPr lang="en-US" dirty="0">
                <a:latin typeface="Arial" panose="020B0604020202020204" pitchFamily="34" charset="0"/>
                <a:cs typeface="Arial" panose="020B0604020202020204" pitchFamily="34" charset="0"/>
              </a:endParaRPr>
            </a:p>
            <a:p>
              <a:pPr marL="285750" lvl="1" indent="-285750" defTabSz="889000" eaLnBrk="1" fontAlgn="auto" hangingPunct="1">
                <a:lnSpc>
                  <a:spcPct val="90000"/>
                </a:lnSpc>
                <a:spcAft>
                  <a:spcPct val="15000"/>
                </a:spcAft>
                <a:buFontTx/>
                <a:buChar char="-"/>
                <a:defRPr/>
              </a:pPr>
              <a:r>
                <a:rPr lang="en-US" dirty="0">
                  <a:latin typeface="Arial" panose="020B0604020202020204" pitchFamily="34" charset="0"/>
                  <a:cs typeface="Arial" panose="020B0604020202020204" pitchFamily="34" charset="0"/>
                </a:rPr>
                <a:t>Burkina Faso; </a:t>
              </a:r>
            </a:p>
            <a:p>
              <a:pPr marL="285750" lvl="1" indent="-285750" defTabSz="889000" eaLnBrk="1" fontAlgn="auto" hangingPunct="1">
                <a:lnSpc>
                  <a:spcPct val="90000"/>
                </a:lnSpc>
                <a:spcAft>
                  <a:spcPct val="15000"/>
                </a:spcAft>
                <a:buFontTx/>
                <a:buChar char="-"/>
                <a:defRPr/>
              </a:pPr>
              <a:r>
                <a:rPr lang="en-US" dirty="0">
                  <a:latin typeface="Arial" panose="020B0604020202020204" pitchFamily="34" charset="0"/>
                  <a:cs typeface="Arial" panose="020B0604020202020204" pitchFamily="34" charset="0"/>
                </a:rPr>
                <a:t>Cote d’Ivoire; </a:t>
              </a:r>
            </a:p>
            <a:p>
              <a:pPr marL="285750" lvl="1" indent="-285750" defTabSz="889000" eaLnBrk="1" fontAlgn="auto" hangingPunct="1">
                <a:lnSpc>
                  <a:spcPct val="90000"/>
                </a:lnSpc>
                <a:spcAft>
                  <a:spcPct val="15000"/>
                </a:spcAft>
                <a:buFontTx/>
                <a:buChar char="-"/>
                <a:defRPr/>
              </a:pPr>
              <a:r>
                <a:rPr lang="en-US" dirty="0">
                  <a:latin typeface="Arial" panose="020B0604020202020204" pitchFamily="34" charset="0"/>
                  <a:cs typeface="Arial" panose="020B0604020202020204" pitchFamily="34" charset="0"/>
                </a:rPr>
                <a:t>Ghana;</a:t>
              </a:r>
            </a:p>
            <a:p>
              <a:pPr marL="285750" lvl="1" indent="-285750" defTabSz="889000" eaLnBrk="1" fontAlgn="auto" hangingPunct="1">
                <a:lnSpc>
                  <a:spcPct val="90000"/>
                </a:lnSpc>
                <a:spcAft>
                  <a:spcPct val="15000"/>
                </a:spcAft>
                <a:buFontTx/>
                <a:buChar char="-"/>
                <a:defRPr/>
              </a:pPr>
              <a:r>
                <a:rPr lang="en-US" dirty="0">
                  <a:latin typeface="Arial" panose="020B0604020202020204" pitchFamily="34" charset="0"/>
                  <a:cs typeface="Arial" panose="020B0604020202020204" pitchFamily="34" charset="0"/>
                </a:rPr>
                <a:t>Guinea</a:t>
              </a:r>
            </a:p>
            <a:p>
              <a:pPr marL="285750" lvl="1" indent="-285750" defTabSz="889000" eaLnBrk="1" fontAlgn="auto" hangingPunct="1">
                <a:lnSpc>
                  <a:spcPct val="90000"/>
                </a:lnSpc>
                <a:spcAft>
                  <a:spcPct val="15000"/>
                </a:spcAft>
                <a:buFontTx/>
                <a:buChar char="-"/>
                <a:defRPr/>
              </a:pPr>
              <a:r>
                <a:rPr lang="en-US" dirty="0">
                  <a:latin typeface="Arial" panose="020B0604020202020204" pitchFamily="34" charset="0"/>
                  <a:cs typeface="Arial" panose="020B0604020202020204" pitchFamily="34" charset="0"/>
                </a:rPr>
                <a:t>Liberia; </a:t>
              </a:r>
            </a:p>
            <a:p>
              <a:pPr marL="0" lvl="1" defTabSz="889000" eaLnBrk="1" fontAlgn="auto" hangingPunct="1">
                <a:lnSpc>
                  <a:spcPct val="90000"/>
                </a:lnSpc>
                <a:spcAft>
                  <a:spcPct val="15000"/>
                </a:spcAft>
                <a:defRPr/>
              </a:pPr>
              <a:endParaRPr lang="en-US" dirty="0">
                <a:latin typeface="Arial" panose="020B0604020202020204" pitchFamily="34" charset="0"/>
                <a:cs typeface="Arial" panose="020B0604020202020204" pitchFamily="34" charset="0"/>
              </a:endParaRPr>
            </a:p>
            <a:p>
              <a:pPr marL="228600" lvl="1" indent="-228600" defTabSz="889000" eaLnBrk="1" fontAlgn="auto" hangingPunct="1">
                <a:lnSpc>
                  <a:spcPct val="90000"/>
                </a:lnSpc>
                <a:spcAft>
                  <a:spcPct val="15000"/>
                </a:spcAft>
                <a:buFontTx/>
                <a:buChar char="••"/>
                <a:defRPr/>
              </a:pPr>
              <a:endParaRPr lang="en-US" dirty="0">
                <a:latin typeface="Arial" panose="020B0604020202020204" pitchFamily="34" charset="0"/>
                <a:cs typeface="Arial" panose="020B0604020202020204" pitchFamily="34" charset="0"/>
              </a:endParaRPr>
            </a:p>
          </p:txBody>
        </p:sp>
      </p:grpSp>
      <p:grpSp>
        <p:nvGrpSpPr>
          <p:cNvPr id="13316" name="Group 5">
            <a:extLst>
              <a:ext uri="{FF2B5EF4-FFF2-40B4-BE49-F238E27FC236}">
                <a16:creationId xmlns:a16="http://schemas.microsoft.com/office/drawing/2014/main" id="{943460F2-2DC7-4F66-BB96-B5517CD31385}"/>
              </a:ext>
            </a:extLst>
          </p:cNvPr>
          <p:cNvGrpSpPr>
            <a:grpSpLocks/>
          </p:cNvGrpSpPr>
          <p:nvPr/>
        </p:nvGrpSpPr>
        <p:grpSpPr bwMode="auto">
          <a:xfrm>
            <a:off x="549275" y="876300"/>
            <a:ext cx="3636963" cy="2990850"/>
            <a:chOff x="549623" y="990930"/>
            <a:chExt cx="3519630" cy="2990520"/>
          </a:xfrm>
        </p:grpSpPr>
        <p:sp>
          <p:nvSpPr>
            <p:cNvPr id="8" name="Freeform 7">
              <a:extLst>
                <a:ext uri="{FF2B5EF4-FFF2-40B4-BE49-F238E27FC236}">
                  <a16:creationId xmlns:a16="http://schemas.microsoft.com/office/drawing/2014/main" id="{5501C1E2-4A0F-4B35-AB6C-E54BC4A559C0}"/>
                </a:ext>
              </a:extLst>
            </p:cNvPr>
            <p:cNvSpPr/>
            <p:nvPr/>
          </p:nvSpPr>
          <p:spPr>
            <a:xfrm>
              <a:off x="549623" y="990930"/>
              <a:ext cx="3519630" cy="680963"/>
            </a:xfrm>
            <a:custGeom>
              <a:avLst/>
              <a:gdLst>
                <a:gd name="connsiteX0" fmla="*/ 0 w 3351220"/>
                <a:gd name="connsiteY0" fmla="*/ 0 h 1340488"/>
                <a:gd name="connsiteX1" fmla="*/ 3351220 w 3351220"/>
                <a:gd name="connsiteY1" fmla="*/ 0 h 1340488"/>
                <a:gd name="connsiteX2" fmla="*/ 3351220 w 3351220"/>
                <a:gd name="connsiteY2" fmla="*/ 1340488 h 1340488"/>
                <a:gd name="connsiteX3" fmla="*/ 0 w 3351220"/>
                <a:gd name="connsiteY3" fmla="*/ 1340488 h 1340488"/>
                <a:gd name="connsiteX4" fmla="*/ 0 w 3351220"/>
                <a:gd name="connsiteY4" fmla="*/ 0 h 1340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1220" h="1340488">
                  <a:moveTo>
                    <a:pt x="0" y="0"/>
                  </a:moveTo>
                  <a:lnTo>
                    <a:pt x="3351220" y="0"/>
                  </a:lnTo>
                  <a:lnTo>
                    <a:pt x="3351220" y="1340488"/>
                  </a:lnTo>
                  <a:lnTo>
                    <a:pt x="0" y="1340488"/>
                  </a:lnTo>
                  <a:lnTo>
                    <a:pt x="0" y="0"/>
                  </a:lnTo>
                  <a:close/>
                </a:path>
              </a:pathLst>
            </a:custGeom>
            <a:solidFill>
              <a:srgbClr val="FF0000"/>
            </a:solidFill>
          </p:spPr>
          <p:style>
            <a:lnRef idx="2">
              <a:schemeClr val="accent3">
                <a:hueOff val="0"/>
                <a:satOff val="0"/>
                <a:lumOff val="0"/>
                <a:alphaOff val="0"/>
              </a:schemeClr>
            </a:lnRef>
            <a:fillRef idx="1">
              <a:scrgbClr r="0" g="0" b="0"/>
            </a:fillRef>
            <a:effectRef idx="0">
              <a:schemeClr val="accent3">
                <a:hueOff val="0"/>
                <a:satOff val="0"/>
                <a:lumOff val="0"/>
                <a:alphaOff val="0"/>
              </a:schemeClr>
            </a:effectRef>
            <a:fontRef idx="minor">
              <a:schemeClr val="lt1"/>
            </a:fontRef>
          </p:style>
          <p:txBody>
            <a:bodyPr lIns="142240" tIns="81280" rIns="142240" bIns="81280" spcCol="1270" anchor="ctr"/>
            <a:lstStyle/>
            <a:p>
              <a:pPr algn="ctr" eaLnBrk="1" fontAlgn="auto" hangingPunct="1">
                <a:spcBef>
                  <a:spcPts val="0"/>
                </a:spcBef>
                <a:spcAft>
                  <a:spcPts val="0"/>
                </a:spcAft>
                <a:defRPr/>
              </a:pPr>
              <a:r>
                <a:rPr lang="en-US" sz="2000" b="1" dirty="0">
                  <a:latin typeface="Arial" panose="020B0604020202020204" pitchFamily="34" charset="0"/>
                  <a:cs typeface="Arial" panose="020B0604020202020204" pitchFamily="34" charset="0"/>
                </a:rPr>
                <a:t>Alignment with ECA’s strategic directions</a:t>
              </a:r>
            </a:p>
          </p:txBody>
        </p:sp>
        <p:sp>
          <p:nvSpPr>
            <p:cNvPr id="9" name="Freeform 8">
              <a:extLst>
                <a:ext uri="{FF2B5EF4-FFF2-40B4-BE49-F238E27FC236}">
                  <a16:creationId xmlns:a16="http://schemas.microsoft.com/office/drawing/2014/main" id="{6AE55D9C-9552-4828-8416-DF59FE68F1AE}"/>
                </a:ext>
              </a:extLst>
            </p:cNvPr>
            <p:cNvSpPr/>
            <p:nvPr/>
          </p:nvSpPr>
          <p:spPr>
            <a:xfrm>
              <a:off x="549623" y="1789355"/>
              <a:ext cx="3519630" cy="2192095"/>
            </a:xfrm>
            <a:custGeom>
              <a:avLst/>
              <a:gdLst>
                <a:gd name="connsiteX0" fmla="*/ 0 w 3351220"/>
                <a:gd name="connsiteY0" fmla="*/ 0 h 3855116"/>
                <a:gd name="connsiteX1" fmla="*/ 3351220 w 3351220"/>
                <a:gd name="connsiteY1" fmla="*/ 0 h 3855116"/>
                <a:gd name="connsiteX2" fmla="*/ 3351220 w 3351220"/>
                <a:gd name="connsiteY2" fmla="*/ 3855116 h 3855116"/>
                <a:gd name="connsiteX3" fmla="*/ 0 w 3351220"/>
                <a:gd name="connsiteY3" fmla="*/ 3855116 h 3855116"/>
                <a:gd name="connsiteX4" fmla="*/ 0 w 3351220"/>
                <a:gd name="connsiteY4" fmla="*/ 0 h 38551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1220" h="3855116">
                  <a:moveTo>
                    <a:pt x="0" y="0"/>
                  </a:moveTo>
                  <a:lnTo>
                    <a:pt x="3351220" y="0"/>
                  </a:lnTo>
                  <a:lnTo>
                    <a:pt x="3351220" y="3855116"/>
                  </a:lnTo>
                  <a:lnTo>
                    <a:pt x="0" y="3855116"/>
                  </a:lnTo>
                  <a:lnTo>
                    <a:pt x="0" y="0"/>
                  </a:lnTo>
                  <a:close/>
                </a:path>
              </a:pathLst>
            </a:custGeom>
          </p:spPr>
          <p:style>
            <a:lnRef idx="2">
              <a:schemeClr val="accent3">
                <a:tint val="40000"/>
                <a:alpha val="90000"/>
                <a:hueOff val="0"/>
                <a:satOff val="0"/>
                <a:lumOff val="0"/>
                <a:alphaOff val="0"/>
              </a:schemeClr>
            </a:lnRef>
            <a:fillRef idx="1">
              <a:schemeClr val="accent3">
                <a:tint val="40000"/>
                <a:alpha val="90000"/>
                <a:hueOff val="0"/>
                <a:satOff val="0"/>
                <a:lumOff val="0"/>
                <a:alphaOff val="0"/>
              </a:schemeClr>
            </a:fillRef>
            <a:effectRef idx="0">
              <a:schemeClr val="accent3">
                <a:tint val="40000"/>
                <a:alpha val="90000"/>
                <a:hueOff val="0"/>
                <a:satOff val="0"/>
                <a:lumOff val="0"/>
                <a:alphaOff val="0"/>
              </a:schemeClr>
            </a:effectRef>
            <a:fontRef idx="minor">
              <a:schemeClr val="dk1">
                <a:hueOff val="0"/>
                <a:satOff val="0"/>
                <a:lumOff val="0"/>
                <a:alphaOff val="0"/>
              </a:schemeClr>
            </a:fontRef>
          </p:style>
          <p:txBody>
            <a:bodyPr lIns="106680" tIns="106680" rIns="142240" bIns="160020" spcCol="1270"/>
            <a:lstStyle/>
            <a:p>
              <a:pPr marL="0" lvl="1" defTabSz="889000" eaLnBrk="1" fontAlgn="auto" hangingPunct="1">
                <a:lnSpc>
                  <a:spcPct val="90000"/>
                </a:lnSpc>
                <a:spcAft>
                  <a:spcPct val="15000"/>
                </a:spcAft>
                <a:defRPr/>
              </a:pPr>
              <a:endParaRPr lang="en-US" sz="2000" dirty="0">
                <a:latin typeface="Arial" panose="020B0604020202020204" pitchFamily="34" charset="0"/>
                <a:cs typeface="Arial" panose="020B0604020202020204" pitchFamily="34" charset="0"/>
              </a:endParaRPr>
            </a:p>
            <a:p>
              <a:pPr marL="228600" lvl="1" indent="-228600" defTabSz="889000" eaLnBrk="1" fontAlgn="auto" hangingPunct="1">
                <a:lnSpc>
                  <a:spcPct val="90000"/>
                </a:lnSpc>
                <a:spcAft>
                  <a:spcPct val="15000"/>
                </a:spcAft>
                <a:buFontTx/>
                <a:buChar char="••"/>
                <a:defRPr/>
              </a:pPr>
              <a:endParaRPr lang="en-US" sz="2000" dirty="0">
                <a:latin typeface="Arial" panose="020B0604020202020204" pitchFamily="34" charset="0"/>
                <a:cs typeface="Arial" panose="020B0604020202020204" pitchFamily="34" charset="0"/>
              </a:endParaRPr>
            </a:p>
          </p:txBody>
        </p:sp>
        <p:pic>
          <p:nvPicPr>
            <p:cNvPr id="13325" name="Picture 11">
              <a:extLst>
                <a:ext uri="{FF2B5EF4-FFF2-40B4-BE49-F238E27FC236}">
                  <a16:creationId xmlns:a16="http://schemas.microsoft.com/office/drawing/2014/main" id="{0E1ACB46-487C-4848-B37F-223222ED1305}"/>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39654" y="2154536"/>
              <a:ext cx="700196" cy="762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26" name="Picture 12">
              <a:extLst>
                <a:ext uri="{FF2B5EF4-FFF2-40B4-BE49-F238E27FC236}">
                  <a16:creationId xmlns:a16="http://schemas.microsoft.com/office/drawing/2014/main" id="{8FBC2C59-0F86-4A83-B837-8DEF2C9E2784}"/>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872198" y="2151438"/>
              <a:ext cx="842715" cy="7683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27" name="Picture 13">
              <a:extLst>
                <a:ext uri="{FF2B5EF4-FFF2-40B4-BE49-F238E27FC236}">
                  <a16:creationId xmlns:a16="http://schemas.microsoft.com/office/drawing/2014/main" id="{7AA3B3D6-E6E9-427F-85CB-6B14560065C0}"/>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885025" y="2149571"/>
              <a:ext cx="737375" cy="780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28" name="Picture 14">
              <a:extLst>
                <a:ext uri="{FF2B5EF4-FFF2-40B4-BE49-F238E27FC236}">
                  <a16:creationId xmlns:a16="http://schemas.microsoft.com/office/drawing/2014/main" id="{182E7791-7310-4680-A083-B1E98E9AC951}"/>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037473" y="2979523"/>
              <a:ext cx="1078179" cy="7993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29" name="Picture 15">
              <a:extLst>
                <a:ext uri="{FF2B5EF4-FFF2-40B4-BE49-F238E27FC236}">
                  <a16:creationId xmlns:a16="http://schemas.microsoft.com/office/drawing/2014/main" id="{96B74BD2-4D69-441A-8E4F-1E451572894C}"/>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2209164" y="2985719"/>
              <a:ext cx="855107" cy="7931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3317" name="Group 10">
            <a:extLst>
              <a:ext uri="{FF2B5EF4-FFF2-40B4-BE49-F238E27FC236}">
                <a16:creationId xmlns:a16="http://schemas.microsoft.com/office/drawing/2014/main" id="{8157DA20-0919-4173-B5F1-A2D8A720E5D8}"/>
              </a:ext>
            </a:extLst>
          </p:cNvPr>
          <p:cNvGrpSpPr>
            <a:grpSpLocks/>
          </p:cNvGrpSpPr>
          <p:nvPr/>
        </p:nvGrpSpPr>
        <p:grpSpPr bwMode="auto">
          <a:xfrm>
            <a:off x="8129588" y="896938"/>
            <a:ext cx="3521075" cy="5489575"/>
            <a:chOff x="8130276" y="1010660"/>
            <a:chExt cx="3519628" cy="5489733"/>
          </a:xfrm>
        </p:grpSpPr>
        <p:sp>
          <p:nvSpPr>
            <p:cNvPr id="17" name="Freeform 16">
              <a:extLst>
                <a:ext uri="{FF2B5EF4-FFF2-40B4-BE49-F238E27FC236}">
                  <a16:creationId xmlns:a16="http://schemas.microsoft.com/office/drawing/2014/main" id="{A3F0266B-A5CF-40A7-BA50-F4A1644DF227}"/>
                </a:ext>
              </a:extLst>
            </p:cNvPr>
            <p:cNvSpPr/>
            <p:nvPr/>
          </p:nvSpPr>
          <p:spPr>
            <a:xfrm>
              <a:off x="8130276" y="1010660"/>
              <a:ext cx="3519628" cy="662006"/>
            </a:xfrm>
            <a:custGeom>
              <a:avLst/>
              <a:gdLst>
                <a:gd name="connsiteX0" fmla="*/ 0 w 3351220"/>
                <a:gd name="connsiteY0" fmla="*/ 0 h 1340488"/>
                <a:gd name="connsiteX1" fmla="*/ 3351220 w 3351220"/>
                <a:gd name="connsiteY1" fmla="*/ 0 h 1340488"/>
                <a:gd name="connsiteX2" fmla="*/ 3351220 w 3351220"/>
                <a:gd name="connsiteY2" fmla="*/ 1340488 h 1340488"/>
                <a:gd name="connsiteX3" fmla="*/ 0 w 3351220"/>
                <a:gd name="connsiteY3" fmla="*/ 1340488 h 1340488"/>
                <a:gd name="connsiteX4" fmla="*/ 0 w 3351220"/>
                <a:gd name="connsiteY4" fmla="*/ 0 h 1340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1220" h="1340488">
                  <a:moveTo>
                    <a:pt x="0" y="0"/>
                  </a:moveTo>
                  <a:lnTo>
                    <a:pt x="3351220" y="0"/>
                  </a:lnTo>
                  <a:lnTo>
                    <a:pt x="3351220" y="1340488"/>
                  </a:lnTo>
                  <a:lnTo>
                    <a:pt x="0" y="1340488"/>
                  </a:lnTo>
                  <a:lnTo>
                    <a:pt x="0" y="0"/>
                  </a:lnTo>
                  <a:close/>
                </a:path>
              </a:pathLst>
            </a:custGeom>
            <a:solidFill>
              <a:schemeClr val="accent6"/>
            </a:solidFill>
          </p:spPr>
          <p:style>
            <a:lnRef idx="2">
              <a:schemeClr val="accent3">
                <a:hueOff val="0"/>
                <a:satOff val="0"/>
                <a:lumOff val="0"/>
                <a:alphaOff val="0"/>
              </a:schemeClr>
            </a:lnRef>
            <a:fillRef idx="1">
              <a:scrgbClr r="0" g="0" b="0"/>
            </a:fillRef>
            <a:effectRef idx="0">
              <a:schemeClr val="accent3">
                <a:hueOff val="0"/>
                <a:satOff val="0"/>
                <a:lumOff val="0"/>
                <a:alphaOff val="0"/>
              </a:schemeClr>
            </a:effectRef>
            <a:fontRef idx="minor">
              <a:schemeClr val="lt1"/>
            </a:fontRef>
          </p:style>
          <p:txBody>
            <a:bodyPr lIns="142240" tIns="81280" rIns="142240" bIns="81280" spcCol="1270" anchor="ctr"/>
            <a:lstStyle/>
            <a:p>
              <a:pPr algn="ctr" defTabSz="889000" eaLnBrk="1" fontAlgn="auto" hangingPunct="1">
                <a:lnSpc>
                  <a:spcPct val="90000"/>
                </a:lnSpc>
                <a:spcAft>
                  <a:spcPct val="35000"/>
                </a:spcAft>
                <a:defRPr/>
              </a:pPr>
              <a:r>
                <a:rPr lang="en-US" sz="2000" b="1" dirty="0">
                  <a:latin typeface="Arial" panose="020B0604020202020204" pitchFamily="34" charset="0"/>
                  <a:cs typeface="Arial" panose="020B0604020202020204" pitchFamily="34" charset="0"/>
                </a:rPr>
                <a:t>Joint delivery in Countries of Focus</a:t>
              </a:r>
            </a:p>
          </p:txBody>
        </p:sp>
        <p:sp>
          <p:nvSpPr>
            <p:cNvPr id="18" name="Freeform 17">
              <a:extLst>
                <a:ext uri="{FF2B5EF4-FFF2-40B4-BE49-F238E27FC236}">
                  <a16:creationId xmlns:a16="http://schemas.microsoft.com/office/drawing/2014/main" id="{9EF7E53E-5464-4501-A34F-B1FD77BBCE11}"/>
                </a:ext>
              </a:extLst>
            </p:cNvPr>
            <p:cNvSpPr/>
            <p:nvPr/>
          </p:nvSpPr>
          <p:spPr>
            <a:xfrm>
              <a:off x="8130276" y="1771094"/>
              <a:ext cx="3519628" cy="4729299"/>
            </a:xfrm>
            <a:custGeom>
              <a:avLst/>
              <a:gdLst>
                <a:gd name="connsiteX0" fmla="*/ 0 w 3351220"/>
                <a:gd name="connsiteY0" fmla="*/ 0 h 3855116"/>
                <a:gd name="connsiteX1" fmla="*/ 3351220 w 3351220"/>
                <a:gd name="connsiteY1" fmla="*/ 0 h 3855116"/>
                <a:gd name="connsiteX2" fmla="*/ 3351220 w 3351220"/>
                <a:gd name="connsiteY2" fmla="*/ 3855116 h 3855116"/>
                <a:gd name="connsiteX3" fmla="*/ 0 w 3351220"/>
                <a:gd name="connsiteY3" fmla="*/ 3855116 h 3855116"/>
                <a:gd name="connsiteX4" fmla="*/ 0 w 3351220"/>
                <a:gd name="connsiteY4" fmla="*/ 0 h 38551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1220" h="3855116">
                  <a:moveTo>
                    <a:pt x="0" y="0"/>
                  </a:moveTo>
                  <a:lnTo>
                    <a:pt x="3351220" y="0"/>
                  </a:lnTo>
                  <a:lnTo>
                    <a:pt x="3351220" y="3855116"/>
                  </a:lnTo>
                  <a:lnTo>
                    <a:pt x="0" y="3855116"/>
                  </a:lnTo>
                  <a:lnTo>
                    <a:pt x="0" y="0"/>
                  </a:lnTo>
                  <a:close/>
                </a:path>
              </a:pathLst>
            </a:custGeom>
            <a:solidFill>
              <a:schemeClr val="accent6">
                <a:lumMod val="20000"/>
                <a:lumOff val="80000"/>
                <a:alpha val="90000"/>
              </a:schemeClr>
            </a:solidFill>
          </p:spPr>
          <p:style>
            <a:lnRef idx="2">
              <a:schemeClr val="accent3">
                <a:tint val="40000"/>
                <a:alpha val="90000"/>
                <a:hueOff val="0"/>
                <a:satOff val="0"/>
                <a:lumOff val="0"/>
                <a:alphaOff val="0"/>
              </a:schemeClr>
            </a:lnRef>
            <a:fillRef idx="1">
              <a:schemeClr val="accent3">
                <a:tint val="40000"/>
                <a:alpha val="90000"/>
                <a:hueOff val="0"/>
                <a:satOff val="0"/>
                <a:lumOff val="0"/>
                <a:alphaOff val="0"/>
              </a:schemeClr>
            </a:fillRef>
            <a:effectRef idx="0">
              <a:schemeClr val="accent3">
                <a:tint val="40000"/>
                <a:alpha val="90000"/>
                <a:hueOff val="0"/>
                <a:satOff val="0"/>
                <a:lumOff val="0"/>
                <a:alphaOff val="0"/>
              </a:schemeClr>
            </a:effectRef>
            <a:fontRef idx="minor">
              <a:schemeClr val="dk1">
                <a:hueOff val="0"/>
                <a:satOff val="0"/>
                <a:lumOff val="0"/>
                <a:alphaOff val="0"/>
              </a:schemeClr>
            </a:fontRef>
          </p:style>
          <p:txBody>
            <a:bodyPr lIns="106680" tIns="106680" rIns="142240" bIns="160020" spcCol="1270"/>
            <a:lstStyle/>
            <a:p>
              <a:pPr marL="0" lvl="1" defTabSz="889000" eaLnBrk="1" fontAlgn="auto" hangingPunct="1">
                <a:lnSpc>
                  <a:spcPct val="90000"/>
                </a:lnSpc>
                <a:spcAft>
                  <a:spcPct val="15000"/>
                </a:spcAft>
                <a:defRPr/>
              </a:pPr>
              <a:r>
                <a:rPr lang="en-US" sz="2000" dirty="0">
                  <a:latin typeface="Arial" panose="020B0604020202020204" pitchFamily="34" charset="0"/>
                  <a:cs typeface="Arial" panose="020B0604020202020204" pitchFamily="34" charset="0"/>
                </a:rPr>
                <a:t>Comprehensive analytical insight into the socio-economic effect of Covid-19 in partnership with RCOs, MGD and external partners (AfDB; UNDP; World bank; IMF) to inform  policy and decision-making</a:t>
              </a:r>
            </a:p>
            <a:p>
              <a:pPr marL="0" lvl="1" defTabSz="889000" eaLnBrk="1" fontAlgn="auto" hangingPunct="1">
                <a:lnSpc>
                  <a:spcPct val="90000"/>
                </a:lnSpc>
                <a:spcAft>
                  <a:spcPct val="15000"/>
                </a:spcAft>
                <a:defRPr/>
              </a:pPr>
              <a:endParaRPr lang="en-US" sz="2000" dirty="0">
                <a:latin typeface="Arial" panose="020B0604020202020204" pitchFamily="34" charset="0"/>
                <a:cs typeface="Arial" panose="020B0604020202020204" pitchFamily="34" charset="0"/>
              </a:endParaRPr>
            </a:p>
            <a:p>
              <a:pPr marL="0" lvl="1" defTabSz="889000" eaLnBrk="1" fontAlgn="auto" hangingPunct="1">
                <a:lnSpc>
                  <a:spcPct val="90000"/>
                </a:lnSpc>
                <a:spcAft>
                  <a:spcPct val="15000"/>
                </a:spcAft>
                <a:defRPr/>
              </a:pPr>
              <a:endParaRPr lang="en-US" sz="2000" dirty="0">
                <a:latin typeface="Arial" panose="020B0604020202020204" pitchFamily="34" charset="0"/>
                <a:cs typeface="Arial" panose="020B0604020202020204" pitchFamily="34" charset="0"/>
              </a:endParaRPr>
            </a:p>
            <a:p>
              <a:pPr marL="228600" lvl="1" indent="-228600" defTabSz="889000" eaLnBrk="1" fontAlgn="auto" hangingPunct="1">
                <a:lnSpc>
                  <a:spcPct val="90000"/>
                </a:lnSpc>
                <a:spcAft>
                  <a:spcPct val="15000"/>
                </a:spcAft>
                <a:buFontTx/>
                <a:buChar char="••"/>
                <a:defRPr/>
              </a:pPr>
              <a:endParaRPr lang="en-US" dirty="0">
                <a:latin typeface="Arial" panose="020B0604020202020204" pitchFamily="34" charset="0"/>
                <a:cs typeface="Arial" panose="020B0604020202020204" pitchFamily="34" charset="0"/>
              </a:endParaRPr>
            </a:p>
          </p:txBody>
        </p:sp>
      </p:grpSp>
      <p:grpSp>
        <p:nvGrpSpPr>
          <p:cNvPr id="13318" name="Group 20">
            <a:extLst>
              <a:ext uri="{FF2B5EF4-FFF2-40B4-BE49-F238E27FC236}">
                <a16:creationId xmlns:a16="http://schemas.microsoft.com/office/drawing/2014/main" id="{8C70557D-22A8-4B0C-A4B2-A28C50193B89}"/>
              </a:ext>
            </a:extLst>
          </p:cNvPr>
          <p:cNvGrpSpPr>
            <a:grpSpLocks/>
          </p:cNvGrpSpPr>
          <p:nvPr/>
        </p:nvGrpSpPr>
        <p:grpSpPr bwMode="auto">
          <a:xfrm>
            <a:off x="549275" y="3984625"/>
            <a:ext cx="7456488" cy="2416175"/>
            <a:chOff x="549624" y="4062542"/>
            <a:chExt cx="7354246" cy="2342601"/>
          </a:xfrm>
        </p:grpSpPr>
        <p:sp>
          <p:nvSpPr>
            <p:cNvPr id="19" name="Freeform 4">
              <a:extLst>
                <a:ext uri="{FF2B5EF4-FFF2-40B4-BE49-F238E27FC236}">
                  <a16:creationId xmlns:a16="http://schemas.microsoft.com/office/drawing/2014/main" id="{B17E2690-6F36-41D7-B26E-E7DEBBF13AE7}"/>
                </a:ext>
              </a:extLst>
            </p:cNvPr>
            <p:cNvSpPr/>
            <p:nvPr/>
          </p:nvSpPr>
          <p:spPr>
            <a:xfrm>
              <a:off x="549624" y="4062542"/>
              <a:ext cx="7354246" cy="332458"/>
            </a:xfrm>
            <a:custGeom>
              <a:avLst/>
              <a:gdLst>
                <a:gd name="connsiteX0" fmla="*/ 0 w 3351220"/>
                <a:gd name="connsiteY0" fmla="*/ 0 h 1340488"/>
                <a:gd name="connsiteX1" fmla="*/ 3351220 w 3351220"/>
                <a:gd name="connsiteY1" fmla="*/ 0 h 1340488"/>
                <a:gd name="connsiteX2" fmla="*/ 3351220 w 3351220"/>
                <a:gd name="connsiteY2" fmla="*/ 1340488 h 1340488"/>
                <a:gd name="connsiteX3" fmla="*/ 0 w 3351220"/>
                <a:gd name="connsiteY3" fmla="*/ 1340488 h 1340488"/>
                <a:gd name="connsiteX4" fmla="*/ 0 w 3351220"/>
                <a:gd name="connsiteY4" fmla="*/ 0 h 1340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1220" h="1340488">
                  <a:moveTo>
                    <a:pt x="0" y="0"/>
                  </a:moveTo>
                  <a:lnTo>
                    <a:pt x="3351220" y="0"/>
                  </a:lnTo>
                  <a:lnTo>
                    <a:pt x="3351220" y="1340488"/>
                  </a:lnTo>
                  <a:lnTo>
                    <a:pt x="0" y="1340488"/>
                  </a:lnTo>
                  <a:lnTo>
                    <a:pt x="0" y="0"/>
                  </a:lnTo>
                  <a:close/>
                </a:path>
              </a:pathLst>
            </a:custGeom>
            <a:solidFill>
              <a:srgbClr val="0070C0"/>
            </a:solidFill>
          </p:spPr>
          <p:style>
            <a:lnRef idx="2">
              <a:schemeClr val="accent2">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lIns="142240" tIns="81280" rIns="142240" bIns="81280" spcCol="1270" anchor="ctr"/>
            <a:lstStyle/>
            <a:p>
              <a:pPr algn="ctr" eaLnBrk="1" fontAlgn="auto" hangingPunct="1">
                <a:spcBef>
                  <a:spcPts val="0"/>
                </a:spcBef>
                <a:spcAft>
                  <a:spcPts val="0"/>
                </a:spcAft>
                <a:defRPr/>
              </a:pPr>
              <a:r>
                <a:rPr lang="en-US" sz="2000" b="1" dirty="0">
                  <a:latin typeface="Arial" panose="020B0604020202020204" pitchFamily="34" charset="0"/>
                  <a:cs typeface="Arial" panose="020B0604020202020204" pitchFamily="34" charset="0"/>
                </a:rPr>
                <a:t>Response to COVID-19</a:t>
              </a:r>
            </a:p>
          </p:txBody>
        </p:sp>
        <p:sp>
          <p:nvSpPr>
            <p:cNvPr id="20" name="Freeform 6">
              <a:extLst>
                <a:ext uri="{FF2B5EF4-FFF2-40B4-BE49-F238E27FC236}">
                  <a16:creationId xmlns:a16="http://schemas.microsoft.com/office/drawing/2014/main" id="{9ED295C5-345E-4463-8A38-817BAAA6D074}"/>
                </a:ext>
              </a:extLst>
            </p:cNvPr>
            <p:cNvSpPr/>
            <p:nvPr/>
          </p:nvSpPr>
          <p:spPr>
            <a:xfrm>
              <a:off x="573110" y="4491968"/>
              <a:ext cx="7330760" cy="1913175"/>
            </a:xfrm>
            <a:custGeom>
              <a:avLst/>
              <a:gdLst>
                <a:gd name="connsiteX0" fmla="*/ 0 w 3351220"/>
                <a:gd name="connsiteY0" fmla="*/ 0 h 3702326"/>
                <a:gd name="connsiteX1" fmla="*/ 3351220 w 3351220"/>
                <a:gd name="connsiteY1" fmla="*/ 0 h 3702326"/>
                <a:gd name="connsiteX2" fmla="*/ 3351220 w 3351220"/>
                <a:gd name="connsiteY2" fmla="*/ 3702326 h 3702326"/>
                <a:gd name="connsiteX3" fmla="*/ 0 w 3351220"/>
                <a:gd name="connsiteY3" fmla="*/ 3702326 h 3702326"/>
                <a:gd name="connsiteX4" fmla="*/ 0 w 3351220"/>
                <a:gd name="connsiteY4" fmla="*/ 0 h 37023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1220" h="3702326">
                  <a:moveTo>
                    <a:pt x="0" y="0"/>
                  </a:moveTo>
                  <a:lnTo>
                    <a:pt x="3351220" y="0"/>
                  </a:lnTo>
                  <a:lnTo>
                    <a:pt x="3351220" y="3702326"/>
                  </a:lnTo>
                  <a:lnTo>
                    <a:pt x="0" y="3702326"/>
                  </a:lnTo>
                  <a:lnTo>
                    <a:pt x="0" y="0"/>
                  </a:lnTo>
                  <a:close/>
                </a:path>
              </a:pathLst>
            </a:custGeom>
            <a:solidFill>
              <a:schemeClr val="accent5">
                <a:lumMod val="40000"/>
                <a:lumOff val="60000"/>
                <a:alpha val="90000"/>
              </a:schemeClr>
            </a:solidFill>
          </p:spPr>
          <p:style>
            <a:lnRef idx="2">
              <a:schemeClr val="accent2">
                <a:tint val="40000"/>
                <a:alpha val="90000"/>
                <a:hueOff val="0"/>
                <a:satOff val="0"/>
                <a:lumOff val="0"/>
                <a:alphaOff val="0"/>
              </a:schemeClr>
            </a:lnRef>
            <a:fillRef idx="1">
              <a:schemeClr val="accent2">
                <a:tint val="40000"/>
                <a:alpha val="90000"/>
                <a:hueOff val="0"/>
                <a:satOff val="0"/>
                <a:lumOff val="0"/>
                <a:alphaOff val="0"/>
              </a:schemeClr>
            </a:fillRef>
            <a:effectRef idx="0">
              <a:schemeClr val="accent2">
                <a:tint val="40000"/>
                <a:alpha val="90000"/>
                <a:hueOff val="0"/>
                <a:satOff val="0"/>
                <a:lumOff val="0"/>
                <a:alphaOff val="0"/>
              </a:schemeClr>
            </a:effectRef>
            <a:fontRef idx="minor">
              <a:schemeClr val="dk1">
                <a:hueOff val="0"/>
                <a:satOff val="0"/>
                <a:lumOff val="0"/>
                <a:alphaOff val="0"/>
              </a:schemeClr>
            </a:fontRef>
          </p:style>
          <p:txBody>
            <a:bodyPr lIns="106680" tIns="106680" rIns="142240" bIns="160020" spcCol="1270"/>
            <a:lstStyle/>
            <a:p>
              <a:pPr marL="228600" lvl="1" indent="-228600" defTabSz="889000" eaLnBrk="1" fontAlgn="auto" hangingPunct="1">
                <a:lnSpc>
                  <a:spcPct val="90000"/>
                </a:lnSpc>
                <a:spcAft>
                  <a:spcPct val="15000"/>
                </a:spcAft>
                <a:buFontTx/>
                <a:buChar char="••"/>
                <a:defRPr/>
              </a:pPr>
              <a:r>
                <a:rPr lang="en-US" dirty="0">
                  <a:latin typeface="Arial" panose="020B0604020202020204" pitchFamily="34" charset="0"/>
                  <a:cs typeface="Arial" panose="020B0604020202020204" pitchFamily="34" charset="0"/>
                </a:rPr>
                <a:t>Study on the socioeconomic impact of Covid-19 on West Africa </a:t>
              </a:r>
            </a:p>
            <a:p>
              <a:pPr marL="228600" lvl="1" indent="-228600" defTabSz="889000" eaLnBrk="1" fontAlgn="auto" hangingPunct="1">
                <a:lnSpc>
                  <a:spcPct val="90000"/>
                </a:lnSpc>
                <a:spcAft>
                  <a:spcPct val="15000"/>
                </a:spcAft>
                <a:buFontTx/>
                <a:buChar char="••"/>
                <a:defRPr/>
              </a:pPr>
              <a:r>
                <a:rPr lang="en-US" dirty="0">
                  <a:latin typeface="Arial" panose="020B0604020202020204" pitchFamily="34" charset="0"/>
                  <a:cs typeface="Arial" panose="020B0604020202020204" pitchFamily="34" charset="0"/>
                </a:rPr>
                <a:t>Specific country analysis in Niger; </a:t>
              </a:r>
              <a:r>
                <a:rPr lang="en-GB" b="1" dirty="0">
                  <a:latin typeface="Arial" panose="020B0604020202020204" pitchFamily="34" charset="0"/>
                  <a:cs typeface="Arial" panose="020B0604020202020204" pitchFamily="34" charset="0"/>
                </a:rPr>
                <a:t>Côte d’Ivoire, Ghana, Guinea (3 </a:t>
              </a:r>
              <a:r>
                <a:rPr lang="en-GB" b="1" dirty="0" err="1">
                  <a:latin typeface="Arial" panose="020B0604020202020204" pitchFamily="34" charset="0"/>
                  <a:cs typeface="Arial" panose="020B0604020202020204" pitchFamily="34" charset="0"/>
                </a:rPr>
                <a:t>CoFs</a:t>
              </a:r>
              <a:r>
                <a:rPr lang="en-GB" b="1" dirty="0">
                  <a:latin typeface="Arial" panose="020B0604020202020204" pitchFamily="34" charset="0"/>
                  <a:cs typeface="Arial" panose="020B0604020202020204" pitchFamily="34" charset="0"/>
                </a:rPr>
                <a:t>)</a:t>
              </a:r>
              <a:r>
                <a:rPr lang="en-GB" dirty="0">
                  <a:latin typeface="Arial" panose="020B0604020202020204" pitchFamily="34" charset="0"/>
                  <a:cs typeface="Arial" panose="020B0604020202020204" pitchFamily="34" charset="0"/>
                </a:rPr>
                <a:t>; Guinea-Bissau, Togo and Senegal</a:t>
              </a:r>
              <a:endParaRPr lang="en-US" dirty="0">
                <a:latin typeface="Arial" panose="020B0604020202020204" pitchFamily="34" charset="0"/>
                <a:cs typeface="Arial" panose="020B0604020202020204" pitchFamily="34" charset="0"/>
              </a:endParaRPr>
            </a:p>
            <a:p>
              <a:pPr marL="228600" lvl="1" indent="-228600" defTabSz="889000" eaLnBrk="1" fontAlgn="auto" hangingPunct="1">
                <a:lnSpc>
                  <a:spcPct val="90000"/>
                </a:lnSpc>
                <a:spcAft>
                  <a:spcPct val="15000"/>
                </a:spcAft>
                <a:buFontTx/>
                <a:buChar char="••"/>
                <a:defRPr/>
              </a:pPr>
              <a:r>
                <a:rPr lang="en-US" dirty="0">
                  <a:latin typeface="Arial" panose="020B0604020202020204" pitchFamily="34" charset="0"/>
                  <a:cs typeface="Arial" panose="020B0604020202020204" pitchFamily="34" charset="0"/>
                </a:rPr>
                <a:t>Mobilization of member States’ Ministers of the Economy, Budget and/or Finance to participate in the regional process of coordinated COVID-19 responses             </a:t>
              </a:r>
            </a:p>
          </p:txBody>
        </p:sp>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338" name="Group 8">
            <a:extLst>
              <a:ext uri="{FF2B5EF4-FFF2-40B4-BE49-F238E27FC236}">
                <a16:creationId xmlns:a16="http://schemas.microsoft.com/office/drawing/2014/main" id="{BD156839-D041-444E-9C25-B2007D77DB8C}"/>
              </a:ext>
            </a:extLst>
          </p:cNvPr>
          <p:cNvGrpSpPr>
            <a:grpSpLocks/>
          </p:cNvGrpSpPr>
          <p:nvPr/>
        </p:nvGrpSpPr>
        <p:grpSpPr bwMode="auto">
          <a:xfrm>
            <a:off x="573088" y="855663"/>
            <a:ext cx="7485062" cy="2921000"/>
            <a:chOff x="573088" y="855663"/>
            <a:chExt cx="7485062" cy="2921000"/>
          </a:xfrm>
        </p:grpSpPr>
        <p:grpSp>
          <p:nvGrpSpPr>
            <p:cNvPr id="14351" name="Group 1">
              <a:extLst>
                <a:ext uri="{FF2B5EF4-FFF2-40B4-BE49-F238E27FC236}">
                  <a16:creationId xmlns:a16="http://schemas.microsoft.com/office/drawing/2014/main" id="{77ADB156-D2D9-4765-B6B9-D4DC88F4F60D}"/>
                </a:ext>
              </a:extLst>
            </p:cNvPr>
            <p:cNvGrpSpPr>
              <a:grpSpLocks/>
            </p:cNvGrpSpPr>
            <p:nvPr/>
          </p:nvGrpSpPr>
          <p:grpSpPr bwMode="auto">
            <a:xfrm>
              <a:off x="573088" y="855663"/>
              <a:ext cx="3968432" cy="2921000"/>
              <a:chOff x="573088" y="855663"/>
              <a:chExt cx="3968432" cy="2921000"/>
            </a:xfrm>
          </p:grpSpPr>
          <p:sp>
            <p:nvSpPr>
              <p:cNvPr id="5" name="Freeform 4">
                <a:extLst>
                  <a:ext uri="{FF2B5EF4-FFF2-40B4-BE49-F238E27FC236}">
                    <a16:creationId xmlns:a16="http://schemas.microsoft.com/office/drawing/2014/main" id="{86CD8BCB-6D7D-442F-BF7B-E4ADF383B638}"/>
                  </a:ext>
                </a:extLst>
              </p:cNvPr>
              <p:cNvSpPr/>
              <p:nvPr/>
            </p:nvSpPr>
            <p:spPr bwMode="auto">
              <a:xfrm>
                <a:off x="573088" y="855663"/>
                <a:ext cx="3892550" cy="520700"/>
              </a:xfrm>
              <a:custGeom>
                <a:avLst/>
                <a:gdLst>
                  <a:gd name="connsiteX0" fmla="*/ 0 w 3351220"/>
                  <a:gd name="connsiteY0" fmla="*/ 0 h 1340488"/>
                  <a:gd name="connsiteX1" fmla="*/ 3351220 w 3351220"/>
                  <a:gd name="connsiteY1" fmla="*/ 0 h 1340488"/>
                  <a:gd name="connsiteX2" fmla="*/ 3351220 w 3351220"/>
                  <a:gd name="connsiteY2" fmla="*/ 1340488 h 1340488"/>
                  <a:gd name="connsiteX3" fmla="*/ 0 w 3351220"/>
                  <a:gd name="connsiteY3" fmla="*/ 1340488 h 1340488"/>
                  <a:gd name="connsiteX4" fmla="*/ 0 w 3351220"/>
                  <a:gd name="connsiteY4" fmla="*/ 0 h 1340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1220" h="1340488">
                    <a:moveTo>
                      <a:pt x="0" y="0"/>
                    </a:moveTo>
                    <a:lnTo>
                      <a:pt x="3351220" y="0"/>
                    </a:lnTo>
                    <a:lnTo>
                      <a:pt x="3351220" y="1340488"/>
                    </a:lnTo>
                    <a:lnTo>
                      <a:pt x="0" y="1340488"/>
                    </a:lnTo>
                    <a:lnTo>
                      <a:pt x="0" y="0"/>
                    </a:lnTo>
                    <a:close/>
                  </a:path>
                </a:pathLst>
              </a:custGeom>
            </p:spPr>
            <p:style>
              <a:lnRef idx="2">
                <a:schemeClr val="accent2">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lIns="142240" tIns="81280" rIns="142240" bIns="81280" spcCol="1270" anchor="ctr"/>
              <a:lstStyle/>
              <a:p>
                <a:pPr algn="ctr" defTabSz="889000" eaLnBrk="1" fontAlgn="auto" hangingPunct="1">
                  <a:spcAft>
                    <a:spcPct val="35000"/>
                  </a:spcAft>
                  <a:defRPr/>
                </a:pPr>
                <a:r>
                  <a:rPr lang="en-US" sz="2000" b="1" dirty="0">
                    <a:latin typeface="Arial" panose="020B0604020202020204" pitchFamily="34" charset="0"/>
                    <a:cs typeface="Arial" panose="020B0604020202020204" pitchFamily="34" charset="0"/>
                  </a:rPr>
                  <a:t>Contribution to the SDGs </a:t>
                </a:r>
              </a:p>
            </p:txBody>
          </p:sp>
          <p:sp>
            <p:nvSpPr>
              <p:cNvPr id="7" name="Freeform 6">
                <a:extLst>
                  <a:ext uri="{FF2B5EF4-FFF2-40B4-BE49-F238E27FC236}">
                    <a16:creationId xmlns:a16="http://schemas.microsoft.com/office/drawing/2014/main" id="{DFF58967-D9E8-461D-97B8-6C4BC2EACD4D}"/>
                  </a:ext>
                </a:extLst>
              </p:cNvPr>
              <p:cNvSpPr/>
              <p:nvPr/>
            </p:nvSpPr>
            <p:spPr bwMode="auto">
              <a:xfrm>
                <a:off x="573088" y="1376363"/>
                <a:ext cx="3968750" cy="2400300"/>
              </a:xfrm>
              <a:custGeom>
                <a:avLst/>
                <a:gdLst>
                  <a:gd name="connsiteX0" fmla="*/ 0 w 3351220"/>
                  <a:gd name="connsiteY0" fmla="*/ 0 h 3702326"/>
                  <a:gd name="connsiteX1" fmla="*/ 3351220 w 3351220"/>
                  <a:gd name="connsiteY1" fmla="*/ 0 h 3702326"/>
                  <a:gd name="connsiteX2" fmla="*/ 3351220 w 3351220"/>
                  <a:gd name="connsiteY2" fmla="*/ 3702326 h 3702326"/>
                  <a:gd name="connsiteX3" fmla="*/ 0 w 3351220"/>
                  <a:gd name="connsiteY3" fmla="*/ 3702326 h 3702326"/>
                  <a:gd name="connsiteX4" fmla="*/ 0 w 3351220"/>
                  <a:gd name="connsiteY4" fmla="*/ 0 h 37023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1220" h="3702326">
                    <a:moveTo>
                      <a:pt x="0" y="0"/>
                    </a:moveTo>
                    <a:lnTo>
                      <a:pt x="3351220" y="0"/>
                    </a:lnTo>
                    <a:lnTo>
                      <a:pt x="3351220" y="3702326"/>
                    </a:lnTo>
                    <a:lnTo>
                      <a:pt x="0" y="3702326"/>
                    </a:lnTo>
                    <a:lnTo>
                      <a:pt x="0" y="0"/>
                    </a:lnTo>
                    <a:close/>
                  </a:path>
                </a:pathLst>
              </a:custGeom>
            </p:spPr>
            <p:style>
              <a:lnRef idx="2">
                <a:schemeClr val="accent2">
                  <a:tint val="40000"/>
                  <a:alpha val="90000"/>
                  <a:hueOff val="0"/>
                  <a:satOff val="0"/>
                  <a:lumOff val="0"/>
                  <a:alphaOff val="0"/>
                </a:schemeClr>
              </a:lnRef>
              <a:fillRef idx="1">
                <a:schemeClr val="accent2">
                  <a:tint val="40000"/>
                  <a:alpha val="90000"/>
                  <a:hueOff val="0"/>
                  <a:satOff val="0"/>
                  <a:lumOff val="0"/>
                  <a:alphaOff val="0"/>
                </a:schemeClr>
              </a:fillRef>
              <a:effectRef idx="0">
                <a:schemeClr val="accent2">
                  <a:tint val="40000"/>
                  <a:alpha val="90000"/>
                  <a:hueOff val="0"/>
                  <a:satOff val="0"/>
                  <a:lumOff val="0"/>
                  <a:alphaOff val="0"/>
                </a:schemeClr>
              </a:effectRef>
              <a:fontRef idx="minor">
                <a:schemeClr val="dk1">
                  <a:hueOff val="0"/>
                  <a:satOff val="0"/>
                  <a:lumOff val="0"/>
                  <a:alphaOff val="0"/>
                </a:schemeClr>
              </a:fontRef>
            </p:style>
            <p:txBody>
              <a:bodyPr lIns="106680" tIns="106680" rIns="142240" bIns="160020" spcCol="1270"/>
              <a:lstStyle/>
              <a:p>
                <a:pPr marL="0" lvl="1" defTabSz="889000" eaLnBrk="1" fontAlgn="auto" hangingPunct="1">
                  <a:lnSpc>
                    <a:spcPct val="90000"/>
                  </a:lnSpc>
                  <a:spcAft>
                    <a:spcPct val="15000"/>
                  </a:spcAft>
                  <a:defRPr/>
                </a:pPr>
                <a:endParaRPr lang="en-US" sz="1600" b="1" i="1" dirty="0">
                  <a:solidFill>
                    <a:schemeClr val="tx1"/>
                  </a:solidFill>
                </a:endParaRPr>
              </a:p>
              <a:p>
                <a:pPr marL="0" lvl="1" defTabSz="889000" eaLnBrk="1" fontAlgn="auto" hangingPunct="1">
                  <a:lnSpc>
                    <a:spcPct val="90000"/>
                  </a:lnSpc>
                  <a:spcAft>
                    <a:spcPct val="15000"/>
                  </a:spcAft>
                  <a:defRPr/>
                </a:pPr>
                <a:endParaRPr lang="en-US" sz="2000" dirty="0">
                  <a:latin typeface="Arial" panose="020B0604020202020204" pitchFamily="34" charset="0"/>
                  <a:cs typeface="Arial" panose="020B0604020202020204" pitchFamily="34" charset="0"/>
                </a:endParaRPr>
              </a:p>
              <a:p>
                <a:pPr>
                  <a:defRPr/>
                </a:pPr>
                <a:endParaRPr lang="en-US" dirty="0"/>
              </a:p>
              <a:p>
                <a:pPr>
                  <a:defRPr/>
                </a:pPr>
                <a:r>
                  <a:rPr lang="en-US" b="1" dirty="0"/>
                  <a:t>Target 8.3:  </a:t>
                </a:r>
              </a:p>
              <a:p>
                <a:pPr>
                  <a:defRPr/>
                </a:pPr>
                <a:r>
                  <a:rPr lang="en-US" b="1" dirty="0"/>
                  <a:t>Target 16.9: </a:t>
                </a:r>
              </a:p>
              <a:p>
                <a:pPr>
                  <a:defRPr/>
                </a:pPr>
                <a:r>
                  <a:rPr lang="en-US" b="1" dirty="0"/>
                  <a:t>Target 17.9; </a:t>
                </a:r>
              </a:p>
              <a:p>
                <a:pPr>
                  <a:defRPr/>
                </a:pPr>
                <a:r>
                  <a:rPr lang="en-US" b="1" dirty="0"/>
                  <a:t>Target </a:t>
                </a:r>
                <a:r>
                  <a:rPr lang="en-US" b="1" dirty="0">
                    <a:solidFill>
                      <a:schemeClr val="tx1"/>
                    </a:solidFill>
                  </a:rPr>
                  <a:t>4.3 ; 4.4 </a:t>
                </a:r>
                <a:r>
                  <a:rPr lang="en-US" b="1" dirty="0"/>
                  <a:t>;</a:t>
                </a:r>
              </a:p>
              <a:p>
                <a:pPr>
                  <a:defRPr/>
                </a:pPr>
                <a:r>
                  <a:rPr lang="en-US" b="1" dirty="0"/>
                  <a:t> Target 5A.</a:t>
                </a:r>
                <a:endParaRPr lang="en-US" sz="2400" b="1" dirty="0"/>
              </a:p>
            </p:txBody>
          </p:sp>
          <p:pic>
            <p:nvPicPr>
              <p:cNvPr id="14357" name="Picture 20">
                <a:extLst>
                  <a:ext uri="{FF2B5EF4-FFF2-40B4-BE49-F238E27FC236}">
                    <a16:creationId xmlns:a16="http://schemas.microsoft.com/office/drawing/2014/main" id="{01BE2D98-F202-4F17-A8AE-CCDFD5B2C635}"/>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466892" y="1345299"/>
                <a:ext cx="1043551" cy="10021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58" name="Picture 26">
                <a:extLst>
                  <a:ext uri="{FF2B5EF4-FFF2-40B4-BE49-F238E27FC236}">
                    <a16:creationId xmlns:a16="http://schemas.microsoft.com/office/drawing/2014/main" id="{41EE45E7-C5FB-494E-8ADB-665FB964152F}"/>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437898" y="2292457"/>
                <a:ext cx="969800" cy="11235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59" name="Picture 27">
                <a:extLst>
                  <a:ext uri="{FF2B5EF4-FFF2-40B4-BE49-F238E27FC236}">
                    <a16:creationId xmlns:a16="http://schemas.microsoft.com/office/drawing/2014/main" id="{9F0C0AEB-92DB-4347-AB81-73D66EFF29B1}"/>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384660" y="2309949"/>
                <a:ext cx="1092236" cy="11040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60" name="Picture 29">
                <a:extLst>
                  <a:ext uri="{FF2B5EF4-FFF2-40B4-BE49-F238E27FC236}">
                    <a16:creationId xmlns:a16="http://schemas.microsoft.com/office/drawing/2014/main" id="{D3AA833A-7BFC-4D10-8B72-F67EE22C633F}"/>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flipH="1">
                <a:off x="2508351" y="1346738"/>
                <a:ext cx="969799" cy="10007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61" name="Picture 44">
                <a:extLst>
                  <a:ext uri="{FF2B5EF4-FFF2-40B4-BE49-F238E27FC236}">
                    <a16:creationId xmlns:a16="http://schemas.microsoft.com/office/drawing/2014/main" id="{D3C6583F-EDE9-4681-B74E-9999A7D83C4A}"/>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582777" y="1337628"/>
                <a:ext cx="1021619" cy="10098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62" name="Picture 45">
                <a:extLst>
                  <a:ext uri="{FF2B5EF4-FFF2-40B4-BE49-F238E27FC236}">
                    <a16:creationId xmlns:a16="http://schemas.microsoft.com/office/drawing/2014/main" id="{ED1016E2-A5BF-4CCD-8D1E-507F795E94A3}"/>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1571730" y="1348966"/>
                <a:ext cx="1003523" cy="10098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4352" name="Group 5">
              <a:extLst>
                <a:ext uri="{FF2B5EF4-FFF2-40B4-BE49-F238E27FC236}">
                  <a16:creationId xmlns:a16="http://schemas.microsoft.com/office/drawing/2014/main" id="{C16D95FE-E356-4ED1-AC10-10E24A0BE379}"/>
                </a:ext>
              </a:extLst>
            </p:cNvPr>
            <p:cNvGrpSpPr>
              <a:grpSpLocks noChangeAspect="1"/>
            </p:cNvGrpSpPr>
            <p:nvPr/>
          </p:nvGrpSpPr>
          <p:grpSpPr bwMode="auto">
            <a:xfrm>
              <a:off x="4465638" y="855664"/>
              <a:ext cx="3592512" cy="2882264"/>
              <a:chOff x="4464347" y="890666"/>
              <a:chExt cx="3558414" cy="2848310"/>
            </a:xfrm>
          </p:grpSpPr>
          <p:sp>
            <p:nvSpPr>
              <p:cNvPr id="35" name="Freeform 32">
                <a:extLst>
                  <a:ext uri="{FF2B5EF4-FFF2-40B4-BE49-F238E27FC236}">
                    <a16:creationId xmlns:a16="http://schemas.microsoft.com/office/drawing/2014/main" id="{CD9498B3-C422-4677-8775-0AB74AA6B3F9}"/>
                  </a:ext>
                </a:extLst>
              </p:cNvPr>
              <p:cNvSpPr>
                <a:spLocks noChangeAspect="1"/>
              </p:cNvSpPr>
              <p:nvPr/>
            </p:nvSpPr>
            <p:spPr>
              <a:xfrm>
                <a:off x="4464347" y="1367580"/>
                <a:ext cx="3544263" cy="2372024"/>
              </a:xfrm>
              <a:custGeom>
                <a:avLst/>
                <a:gdLst>
                  <a:gd name="connsiteX0" fmla="*/ 0 w 3351220"/>
                  <a:gd name="connsiteY0" fmla="*/ 0 h 3753438"/>
                  <a:gd name="connsiteX1" fmla="*/ 3351220 w 3351220"/>
                  <a:gd name="connsiteY1" fmla="*/ 0 h 3753438"/>
                  <a:gd name="connsiteX2" fmla="*/ 3351220 w 3351220"/>
                  <a:gd name="connsiteY2" fmla="*/ 3753438 h 3753438"/>
                  <a:gd name="connsiteX3" fmla="*/ 0 w 3351220"/>
                  <a:gd name="connsiteY3" fmla="*/ 3753438 h 3753438"/>
                  <a:gd name="connsiteX4" fmla="*/ 0 w 3351220"/>
                  <a:gd name="connsiteY4" fmla="*/ 0 h 37534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1220" h="3753438">
                    <a:moveTo>
                      <a:pt x="0" y="0"/>
                    </a:moveTo>
                    <a:lnTo>
                      <a:pt x="3351220" y="0"/>
                    </a:lnTo>
                    <a:lnTo>
                      <a:pt x="3351220" y="3753438"/>
                    </a:lnTo>
                    <a:lnTo>
                      <a:pt x="0" y="3753438"/>
                    </a:lnTo>
                    <a:lnTo>
                      <a:pt x="0" y="0"/>
                    </a:lnTo>
                    <a:close/>
                  </a:path>
                </a:pathLst>
              </a:custGeom>
              <a:solidFill>
                <a:srgbClr val="D7DEDF">
                  <a:alpha val="89804"/>
                </a:srgbClr>
              </a:solidFill>
            </p:spPr>
            <p:style>
              <a:lnRef idx="2">
                <a:schemeClr val="accent4">
                  <a:tint val="40000"/>
                  <a:alpha val="90000"/>
                  <a:hueOff val="0"/>
                  <a:satOff val="0"/>
                  <a:lumOff val="0"/>
                  <a:alphaOff val="0"/>
                </a:schemeClr>
              </a:lnRef>
              <a:fillRef idx="1">
                <a:schemeClr val="accent4">
                  <a:tint val="40000"/>
                  <a:alpha val="90000"/>
                  <a:hueOff val="0"/>
                  <a:satOff val="0"/>
                  <a:lumOff val="0"/>
                  <a:alphaOff val="0"/>
                </a:schemeClr>
              </a:fillRef>
              <a:effectRef idx="0">
                <a:schemeClr val="accent4">
                  <a:tint val="40000"/>
                  <a:alpha val="90000"/>
                  <a:hueOff val="0"/>
                  <a:satOff val="0"/>
                  <a:lumOff val="0"/>
                  <a:alphaOff val="0"/>
                </a:schemeClr>
              </a:effectRef>
              <a:fontRef idx="minor">
                <a:schemeClr val="dk1">
                  <a:hueOff val="0"/>
                  <a:satOff val="0"/>
                  <a:lumOff val="0"/>
                  <a:alphaOff val="0"/>
                </a:schemeClr>
              </a:fontRef>
            </p:style>
            <p:txBody>
              <a:bodyPr lIns="106680" tIns="106680" rIns="142240" bIns="160020" spcCol="1270"/>
              <a:lstStyle/>
              <a:p>
                <a:pPr marL="228600" lvl="1" indent="-228600" defTabSz="889000" eaLnBrk="1" fontAlgn="auto" hangingPunct="1">
                  <a:lnSpc>
                    <a:spcPct val="90000"/>
                  </a:lnSpc>
                  <a:spcAft>
                    <a:spcPct val="15000"/>
                  </a:spcAft>
                  <a:buFontTx/>
                  <a:buChar char="••"/>
                  <a:defRPr/>
                </a:pPr>
                <a:r>
                  <a:rPr lang="en-US" dirty="0">
                    <a:latin typeface="Arial" panose="020B0604020202020204" pitchFamily="34" charset="0"/>
                    <a:cs typeface="Arial" panose="020B0604020202020204" pitchFamily="34" charset="0"/>
                  </a:rPr>
                  <a:t>Research on COVID-19 impacts on African youth to inform investments policies to harness demographic dividend in Africa</a:t>
                </a:r>
              </a:p>
              <a:p>
                <a:pPr marL="228600" lvl="1" indent="-228600" defTabSz="889000" eaLnBrk="1" fontAlgn="auto" hangingPunct="1">
                  <a:lnSpc>
                    <a:spcPct val="90000"/>
                  </a:lnSpc>
                  <a:spcAft>
                    <a:spcPct val="15000"/>
                  </a:spcAft>
                  <a:buFontTx/>
                  <a:buChar char="••"/>
                  <a:defRPr/>
                </a:pPr>
                <a:endParaRPr lang="en-US" dirty="0">
                  <a:latin typeface="Arial" panose="020B0604020202020204" pitchFamily="34" charset="0"/>
                  <a:cs typeface="Arial" panose="020B0604020202020204" pitchFamily="34" charset="0"/>
                </a:endParaRPr>
              </a:p>
              <a:p>
                <a:pPr marL="0" lvl="1" defTabSz="889000" eaLnBrk="1" fontAlgn="auto" hangingPunct="1">
                  <a:lnSpc>
                    <a:spcPct val="90000"/>
                  </a:lnSpc>
                  <a:spcAft>
                    <a:spcPct val="15000"/>
                  </a:spcAft>
                  <a:defRPr/>
                </a:pPr>
                <a:endParaRPr lang="en-US" dirty="0">
                  <a:latin typeface="Arial" panose="020B0604020202020204" pitchFamily="34" charset="0"/>
                  <a:cs typeface="Arial" panose="020B0604020202020204" pitchFamily="34" charset="0"/>
                </a:endParaRPr>
              </a:p>
              <a:p>
                <a:pPr marL="228600" lvl="1" indent="-228600" defTabSz="889000" eaLnBrk="1" fontAlgn="auto" hangingPunct="1">
                  <a:lnSpc>
                    <a:spcPct val="90000"/>
                  </a:lnSpc>
                  <a:spcAft>
                    <a:spcPct val="15000"/>
                  </a:spcAft>
                  <a:buFontTx/>
                  <a:buChar char="••"/>
                  <a:defRPr/>
                </a:pPr>
                <a:endParaRPr lang="en-US" dirty="0">
                  <a:latin typeface="Arial" panose="020B0604020202020204" pitchFamily="34" charset="0"/>
                  <a:cs typeface="Arial" panose="020B0604020202020204" pitchFamily="34" charset="0"/>
                </a:endParaRPr>
              </a:p>
            </p:txBody>
          </p:sp>
          <p:sp>
            <p:nvSpPr>
              <p:cNvPr id="34" name="Freeform 31">
                <a:extLst>
                  <a:ext uri="{FF2B5EF4-FFF2-40B4-BE49-F238E27FC236}">
                    <a16:creationId xmlns:a16="http://schemas.microsoft.com/office/drawing/2014/main" id="{4A3C9681-9913-4DA9-8D1F-252F719A768E}"/>
                  </a:ext>
                </a:extLst>
              </p:cNvPr>
              <p:cNvSpPr/>
              <p:nvPr/>
            </p:nvSpPr>
            <p:spPr>
              <a:xfrm>
                <a:off x="4464347" y="890665"/>
                <a:ext cx="3558414" cy="514566"/>
              </a:xfrm>
              <a:custGeom>
                <a:avLst/>
                <a:gdLst>
                  <a:gd name="connsiteX0" fmla="*/ 0 w 3351220"/>
                  <a:gd name="connsiteY0" fmla="*/ 0 h 1340488"/>
                  <a:gd name="connsiteX1" fmla="*/ 3351220 w 3351220"/>
                  <a:gd name="connsiteY1" fmla="*/ 0 h 1340488"/>
                  <a:gd name="connsiteX2" fmla="*/ 3351220 w 3351220"/>
                  <a:gd name="connsiteY2" fmla="*/ 1340488 h 1340488"/>
                  <a:gd name="connsiteX3" fmla="*/ 0 w 3351220"/>
                  <a:gd name="connsiteY3" fmla="*/ 1340488 h 1340488"/>
                  <a:gd name="connsiteX4" fmla="*/ 0 w 3351220"/>
                  <a:gd name="connsiteY4" fmla="*/ 0 h 1340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1220" h="1340488">
                    <a:moveTo>
                      <a:pt x="0" y="0"/>
                    </a:moveTo>
                    <a:lnTo>
                      <a:pt x="3351220" y="0"/>
                    </a:lnTo>
                    <a:lnTo>
                      <a:pt x="3351220" y="1340488"/>
                    </a:lnTo>
                    <a:lnTo>
                      <a:pt x="0" y="1340488"/>
                    </a:lnTo>
                    <a:lnTo>
                      <a:pt x="0" y="0"/>
                    </a:lnTo>
                    <a:close/>
                  </a:path>
                </a:pathLst>
              </a:custGeom>
              <a:solidFill>
                <a:schemeClr val="accent6"/>
              </a:solidFill>
            </p:spPr>
            <p:style>
              <a:lnRef idx="2">
                <a:schemeClr val="accent4">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txBody>
              <a:bodyPr lIns="142240" tIns="81280" rIns="142240" bIns="81280" spcCol="1270" anchor="ctr"/>
              <a:lstStyle/>
              <a:p>
                <a:pPr algn="ctr" eaLnBrk="1" fontAlgn="auto" hangingPunct="1">
                  <a:spcBef>
                    <a:spcPts val="0"/>
                  </a:spcBef>
                  <a:spcAft>
                    <a:spcPts val="0"/>
                  </a:spcAft>
                  <a:defRPr/>
                </a:pPr>
                <a:r>
                  <a:rPr lang="en-US" sz="2000" b="1" dirty="0">
                    <a:latin typeface="Arial" panose="020B0604020202020204" pitchFamily="34" charset="0"/>
                    <a:cs typeface="Arial" panose="020B0604020202020204" pitchFamily="34" charset="0"/>
                  </a:rPr>
                  <a:t>Follow-up on ARFSD res.</a:t>
                </a:r>
              </a:p>
            </p:txBody>
          </p:sp>
        </p:grpSp>
      </p:grpSp>
      <p:grpSp>
        <p:nvGrpSpPr>
          <p:cNvPr id="14339" name="Group 11">
            <a:extLst>
              <a:ext uri="{FF2B5EF4-FFF2-40B4-BE49-F238E27FC236}">
                <a16:creationId xmlns:a16="http://schemas.microsoft.com/office/drawing/2014/main" id="{0C67963A-DE04-4568-A85D-CB679253A105}"/>
              </a:ext>
            </a:extLst>
          </p:cNvPr>
          <p:cNvGrpSpPr>
            <a:grpSpLocks/>
          </p:cNvGrpSpPr>
          <p:nvPr/>
        </p:nvGrpSpPr>
        <p:grpSpPr bwMode="auto">
          <a:xfrm>
            <a:off x="573088" y="217488"/>
            <a:ext cx="11126787" cy="6276975"/>
            <a:chOff x="573088" y="217488"/>
            <a:chExt cx="11126788" cy="6276975"/>
          </a:xfrm>
        </p:grpSpPr>
        <p:sp>
          <p:nvSpPr>
            <p:cNvPr id="3" name="Rectângulo arredondado 8">
              <a:extLst>
                <a:ext uri="{FF2B5EF4-FFF2-40B4-BE49-F238E27FC236}">
                  <a16:creationId xmlns:a16="http://schemas.microsoft.com/office/drawing/2014/main" id="{4FAB926C-C883-45B8-B27D-978242363DF8}"/>
                </a:ext>
              </a:extLst>
            </p:cNvPr>
            <p:cNvSpPr/>
            <p:nvPr/>
          </p:nvSpPr>
          <p:spPr>
            <a:xfrm>
              <a:off x="573088" y="217488"/>
              <a:ext cx="11126788" cy="681037"/>
            </a:xfrm>
            <a:prstGeom prst="round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91440" bIns="91440" anchor="ctr">
              <a:spAutoFit/>
            </a:bodyPr>
            <a:lstStyle/>
            <a:p>
              <a:pPr marL="357188" eaLnBrk="1" fontAlgn="auto" hangingPunct="1">
                <a:spcBef>
                  <a:spcPts val="0"/>
                </a:spcBef>
                <a:spcAft>
                  <a:spcPts val="0"/>
                </a:spcAft>
                <a:defRPr/>
              </a:pPr>
              <a:r>
                <a:rPr lang="en-US" sz="2800" b="1" dirty="0">
                  <a:latin typeface="Century Gothic" panose="020B0502020202020204" pitchFamily="34" charset="0"/>
                </a:rPr>
                <a:t>HOW? Delivery modalities - RA1</a:t>
              </a:r>
              <a:endParaRPr lang="en-GB" sz="2800" b="1" dirty="0">
                <a:latin typeface="Century Gothic" panose="020B0502020202020204" pitchFamily="34" charset="0"/>
              </a:endParaRPr>
            </a:p>
          </p:txBody>
        </p:sp>
        <p:grpSp>
          <p:nvGrpSpPr>
            <p:cNvPr id="14341" name="Group 5">
              <a:extLst>
                <a:ext uri="{FF2B5EF4-FFF2-40B4-BE49-F238E27FC236}">
                  <a16:creationId xmlns:a16="http://schemas.microsoft.com/office/drawing/2014/main" id="{3A2AEED3-DA45-4C3F-8EA3-9B02680A9F8C}"/>
                </a:ext>
              </a:extLst>
            </p:cNvPr>
            <p:cNvGrpSpPr>
              <a:grpSpLocks/>
            </p:cNvGrpSpPr>
            <p:nvPr/>
          </p:nvGrpSpPr>
          <p:grpSpPr bwMode="auto">
            <a:xfrm>
              <a:off x="573088" y="3738880"/>
              <a:ext cx="7470775" cy="2755583"/>
              <a:chOff x="573088" y="3738880"/>
              <a:chExt cx="7470775" cy="2755583"/>
            </a:xfrm>
          </p:grpSpPr>
          <p:grpSp>
            <p:nvGrpSpPr>
              <p:cNvPr id="14345" name="Group 18">
                <a:extLst>
                  <a:ext uri="{FF2B5EF4-FFF2-40B4-BE49-F238E27FC236}">
                    <a16:creationId xmlns:a16="http://schemas.microsoft.com/office/drawing/2014/main" id="{FC941A0B-34AD-4B94-AF8A-733FEFC50DE1}"/>
                  </a:ext>
                </a:extLst>
              </p:cNvPr>
              <p:cNvGrpSpPr>
                <a:grpSpLocks/>
              </p:cNvGrpSpPr>
              <p:nvPr/>
            </p:nvGrpSpPr>
            <p:grpSpPr bwMode="auto">
              <a:xfrm>
                <a:off x="4335463" y="3738880"/>
                <a:ext cx="3708400" cy="2755583"/>
                <a:chOff x="8151863" y="3867214"/>
                <a:chExt cx="3519948" cy="2571687"/>
              </a:xfrm>
            </p:grpSpPr>
            <p:sp>
              <p:nvSpPr>
                <p:cNvPr id="11" name="Freeform 10">
                  <a:extLst>
                    <a:ext uri="{FF2B5EF4-FFF2-40B4-BE49-F238E27FC236}">
                      <a16:creationId xmlns:a16="http://schemas.microsoft.com/office/drawing/2014/main" id="{B3AB8F74-7F62-45B3-B6D4-F56921EE5124}"/>
                    </a:ext>
                  </a:extLst>
                </p:cNvPr>
                <p:cNvSpPr/>
                <p:nvPr/>
              </p:nvSpPr>
              <p:spPr>
                <a:xfrm>
                  <a:off x="8230219" y="4400279"/>
                  <a:ext cx="3441593" cy="2038622"/>
                </a:xfrm>
                <a:custGeom>
                  <a:avLst/>
                  <a:gdLst>
                    <a:gd name="connsiteX0" fmla="*/ 0 w 3351220"/>
                    <a:gd name="connsiteY0" fmla="*/ 0 h 3753438"/>
                    <a:gd name="connsiteX1" fmla="*/ 3351220 w 3351220"/>
                    <a:gd name="connsiteY1" fmla="*/ 0 h 3753438"/>
                    <a:gd name="connsiteX2" fmla="*/ 3351220 w 3351220"/>
                    <a:gd name="connsiteY2" fmla="*/ 3753438 h 3753438"/>
                    <a:gd name="connsiteX3" fmla="*/ 0 w 3351220"/>
                    <a:gd name="connsiteY3" fmla="*/ 3753438 h 3753438"/>
                    <a:gd name="connsiteX4" fmla="*/ 0 w 3351220"/>
                    <a:gd name="connsiteY4" fmla="*/ 0 h 37534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1220" h="3753438">
                      <a:moveTo>
                        <a:pt x="0" y="0"/>
                      </a:moveTo>
                      <a:lnTo>
                        <a:pt x="3351220" y="0"/>
                      </a:lnTo>
                      <a:lnTo>
                        <a:pt x="3351220" y="3753438"/>
                      </a:lnTo>
                      <a:lnTo>
                        <a:pt x="0" y="3753438"/>
                      </a:lnTo>
                      <a:lnTo>
                        <a:pt x="0" y="0"/>
                      </a:lnTo>
                      <a:close/>
                    </a:path>
                  </a:pathLst>
                </a:custGeom>
                <a:solidFill>
                  <a:srgbClr val="FFCCFF">
                    <a:alpha val="89804"/>
                  </a:srgbClr>
                </a:solidFill>
              </p:spPr>
              <p:style>
                <a:lnRef idx="2">
                  <a:schemeClr val="accent4">
                    <a:tint val="40000"/>
                    <a:alpha val="90000"/>
                    <a:hueOff val="0"/>
                    <a:satOff val="0"/>
                    <a:lumOff val="0"/>
                    <a:alphaOff val="0"/>
                  </a:schemeClr>
                </a:lnRef>
                <a:fillRef idx="1">
                  <a:schemeClr val="accent4">
                    <a:tint val="40000"/>
                    <a:alpha val="90000"/>
                    <a:hueOff val="0"/>
                    <a:satOff val="0"/>
                    <a:lumOff val="0"/>
                    <a:alphaOff val="0"/>
                  </a:schemeClr>
                </a:fillRef>
                <a:effectRef idx="0">
                  <a:schemeClr val="accent4">
                    <a:tint val="40000"/>
                    <a:alpha val="90000"/>
                    <a:hueOff val="0"/>
                    <a:satOff val="0"/>
                    <a:lumOff val="0"/>
                    <a:alphaOff val="0"/>
                  </a:schemeClr>
                </a:effectRef>
                <a:fontRef idx="minor">
                  <a:schemeClr val="dk1">
                    <a:hueOff val="0"/>
                    <a:satOff val="0"/>
                    <a:lumOff val="0"/>
                    <a:alphaOff val="0"/>
                  </a:schemeClr>
                </a:fontRef>
              </p:style>
              <p:txBody>
                <a:bodyPr lIns="106680" tIns="106680" rIns="142240" bIns="160020" spcCol="1270"/>
                <a:lstStyle/>
                <a:p>
                  <a:pPr marL="228600" lvl="1" indent="-228600" defTabSz="889000" eaLnBrk="1" fontAlgn="auto" hangingPunct="1">
                    <a:lnSpc>
                      <a:spcPct val="90000"/>
                    </a:lnSpc>
                    <a:spcAft>
                      <a:spcPct val="15000"/>
                    </a:spcAft>
                    <a:buFontTx/>
                    <a:buChar char="••"/>
                    <a:defRPr/>
                  </a:pPr>
                  <a:r>
                    <a:rPr lang="en-US" dirty="0">
                      <a:latin typeface="Arial" panose="020B0604020202020204" pitchFamily="34" charset="0"/>
                      <a:cs typeface="Arial" panose="020B0604020202020204" pitchFamily="34" charset="0"/>
                    </a:rPr>
                    <a:t>National consultation on mainstreaming gender in DD policies in Niger informed by gender demographic dividend index</a:t>
                  </a:r>
                </a:p>
                <a:p>
                  <a:pPr marL="228600" lvl="1" indent="-228600" defTabSz="889000" eaLnBrk="1" fontAlgn="auto" hangingPunct="1">
                    <a:lnSpc>
                      <a:spcPct val="90000"/>
                    </a:lnSpc>
                    <a:spcAft>
                      <a:spcPct val="15000"/>
                    </a:spcAft>
                    <a:buFontTx/>
                    <a:buChar char="••"/>
                    <a:defRPr/>
                  </a:pPr>
                  <a:r>
                    <a:rPr lang="en-US" dirty="0">
                      <a:latin typeface="Arial" panose="020B0604020202020204" pitchFamily="34" charset="0"/>
                      <a:cs typeface="Arial" panose="020B0604020202020204" pitchFamily="34" charset="0"/>
                    </a:rPr>
                    <a:t> Advocacy for the production of gender responsive data</a:t>
                  </a:r>
                </a:p>
                <a:p>
                  <a:pPr marL="228600" lvl="1" indent="-228600" defTabSz="889000" eaLnBrk="1" fontAlgn="auto" hangingPunct="1">
                    <a:lnSpc>
                      <a:spcPct val="90000"/>
                    </a:lnSpc>
                    <a:spcAft>
                      <a:spcPct val="15000"/>
                    </a:spcAft>
                    <a:buFontTx/>
                    <a:buChar char="••"/>
                    <a:defRPr/>
                  </a:pPr>
                  <a:endParaRPr lang="en-US" dirty="0">
                    <a:latin typeface="Arial" panose="020B0604020202020204" pitchFamily="34" charset="0"/>
                    <a:cs typeface="Arial" panose="020B0604020202020204" pitchFamily="34" charset="0"/>
                  </a:endParaRPr>
                </a:p>
                <a:p>
                  <a:pPr marL="228600" lvl="1" indent="-228600" defTabSz="889000" eaLnBrk="1" fontAlgn="auto" hangingPunct="1">
                    <a:lnSpc>
                      <a:spcPct val="90000"/>
                    </a:lnSpc>
                    <a:spcAft>
                      <a:spcPct val="15000"/>
                    </a:spcAft>
                    <a:buFontTx/>
                    <a:buChar char="••"/>
                    <a:defRPr/>
                  </a:pPr>
                  <a:endParaRPr lang="en-US" dirty="0">
                    <a:latin typeface="Arial" panose="020B0604020202020204" pitchFamily="34" charset="0"/>
                    <a:cs typeface="Arial" panose="020B0604020202020204" pitchFamily="34" charset="0"/>
                  </a:endParaRPr>
                </a:p>
              </p:txBody>
            </p:sp>
            <p:sp>
              <p:nvSpPr>
                <p:cNvPr id="10" name="Freeform 9">
                  <a:extLst>
                    <a:ext uri="{FF2B5EF4-FFF2-40B4-BE49-F238E27FC236}">
                      <a16:creationId xmlns:a16="http://schemas.microsoft.com/office/drawing/2014/main" id="{769FD2F0-8E8D-488F-9D84-22C84459101C}"/>
                    </a:ext>
                  </a:extLst>
                </p:cNvPr>
                <p:cNvSpPr/>
                <p:nvPr/>
              </p:nvSpPr>
              <p:spPr>
                <a:xfrm>
                  <a:off x="8151864" y="3866918"/>
                  <a:ext cx="3519948" cy="557065"/>
                </a:xfrm>
                <a:custGeom>
                  <a:avLst/>
                  <a:gdLst>
                    <a:gd name="connsiteX0" fmla="*/ 0 w 3351220"/>
                    <a:gd name="connsiteY0" fmla="*/ 0 h 1340488"/>
                    <a:gd name="connsiteX1" fmla="*/ 3351220 w 3351220"/>
                    <a:gd name="connsiteY1" fmla="*/ 0 h 1340488"/>
                    <a:gd name="connsiteX2" fmla="*/ 3351220 w 3351220"/>
                    <a:gd name="connsiteY2" fmla="*/ 1340488 h 1340488"/>
                    <a:gd name="connsiteX3" fmla="*/ 0 w 3351220"/>
                    <a:gd name="connsiteY3" fmla="*/ 1340488 h 1340488"/>
                    <a:gd name="connsiteX4" fmla="*/ 0 w 3351220"/>
                    <a:gd name="connsiteY4" fmla="*/ 0 h 1340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1220" h="1340488">
                      <a:moveTo>
                        <a:pt x="0" y="0"/>
                      </a:moveTo>
                      <a:lnTo>
                        <a:pt x="3351220" y="0"/>
                      </a:lnTo>
                      <a:lnTo>
                        <a:pt x="3351220" y="1340488"/>
                      </a:lnTo>
                      <a:lnTo>
                        <a:pt x="0" y="1340488"/>
                      </a:lnTo>
                      <a:lnTo>
                        <a:pt x="0" y="0"/>
                      </a:lnTo>
                      <a:close/>
                    </a:path>
                  </a:pathLst>
                </a:custGeom>
                <a:solidFill>
                  <a:srgbClr val="CC0099"/>
                </a:solidFill>
              </p:spPr>
              <p:style>
                <a:lnRef idx="2">
                  <a:schemeClr val="accent4">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txBody>
                <a:bodyPr lIns="142240" tIns="81280" rIns="142240" bIns="81280" spcCol="1270" anchor="ctr"/>
                <a:lstStyle/>
                <a:p>
                  <a:pPr algn="ctr" defTabSz="889000" eaLnBrk="1" fontAlgn="auto" hangingPunct="1">
                    <a:lnSpc>
                      <a:spcPct val="90000"/>
                    </a:lnSpc>
                    <a:spcAft>
                      <a:spcPct val="35000"/>
                    </a:spcAft>
                    <a:defRPr/>
                  </a:pPr>
                  <a:r>
                    <a:rPr lang="en-US" sz="2000" b="1" dirty="0">
                      <a:latin typeface="Arial" panose="020B0604020202020204" pitchFamily="34" charset="0"/>
                      <a:cs typeface="Arial" panose="020B0604020202020204" pitchFamily="34" charset="0"/>
                    </a:rPr>
                    <a:t>Gender Mainstreaming</a:t>
                  </a:r>
                </a:p>
              </p:txBody>
            </p:sp>
          </p:grpSp>
          <p:grpSp>
            <p:nvGrpSpPr>
              <p:cNvPr id="14346" name="Group 8">
                <a:extLst>
                  <a:ext uri="{FF2B5EF4-FFF2-40B4-BE49-F238E27FC236}">
                    <a16:creationId xmlns:a16="http://schemas.microsoft.com/office/drawing/2014/main" id="{B2CDE895-6905-47A7-9193-725677CC5CCB}"/>
                  </a:ext>
                </a:extLst>
              </p:cNvPr>
              <p:cNvGrpSpPr>
                <a:grpSpLocks/>
              </p:cNvGrpSpPr>
              <p:nvPr/>
            </p:nvGrpSpPr>
            <p:grpSpPr bwMode="auto">
              <a:xfrm>
                <a:off x="573088" y="3776663"/>
                <a:ext cx="3847744" cy="2662237"/>
                <a:chOff x="573741" y="3684345"/>
                <a:chExt cx="3598646" cy="2754555"/>
              </a:xfrm>
            </p:grpSpPr>
            <p:sp>
              <p:nvSpPr>
                <p:cNvPr id="36" name="Freeform 31">
                  <a:extLst>
                    <a:ext uri="{FF2B5EF4-FFF2-40B4-BE49-F238E27FC236}">
                      <a16:creationId xmlns:a16="http://schemas.microsoft.com/office/drawing/2014/main" id="{4C6DFE5E-3F91-41E1-B176-A2567A1DCD03}"/>
                    </a:ext>
                  </a:extLst>
                </p:cNvPr>
                <p:cNvSpPr/>
                <p:nvPr/>
              </p:nvSpPr>
              <p:spPr>
                <a:xfrm>
                  <a:off x="582649" y="3684345"/>
                  <a:ext cx="3587102" cy="591318"/>
                </a:xfrm>
                <a:custGeom>
                  <a:avLst/>
                  <a:gdLst>
                    <a:gd name="connsiteX0" fmla="*/ 0 w 3351220"/>
                    <a:gd name="connsiteY0" fmla="*/ 0 h 1340488"/>
                    <a:gd name="connsiteX1" fmla="*/ 3351220 w 3351220"/>
                    <a:gd name="connsiteY1" fmla="*/ 0 h 1340488"/>
                    <a:gd name="connsiteX2" fmla="*/ 3351220 w 3351220"/>
                    <a:gd name="connsiteY2" fmla="*/ 1340488 h 1340488"/>
                    <a:gd name="connsiteX3" fmla="*/ 0 w 3351220"/>
                    <a:gd name="connsiteY3" fmla="*/ 1340488 h 1340488"/>
                    <a:gd name="connsiteX4" fmla="*/ 0 w 3351220"/>
                    <a:gd name="connsiteY4" fmla="*/ 0 h 1340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1220" h="1340488">
                      <a:moveTo>
                        <a:pt x="0" y="0"/>
                      </a:moveTo>
                      <a:lnTo>
                        <a:pt x="3351220" y="0"/>
                      </a:lnTo>
                      <a:lnTo>
                        <a:pt x="3351220" y="1340488"/>
                      </a:lnTo>
                      <a:lnTo>
                        <a:pt x="0" y="1340488"/>
                      </a:lnTo>
                      <a:lnTo>
                        <a:pt x="0" y="0"/>
                      </a:lnTo>
                      <a:close/>
                    </a:path>
                  </a:pathLst>
                </a:custGeom>
                <a:solidFill>
                  <a:schemeClr val="accent4">
                    <a:lumMod val="50000"/>
                  </a:schemeClr>
                </a:solidFill>
              </p:spPr>
              <p:style>
                <a:lnRef idx="2">
                  <a:schemeClr val="accent4">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txBody>
                <a:bodyPr lIns="142240" tIns="81280" rIns="142240" bIns="81280" spcCol="1270" anchor="ctr"/>
                <a:lstStyle/>
                <a:p>
                  <a:pPr algn="ctr" eaLnBrk="1" fontAlgn="auto" hangingPunct="1">
                    <a:spcBef>
                      <a:spcPts val="0"/>
                    </a:spcBef>
                    <a:spcAft>
                      <a:spcPts val="0"/>
                    </a:spcAft>
                    <a:defRPr/>
                  </a:pPr>
                  <a:r>
                    <a:rPr lang="en-US" sz="2000" b="1" dirty="0">
                      <a:latin typeface="Arial" panose="020B0604020202020204" pitchFamily="34" charset="0"/>
                      <a:cs typeface="Arial" panose="020B0604020202020204" pitchFamily="34" charset="0"/>
                    </a:rPr>
                    <a:t>OIBCs (if applicable)</a:t>
                  </a:r>
                </a:p>
              </p:txBody>
            </p:sp>
            <p:sp>
              <p:nvSpPr>
                <p:cNvPr id="37" name="Freeform 32">
                  <a:extLst>
                    <a:ext uri="{FF2B5EF4-FFF2-40B4-BE49-F238E27FC236}">
                      <a16:creationId xmlns:a16="http://schemas.microsoft.com/office/drawing/2014/main" id="{FCD92F94-0F58-43A5-B82D-06102EAFF3AB}"/>
                    </a:ext>
                  </a:extLst>
                </p:cNvPr>
                <p:cNvSpPr/>
                <p:nvPr/>
              </p:nvSpPr>
              <p:spPr>
                <a:xfrm>
                  <a:off x="573741" y="4287160"/>
                  <a:ext cx="3598980" cy="2151740"/>
                </a:xfrm>
                <a:custGeom>
                  <a:avLst/>
                  <a:gdLst>
                    <a:gd name="connsiteX0" fmla="*/ 0 w 3351220"/>
                    <a:gd name="connsiteY0" fmla="*/ 0 h 3753438"/>
                    <a:gd name="connsiteX1" fmla="*/ 3351220 w 3351220"/>
                    <a:gd name="connsiteY1" fmla="*/ 0 h 3753438"/>
                    <a:gd name="connsiteX2" fmla="*/ 3351220 w 3351220"/>
                    <a:gd name="connsiteY2" fmla="*/ 3753438 h 3753438"/>
                    <a:gd name="connsiteX3" fmla="*/ 0 w 3351220"/>
                    <a:gd name="connsiteY3" fmla="*/ 3753438 h 3753438"/>
                    <a:gd name="connsiteX4" fmla="*/ 0 w 3351220"/>
                    <a:gd name="connsiteY4" fmla="*/ 0 h 37534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1220" h="3753438">
                      <a:moveTo>
                        <a:pt x="0" y="0"/>
                      </a:moveTo>
                      <a:lnTo>
                        <a:pt x="3351220" y="0"/>
                      </a:lnTo>
                      <a:lnTo>
                        <a:pt x="3351220" y="3753438"/>
                      </a:lnTo>
                      <a:lnTo>
                        <a:pt x="0" y="3753438"/>
                      </a:lnTo>
                      <a:lnTo>
                        <a:pt x="0" y="0"/>
                      </a:lnTo>
                      <a:close/>
                    </a:path>
                  </a:pathLst>
                </a:custGeom>
                <a:solidFill>
                  <a:schemeClr val="accent4">
                    <a:lumMod val="20000"/>
                    <a:lumOff val="80000"/>
                    <a:alpha val="89804"/>
                  </a:schemeClr>
                </a:solidFill>
              </p:spPr>
              <p:style>
                <a:lnRef idx="2">
                  <a:schemeClr val="accent4">
                    <a:tint val="40000"/>
                    <a:alpha val="90000"/>
                    <a:hueOff val="0"/>
                    <a:satOff val="0"/>
                    <a:lumOff val="0"/>
                    <a:alphaOff val="0"/>
                  </a:schemeClr>
                </a:lnRef>
                <a:fillRef idx="1">
                  <a:schemeClr val="accent4">
                    <a:tint val="40000"/>
                    <a:alpha val="90000"/>
                    <a:hueOff val="0"/>
                    <a:satOff val="0"/>
                    <a:lumOff val="0"/>
                    <a:alphaOff val="0"/>
                  </a:schemeClr>
                </a:fillRef>
                <a:effectRef idx="0">
                  <a:schemeClr val="accent4">
                    <a:tint val="40000"/>
                    <a:alpha val="90000"/>
                    <a:hueOff val="0"/>
                    <a:satOff val="0"/>
                    <a:lumOff val="0"/>
                    <a:alphaOff val="0"/>
                  </a:schemeClr>
                </a:effectRef>
                <a:fontRef idx="minor">
                  <a:schemeClr val="dk1">
                    <a:hueOff val="0"/>
                    <a:satOff val="0"/>
                    <a:lumOff val="0"/>
                    <a:alphaOff val="0"/>
                  </a:schemeClr>
                </a:fontRef>
              </p:style>
              <p:txBody>
                <a:bodyPr lIns="106680" tIns="106680" rIns="142240" bIns="160020" spcCol="1270"/>
                <a:lstStyle/>
                <a:p>
                  <a:pPr marL="228600" lvl="1" indent="-228600" defTabSz="889000" eaLnBrk="1" fontAlgn="auto" hangingPunct="1">
                    <a:lnSpc>
                      <a:spcPct val="90000"/>
                    </a:lnSpc>
                    <a:spcAft>
                      <a:spcPct val="15000"/>
                    </a:spcAft>
                    <a:buFontTx/>
                    <a:buChar char="••"/>
                    <a:defRPr/>
                  </a:pPr>
                  <a:r>
                    <a:rPr lang="en-US" dirty="0">
                      <a:latin typeface="Arial" panose="020B0604020202020204" pitchFamily="34" charset="0"/>
                      <a:cs typeface="Arial" panose="020B0604020202020204" pitchFamily="34" charset="0"/>
                    </a:rPr>
                    <a:t>Use of National Transfer Account (NTA) to understand demographic dividend (OIBC 1 and 3)</a:t>
                  </a:r>
                </a:p>
                <a:p>
                  <a:pPr marL="228600" lvl="1" indent="-228600" defTabSz="889000" eaLnBrk="1" fontAlgn="auto" hangingPunct="1">
                    <a:lnSpc>
                      <a:spcPct val="90000"/>
                    </a:lnSpc>
                    <a:spcAft>
                      <a:spcPct val="15000"/>
                    </a:spcAft>
                    <a:buFontTx/>
                    <a:buChar char="••"/>
                    <a:defRPr/>
                  </a:pPr>
                  <a:r>
                    <a:rPr lang="en-US" dirty="0">
                      <a:latin typeface="Arial" panose="020B0604020202020204" pitchFamily="34" charset="0"/>
                      <a:cs typeface="Arial" panose="020B0604020202020204" pitchFamily="34" charset="0"/>
                    </a:rPr>
                    <a:t> Implementation of budget sensitive demographic dividend in Mali (OIBC 3)</a:t>
                  </a:r>
                </a:p>
              </p:txBody>
            </p:sp>
          </p:grpSp>
        </p:grpSp>
        <p:grpSp>
          <p:nvGrpSpPr>
            <p:cNvPr id="14342" name="Group 3">
              <a:extLst>
                <a:ext uri="{FF2B5EF4-FFF2-40B4-BE49-F238E27FC236}">
                  <a16:creationId xmlns:a16="http://schemas.microsoft.com/office/drawing/2014/main" id="{0E1CB933-9943-4796-BB89-F54F626A04D1}"/>
                </a:ext>
              </a:extLst>
            </p:cNvPr>
            <p:cNvGrpSpPr>
              <a:grpSpLocks/>
            </p:cNvGrpSpPr>
            <p:nvPr/>
          </p:nvGrpSpPr>
          <p:grpSpPr bwMode="auto">
            <a:xfrm>
              <a:off x="8043864" y="855664"/>
              <a:ext cx="3656012" cy="5638799"/>
              <a:chOff x="8043864" y="855664"/>
              <a:chExt cx="3656012" cy="5638799"/>
            </a:xfrm>
          </p:grpSpPr>
          <p:sp>
            <p:nvSpPr>
              <p:cNvPr id="40" name="Freeform 31">
                <a:extLst>
                  <a:ext uri="{FF2B5EF4-FFF2-40B4-BE49-F238E27FC236}">
                    <a16:creationId xmlns:a16="http://schemas.microsoft.com/office/drawing/2014/main" id="{21850D23-313F-4ECE-8819-C4AC86EE45B7}"/>
                  </a:ext>
                </a:extLst>
              </p:cNvPr>
              <p:cNvSpPr/>
              <p:nvPr/>
            </p:nvSpPr>
            <p:spPr>
              <a:xfrm>
                <a:off x="8043864" y="855663"/>
                <a:ext cx="3656012" cy="488950"/>
              </a:xfrm>
              <a:custGeom>
                <a:avLst/>
                <a:gdLst>
                  <a:gd name="connsiteX0" fmla="*/ 0 w 3351220"/>
                  <a:gd name="connsiteY0" fmla="*/ 0 h 1340488"/>
                  <a:gd name="connsiteX1" fmla="*/ 3351220 w 3351220"/>
                  <a:gd name="connsiteY1" fmla="*/ 0 h 1340488"/>
                  <a:gd name="connsiteX2" fmla="*/ 3351220 w 3351220"/>
                  <a:gd name="connsiteY2" fmla="*/ 1340488 h 1340488"/>
                  <a:gd name="connsiteX3" fmla="*/ 0 w 3351220"/>
                  <a:gd name="connsiteY3" fmla="*/ 1340488 h 1340488"/>
                  <a:gd name="connsiteX4" fmla="*/ 0 w 3351220"/>
                  <a:gd name="connsiteY4" fmla="*/ 0 h 1340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1220" h="1340488">
                    <a:moveTo>
                      <a:pt x="0" y="0"/>
                    </a:moveTo>
                    <a:lnTo>
                      <a:pt x="3351220" y="0"/>
                    </a:lnTo>
                    <a:lnTo>
                      <a:pt x="3351220" y="1340488"/>
                    </a:lnTo>
                    <a:lnTo>
                      <a:pt x="0" y="1340488"/>
                    </a:lnTo>
                    <a:lnTo>
                      <a:pt x="0" y="0"/>
                    </a:lnTo>
                    <a:close/>
                  </a:path>
                </a:pathLst>
              </a:custGeom>
              <a:solidFill>
                <a:srgbClr val="FF0000"/>
              </a:solidFill>
            </p:spPr>
            <p:style>
              <a:lnRef idx="2">
                <a:schemeClr val="accent4">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txBody>
              <a:bodyPr lIns="142240" tIns="81280" rIns="142240" bIns="81280" spcCol="1270" anchor="ctr"/>
              <a:lstStyle/>
              <a:p>
                <a:pPr algn="ctr" eaLnBrk="1" fontAlgn="auto" hangingPunct="1">
                  <a:spcBef>
                    <a:spcPts val="0"/>
                  </a:spcBef>
                  <a:spcAft>
                    <a:spcPts val="0"/>
                  </a:spcAft>
                  <a:defRPr/>
                </a:pPr>
                <a:r>
                  <a:rPr lang="en-US" sz="2000" b="1" dirty="0">
                    <a:latin typeface="Arial" panose="020B0604020202020204" pitchFamily="34" charset="0"/>
                    <a:cs typeface="Arial" panose="020B0604020202020204" pitchFamily="34" charset="0"/>
                  </a:rPr>
                  <a:t>Partnerships (external)</a:t>
                </a:r>
              </a:p>
            </p:txBody>
          </p:sp>
          <p:sp>
            <p:nvSpPr>
              <p:cNvPr id="41" name="Freeform 32">
                <a:extLst>
                  <a:ext uri="{FF2B5EF4-FFF2-40B4-BE49-F238E27FC236}">
                    <a16:creationId xmlns:a16="http://schemas.microsoft.com/office/drawing/2014/main" id="{691A3CE7-B3DF-484E-9A77-AE957443D01C}"/>
                  </a:ext>
                </a:extLst>
              </p:cNvPr>
              <p:cNvSpPr/>
              <p:nvPr/>
            </p:nvSpPr>
            <p:spPr>
              <a:xfrm>
                <a:off x="8088314" y="1376363"/>
                <a:ext cx="3611562" cy="5118100"/>
              </a:xfrm>
              <a:custGeom>
                <a:avLst/>
                <a:gdLst>
                  <a:gd name="connsiteX0" fmla="*/ 0 w 3351220"/>
                  <a:gd name="connsiteY0" fmla="*/ 0 h 3753438"/>
                  <a:gd name="connsiteX1" fmla="*/ 3351220 w 3351220"/>
                  <a:gd name="connsiteY1" fmla="*/ 0 h 3753438"/>
                  <a:gd name="connsiteX2" fmla="*/ 3351220 w 3351220"/>
                  <a:gd name="connsiteY2" fmla="*/ 3753438 h 3753438"/>
                  <a:gd name="connsiteX3" fmla="*/ 0 w 3351220"/>
                  <a:gd name="connsiteY3" fmla="*/ 3753438 h 3753438"/>
                  <a:gd name="connsiteX4" fmla="*/ 0 w 3351220"/>
                  <a:gd name="connsiteY4" fmla="*/ 0 h 37534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1220" h="3753438">
                    <a:moveTo>
                      <a:pt x="0" y="0"/>
                    </a:moveTo>
                    <a:lnTo>
                      <a:pt x="3351220" y="0"/>
                    </a:lnTo>
                    <a:lnTo>
                      <a:pt x="3351220" y="3753438"/>
                    </a:lnTo>
                    <a:lnTo>
                      <a:pt x="0" y="3753438"/>
                    </a:lnTo>
                    <a:lnTo>
                      <a:pt x="0" y="0"/>
                    </a:lnTo>
                    <a:close/>
                  </a:path>
                </a:pathLst>
              </a:custGeom>
              <a:solidFill>
                <a:srgbClr val="FFE5E5">
                  <a:alpha val="89804"/>
                </a:srgbClr>
              </a:solidFill>
            </p:spPr>
            <p:style>
              <a:lnRef idx="2">
                <a:schemeClr val="accent4">
                  <a:tint val="40000"/>
                  <a:alpha val="90000"/>
                  <a:hueOff val="0"/>
                  <a:satOff val="0"/>
                  <a:lumOff val="0"/>
                  <a:alphaOff val="0"/>
                </a:schemeClr>
              </a:lnRef>
              <a:fillRef idx="1">
                <a:schemeClr val="accent4">
                  <a:tint val="40000"/>
                  <a:alpha val="90000"/>
                  <a:hueOff val="0"/>
                  <a:satOff val="0"/>
                  <a:lumOff val="0"/>
                  <a:alphaOff val="0"/>
                </a:schemeClr>
              </a:fillRef>
              <a:effectRef idx="0">
                <a:schemeClr val="accent4">
                  <a:tint val="40000"/>
                  <a:alpha val="90000"/>
                  <a:hueOff val="0"/>
                  <a:satOff val="0"/>
                  <a:lumOff val="0"/>
                  <a:alphaOff val="0"/>
                </a:schemeClr>
              </a:effectRef>
              <a:fontRef idx="minor">
                <a:schemeClr val="dk1">
                  <a:hueOff val="0"/>
                  <a:satOff val="0"/>
                  <a:lumOff val="0"/>
                  <a:alphaOff val="0"/>
                </a:schemeClr>
              </a:fontRef>
            </p:style>
            <p:txBody>
              <a:bodyPr lIns="106680" tIns="106680" rIns="142240" bIns="160020" spcCol="1270"/>
              <a:lstStyle/>
              <a:p>
                <a:pPr marL="228600" lvl="1" indent="-228600" defTabSz="889000" eaLnBrk="1" fontAlgn="auto" hangingPunct="1">
                  <a:lnSpc>
                    <a:spcPct val="90000"/>
                  </a:lnSpc>
                  <a:spcAft>
                    <a:spcPct val="15000"/>
                  </a:spcAft>
                  <a:buFontTx/>
                  <a:buChar char="••"/>
                  <a:defRPr/>
                </a:pPr>
                <a:r>
                  <a:rPr lang="en-US" sz="2000" dirty="0">
                    <a:latin typeface="Arial" panose="020B0604020202020204" pitchFamily="34" charset="0"/>
                    <a:cs typeface="Arial" panose="020B0604020202020204" pitchFamily="34" charset="0"/>
                  </a:rPr>
                  <a:t>Partnership with CREG; NTA-Africa Network; Millennium Institute; national population observatories on DD research agenda to formulate evidence-based plans and policies.</a:t>
                </a:r>
              </a:p>
              <a:p>
                <a:pPr marL="0" lvl="1" defTabSz="889000" eaLnBrk="1" fontAlgn="auto" hangingPunct="1">
                  <a:lnSpc>
                    <a:spcPct val="90000"/>
                  </a:lnSpc>
                  <a:spcAft>
                    <a:spcPct val="15000"/>
                  </a:spcAft>
                  <a:defRPr/>
                </a:pPr>
                <a:endParaRPr lang="en-US" sz="2000" dirty="0">
                  <a:latin typeface="Arial" panose="020B0604020202020204" pitchFamily="34" charset="0"/>
                  <a:cs typeface="Arial" panose="020B0604020202020204" pitchFamily="34" charset="0"/>
                </a:endParaRPr>
              </a:p>
              <a:p>
                <a:pPr marL="228600" lvl="1" indent="-228600" defTabSz="889000" eaLnBrk="1" fontAlgn="auto" hangingPunct="1">
                  <a:lnSpc>
                    <a:spcPct val="90000"/>
                  </a:lnSpc>
                  <a:spcAft>
                    <a:spcPct val="15000"/>
                  </a:spcAft>
                  <a:buFontTx/>
                  <a:buChar char="••"/>
                  <a:defRPr/>
                </a:pPr>
                <a:r>
                  <a:rPr lang="en-US" sz="2000" dirty="0">
                    <a:latin typeface="Arial" panose="020B0604020202020204" pitchFamily="34" charset="0"/>
                    <a:cs typeface="Arial" panose="020B0604020202020204" pitchFamily="34" charset="0"/>
                  </a:rPr>
                  <a:t>Partnership with AUC (office of youth envoy); </a:t>
                </a:r>
                <a:r>
                  <a:rPr lang="en-US" sz="2000" dirty="0" err="1">
                    <a:latin typeface="Arial" panose="020B0604020202020204" pitchFamily="34" charset="0"/>
                    <a:cs typeface="Arial" panose="020B0604020202020204" pitchFamily="34" charset="0"/>
                  </a:rPr>
                  <a:t>GenU</a:t>
                </a:r>
                <a:r>
                  <a:rPr lang="en-US" sz="2000" dirty="0">
                    <a:latin typeface="Arial" panose="020B0604020202020204" pitchFamily="34" charset="0"/>
                    <a:cs typeface="Arial" panose="020B0604020202020204" pitchFamily="34" charset="0"/>
                  </a:rPr>
                  <a:t>/UNICEF to echo youth voices and engagement as leaders</a:t>
                </a:r>
              </a:p>
              <a:p>
                <a:pPr marL="228600" lvl="1" indent="-228600" defTabSz="889000" eaLnBrk="1" fontAlgn="auto" hangingPunct="1">
                  <a:lnSpc>
                    <a:spcPct val="90000"/>
                  </a:lnSpc>
                  <a:spcAft>
                    <a:spcPct val="15000"/>
                  </a:spcAft>
                  <a:buFontTx/>
                  <a:buChar char="••"/>
                  <a:defRPr/>
                </a:pPr>
                <a:endParaRPr lang="en-US" dirty="0">
                  <a:latin typeface="Arial" panose="020B0604020202020204" pitchFamily="34" charset="0"/>
                  <a:cs typeface="Arial" panose="020B0604020202020204" pitchFamily="34" charset="0"/>
                </a:endParaRPr>
              </a:p>
            </p:txBody>
          </p:sp>
        </p:grpSp>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AutoShape 4" descr="Image result for SDGs">
            <a:extLst>
              <a:ext uri="{FF2B5EF4-FFF2-40B4-BE49-F238E27FC236}">
                <a16:creationId xmlns:a16="http://schemas.microsoft.com/office/drawing/2014/main" id="{D671B6F0-FD3D-470A-9083-A7BE8B20602D}"/>
              </a:ext>
            </a:extLst>
          </p:cNvPr>
          <p:cNvSpPr>
            <a:spLocks noChangeAspect="1" noChangeArrowheads="1"/>
          </p:cNvSpPr>
          <p:nvPr/>
        </p:nvSpPr>
        <p:spPr bwMode="auto">
          <a:xfrm>
            <a:off x="1679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en-US" altLang="en-US" sz="1800"/>
          </a:p>
        </p:txBody>
      </p:sp>
      <p:sp>
        <p:nvSpPr>
          <p:cNvPr id="16387" name="AutoShape 6" descr="Image result for SDGs">
            <a:extLst>
              <a:ext uri="{FF2B5EF4-FFF2-40B4-BE49-F238E27FC236}">
                <a16:creationId xmlns:a16="http://schemas.microsoft.com/office/drawing/2014/main" id="{C9CFF77E-CB8D-4B4D-9C2A-B3D996B29848}"/>
              </a:ext>
            </a:extLst>
          </p:cNvPr>
          <p:cNvSpPr>
            <a:spLocks noChangeAspect="1" noChangeArrowheads="1"/>
          </p:cNvSpPr>
          <p:nvPr/>
        </p:nvSpPr>
        <p:spPr bwMode="auto">
          <a:xfrm>
            <a:off x="1831975" y="7938"/>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en-US" altLang="en-US" sz="1800"/>
          </a:p>
        </p:txBody>
      </p:sp>
      <p:sp>
        <p:nvSpPr>
          <p:cNvPr id="16388" name="AutoShape 2" descr="Image result for challenges">
            <a:extLst>
              <a:ext uri="{FF2B5EF4-FFF2-40B4-BE49-F238E27FC236}">
                <a16:creationId xmlns:a16="http://schemas.microsoft.com/office/drawing/2014/main" id="{8F26D0C8-1BD4-4E90-BFA4-A34390D78847}"/>
              </a:ext>
            </a:extLst>
          </p:cNvPr>
          <p:cNvSpPr>
            <a:spLocks noChangeAspect="1" noChangeArrowheads="1"/>
          </p:cNvSpPr>
          <p:nvPr/>
        </p:nvSpPr>
        <p:spPr bwMode="auto">
          <a:xfrm>
            <a:off x="1587500" y="-136525"/>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en-US" altLang="en-US" sz="1800"/>
          </a:p>
        </p:txBody>
      </p:sp>
      <p:grpSp>
        <p:nvGrpSpPr>
          <p:cNvPr id="16389" name="Group 11">
            <a:extLst>
              <a:ext uri="{FF2B5EF4-FFF2-40B4-BE49-F238E27FC236}">
                <a16:creationId xmlns:a16="http://schemas.microsoft.com/office/drawing/2014/main" id="{B8CB95B8-75E4-4497-A6C1-8D1A36A00343}"/>
              </a:ext>
            </a:extLst>
          </p:cNvPr>
          <p:cNvGrpSpPr>
            <a:grpSpLocks/>
          </p:cNvGrpSpPr>
          <p:nvPr/>
        </p:nvGrpSpPr>
        <p:grpSpPr bwMode="auto">
          <a:xfrm>
            <a:off x="573088" y="1109663"/>
            <a:ext cx="11056937" cy="952500"/>
            <a:chOff x="629399" y="1961853"/>
            <a:chExt cx="8136946" cy="797284"/>
          </a:xfrm>
        </p:grpSpPr>
        <p:sp>
          <p:nvSpPr>
            <p:cNvPr id="13" name="Right Arrow 12">
              <a:extLst>
                <a:ext uri="{FF2B5EF4-FFF2-40B4-BE49-F238E27FC236}">
                  <a16:creationId xmlns:a16="http://schemas.microsoft.com/office/drawing/2014/main" id="{CB6AD671-8726-4588-A522-84076DAAEDA9}"/>
                </a:ext>
              </a:extLst>
            </p:cNvPr>
            <p:cNvSpPr/>
            <p:nvPr/>
          </p:nvSpPr>
          <p:spPr>
            <a:xfrm>
              <a:off x="1213522" y="2001310"/>
              <a:ext cx="3441605" cy="714895"/>
            </a:xfrm>
            <a:prstGeom prst="rightArrow">
              <a:avLst/>
            </a:prstGeom>
            <a:solidFill>
              <a:schemeClr val="accent1">
                <a:lumMod val="75000"/>
              </a:schemeClr>
            </a:solidFill>
            <a:effectLst>
              <a:glow rad="101600">
                <a:schemeClr val="accent1">
                  <a:satMod val="175000"/>
                  <a:alpha val="40000"/>
                </a:schemeClr>
              </a:glow>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2000" b="1" dirty="0">
                  <a:latin typeface="Arial" panose="020B0604020202020204" pitchFamily="34" charset="0"/>
                  <a:cs typeface="Arial" panose="020B0604020202020204" pitchFamily="34" charset="0"/>
                </a:rPr>
                <a:t>Key challenges</a:t>
              </a:r>
              <a:endParaRPr lang="en-US" b="1" dirty="0"/>
            </a:p>
          </p:txBody>
        </p:sp>
        <p:sp>
          <p:nvSpPr>
            <p:cNvPr id="17" name="Left Arrow 16">
              <a:extLst>
                <a:ext uri="{FF2B5EF4-FFF2-40B4-BE49-F238E27FC236}">
                  <a16:creationId xmlns:a16="http://schemas.microsoft.com/office/drawing/2014/main" id="{7EB20FDB-4055-490D-8251-4F60F14D5785}"/>
                </a:ext>
              </a:extLst>
            </p:cNvPr>
            <p:cNvSpPr/>
            <p:nvPr/>
          </p:nvSpPr>
          <p:spPr>
            <a:xfrm>
              <a:off x="4798186" y="1973368"/>
              <a:ext cx="3400893" cy="714895"/>
            </a:xfrm>
            <a:prstGeom prst="leftArrow">
              <a:avLst/>
            </a:prstGeom>
            <a:solidFill>
              <a:schemeClr val="accent1">
                <a:lumMod val="75000"/>
              </a:schemeClr>
            </a:solidFill>
            <a:effectLst>
              <a:glow rad="101600">
                <a:schemeClr val="accent1">
                  <a:satMod val="175000"/>
                  <a:alpha val="40000"/>
                </a:schemeClr>
              </a:glow>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2000" b="1" dirty="0">
                  <a:latin typeface="Arial" panose="020B0604020202020204" pitchFamily="34" charset="0"/>
                  <a:cs typeface="Arial" panose="020B0604020202020204" pitchFamily="34" charset="0"/>
                </a:rPr>
                <a:t>Lessons learnt</a:t>
              </a:r>
            </a:p>
          </p:txBody>
        </p:sp>
        <p:pic>
          <p:nvPicPr>
            <p:cNvPr id="16399" name="Picture 18">
              <a:extLst>
                <a:ext uri="{FF2B5EF4-FFF2-40B4-BE49-F238E27FC236}">
                  <a16:creationId xmlns:a16="http://schemas.microsoft.com/office/drawing/2014/main" id="{412D28F4-3D34-437D-9089-33F562E28E2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29399" y="1961853"/>
              <a:ext cx="584123" cy="7938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400" name="Picture 22">
              <a:extLst>
                <a:ext uri="{FF2B5EF4-FFF2-40B4-BE49-F238E27FC236}">
                  <a16:creationId xmlns:a16="http://schemas.microsoft.com/office/drawing/2014/main" id="{9E7C5EB0-7A30-4375-9121-18C02CA3F1C8}"/>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239791" y="2043563"/>
              <a:ext cx="526554" cy="7155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8" name="Rectângulo arredondado 8">
            <a:extLst>
              <a:ext uri="{FF2B5EF4-FFF2-40B4-BE49-F238E27FC236}">
                <a16:creationId xmlns:a16="http://schemas.microsoft.com/office/drawing/2014/main" id="{A4146ACB-69A8-4229-AA2C-38EEE65A6FCD}"/>
              </a:ext>
            </a:extLst>
          </p:cNvPr>
          <p:cNvSpPr/>
          <p:nvPr/>
        </p:nvSpPr>
        <p:spPr>
          <a:xfrm>
            <a:off x="319088" y="196850"/>
            <a:ext cx="11553825" cy="747713"/>
          </a:xfrm>
          <a:prstGeom prst="round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91440" bIns="91440" anchor="ctr">
            <a:spAutoFit/>
          </a:bodyPr>
          <a:lstStyle/>
          <a:p>
            <a:pPr marL="357188" eaLnBrk="1" fontAlgn="auto" hangingPunct="1">
              <a:spcBef>
                <a:spcPts val="0"/>
              </a:spcBef>
              <a:spcAft>
                <a:spcPts val="0"/>
              </a:spcAft>
              <a:defRPr/>
            </a:pPr>
            <a:r>
              <a:rPr lang="en-US" sz="3200" b="1" dirty="0">
                <a:latin typeface="Century Gothic" panose="020B0502020202020204" pitchFamily="34" charset="0"/>
              </a:rPr>
              <a:t>Status update: Key challenges and lessons learnt – RA1 </a:t>
            </a:r>
            <a:endParaRPr lang="en-GB" sz="3200" b="1" dirty="0">
              <a:latin typeface="Century Gothic" panose="020B0502020202020204" pitchFamily="34" charset="0"/>
            </a:endParaRPr>
          </a:p>
        </p:txBody>
      </p:sp>
      <p:sp>
        <p:nvSpPr>
          <p:cNvPr id="5" name="TextBox 4">
            <a:extLst>
              <a:ext uri="{FF2B5EF4-FFF2-40B4-BE49-F238E27FC236}">
                <a16:creationId xmlns:a16="http://schemas.microsoft.com/office/drawing/2014/main" id="{B394ACD7-A31F-448A-8CE4-65F8CE3C57AA}"/>
              </a:ext>
            </a:extLst>
          </p:cNvPr>
          <p:cNvSpPr txBox="1"/>
          <p:nvPr/>
        </p:nvSpPr>
        <p:spPr>
          <a:xfrm>
            <a:off x="573088" y="2320925"/>
            <a:ext cx="5345112" cy="3416300"/>
          </a:xfrm>
          <a:prstGeom prst="rect">
            <a:avLst/>
          </a:prstGeom>
          <a:solidFill>
            <a:schemeClr val="tx2">
              <a:lumMod val="20000"/>
              <a:lumOff val="80000"/>
            </a:schemeClr>
          </a:solidFill>
        </p:spPr>
        <p:txBody>
          <a:bodyPr>
            <a:spAutoFit/>
          </a:bodyPr>
          <a:lstStyle/>
          <a:p>
            <a:pPr marL="285750" indent="-285750" eaLnBrk="1" hangingPunct="1">
              <a:buFont typeface="Arial" panose="020B0604020202020204" pitchFamily="34" charset="0"/>
              <a:buChar char="•"/>
              <a:defRPr/>
            </a:pPr>
            <a:r>
              <a:rPr lang="en-GB" b="1" dirty="0"/>
              <a:t>Important convening activities (ex. ICE) postponed due to COVID-19 impact</a:t>
            </a:r>
            <a:endParaRPr lang="en-GB" dirty="0"/>
          </a:p>
          <a:p>
            <a:pPr marL="285750" indent="-285750" eaLnBrk="1" hangingPunct="1">
              <a:buFont typeface="Arial" panose="020B0604020202020204" pitchFamily="34" charset="0"/>
              <a:buChar char="•"/>
              <a:defRPr/>
            </a:pPr>
            <a:r>
              <a:rPr lang="en-GB" b="1" dirty="0"/>
              <a:t>Pervasive insecurity and extreme violence in the Sahel  region fuelled</a:t>
            </a:r>
            <a:r>
              <a:rPr lang="en-GB" dirty="0"/>
              <a:t> by the new geopolitical dynamics </a:t>
            </a:r>
          </a:p>
          <a:p>
            <a:pPr marL="285750" indent="-285750" eaLnBrk="1" hangingPunct="1">
              <a:buFont typeface="Arial" panose="020B0604020202020204" pitchFamily="34" charset="0"/>
              <a:buChar char="•"/>
              <a:defRPr/>
            </a:pPr>
            <a:r>
              <a:rPr lang="en-GB" dirty="0"/>
              <a:t>Risks to jeopardizing ongoing efforts for sustainable development in the sub-region due to </a:t>
            </a:r>
            <a:r>
              <a:rPr lang="en-GB" b="1" dirty="0"/>
              <a:t>COVID-19 impact on 4 DD pillars: health, education, employment and governance.</a:t>
            </a:r>
          </a:p>
          <a:p>
            <a:pPr marL="285750" indent="-285750" eaLnBrk="1" hangingPunct="1">
              <a:buFont typeface="Arial" panose="020B0604020202020204" pitchFamily="34" charset="0"/>
              <a:buChar char="•"/>
              <a:defRPr/>
            </a:pPr>
            <a:r>
              <a:rPr lang="en-GB" dirty="0"/>
              <a:t>Limited resources to respond to growing demands from MS due to Covid-19, among other and the need to support RCs</a:t>
            </a:r>
            <a:endParaRPr lang="en-US" dirty="0"/>
          </a:p>
        </p:txBody>
      </p:sp>
      <p:sp>
        <p:nvSpPr>
          <p:cNvPr id="29" name="TextBox 28">
            <a:extLst>
              <a:ext uri="{FF2B5EF4-FFF2-40B4-BE49-F238E27FC236}">
                <a16:creationId xmlns:a16="http://schemas.microsoft.com/office/drawing/2014/main" id="{0750FAD2-48BB-41A4-B556-7CCF9D2CA339}"/>
              </a:ext>
            </a:extLst>
          </p:cNvPr>
          <p:cNvSpPr txBox="1"/>
          <p:nvPr/>
        </p:nvSpPr>
        <p:spPr>
          <a:xfrm>
            <a:off x="6342063" y="1976438"/>
            <a:ext cx="5202237" cy="4246562"/>
          </a:xfrm>
          <a:prstGeom prst="rect">
            <a:avLst/>
          </a:prstGeom>
          <a:solidFill>
            <a:schemeClr val="tx2">
              <a:lumMod val="20000"/>
              <a:lumOff val="80000"/>
            </a:schemeClr>
          </a:solidFill>
        </p:spPr>
        <p:txBody>
          <a:bodyPr>
            <a:spAutoFit/>
          </a:bodyPr>
          <a:lstStyle/>
          <a:p>
            <a:pPr marL="285750" indent="-285750" eaLnBrk="1" hangingPunct="1">
              <a:buFont typeface="Arial" panose="020B0604020202020204" pitchFamily="34" charset="0"/>
              <a:buChar char="•"/>
              <a:defRPr/>
            </a:pPr>
            <a:r>
              <a:rPr lang="en-GB" dirty="0"/>
              <a:t>ECA</a:t>
            </a:r>
            <a:r>
              <a:rPr lang="en-GB" dirty="0">
                <a:sym typeface="Calibri" panose="020F0502020204030204" pitchFamily="34" charset="0"/>
              </a:rPr>
              <a:t>-wide quick and timely </a:t>
            </a:r>
            <a:r>
              <a:rPr lang="en-GB" altLang="en-US" dirty="0">
                <a:cs typeface="Lato" pitchFamily="34" charset="0"/>
                <a:sym typeface="Calibri" panose="020F0502020204030204" pitchFamily="34" charset="0"/>
              </a:rPr>
              <a:t>response to Covid19, momentum build and well recognized impact opened up opportunities for long term policy and change</a:t>
            </a:r>
            <a:endParaRPr lang="en-GB" dirty="0"/>
          </a:p>
          <a:p>
            <a:pPr marL="285750" indent="-285750" eaLnBrk="1" hangingPunct="1">
              <a:buFont typeface="Arial" panose="020B0604020202020204" pitchFamily="34" charset="0"/>
              <a:buChar char="•"/>
              <a:defRPr/>
            </a:pPr>
            <a:r>
              <a:rPr lang="en-GB" dirty="0"/>
              <a:t> Reprioritization of work programme, to adapt to the Covid-19 context and  related need to respond MS new requests</a:t>
            </a:r>
          </a:p>
          <a:p>
            <a:pPr marL="285750" indent="-285750" eaLnBrk="1" hangingPunct="1">
              <a:buFont typeface="Arial" panose="020B0604020202020204" pitchFamily="34" charset="0"/>
              <a:buChar char="•"/>
              <a:defRPr/>
            </a:pPr>
            <a:r>
              <a:rPr lang="en-GB" dirty="0"/>
              <a:t>Strategic partnerships built with RCs/UNCTs, RECs as a cost effective strategy for wider outreach and timely responses to countries structural and emerging needs</a:t>
            </a:r>
          </a:p>
          <a:p>
            <a:pPr marL="285750" indent="-285750" eaLnBrk="1" hangingPunct="1">
              <a:buFont typeface="Arial" panose="020B0604020202020204" pitchFamily="34" charset="0"/>
              <a:buChar char="•"/>
              <a:defRPr/>
            </a:pPr>
            <a:r>
              <a:rPr lang="en-GB" dirty="0"/>
              <a:t>Joint SROWA-IDEP promotion of distance learning training </a:t>
            </a:r>
            <a:r>
              <a:rPr lang="en-GB" dirty="0" err="1"/>
              <a:t>centered</a:t>
            </a:r>
            <a:r>
              <a:rPr lang="en-GB" dirty="0"/>
              <a:t> on DD (E-learning, self and/or on pace, assisted, tailored and/or mixed-training) </a:t>
            </a: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AutoShape 4" descr="Image result for SDGs">
            <a:extLst>
              <a:ext uri="{FF2B5EF4-FFF2-40B4-BE49-F238E27FC236}">
                <a16:creationId xmlns:a16="http://schemas.microsoft.com/office/drawing/2014/main" id="{C4745AF9-21B5-4CA2-B9AA-A3DE1C9B96E1}"/>
              </a:ext>
            </a:extLst>
          </p:cNvPr>
          <p:cNvSpPr>
            <a:spLocks noChangeAspect="1" noChangeArrowheads="1"/>
          </p:cNvSpPr>
          <p:nvPr/>
        </p:nvSpPr>
        <p:spPr bwMode="auto">
          <a:xfrm>
            <a:off x="1679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en-US" altLang="en-US" sz="1800"/>
          </a:p>
        </p:txBody>
      </p:sp>
      <p:sp>
        <p:nvSpPr>
          <p:cNvPr id="17411" name="AutoShape 6" descr="Image result for SDGs">
            <a:extLst>
              <a:ext uri="{FF2B5EF4-FFF2-40B4-BE49-F238E27FC236}">
                <a16:creationId xmlns:a16="http://schemas.microsoft.com/office/drawing/2014/main" id="{5C7086E4-A32E-41B3-8491-1FA3E9C39693}"/>
              </a:ext>
            </a:extLst>
          </p:cNvPr>
          <p:cNvSpPr>
            <a:spLocks noChangeAspect="1" noChangeArrowheads="1"/>
          </p:cNvSpPr>
          <p:nvPr/>
        </p:nvSpPr>
        <p:spPr bwMode="auto">
          <a:xfrm>
            <a:off x="1831975" y="7938"/>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en-US" altLang="en-US" sz="1800"/>
          </a:p>
        </p:txBody>
      </p:sp>
      <p:sp>
        <p:nvSpPr>
          <p:cNvPr id="17412" name="AutoShape 2" descr="Image result for challenges">
            <a:extLst>
              <a:ext uri="{FF2B5EF4-FFF2-40B4-BE49-F238E27FC236}">
                <a16:creationId xmlns:a16="http://schemas.microsoft.com/office/drawing/2014/main" id="{DD196634-150F-4699-A034-6EA01DA524C2}"/>
              </a:ext>
            </a:extLst>
          </p:cNvPr>
          <p:cNvSpPr>
            <a:spLocks noChangeAspect="1" noChangeArrowheads="1"/>
          </p:cNvSpPr>
          <p:nvPr/>
        </p:nvSpPr>
        <p:spPr bwMode="auto">
          <a:xfrm>
            <a:off x="1587500" y="-136525"/>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en-US" altLang="en-US" sz="1800"/>
          </a:p>
        </p:txBody>
      </p:sp>
      <p:sp>
        <p:nvSpPr>
          <p:cNvPr id="28" name="Rectângulo arredondado 8">
            <a:extLst>
              <a:ext uri="{FF2B5EF4-FFF2-40B4-BE49-F238E27FC236}">
                <a16:creationId xmlns:a16="http://schemas.microsoft.com/office/drawing/2014/main" id="{BC99E0A6-28D9-4DB4-BB52-A5AEA3DD0B49}"/>
              </a:ext>
            </a:extLst>
          </p:cNvPr>
          <p:cNvSpPr/>
          <p:nvPr/>
        </p:nvSpPr>
        <p:spPr>
          <a:xfrm>
            <a:off x="573088" y="184150"/>
            <a:ext cx="10998200" cy="749300"/>
          </a:xfrm>
          <a:prstGeom prst="round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91440" bIns="91440" anchor="ctr">
            <a:spAutoFit/>
          </a:bodyPr>
          <a:lstStyle/>
          <a:p>
            <a:pPr marL="357188" eaLnBrk="1" fontAlgn="auto" hangingPunct="1">
              <a:spcBef>
                <a:spcPts val="0"/>
              </a:spcBef>
              <a:spcAft>
                <a:spcPts val="0"/>
              </a:spcAft>
              <a:defRPr/>
            </a:pPr>
            <a:r>
              <a:rPr lang="en-US" sz="3200" b="1" dirty="0">
                <a:latin typeface="Century Gothic" panose="020B0502020202020204" pitchFamily="34" charset="0"/>
              </a:rPr>
              <a:t>Status update on implementing partners</a:t>
            </a:r>
            <a:endParaRPr lang="en-GB" sz="3200" b="1" dirty="0">
              <a:latin typeface="Century Gothic" panose="020B0502020202020204" pitchFamily="34" charset="0"/>
            </a:endParaRPr>
          </a:p>
        </p:txBody>
      </p:sp>
      <p:sp>
        <p:nvSpPr>
          <p:cNvPr id="14" name="TextBox 13">
            <a:extLst>
              <a:ext uri="{FF2B5EF4-FFF2-40B4-BE49-F238E27FC236}">
                <a16:creationId xmlns:a16="http://schemas.microsoft.com/office/drawing/2014/main" id="{104DD04C-4F38-4376-8D53-8D72C4509E2D}"/>
              </a:ext>
            </a:extLst>
          </p:cNvPr>
          <p:cNvSpPr txBox="1"/>
          <p:nvPr/>
        </p:nvSpPr>
        <p:spPr>
          <a:xfrm>
            <a:off x="573088" y="1504950"/>
            <a:ext cx="10998200" cy="1631950"/>
          </a:xfrm>
          <a:prstGeom prst="rect">
            <a:avLst/>
          </a:prstGeom>
          <a:solidFill>
            <a:schemeClr val="tx2">
              <a:lumMod val="20000"/>
              <a:lumOff val="80000"/>
            </a:schemeClr>
          </a:solidFill>
        </p:spPr>
        <p:txBody>
          <a:bodyPr>
            <a:spAutoFit/>
          </a:bodyPr>
          <a:lstStyle/>
          <a:p>
            <a:pPr marL="285750" indent="-285750" eaLnBrk="1" fontAlgn="auto" hangingPunct="1">
              <a:spcBef>
                <a:spcPts val="0"/>
              </a:spcBef>
              <a:spcAft>
                <a:spcPts val="0"/>
              </a:spcAft>
              <a:buFont typeface="Arial" panose="020B0604020202020204" pitchFamily="34" charset="0"/>
              <a:buChar char="•"/>
              <a:defRPr/>
            </a:pPr>
            <a:endParaRPr lang="en-US" sz="2000" dirty="0"/>
          </a:p>
          <a:p>
            <a:pPr marL="285750" indent="-285750" eaLnBrk="1" fontAlgn="auto" hangingPunct="1">
              <a:spcBef>
                <a:spcPts val="0"/>
              </a:spcBef>
              <a:spcAft>
                <a:spcPts val="0"/>
              </a:spcAft>
              <a:buFont typeface="Arial" panose="020B0604020202020204" pitchFamily="34" charset="0"/>
              <a:buChar char="•"/>
              <a:defRPr/>
            </a:pPr>
            <a:r>
              <a:rPr lang="en-US" sz="2000" dirty="0"/>
              <a:t>Support from the Regional Consortium in Generational Economy (CREG) and representing the Secretariat of  NTA-Africa Network in the implementation of DDD research agenda </a:t>
            </a:r>
          </a:p>
          <a:p>
            <a:pPr marL="285750" indent="-285750" eaLnBrk="1" fontAlgn="auto" hangingPunct="1">
              <a:spcBef>
                <a:spcPts val="0"/>
              </a:spcBef>
              <a:spcAft>
                <a:spcPts val="0"/>
              </a:spcAft>
              <a:buFont typeface="Arial" panose="020B0604020202020204" pitchFamily="34" charset="0"/>
              <a:buChar char="•"/>
              <a:defRPr/>
            </a:pPr>
            <a:endParaRPr lang="en-US" sz="2000" dirty="0"/>
          </a:p>
          <a:p>
            <a:pPr marL="285750" indent="-285750" eaLnBrk="1" fontAlgn="auto" hangingPunct="1">
              <a:spcBef>
                <a:spcPts val="0"/>
              </a:spcBef>
              <a:spcAft>
                <a:spcPts val="0"/>
              </a:spcAft>
              <a:buFont typeface="Arial" panose="020B0604020202020204" pitchFamily="34" charset="0"/>
              <a:buChar char="•"/>
              <a:defRPr/>
            </a:pPr>
            <a:endParaRPr lang="en-US" sz="2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a:extLst>
              <a:ext uri="{FF2B5EF4-FFF2-40B4-BE49-F238E27FC236}">
                <a16:creationId xmlns:a16="http://schemas.microsoft.com/office/drawing/2014/main" id="{9EE2C0AF-9081-4C88-A3AC-A8C0B6B47606}"/>
              </a:ext>
            </a:extLst>
          </p:cNvPr>
          <p:cNvSpPr>
            <a:spLocks/>
          </p:cNvSpPr>
          <p:nvPr/>
        </p:nvSpPr>
        <p:spPr bwMode="auto">
          <a:xfrm>
            <a:off x="3884613" y="3082925"/>
            <a:ext cx="4422775" cy="846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indent="127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5500" b="1">
                <a:latin typeface="Lato"/>
                <a:ea typeface="MS PGothic" panose="020B0600070205080204" pitchFamily="34" charset="-128"/>
                <a:cs typeface="Calibri" panose="020F0502020204030204" pitchFamily="34" charset="0"/>
                <a:sym typeface="Lato"/>
              </a:rPr>
              <a:t>THANK YOU!</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3838</TotalTime>
  <Words>1307</Words>
  <Application>Microsoft Office PowerPoint</Application>
  <PresentationFormat>Widescreen</PresentationFormat>
  <Paragraphs>121</Paragraphs>
  <Slides>12</Slides>
  <Notes>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12</vt:i4>
      </vt:variant>
    </vt:vector>
  </HeadingPairs>
  <TitlesOfParts>
    <vt:vector size="20" baseType="lpstr">
      <vt:lpstr>Arial</vt:lpstr>
      <vt:lpstr>Calibri Light</vt:lpstr>
      <vt:lpstr>Calibri</vt:lpstr>
      <vt:lpstr>Lucida Sans</vt:lpstr>
      <vt:lpstr>Century Gothic</vt:lpstr>
      <vt:lpstr>Lato</vt:lpstr>
      <vt:lpstr>MS PGothic</vt:lpstr>
      <vt:lpstr>Office Theme</vt:lpstr>
      <vt:lpstr> Demographic Dynamics for Development  Bakary Dosso, Chief of section Sub-regional office for West Africa (SRO-WA)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Afework Temtime</dc:creator>
  <cp:lastModifiedBy>Privat Denis Akochaye</cp:lastModifiedBy>
  <cp:revision>125</cp:revision>
  <dcterms:created xsi:type="dcterms:W3CDTF">2020-06-03T06:53:05Z</dcterms:created>
  <dcterms:modified xsi:type="dcterms:W3CDTF">2020-07-16T15:30:24Z</dcterms:modified>
</cp:coreProperties>
</file>