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77" r:id="rId3"/>
    <p:sldId id="271" r:id="rId4"/>
    <p:sldId id="27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93872-11E3-442B-8ACC-2CA7B6DB5447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91F94-4106-4254-A657-CABA1E611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62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EB449D3B-90C8-D248-A831-C5904D25F5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183E4B17-6D09-7547-9119-94BFCB094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IGAD- </a:t>
            </a:r>
            <a:r>
              <a:rPr lang="es-ES" altLang="en-US"/>
              <a:t>Djibouti, Eritrea, Ethiopia, Kenya, Somalia, Sudan, South-Sudan and Uganda</a:t>
            </a:r>
          </a:p>
          <a:p>
            <a:pPr>
              <a:spcBef>
                <a:spcPct val="0"/>
              </a:spcBef>
            </a:pPr>
            <a:r>
              <a:rPr lang="es-ES" altLang="en-US"/>
              <a:t>Great-Lakes Region- </a:t>
            </a:r>
            <a:r>
              <a:rPr lang="en-US" altLang="en-US"/>
              <a:t>- Democratic Republic of the Congo (D.R.C.), Burundi, Rwanda, Republic of the Congo, and Uganda</a:t>
            </a:r>
          </a:p>
          <a:p>
            <a:pPr>
              <a:spcBef>
                <a:spcPct val="0"/>
              </a:spcBef>
            </a:pPr>
            <a:endParaRPr lang="en-US" altLang="en-US"/>
          </a:p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05CDE6F1-562E-084A-A2C3-A39B3D0429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585ED5D-8B8D-7644-A6D7-9006F66CB93D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78FDF6D1-FE60-C04A-80AC-06FC3731E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F0581DF5-ABA4-5140-BBF5-DAF8A889B8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/>
              <a:t>EA Trade &amp; Business webinar theme: </a:t>
            </a:r>
            <a:r>
              <a:rPr lang="en-AU" altLang="en-US"/>
              <a:t>COVID</a:t>
            </a:r>
            <a:r>
              <a:rPr lang="en-AU" altLang="en-US" i="1"/>
              <a:t>-19 Recovery Mechanisms and the AfCFTA</a:t>
            </a:r>
            <a:endParaRPr lang="en-US" altLang="en-US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D5F4192A-E704-EB4C-BA65-255D7DF0B1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F394063-897F-8C4F-9B18-25DE1669116E}" type="slidenum">
              <a:rPr lang="en-US" altLang="en-US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37E0-9A85-4B23-8948-AB8563173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BC1FE-F363-4881-958C-93B757511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E14CA-37AA-443A-BBEF-EF0A3E5F5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A953C-9376-42EA-B8F6-5DA9748D7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07D96-B62C-41D5-9E30-5AC1EC132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43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4C0BA-7CE2-4D78-B35F-2653DE2FF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B57CA-DE05-4DF9-8A2C-10845B2C7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47681-6A70-47AB-962F-4E06554CE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DFB62-F322-46E3-BB49-2D8583C3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32979-F3AC-4DEF-ACFA-761C300B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89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03648-EC34-48E9-B673-8DE08E628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A3AE01-8B42-4F6A-A797-A496C30BF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8AC4-B0D7-4D8E-BF1C-1AEF68D2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F9B66-2AD8-4715-85C3-11DC0C7CA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628A9-7753-454E-93F5-A312A81ED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98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0A3D0-BDC6-415E-8E68-0852AD999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74039-2D7F-4E05-9656-DA4F6C9A3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55BBE2-9663-466C-BFAE-4B30FDF7A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42C89-6378-4DBF-86D4-755FC90FD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4A87C-C766-4847-A70C-4F4620F6D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F95943-414F-40D5-BF06-90E040CB3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55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A2BE5-E5A6-4AEB-934E-59E98B57B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FF3A2D-FAF3-4932-96B9-D29028838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F41CA-8C43-480C-96BC-0548C17B6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FF0DB9-F7FE-4606-A42D-A2D8011E2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1EE018-516D-4786-AC42-982A75765B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B7D6C0-A771-4B84-AD94-6CD308E3A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9B03FD-29D9-4719-B778-B87013561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E8605-0737-495F-BD8E-1EC296713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04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BB56C-CE1B-4D31-954F-C95CE79F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2222FC-E22A-4B5A-A7A6-D98687EE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0B1E2-EC8E-4763-8EEA-AE66990BA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A1097B-19E3-4BF1-A67B-9543AEC48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9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FA5A2-5855-4EE1-9866-9288CAB00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C1B0E-A40C-4CA1-A8EE-F593DABF4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CB3BD-4953-4C1C-A127-C3012A3E3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7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43D62-88C2-4510-B67D-91F0FD0C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0014-F95A-4272-BF87-5EF53FEA5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3DC8D-6660-492F-BBD3-E03DA7487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CF950-D69D-4067-9F91-3C053405A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A7D64-E345-408A-BECE-067CA354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CB6FC-3B77-4756-AACE-0B0B5079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8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E391E-4012-434F-84D3-4F7E7937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6C21-CE7B-4CED-B3DC-63B023B4E7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169E6-5529-4E05-8D7F-ED1D9782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F816C-EBF7-4AFD-B6DB-EC018E346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F6698-1063-40AC-918F-9544EEE72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F1219E-E61A-47DE-A011-220D8015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9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83E3D-88A5-4995-8529-AA0FBD50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147D11-7354-4FD4-9CCC-7B01A188B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7E647-A981-4C69-929B-D6080FE5C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3BBBC-EE7F-46C0-A031-C73213F83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A49D1-DECB-4807-8D7B-FA9C136FA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0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274F4D-A4FF-4A20-AECE-89F6863E53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4A3CB-C850-4442-BA65-8CAD420A3C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89E8D-35A4-4929-852E-BEF40E83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79E01-8D40-4C0A-906B-0EDD8BE3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252F3-596B-4AAE-8AC6-C50F9A12F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39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2E020B7E-C4B5-194E-B534-8CD29BE434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F22C8144-97ED-9F4C-8790-FC3AFDCB04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1"/>
          <a:stretch>
            <a:fillRect/>
          </a:stretch>
        </p:blipFill>
        <p:spPr bwMode="auto">
          <a:xfrm>
            <a:off x="711200" y="5222875"/>
            <a:ext cx="26400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6DB1FE37-FED4-CD4C-BF23-0F5ADA91D2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433388"/>
            <a:ext cx="43751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300" y="2334218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358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B4A87B2-7ED0-A544-97F9-343FFF31E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76"/>
          <a:stretch>
            <a:fillRect/>
          </a:stretch>
        </p:blipFill>
        <p:spPr bwMode="auto">
          <a:xfrm>
            <a:off x="0" y="6492875"/>
            <a:ext cx="1219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521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B6644D-1DC4-4656-8FC5-8DEED83B8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7229D-CC38-4149-B799-786CEB63F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E5687-9660-415D-AA43-AA9551AAF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31D01-25F8-4DEE-B61D-EF182A55D0C5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989CA-3C3D-4F6C-B7BE-FDA6137A2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B025E-58BC-4BE9-AF0C-202603A4F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144B45-2889-44F5-85C1-8F062FDA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21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13A20AD-5FD7-7C48-8BCE-2B47F85AC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88" y="2414588"/>
            <a:ext cx="8378825" cy="2338387"/>
          </a:xfrm>
        </p:spPr>
        <p:txBody>
          <a:bodyPr anchor="t"/>
          <a:lstStyle/>
          <a:p>
            <a:pPr eaLnBrk="1" hangingPunct="1"/>
            <a:br>
              <a:rPr lang="en-US" altLang="en-US" sz="2400" dirty="0"/>
            </a:br>
            <a:r>
              <a:rPr lang="en-US" altLang="en-US" sz="2400" dirty="0"/>
              <a:t>Sub-</a:t>
            </a:r>
            <a:r>
              <a:rPr lang="en-US" altLang="en-US" sz="2400" dirty="0" err="1"/>
              <a:t>programme</a:t>
            </a:r>
            <a:r>
              <a:rPr lang="en-US" altLang="en-US" sz="2400" dirty="0"/>
              <a:t> 7 Component 4</a:t>
            </a:r>
            <a:r>
              <a:rPr lang="en-US" altLang="en-US" sz="2400"/>
              <a:t>: </a:t>
            </a:r>
            <a:br>
              <a:rPr lang="en-US" altLang="en-US" sz="2400"/>
            </a:br>
            <a:r>
              <a:rPr lang="en-US" altLang="en-US" sz="2400"/>
              <a:t>Sub-regional </a:t>
            </a:r>
            <a:r>
              <a:rPr lang="en-US" altLang="en-US" sz="2400" dirty="0"/>
              <a:t>activities in Eastern Africa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1800" dirty="0"/>
              <a:t>Andrew Mold</a:t>
            </a:r>
            <a:br>
              <a:rPr lang="en-US" altLang="en-US" sz="1800" dirty="0"/>
            </a:b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Chief,  Regional Integration and </a:t>
            </a: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Cluster</a:t>
            </a:r>
            <a:endParaRPr lang="en-US" altLang="en-US" sz="1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B530143-BB62-4EE3-91E5-72019FE7A419}"/>
              </a:ext>
            </a:extLst>
          </p:cNvPr>
          <p:cNvSpPr txBox="1">
            <a:spLocks/>
          </p:cNvSpPr>
          <p:nvPr/>
        </p:nvSpPr>
        <p:spPr>
          <a:xfrm>
            <a:off x="4654550" y="5588000"/>
            <a:ext cx="6308725" cy="89535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2020 Second Quarter Accountability and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</a:rPr>
              <a:t>Programme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 Performance Review Meeting</a:t>
            </a:r>
          </a:p>
          <a:p>
            <a:pPr algn="r" fontAlgn="auto">
              <a:spcAft>
                <a:spcPts val="0"/>
              </a:spcAft>
              <a:defRPr/>
            </a:pP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20 – 23 July 2020</a:t>
            </a:r>
          </a:p>
          <a:p>
            <a:pPr algn="r" fontAlgn="auto">
              <a:spcAft>
                <a:spcPts val="0"/>
              </a:spcAft>
              <a:defRPr/>
            </a:pP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[Virtual]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ED8085FD-61B0-499D-9A7C-533E4662F714}"/>
              </a:ext>
            </a:extLst>
          </p:cNvPr>
          <p:cNvSpPr/>
          <p:nvPr/>
        </p:nvSpPr>
        <p:spPr>
          <a:xfrm>
            <a:off x="496888" y="-19050"/>
            <a:ext cx="10998200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>
            <a:spAutoFit/>
          </a:bodyPr>
          <a:lstStyle/>
          <a:p>
            <a:pPr marL="3571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entury Gothic" panose="020B0502020202020204" pitchFamily="34" charset="0"/>
              </a:rPr>
              <a:t>2020 Progress on achievements </a:t>
            </a:r>
            <a:r>
              <a:rPr lang="en-US" sz="2000" b="1" dirty="0">
                <a:latin typeface="Century Gothic" panose="020B0502020202020204" pitchFamily="34" charset="0"/>
              </a:rPr>
              <a:t>(all budget sources: 18, 23, 11, 35)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656A5-AB26-4FF3-990D-57C05E37DF28}"/>
              </a:ext>
            </a:extLst>
          </p:cNvPr>
          <p:cNvSpPr txBox="1"/>
          <p:nvPr/>
        </p:nvSpPr>
        <p:spPr>
          <a:xfrm>
            <a:off x="496888" y="630238"/>
            <a:ext cx="11028362" cy="12319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</a:rPr>
              <a:t>Objective: </a:t>
            </a:r>
            <a:r>
              <a:rPr lang="en-US" b="1" i="1" dirty="0"/>
              <a:t>To deepen regional integration in Eastern Africa by fostering the implementation of the African Continental Free Trade Area and harnessing the potential of the blue economy and tourism.</a:t>
            </a: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bg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0647F5D-0EE1-4FC2-A308-EA1F20752611}"/>
              </a:ext>
            </a:extLst>
          </p:cNvPr>
          <p:cNvGraphicFramePr>
            <a:graphicFrameLocks noGrp="1"/>
          </p:cNvGraphicFramePr>
          <p:nvPr/>
        </p:nvGraphicFramePr>
        <p:xfrm>
          <a:off x="466725" y="1862138"/>
          <a:ext cx="11028363" cy="375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8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 made to achieving the result area</a:t>
                      </a:r>
                    </a:p>
                  </a:txBody>
                  <a:tcPr marL="91431" marR="91431" marT="45718" marB="45718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860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1" marR="91431" marT="45718" marB="45718"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180" name="TextBox 6">
            <a:extLst>
              <a:ext uri="{FF2B5EF4-FFF2-40B4-BE49-F238E27FC236}">
                <a16:creationId xmlns:a16="http://schemas.microsoft.com/office/drawing/2014/main" id="{3771F177-105C-8F49-B0EF-0C5C7761D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463" y="1311275"/>
            <a:ext cx="11028362" cy="6477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bg1"/>
                </a:solidFill>
                <a:latin typeface="Arial" panose="020B0604020202020204" pitchFamily="34" charset="0"/>
              </a:rPr>
              <a:t>Result Area 1: Implementing the African Continental Free Trade Area: from vision to action in Eastern Africa 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B8E0828-42FE-422C-A6AF-4181F5D4D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49602"/>
              </p:ext>
            </p:extLst>
          </p:nvPr>
        </p:nvGraphicFramePr>
        <p:xfrm>
          <a:off x="466725" y="2344738"/>
          <a:ext cx="10980738" cy="4474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7048">
                  <a:extLst>
                    <a:ext uri="{9D8B030D-6E8A-4147-A177-3AD203B41FA5}">
                      <a16:colId xmlns:a16="http://schemas.microsoft.com/office/drawing/2014/main" val="3104336650"/>
                    </a:ext>
                  </a:extLst>
                </a:gridCol>
                <a:gridCol w="1325247">
                  <a:extLst>
                    <a:ext uri="{9D8B030D-6E8A-4147-A177-3AD203B41FA5}">
                      <a16:colId xmlns:a16="http://schemas.microsoft.com/office/drawing/2014/main" val="1675053120"/>
                    </a:ext>
                  </a:extLst>
                </a:gridCol>
                <a:gridCol w="2196148">
                  <a:extLst>
                    <a:ext uri="{9D8B030D-6E8A-4147-A177-3AD203B41FA5}">
                      <a16:colId xmlns:a16="http://schemas.microsoft.com/office/drawing/2014/main" val="32246514"/>
                    </a:ext>
                  </a:extLst>
                </a:gridCol>
                <a:gridCol w="1250630">
                  <a:extLst>
                    <a:ext uri="{9D8B030D-6E8A-4147-A177-3AD203B41FA5}">
                      <a16:colId xmlns:a16="http://schemas.microsoft.com/office/drawing/2014/main" val="3976713452"/>
                    </a:ext>
                  </a:extLst>
                </a:gridCol>
                <a:gridCol w="3141665">
                  <a:extLst>
                    <a:ext uri="{9D8B030D-6E8A-4147-A177-3AD203B41FA5}">
                      <a16:colId xmlns:a16="http://schemas.microsoft.com/office/drawing/2014/main" val="1992401798"/>
                    </a:ext>
                  </a:extLst>
                </a:gridCol>
              </a:tblGrid>
              <a:tr h="68095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Indicator of Achievement 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 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Target 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 (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Qtr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2)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 </a:t>
                      </a:r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3301820465"/>
                  </a:ext>
                </a:extLst>
              </a:tr>
              <a:tr h="118867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Increase in countries ratifying AfCFTA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Launch of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AfCFTA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Regional Report in Nairobi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UNCT Reports on trade impacts of COVID-19 crisis on Rwanda and Uganda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Consultations with Private Sector Federations and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CoC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678397748"/>
                  </a:ext>
                </a:extLst>
              </a:tr>
              <a:tr h="118867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in countries with AfCFTA strategies 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Rwanda &amp; Burundi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AfCFTA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strategies under-development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Request from DRC and Comoros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with ATPC to develop an EAC regional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AfCFTA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Strategy</a:t>
                      </a:r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3158771705"/>
                  </a:ext>
                </a:extLst>
              </a:tr>
              <a:tr h="101998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Increase in the share of intraregional exports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13.2%  (2018)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14.2% 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not available 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en-US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Analysis of trends post crisis in intra-regional trade with TMEA</a:t>
                      </a:r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val="11949682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9074FD22-8FFB-411B-BCE5-E789D618B5EA}"/>
              </a:ext>
            </a:extLst>
          </p:cNvPr>
          <p:cNvSpPr/>
          <p:nvPr/>
        </p:nvSpPr>
        <p:spPr>
          <a:xfrm>
            <a:off x="573088" y="141288"/>
            <a:ext cx="11126787" cy="68103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>
            <a:spAutoFit/>
          </a:bodyPr>
          <a:lstStyle/>
          <a:p>
            <a:pPr marL="3571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entury Gothic" panose="020B0502020202020204" pitchFamily="34" charset="0"/>
              </a:rPr>
              <a:t>HOW? Delivery modalities – RA1</a:t>
            </a:r>
            <a:endParaRPr lang="en-GB" sz="2400" b="1" dirty="0">
              <a:latin typeface="Century Gothic" panose="020B0502020202020204" pitchFamily="34" charset="0"/>
            </a:endParaRPr>
          </a:p>
        </p:txBody>
      </p:sp>
      <p:grpSp>
        <p:nvGrpSpPr>
          <p:cNvPr id="8195" name="Group 9">
            <a:extLst>
              <a:ext uri="{FF2B5EF4-FFF2-40B4-BE49-F238E27FC236}">
                <a16:creationId xmlns:a16="http://schemas.microsoft.com/office/drawing/2014/main" id="{4CB92CD0-261C-3B4E-8779-1E0102097E09}"/>
              </a:ext>
            </a:extLst>
          </p:cNvPr>
          <p:cNvGrpSpPr>
            <a:grpSpLocks/>
          </p:cNvGrpSpPr>
          <p:nvPr/>
        </p:nvGrpSpPr>
        <p:grpSpPr bwMode="auto">
          <a:xfrm>
            <a:off x="4306888" y="896938"/>
            <a:ext cx="3698875" cy="2970212"/>
            <a:chOff x="4307353" y="1010660"/>
            <a:chExt cx="3596518" cy="297079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71480D5-BD8E-4017-9BAC-3C4EC32C222D}"/>
                </a:ext>
              </a:extLst>
            </p:cNvPr>
            <p:cNvSpPr/>
            <p:nvPr/>
          </p:nvSpPr>
          <p:spPr>
            <a:xfrm>
              <a:off x="4307353" y="1010660"/>
              <a:ext cx="3596518" cy="660529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Target countries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CDF866F-8D5E-48FC-A6CD-9DD0FA5D6E97}"/>
                </a:ext>
              </a:extLst>
            </p:cNvPr>
            <p:cNvSpPr/>
            <p:nvPr/>
          </p:nvSpPr>
          <p:spPr>
            <a:xfrm>
              <a:off x="4307353" y="1771220"/>
              <a:ext cx="3596518" cy="2210230"/>
            </a:xfrm>
            <a:custGeom>
              <a:avLst/>
              <a:gdLst>
                <a:gd name="connsiteX0" fmla="*/ 0 w 3351220"/>
                <a:gd name="connsiteY0" fmla="*/ 0 h 3702326"/>
                <a:gd name="connsiteX1" fmla="*/ 3351220 w 3351220"/>
                <a:gd name="connsiteY1" fmla="*/ 0 h 3702326"/>
                <a:gd name="connsiteX2" fmla="*/ 3351220 w 3351220"/>
                <a:gd name="connsiteY2" fmla="*/ 3702326 h 3702326"/>
                <a:gd name="connsiteX3" fmla="*/ 0 w 3351220"/>
                <a:gd name="connsiteY3" fmla="*/ 3702326 h 3702326"/>
                <a:gd name="connsiteX4" fmla="*/ 0 w 3351220"/>
                <a:gd name="connsiteY4" fmla="*/ 0 h 37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02326">
                  <a:moveTo>
                    <a:pt x="0" y="0"/>
                  </a:moveTo>
                  <a:lnTo>
                    <a:pt x="3351220" y="0"/>
                  </a:lnTo>
                  <a:lnTo>
                    <a:pt x="3351220" y="3702326"/>
                  </a:lnTo>
                  <a:lnTo>
                    <a:pt x="0" y="3702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Burundi, Comoros, DRC, Kenya, </a:t>
              </a:r>
              <a:r>
                <a:rPr lang="en-US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Rwanda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Uganda, Seychelles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RECs -  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EAC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s-ES" dirty="0">
                  <a:latin typeface="Arial" panose="020B0604020202020204" pitchFamily="34" charset="0"/>
                  <a:cs typeface="Arial" panose="020B0604020202020204" pitchFamily="34" charset="0"/>
                </a:rPr>
                <a:t>IGAD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ICGLR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96" name="Group 5">
            <a:extLst>
              <a:ext uri="{FF2B5EF4-FFF2-40B4-BE49-F238E27FC236}">
                <a16:creationId xmlns:a16="http://schemas.microsoft.com/office/drawing/2014/main" id="{9B1ACA17-76AE-B24A-96D3-8F45CB8FD34E}"/>
              </a:ext>
            </a:extLst>
          </p:cNvPr>
          <p:cNvGrpSpPr>
            <a:grpSpLocks/>
          </p:cNvGrpSpPr>
          <p:nvPr/>
        </p:nvGrpSpPr>
        <p:grpSpPr bwMode="auto">
          <a:xfrm>
            <a:off x="640556" y="896938"/>
            <a:ext cx="3636963" cy="2990850"/>
            <a:chOff x="549623" y="990930"/>
            <a:chExt cx="3519630" cy="299052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C1579DE-6E09-4F65-A8C9-9FAD329CDDC0}"/>
                </a:ext>
              </a:extLst>
            </p:cNvPr>
            <p:cNvSpPr/>
            <p:nvPr/>
          </p:nvSpPr>
          <p:spPr>
            <a:xfrm>
              <a:off x="549623" y="990930"/>
              <a:ext cx="3519630" cy="680963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Alignment with ECA’s strategic directions</a:t>
              </a: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F4E7C4B-E9B7-4CD0-B25A-8B1366C57402}"/>
                </a:ext>
              </a:extLst>
            </p:cNvPr>
            <p:cNvSpPr/>
            <p:nvPr/>
          </p:nvSpPr>
          <p:spPr>
            <a:xfrm>
              <a:off x="549623" y="1789355"/>
              <a:ext cx="3519630" cy="2192095"/>
            </a:xfrm>
            <a:custGeom>
              <a:avLst/>
              <a:gdLst>
                <a:gd name="connsiteX0" fmla="*/ 0 w 3351220"/>
                <a:gd name="connsiteY0" fmla="*/ 0 h 3855116"/>
                <a:gd name="connsiteX1" fmla="*/ 3351220 w 3351220"/>
                <a:gd name="connsiteY1" fmla="*/ 0 h 3855116"/>
                <a:gd name="connsiteX2" fmla="*/ 3351220 w 3351220"/>
                <a:gd name="connsiteY2" fmla="*/ 3855116 h 3855116"/>
                <a:gd name="connsiteX3" fmla="*/ 0 w 3351220"/>
                <a:gd name="connsiteY3" fmla="*/ 3855116 h 3855116"/>
                <a:gd name="connsiteX4" fmla="*/ 0 w 3351220"/>
                <a:gd name="connsiteY4" fmla="*/ 0 h 385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855116">
                  <a:moveTo>
                    <a:pt x="0" y="0"/>
                  </a:moveTo>
                  <a:lnTo>
                    <a:pt x="3351220" y="0"/>
                  </a:lnTo>
                  <a:lnTo>
                    <a:pt x="3351220" y="3855116"/>
                  </a:lnTo>
                  <a:lnTo>
                    <a:pt x="0" y="38551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205" name="Picture 11">
              <a:extLst>
                <a:ext uri="{FF2B5EF4-FFF2-40B4-BE49-F238E27FC236}">
                  <a16:creationId xmlns:a16="http://schemas.microsoft.com/office/drawing/2014/main" id="{F187D1F3-87DA-924C-932C-035E56ED3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9654" y="2154536"/>
              <a:ext cx="700196" cy="762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Picture 12">
              <a:extLst>
                <a:ext uri="{FF2B5EF4-FFF2-40B4-BE49-F238E27FC236}">
                  <a16:creationId xmlns:a16="http://schemas.microsoft.com/office/drawing/2014/main" id="{05FB379D-770E-E24E-9191-F1AE5A5E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198" y="2151438"/>
              <a:ext cx="842715" cy="768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7" name="Picture 15">
              <a:extLst>
                <a:ext uri="{FF2B5EF4-FFF2-40B4-BE49-F238E27FC236}">
                  <a16:creationId xmlns:a16="http://schemas.microsoft.com/office/drawing/2014/main" id="{423187DE-3229-474C-8232-95768F7A1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4743" y="2139043"/>
              <a:ext cx="855107" cy="793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97" name="Group 10">
            <a:extLst>
              <a:ext uri="{FF2B5EF4-FFF2-40B4-BE49-F238E27FC236}">
                <a16:creationId xmlns:a16="http://schemas.microsoft.com/office/drawing/2014/main" id="{ADD8C27B-F98F-B04A-9C36-4EF3D258C67C}"/>
              </a:ext>
            </a:extLst>
          </p:cNvPr>
          <p:cNvGrpSpPr>
            <a:grpSpLocks/>
          </p:cNvGrpSpPr>
          <p:nvPr/>
        </p:nvGrpSpPr>
        <p:grpSpPr bwMode="auto">
          <a:xfrm>
            <a:off x="8129588" y="896938"/>
            <a:ext cx="3521075" cy="5489575"/>
            <a:chOff x="8130276" y="1010660"/>
            <a:chExt cx="3519628" cy="5489733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B66E2B9-F7E9-4EE7-A67C-80CAEB788839}"/>
                </a:ext>
              </a:extLst>
            </p:cNvPr>
            <p:cNvSpPr/>
            <p:nvPr/>
          </p:nvSpPr>
          <p:spPr>
            <a:xfrm>
              <a:off x="8130276" y="1010660"/>
              <a:ext cx="3519628" cy="662006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Joint delivery in Countries of Focus</a:t>
              </a: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D1DC160-B41C-4B4F-9675-A5C5D4502ED9}"/>
                </a:ext>
              </a:extLst>
            </p:cNvPr>
            <p:cNvSpPr/>
            <p:nvPr/>
          </p:nvSpPr>
          <p:spPr>
            <a:xfrm>
              <a:off x="8130276" y="1771094"/>
              <a:ext cx="3519628" cy="4729299"/>
            </a:xfrm>
            <a:custGeom>
              <a:avLst/>
              <a:gdLst>
                <a:gd name="connsiteX0" fmla="*/ 0 w 3351220"/>
                <a:gd name="connsiteY0" fmla="*/ 0 h 3855116"/>
                <a:gd name="connsiteX1" fmla="*/ 3351220 w 3351220"/>
                <a:gd name="connsiteY1" fmla="*/ 0 h 3855116"/>
                <a:gd name="connsiteX2" fmla="*/ 3351220 w 3351220"/>
                <a:gd name="connsiteY2" fmla="*/ 3855116 h 3855116"/>
                <a:gd name="connsiteX3" fmla="*/ 0 w 3351220"/>
                <a:gd name="connsiteY3" fmla="*/ 3855116 h 3855116"/>
                <a:gd name="connsiteX4" fmla="*/ 0 w 3351220"/>
                <a:gd name="connsiteY4" fmla="*/ 0 h 385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855116">
                  <a:moveTo>
                    <a:pt x="0" y="0"/>
                  </a:moveTo>
                  <a:lnTo>
                    <a:pt x="3351220" y="0"/>
                  </a:lnTo>
                  <a:lnTo>
                    <a:pt x="3351220" y="3855116"/>
                  </a:lnTo>
                  <a:lnTo>
                    <a:pt x="0" y="3855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dirty="0">
                  <a:cs typeface="Arial" panose="020B0604020202020204" pitchFamily="34" charset="0"/>
                </a:rPr>
                <a:t>AfCFTA implementation strategies for EAC, Burundi, &amp; Rwanda – with </a:t>
              </a:r>
              <a:r>
                <a:rPr lang="en-US" i="1" dirty="0">
                  <a:cs typeface="Arial" panose="020B0604020202020204" pitchFamily="34" charset="0"/>
                </a:rPr>
                <a:t>ATPC</a:t>
              </a:r>
              <a:r>
                <a:rPr lang="en-US" dirty="0">
                  <a:cs typeface="Arial" panose="020B0604020202020204" pitchFamily="34" charset="0"/>
                </a:rPr>
                <a:t> &amp; </a:t>
              </a:r>
              <a:r>
                <a:rPr lang="en-US" i="1" dirty="0">
                  <a:cs typeface="Arial" panose="020B0604020202020204" pitchFamily="34" charset="0"/>
                </a:rPr>
                <a:t>ECA Digital Centre for Excellence</a:t>
              </a:r>
            </a:p>
            <a:p>
              <a:pPr eaLnBrk="1" hangingPunct="1">
                <a:defRPr/>
              </a:pPr>
              <a:endParaRPr lang="en-US" dirty="0">
                <a:cs typeface="Arial" panose="020B0604020202020204" pitchFamily="34" charset="0"/>
              </a:endParaRP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dirty="0">
                  <a:cs typeface="Arial" panose="020B0604020202020204" pitchFamily="34" charset="0"/>
                </a:rPr>
                <a:t>ERA peer review with </a:t>
              </a:r>
              <a:r>
                <a:rPr lang="en-US" i="1" dirty="0">
                  <a:cs typeface="Arial" panose="020B0604020202020204" pitchFamily="34" charset="0"/>
                </a:rPr>
                <a:t>Private Sector Development and Finance Division.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endParaRPr lang="en-US" dirty="0">
                <a:cs typeface="Arial" panose="020B0604020202020204" pitchFamily="34" charset="0"/>
              </a:endParaRP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i="1" dirty="0">
                  <a:cs typeface="Arial" panose="020B0604020202020204" pitchFamily="34" charset="0"/>
                </a:rPr>
                <a:t>Youth and COVID-19 forum </a:t>
              </a:r>
              <a:r>
                <a:rPr lang="en-US" dirty="0">
                  <a:cs typeface="Arial" panose="020B0604020202020204" pitchFamily="34" charset="0"/>
                </a:rPr>
                <a:t>with </a:t>
              </a:r>
              <a:r>
                <a:rPr lang="en-US" i="1" dirty="0">
                  <a:cs typeface="Arial" panose="020B0604020202020204" pitchFamily="34" charset="0"/>
                </a:rPr>
                <a:t>SRO-WA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endParaRPr lang="en-US" dirty="0">
                <a:cs typeface="Arial" panose="020B0604020202020204" pitchFamily="34" charset="0"/>
              </a:endParaRP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dirty="0">
                  <a:cs typeface="Arial" panose="020B0604020202020204" pitchFamily="34" charset="0"/>
                </a:rPr>
                <a:t>Contributions to </a:t>
              </a:r>
              <a:r>
                <a:rPr lang="en-US" i="1" dirty="0">
                  <a:cs typeface="Arial" panose="020B0604020202020204" pitchFamily="34" charset="0"/>
                </a:rPr>
                <a:t>UNCTAD</a:t>
              </a:r>
              <a:r>
                <a:rPr lang="en-US" dirty="0">
                  <a:cs typeface="Arial" panose="020B0604020202020204" pitchFamily="34" charset="0"/>
                </a:rPr>
                <a:t> World Investment Report 2020</a:t>
              </a:r>
            </a:p>
            <a:p>
              <a:pPr eaLnBrk="1" hangingPunct="1">
                <a:defRPr/>
              </a:pPr>
              <a:endParaRPr lang="en-US" dirty="0">
                <a:cs typeface="Arial" panose="020B0604020202020204" pitchFamily="34" charset="0"/>
              </a:endParaRP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dirty="0">
                  <a:cs typeface="Arial" panose="020B0604020202020204" pitchFamily="34" charset="0"/>
                </a:rPr>
                <a:t>RITD – alignment of outputs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98" name="Group 20">
            <a:extLst>
              <a:ext uri="{FF2B5EF4-FFF2-40B4-BE49-F238E27FC236}">
                <a16:creationId xmlns:a16="http://schemas.microsoft.com/office/drawing/2014/main" id="{6B1A87C6-B5EC-CF46-84B5-F9EDD9A44A33}"/>
              </a:ext>
            </a:extLst>
          </p:cNvPr>
          <p:cNvGrpSpPr>
            <a:grpSpLocks/>
          </p:cNvGrpSpPr>
          <p:nvPr/>
        </p:nvGrpSpPr>
        <p:grpSpPr bwMode="auto">
          <a:xfrm>
            <a:off x="549275" y="3984625"/>
            <a:ext cx="7456488" cy="2416175"/>
            <a:chOff x="549624" y="4062542"/>
            <a:chExt cx="7354246" cy="2342601"/>
          </a:xfrm>
        </p:grpSpPr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CFA7F8A1-9376-480C-ACE3-65D570CF038B}"/>
                </a:ext>
              </a:extLst>
            </p:cNvPr>
            <p:cNvSpPr/>
            <p:nvPr/>
          </p:nvSpPr>
          <p:spPr>
            <a:xfrm>
              <a:off x="549624" y="4062542"/>
              <a:ext cx="7354246" cy="332458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Response to COVID-19</a:t>
              </a: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C4FEAB78-A288-43BD-B270-6AD091DA582C}"/>
                </a:ext>
              </a:extLst>
            </p:cNvPr>
            <p:cNvSpPr/>
            <p:nvPr/>
          </p:nvSpPr>
          <p:spPr>
            <a:xfrm>
              <a:off x="573110" y="4491968"/>
              <a:ext cx="7330760" cy="1913175"/>
            </a:xfrm>
            <a:custGeom>
              <a:avLst/>
              <a:gdLst>
                <a:gd name="connsiteX0" fmla="*/ 0 w 3351220"/>
                <a:gd name="connsiteY0" fmla="*/ 0 h 3702326"/>
                <a:gd name="connsiteX1" fmla="*/ 3351220 w 3351220"/>
                <a:gd name="connsiteY1" fmla="*/ 0 h 3702326"/>
                <a:gd name="connsiteX2" fmla="*/ 3351220 w 3351220"/>
                <a:gd name="connsiteY2" fmla="*/ 3702326 h 3702326"/>
                <a:gd name="connsiteX3" fmla="*/ 0 w 3351220"/>
                <a:gd name="connsiteY3" fmla="*/ 3702326 h 3702326"/>
                <a:gd name="connsiteX4" fmla="*/ 0 w 3351220"/>
                <a:gd name="connsiteY4" fmla="*/ 0 h 37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02326">
                  <a:moveTo>
                    <a:pt x="0" y="0"/>
                  </a:moveTo>
                  <a:lnTo>
                    <a:pt x="3351220" y="0"/>
                  </a:lnTo>
                  <a:lnTo>
                    <a:pt x="3351220" y="3702326"/>
                  </a:lnTo>
                  <a:lnTo>
                    <a:pt x="0" y="37023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  <a:alpha val="90000"/>
              </a:schemeClr>
            </a:solidFill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i="1" dirty="0">
                  <a:cs typeface="Arial" panose="020B0604020202020204" pitchFamily="34" charset="0"/>
                </a:rPr>
                <a:t>Sub-regional report </a:t>
              </a:r>
              <a:r>
                <a:rPr lang="en-US" dirty="0">
                  <a:cs typeface="Arial" panose="020B0604020202020204" pitchFamily="34" charset="0"/>
                </a:rPr>
                <a:t>on the impact of COVID-19 to Eastern Africa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i="1" dirty="0">
                  <a:cs typeface="Arial" panose="020B0604020202020204" pitchFamily="34" charset="0"/>
                </a:rPr>
                <a:t>Economic impact assessments </a:t>
              </a:r>
              <a:r>
                <a:rPr lang="en-US" dirty="0">
                  <a:cs typeface="Arial" panose="020B0604020202020204" pitchFamily="34" charset="0"/>
                </a:rPr>
                <a:t>for COVID-19 on the economies of Djibouti, Uganda, Rwanda, Seychelles, EAC, ICGLR and IGAD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cs typeface="Arial" panose="020B0604020202020204" pitchFamily="34" charset="0"/>
                </a:rPr>
                <a:t>COVID-19 dissemination; CNBC, KNICC webinar, Digital Forum 2020 </a:t>
              </a:r>
              <a:r>
                <a:rPr lang="en-US" i="1" dirty="0">
                  <a:cs typeface="Arial" panose="020B0604020202020204" pitchFamily="34" charset="0"/>
                </a:rPr>
                <a:t>La Tribune Afrique</a:t>
              </a:r>
              <a:r>
                <a:rPr lang="en-US" dirty="0">
                  <a:cs typeface="Arial" panose="020B0604020202020204" pitchFamily="34" charset="0"/>
                </a:rPr>
                <a:t>, blogs and </a:t>
              </a:r>
              <a:r>
                <a:rPr lang="en-US" i="1" dirty="0">
                  <a:cs typeface="Arial" panose="020B0604020202020204" pitchFamily="34" charset="0"/>
                </a:rPr>
                <a:t>Policy Brief </a:t>
              </a:r>
              <a:r>
                <a:rPr lang="en-US" dirty="0">
                  <a:cs typeface="Arial" panose="020B0604020202020204" pitchFamily="34" charset="0"/>
                </a:rPr>
                <a:t>for Brookings Institute and OECD, television debate on East African budgets (RTV), </a:t>
              </a:r>
              <a:r>
                <a:rPr lang="en-US" dirty="0"/>
                <a:t>IDDRI on financing way out of crisis, etc. </a:t>
              </a:r>
              <a:endParaRPr lang="en-US" dirty="0"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C168C305-2EEA-4185-9670-DB1CE68B308D}"/>
              </a:ext>
            </a:extLst>
          </p:cNvPr>
          <p:cNvSpPr/>
          <p:nvPr/>
        </p:nvSpPr>
        <p:spPr>
          <a:xfrm>
            <a:off x="573088" y="217488"/>
            <a:ext cx="11126787" cy="68103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anchor="ctr">
            <a:spAutoFit/>
          </a:bodyPr>
          <a:lstStyle/>
          <a:p>
            <a:pPr marL="3571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entury Gothic" panose="020B0502020202020204" pitchFamily="34" charset="0"/>
              </a:rPr>
              <a:t>HOW? Delivery modalities - RA1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grpSp>
        <p:nvGrpSpPr>
          <p:cNvPr id="10243" name="Group 18">
            <a:extLst>
              <a:ext uri="{FF2B5EF4-FFF2-40B4-BE49-F238E27FC236}">
                <a16:creationId xmlns:a16="http://schemas.microsoft.com/office/drawing/2014/main" id="{90B78D71-7981-8845-9C03-8A9365E211DE}"/>
              </a:ext>
            </a:extLst>
          </p:cNvPr>
          <p:cNvGrpSpPr>
            <a:grpSpLocks/>
          </p:cNvGrpSpPr>
          <p:nvPr/>
        </p:nvGrpSpPr>
        <p:grpSpPr bwMode="auto">
          <a:xfrm>
            <a:off x="4335463" y="3994150"/>
            <a:ext cx="3708400" cy="2500313"/>
            <a:chOff x="8151863" y="3938625"/>
            <a:chExt cx="3519948" cy="250027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2D8971F-20F0-4FCD-A179-2A1A9307B4F6}"/>
                </a:ext>
              </a:extLst>
            </p:cNvPr>
            <p:cNvSpPr/>
            <p:nvPr/>
          </p:nvSpPr>
          <p:spPr>
            <a:xfrm>
              <a:off x="8151863" y="3938625"/>
              <a:ext cx="3519948" cy="485768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0099"/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defTabSz="8890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Gender Mainstreaming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FF87808-BC4B-4FDE-A59C-0921CDC33E03}"/>
                </a:ext>
              </a:extLst>
            </p:cNvPr>
            <p:cNvSpPr/>
            <p:nvPr/>
          </p:nvSpPr>
          <p:spPr>
            <a:xfrm>
              <a:off x="8151863" y="4492655"/>
              <a:ext cx="3519948" cy="1946245"/>
            </a:xfrm>
            <a:custGeom>
              <a:avLst/>
              <a:gdLst>
                <a:gd name="connsiteX0" fmla="*/ 0 w 3351220"/>
                <a:gd name="connsiteY0" fmla="*/ 0 h 3753438"/>
                <a:gd name="connsiteX1" fmla="*/ 3351220 w 3351220"/>
                <a:gd name="connsiteY1" fmla="*/ 0 h 3753438"/>
                <a:gd name="connsiteX2" fmla="*/ 3351220 w 3351220"/>
                <a:gd name="connsiteY2" fmla="*/ 3753438 h 3753438"/>
                <a:gd name="connsiteX3" fmla="*/ 0 w 3351220"/>
                <a:gd name="connsiteY3" fmla="*/ 3753438 h 3753438"/>
                <a:gd name="connsiteX4" fmla="*/ 0 w 3351220"/>
                <a:gd name="connsiteY4" fmla="*/ 0 h 375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53438">
                  <a:moveTo>
                    <a:pt x="0" y="0"/>
                  </a:moveTo>
                  <a:lnTo>
                    <a:pt x="3351220" y="0"/>
                  </a:lnTo>
                  <a:lnTo>
                    <a:pt x="3351220" y="3753438"/>
                  </a:lnTo>
                  <a:lnTo>
                    <a:pt x="0" y="3753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FF">
                <a:alpha val="89804"/>
              </a:srgbClr>
            </a:solidFill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COVID-19 report has a section on gender implications &amp; policy impacts on women, and youth</a:t>
              </a: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44" name="Group 1">
            <a:extLst>
              <a:ext uri="{FF2B5EF4-FFF2-40B4-BE49-F238E27FC236}">
                <a16:creationId xmlns:a16="http://schemas.microsoft.com/office/drawing/2014/main" id="{CADFFD7D-43FD-4A4D-BF96-AEE518E5DF9B}"/>
              </a:ext>
            </a:extLst>
          </p:cNvPr>
          <p:cNvGrpSpPr>
            <a:grpSpLocks/>
          </p:cNvGrpSpPr>
          <p:nvPr/>
        </p:nvGrpSpPr>
        <p:grpSpPr bwMode="auto">
          <a:xfrm>
            <a:off x="596900" y="898525"/>
            <a:ext cx="3622675" cy="2973388"/>
            <a:chOff x="575872" y="973717"/>
            <a:chExt cx="3607046" cy="297346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27DDD28-5511-4D72-AC31-4D4485FCD41F}"/>
                </a:ext>
              </a:extLst>
            </p:cNvPr>
            <p:cNvSpPr/>
            <p:nvPr/>
          </p:nvSpPr>
          <p:spPr>
            <a:xfrm>
              <a:off x="575872" y="973717"/>
              <a:ext cx="3595982" cy="520713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defTabSz="889000" eaLnBrk="1" fontAlgn="auto" hangingPunct="1">
                <a:spcAft>
                  <a:spcPct val="3500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Contribution to the SDGs 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9CCD099-454C-4DDE-BC63-633974C2F24F}"/>
                </a:ext>
              </a:extLst>
            </p:cNvPr>
            <p:cNvSpPr/>
            <p:nvPr/>
          </p:nvSpPr>
          <p:spPr>
            <a:xfrm>
              <a:off x="586937" y="1548406"/>
              <a:ext cx="3595981" cy="2398774"/>
            </a:xfrm>
            <a:custGeom>
              <a:avLst/>
              <a:gdLst>
                <a:gd name="connsiteX0" fmla="*/ 0 w 3351220"/>
                <a:gd name="connsiteY0" fmla="*/ 0 h 3702326"/>
                <a:gd name="connsiteX1" fmla="*/ 3351220 w 3351220"/>
                <a:gd name="connsiteY1" fmla="*/ 0 h 3702326"/>
                <a:gd name="connsiteX2" fmla="*/ 3351220 w 3351220"/>
                <a:gd name="connsiteY2" fmla="*/ 3702326 h 3702326"/>
                <a:gd name="connsiteX3" fmla="*/ 0 w 3351220"/>
                <a:gd name="connsiteY3" fmla="*/ 3702326 h 3702326"/>
                <a:gd name="connsiteX4" fmla="*/ 0 w 3351220"/>
                <a:gd name="connsiteY4" fmla="*/ 0 h 3702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02326">
                  <a:moveTo>
                    <a:pt x="0" y="0"/>
                  </a:moveTo>
                  <a:lnTo>
                    <a:pt x="3351220" y="0"/>
                  </a:lnTo>
                  <a:lnTo>
                    <a:pt x="3351220" y="3702326"/>
                  </a:lnTo>
                  <a:lnTo>
                    <a:pt x="0" y="370232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lvl="1" indent="-3429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8.1.1, SDG 9.2 and SDG 17.4 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255" name="Picture 27">
              <a:extLst>
                <a:ext uri="{FF2B5EF4-FFF2-40B4-BE49-F238E27FC236}">
                  <a16:creationId xmlns:a16="http://schemas.microsoft.com/office/drawing/2014/main" id="{82D46F80-CDF1-2B42-BE36-9CB7DE18E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7966" y="1940177"/>
              <a:ext cx="871912" cy="871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6" name="Picture 29">
              <a:extLst>
                <a:ext uri="{FF2B5EF4-FFF2-40B4-BE49-F238E27FC236}">
                  <a16:creationId xmlns:a16="http://schemas.microsoft.com/office/drawing/2014/main" id="{180C58C8-C1AC-3B4D-936D-411934C99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311" y="1940177"/>
              <a:ext cx="792563" cy="949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7" name="Picture 30">
              <a:extLst>
                <a:ext uri="{FF2B5EF4-FFF2-40B4-BE49-F238E27FC236}">
                  <a16:creationId xmlns:a16="http://schemas.microsoft.com/office/drawing/2014/main" id="{0939520B-59B7-504C-BA1F-E11FF5521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1779" y="1926685"/>
              <a:ext cx="871912" cy="871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45" name="Group 5">
            <a:extLst>
              <a:ext uri="{FF2B5EF4-FFF2-40B4-BE49-F238E27FC236}">
                <a16:creationId xmlns:a16="http://schemas.microsoft.com/office/drawing/2014/main" id="{3080A4F6-09A0-2F4B-9E9E-338A32E1ABF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32288" y="965200"/>
            <a:ext cx="3722687" cy="2960688"/>
            <a:chOff x="4332001" y="965264"/>
            <a:chExt cx="3687614" cy="2960086"/>
          </a:xfrm>
        </p:grpSpPr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8550C2A7-4051-4D5B-8033-56A5E09B3136}"/>
                </a:ext>
              </a:extLst>
            </p:cNvPr>
            <p:cNvSpPr/>
            <p:nvPr/>
          </p:nvSpPr>
          <p:spPr>
            <a:xfrm>
              <a:off x="4332001" y="965264"/>
              <a:ext cx="3687614" cy="514245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Follow-up on ARFSD res.</a:t>
              </a:r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29FC704A-C236-4F30-BEEA-2C460087C8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32001" y="1547759"/>
              <a:ext cx="3676607" cy="2377591"/>
            </a:xfrm>
            <a:custGeom>
              <a:avLst/>
              <a:gdLst>
                <a:gd name="connsiteX0" fmla="*/ 0 w 3351220"/>
                <a:gd name="connsiteY0" fmla="*/ 0 h 3753438"/>
                <a:gd name="connsiteX1" fmla="*/ 3351220 w 3351220"/>
                <a:gd name="connsiteY1" fmla="*/ 0 h 3753438"/>
                <a:gd name="connsiteX2" fmla="*/ 3351220 w 3351220"/>
                <a:gd name="connsiteY2" fmla="*/ 3753438 h 3753438"/>
                <a:gd name="connsiteX3" fmla="*/ 0 w 3351220"/>
                <a:gd name="connsiteY3" fmla="*/ 3753438 h 3753438"/>
                <a:gd name="connsiteX4" fmla="*/ 0 w 3351220"/>
                <a:gd name="connsiteY4" fmla="*/ 0 h 375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53438">
                  <a:moveTo>
                    <a:pt x="0" y="0"/>
                  </a:moveTo>
                  <a:lnTo>
                    <a:pt x="3351220" y="0"/>
                  </a:lnTo>
                  <a:lnTo>
                    <a:pt x="3351220" y="3753438"/>
                  </a:lnTo>
                  <a:lnTo>
                    <a:pt x="0" y="3753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EDF">
                <a:alpha val="89804"/>
              </a:srgbClr>
            </a:solidFill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GB" b="1" i="1" dirty="0">
                  <a:latin typeface="Arial" panose="020B0604020202020204" pitchFamily="34" charset="0"/>
                  <a:cs typeface="Arial" panose="020B0604020202020204" pitchFamily="34" charset="0"/>
                </a:rPr>
                <a:t>UN Decade of Action &amp; UNDS to implement the 2030 and 2063 agendas</a:t>
              </a: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- working with RECS (EAC) &amp; UNCTs in Rwanda and Uganda to integrate sub-regional priorities in planning 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889000" eaLnBrk="1" fontAlgn="auto" hangingPunct="1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46" name="Group 8">
            <a:extLst>
              <a:ext uri="{FF2B5EF4-FFF2-40B4-BE49-F238E27FC236}">
                <a16:creationId xmlns:a16="http://schemas.microsoft.com/office/drawing/2014/main" id="{4E1C01EC-DB36-0442-AA4A-9F51E96F52FF}"/>
              </a:ext>
            </a:extLst>
          </p:cNvPr>
          <p:cNvGrpSpPr>
            <a:grpSpLocks/>
          </p:cNvGrpSpPr>
          <p:nvPr/>
        </p:nvGrpSpPr>
        <p:grpSpPr bwMode="auto">
          <a:xfrm>
            <a:off x="619125" y="3994150"/>
            <a:ext cx="3578225" cy="2444750"/>
            <a:chOff x="619452" y="3909341"/>
            <a:chExt cx="3552934" cy="2529559"/>
          </a:xfrm>
        </p:grpSpPr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D543F144-ADD8-474C-84F0-F346E0851241}"/>
                </a:ext>
              </a:extLst>
            </p:cNvPr>
            <p:cNvSpPr/>
            <p:nvPr/>
          </p:nvSpPr>
          <p:spPr>
            <a:xfrm>
              <a:off x="619452" y="3909341"/>
              <a:ext cx="3552934" cy="514125"/>
            </a:xfrm>
            <a:custGeom>
              <a:avLst/>
              <a:gdLst>
                <a:gd name="connsiteX0" fmla="*/ 0 w 3351220"/>
                <a:gd name="connsiteY0" fmla="*/ 0 h 1340488"/>
                <a:gd name="connsiteX1" fmla="*/ 3351220 w 3351220"/>
                <a:gd name="connsiteY1" fmla="*/ 0 h 1340488"/>
                <a:gd name="connsiteX2" fmla="*/ 3351220 w 3351220"/>
                <a:gd name="connsiteY2" fmla="*/ 1340488 h 1340488"/>
                <a:gd name="connsiteX3" fmla="*/ 0 w 3351220"/>
                <a:gd name="connsiteY3" fmla="*/ 1340488 h 1340488"/>
                <a:gd name="connsiteX4" fmla="*/ 0 w 3351220"/>
                <a:gd name="connsiteY4" fmla="*/ 0 h 134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1340488">
                  <a:moveTo>
                    <a:pt x="0" y="0"/>
                  </a:moveTo>
                  <a:lnTo>
                    <a:pt x="3351220" y="0"/>
                  </a:lnTo>
                  <a:lnTo>
                    <a:pt x="3351220" y="1340488"/>
                  </a:lnTo>
                  <a:lnTo>
                    <a:pt x="0" y="13404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42240" tIns="81280" rIns="142240" bIns="81280" spcCol="127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OIBCs (if applicable)</a:t>
              </a:r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EFDB5A79-89C4-40E1-9736-2E0FEFAB9337}"/>
                </a:ext>
              </a:extLst>
            </p:cNvPr>
            <p:cNvSpPr/>
            <p:nvPr/>
          </p:nvSpPr>
          <p:spPr>
            <a:xfrm>
              <a:off x="619452" y="4492454"/>
              <a:ext cx="3552934" cy="1946446"/>
            </a:xfrm>
            <a:custGeom>
              <a:avLst/>
              <a:gdLst>
                <a:gd name="connsiteX0" fmla="*/ 0 w 3351220"/>
                <a:gd name="connsiteY0" fmla="*/ 0 h 3753438"/>
                <a:gd name="connsiteX1" fmla="*/ 3351220 w 3351220"/>
                <a:gd name="connsiteY1" fmla="*/ 0 h 3753438"/>
                <a:gd name="connsiteX2" fmla="*/ 3351220 w 3351220"/>
                <a:gd name="connsiteY2" fmla="*/ 3753438 h 3753438"/>
                <a:gd name="connsiteX3" fmla="*/ 0 w 3351220"/>
                <a:gd name="connsiteY3" fmla="*/ 3753438 h 3753438"/>
                <a:gd name="connsiteX4" fmla="*/ 0 w 3351220"/>
                <a:gd name="connsiteY4" fmla="*/ 0 h 375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1220" h="3753438">
                  <a:moveTo>
                    <a:pt x="0" y="0"/>
                  </a:moveTo>
                  <a:lnTo>
                    <a:pt x="3351220" y="0"/>
                  </a:lnTo>
                  <a:lnTo>
                    <a:pt x="3351220" y="3753438"/>
                  </a:lnTo>
                  <a:lnTo>
                    <a:pt x="0" y="3753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89804"/>
              </a:schemeClr>
            </a:solidFill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42240" bIns="160020" spcCol="1270"/>
            <a:lstStyle/>
            <a:p>
              <a:pPr marL="228600" lvl="1" indent="-228600" defTabSz="889000" eaLnBrk="1" fontAlgn="auto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AfCFTA implementation contributed to O/IBC 2 </a:t>
              </a:r>
            </a:p>
          </p:txBody>
        </p:sp>
      </p:grpSp>
      <p:sp>
        <p:nvSpPr>
          <p:cNvPr id="40" name="Freeform 31">
            <a:extLst>
              <a:ext uri="{FF2B5EF4-FFF2-40B4-BE49-F238E27FC236}">
                <a16:creationId xmlns:a16="http://schemas.microsoft.com/office/drawing/2014/main" id="{04469FF2-381F-4944-A646-7C977F49284C}"/>
              </a:ext>
            </a:extLst>
          </p:cNvPr>
          <p:cNvSpPr/>
          <p:nvPr/>
        </p:nvSpPr>
        <p:spPr>
          <a:xfrm>
            <a:off x="8199438" y="960438"/>
            <a:ext cx="3500437" cy="514350"/>
          </a:xfrm>
          <a:custGeom>
            <a:avLst/>
            <a:gdLst>
              <a:gd name="connsiteX0" fmla="*/ 0 w 3351220"/>
              <a:gd name="connsiteY0" fmla="*/ 0 h 1340488"/>
              <a:gd name="connsiteX1" fmla="*/ 3351220 w 3351220"/>
              <a:gd name="connsiteY1" fmla="*/ 0 h 1340488"/>
              <a:gd name="connsiteX2" fmla="*/ 3351220 w 3351220"/>
              <a:gd name="connsiteY2" fmla="*/ 1340488 h 1340488"/>
              <a:gd name="connsiteX3" fmla="*/ 0 w 3351220"/>
              <a:gd name="connsiteY3" fmla="*/ 1340488 h 1340488"/>
              <a:gd name="connsiteX4" fmla="*/ 0 w 3351220"/>
              <a:gd name="connsiteY4" fmla="*/ 0 h 134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1220" h="1340488">
                <a:moveTo>
                  <a:pt x="0" y="0"/>
                </a:moveTo>
                <a:lnTo>
                  <a:pt x="3351220" y="0"/>
                </a:lnTo>
                <a:lnTo>
                  <a:pt x="3351220" y="1340488"/>
                </a:lnTo>
                <a:lnTo>
                  <a:pt x="0" y="1340488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42240" tIns="81280" rIns="142240" bIns="81280" spcCol="127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Partnerships (external)</a:t>
            </a:r>
          </a:p>
        </p:txBody>
      </p:sp>
      <p:sp>
        <p:nvSpPr>
          <p:cNvPr id="41" name="Freeform 32">
            <a:extLst>
              <a:ext uri="{FF2B5EF4-FFF2-40B4-BE49-F238E27FC236}">
                <a16:creationId xmlns:a16="http://schemas.microsoft.com/office/drawing/2014/main" id="{5A928EDA-D041-49C6-9030-559DB299F85F}"/>
              </a:ext>
            </a:extLst>
          </p:cNvPr>
          <p:cNvSpPr/>
          <p:nvPr/>
        </p:nvSpPr>
        <p:spPr>
          <a:xfrm>
            <a:off x="8199438" y="1543050"/>
            <a:ext cx="3500437" cy="4895850"/>
          </a:xfrm>
          <a:custGeom>
            <a:avLst/>
            <a:gdLst>
              <a:gd name="connsiteX0" fmla="*/ 0 w 3351220"/>
              <a:gd name="connsiteY0" fmla="*/ 0 h 3753438"/>
              <a:gd name="connsiteX1" fmla="*/ 3351220 w 3351220"/>
              <a:gd name="connsiteY1" fmla="*/ 0 h 3753438"/>
              <a:gd name="connsiteX2" fmla="*/ 3351220 w 3351220"/>
              <a:gd name="connsiteY2" fmla="*/ 3753438 h 3753438"/>
              <a:gd name="connsiteX3" fmla="*/ 0 w 3351220"/>
              <a:gd name="connsiteY3" fmla="*/ 3753438 h 3753438"/>
              <a:gd name="connsiteX4" fmla="*/ 0 w 3351220"/>
              <a:gd name="connsiteY4" fmla="*/ 0 h 375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1220" h="3753438">
                <a:moveTo>
                  <a:pt x="0" y="0"/>
                </a:moveTo>
                <a:lnTo>
                  <a:pt x="3351220" y="0"/>
                </a:lnTo>
                <a:lnTo>
                  <a:pt x="3351220" y="3753438"/>
                </a:lnTo>
                <a:lnTo>
                  <a:pt x="0" y="3753438"/>
                </a:lnTo>
                <a:lnTo>
                  <a:pt x="0" y="0"/>
                </a:lnTo>
                <a:close/>
              </a:path>
            </a:pathLst>
          </a:custGeom>
          <a:solidFill>
            <a:srgbClr val="FFE5E5">
              <a:alpha val="89804"/>
            </a:srgbClr>
          </a:solidFill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06680" tIns="106680" rIns="142240" bIns="160020" spcCol="1270"/>
          <a:lstStyle/>
          <a:p>
            <a:pPr marL="0" lvl="1" defTabSz="8890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Co-convened with RITD the 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East African Trade and Business webinar 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AU" i="1" dirty="0">
                <a:latin typeface="Arial" panose="020B0604020202020204" pitchFamily="34" charset="0"/>
                <a:cs typeface="Arial" panose="020B0604020202020204" pitchFamily="34" charset="0"/>
              </a:rPr>
              <a:t>Kenya National Chamber of Commerce and Industry </a:t>
            </a: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(KNCCI)</a:t>
            </a: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Policy Brief on Regional Trade with TMEA</a:t>
            </a:r>
          </a:p>
          <a:p>
            <a:pPr marL="0" lvl="1" defTabSz="8890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UNCT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meetings in Djibouti, Eritrea, Rwanda and Uganda.</a:t>
            </a: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Private Sector Federation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Rwanda – convening private sector consultations 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AfCFTA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228600" lvl="1" indent="-228600" defTabSz="889000" eaLnBrk="1" fontAlgn="auto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defTabSz="889000" eaLnBrk="1" fontAlgn="auto" hangingPunct="1">
              <a:lnSpc>
                <a:spcPct val="90000"/>
              </a:lnSpc>
              <a:spcAft>
                <a:spcPct val="15000"/>
              </a:spcAft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555</Words>
  <Application>Microsoft Office PowerPoint</Application>
  <PresentationFormat>Widescreen</PresentationFormat>
  <Paragraphs>93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Lucida Sans</vt:lpstr>
      <vt:lpstr>Office Theme</vt:lpstr>
      <vt:lpstr> Sub-programme 7 Component 4:  Sub-regional activities in Eastern Africa  Andrew Mold Chief,  Regional Integration and AfCFTA  Cluster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Sub-programme 7 Component 4: Sub-regional activities in East Africa  Andrew Mold Chief,  Regional Integration and AfCFTA  Cluster</dc:title>
  <dc:creator>Rachael Nsubuga</dc:creator>
  <cp:lastModifiedBy>Rachael Nsubuga</cp:lastModifiedBy>
  <cp:revision>8</cp:revision>
  <dcterms:created xsi:type="dcterms:W3CDTF">2020-07-10T05:31:37Z</dcterms:created>
  <dcterms:modified xsi:type="dcterms:W3CDTF">2020-07-17T13:09:23Z</dcterms:modified>
</cp:coreProperties>
</file>