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16"/>
  </p:notesMasterIdLst>
  <p:sldIdLst>
    <p:sldId id="389" r:id="rId7"/>
    <p:sldId id="470" r:id="rId8"/>
    <p:sldId id="469" r:id="rId9"/>
    <p:sldId id="472" r:id="rId10"/>
    <p:sldId id="471" r:id="rId11"/>
    <p:sldId id="473" r:id="rId12"/>
    <p:sldId id="474" r:id="rId13"/>
    <p:sldId id="458" r:id="rId14"/>
    <p:sldId id="360" r:id="rId15"/>
  </p:sldIdLst>
  <p:sldSz cx="9144000" cy="6858000" type="screen4x3"/>
  <p:notesSz cx="6794500" cy="9906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ETRAS Rudolphe" initials="PR" lastIdx="5" clrIdx="0"/>
  <p:cmAuthor id="1" name="KANYANDA Shelton" initials="KS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457" autoAdjust="0"/>
  </p:normalViewPr>
  <p:slideViewPr>
    <p:cSldViewPr>
      <p:cViewPr>
        <p:scale>
          <a:sx n="100" d="100"/>
          <a:sy n="100" d="100"/>
        </p:scale>
        <p:origin x="-51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0F4CDE-454A-498B-8BF1-9039AF7FC197}" type="datetimeFigureOut">
              <a:rPr lang="fr-FR" smtClean="0"/>
              <a:pPr/>
              <a:t>21/01/2016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C8795-ECF6-4458-ACCD-6A1C70D52AD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100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F8DC76-227B-4296-967A-AA16CF92C06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F8DC76-227B-4296-967A-AA16CF92C06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F8DC76-227B-4296-967A-AA16CF92C06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F8DC76-227B-4296-967A-AA16CF92C06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F8DC76-227B-4296-967A-AA16CF92C06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F8DC76-227B-4296-967A-AA16CF92C06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BFCC1A-F0CF-4EBE-8DC0-895A652ECFD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130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aris21.org/" TargetMode="External"/><Relationship Id="rId5" Type="http://schemas.openxmlformats.org/officeDocument/2006/relationships/hyperlink" Target="mailto:contact@paris21.org" TargetMode="External"/><Relationship Id="rId4" Type="http://schemas.openxmlformats.org/officeDocument/2006/relationships/image" Target="../media/image11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108519" y="4580642"/>
            <a:ext cx="8404722" cy="1481007"/>
          </a:xfrm>
          <a:custGeom>
            <a:avLst/>
            <a:gdLst>
              <a:gd name="connsiteX0" fmla="*/ 444447 w 8404727"/>
              <a:gd name="connsiteY0" fmla="*/ 821 h 1510553"/>
              <a:gd name="connsiteX1" fmla="*/ 640953 w 8404727"/>
              <a:gd name="connsiteY1" fmla="*/ 10192 h 1510553"/>
              <a:gd name="connsiteX2" fmla="*/ 5654081 w 8404727"/>
              <a:gd name="connsiteY2" fmla="*/ 1199893 h 1510553"/>
              <a:gd name="connsiteX3" fmla="*/ 8404695 w 8404727"/>
              <a:gd name="connsiteY3" fmla="*/ 418348 h 1510553"/>
              <a:gd name="connsiteX4" fmla="*/ 5625492 w 8404727"/>
              <a:gd name="connsiteY4" fmla="*/ 1466208 h 1510553"/>
              <a:gd name="connsiteX5" fmla="*/ 3321276 w 8404727"/>
              <a:gd name="connsiteY5" fmla="*/ 1276461 h 1510553"/>
              <a:gd name="connsiteX6" fmla="*/ 1243403 w 8404727"/>
              <a:gd name="connsiteY6" fmla="*/ 913762 h 1510553"/>
              <a:gd name="connsiteX7" fmla="*/ 0 w 8404727"/>
              <a:gd name="connsiteY7" fmla="*/ 904317 h 1510553"/>
              <a:gd name="connsiteX8" fmla="*/ 0 w 8404727"/>
              <a:gd name="connsiteY8" fmla="*/ 18625 h 1510553"/>
              <a:gd name="connsiteX9" fmla="*/ 444447 w 8404727"/>
              <a:gd name="connsiteY9" fmla="*/ 821 h 1510553"/>
              <a:gd name="connsiteX0" fmla="*/ 444447 w 8404722"/>
              <a:gd name="connsiteY0" fmla="*/ 821 h 1479567"/>
              <a:gd name="connsiteX1" fmla="*/ 640953 w 8404722"/>
              <a:gd name="connsiteY1" fmla="*/ 10192 h 1479567"/>
              <a:gd name="connsiteX2" fmla="*/ 5654081 w 8404722"/>
              <a:gd name="connsiteY2" fmla="*/ 1199893 h 1479567"/>
              <a:gd name="connsiteX3" fmla="*/ 8404695 w 8404722"/>
              <a:gd name="connsiteY3" fmla="*/ 418348 h 1479567"/>
              <a:gd name="connsiteX4" fmla="*/ 5625492 w 8404722"/>
              <a:gd name="connsiteY4" fmla="*/ 1466208 h 1479567"/>
              <a:gd name="connsiteX5" fmla="*/ 3197708 w 8404722"/>
              <a:gd name="connsiteY5" fmla="*/ 1004612 h 1479567"/>
              <a:gd name="connsiteX6" fmla="*/ 1243403 w 8404722"/>
              <a:gd name="connsiteY6" fmla="*/ 913762 h 1479567"/>
              <a:gd name="connsiteX7" fmla="*/ 0 w 8404722"/>
              <a:gd name="connsiteY7" fmla="*/ 904317 h 1479567"/>
              <a:gd name="connsiteX8" fmla="*/ 0 w 8404722"/>
              <a:gd name="connsiteY8" fmla="*/ 18625 h 1479567"/>
              <a:gd name="connsiteX9" fmla="*/ 444447 w 8404722"/>
              <a:gd name="connsiteY9" fmla="*/ 821 h 1479567"/>
              <a:gd name="connsiteX0" fmla="*/ 444447 w 8404722"/>
              <a:gd name="connsiteY0" fmla="*/ 821 h 1480858"/>
              <a:gd name="connsiteX1" fmla="*/ 640953 w 8404722"/>
              <a:gd name="connsiteY1" fmla="*/ 10192 h 1480858"/>
              <a:gd name="connsiteX2" fmla="*/ 5654081 w 8404722"/>
              <a:gd name="connsiteY2" fmla="*/ 1199893 h 1480858"/>
              <a:gd name="connsiteX3" fmla="*/ 8404695 w 8404722"/>
              <a:gd name="connsiteY3" fmla="*/ 418348 h 1480858"/>
              <a:gd name="connsiteX4" fmla="*/ 5625492 w 8404722"/>
              <a:gd name="connsiteY4" fmla="*/ 1466208 h 1480858"/>
              <a:gd name="connsiteX5" fmla="*/ 3197708 w 8404722"/>
              <a:gd name="connsiteY5" fmla="*/ 1004612 h 1480858"/>
              <a:gd name="connsiteX6" fmla="*/ 1243403 w 8404722"/>
              <a:gd name="connsiteY6" fmla="*/ 913762 h 1480858"/>
              <a:gd name="connsiteX7" fmla="*/ 0 w 8404722"/>
              <a:gd name="connsiteY7" fmla="*/ 904317 h 1480858"/>
              <a:gd name="connsiteX8" fmla="*/ 0 w 8404722"/>
              <a:gd name="connsiteY8" fmla="*/ 18625 h 1480858"/>
              <a:gd name="connsiteX9" fmla="*/ 444447 w 8404722"/>
              <a:gd name="connsiteY9" fmla="*/ 821 h 1480858"/>
              <a:gd name="connsiteX0" fmla="*/ 444447 w 8404722"/>
              <a:gd name="connsiteY0" fmla="*/ 821 h 1479567"/>
              <a:gd name="connsiteX1" fmla="*/ 640953 w 8404722"/>
              <a:gd name="connsiteY1" fmla="*/ 10192 h 1479567"/>
              <a:gd name="connsiteX2" fmla="*/ 5654081 w 8404722"/>
              <a:gd name="connsiteY2" fmla="*/ 1199893 h 1479567"/>
              <a:gd name="connsiteX3" fmla="*/ 8404695 w 8404722"/>
              <a:gd name="connsiteY3" fmla="*/ 418348 h 1479567"/>
              <a:gd name="connsiteX4" fmla="*/ 5625492 w 8404722"/>
              <a:gd name="connsiteY4" fmla="*/ 1466208 h 1479567"/>
              <a:gd name="connsiteX5" fmla="*/ 3197708 w 8404722"/>
              <a:gd name="connsiteY5" fmla="*/ 1004612 h 1479567"/>
              <a:gd name="connsiteX6" fmla="*/ 1243403 w 8404722"/>
              <a:gd name="connsiteY6" fmla="*/ 913762 h 1479567"/>
              <a:gd name="connsiteX7" fmla="*/ 0 w 8404722"/>
              <a:gd name="connsiteY7" fmla="*/ 904317 h 1479567"/>
              <a:gd name="connsiteX8" fmla="*/ 0 w 8404722"/>
              <a:gd name="connsiteY8" fmla="*/ 18625 h 1479567"/>
              <a:gd name="connsiteX9" fmla="*/ 444447 w 8404722"/>
              <a:gd name="connsiteY9" fmla="*/ 821 h 1479567"/>
              <a:gd name="connsiteX0" fmla="*/ 444447 w 8404722"/>
              <a:gd name="connsiteY0" fmla="*/ 821 h 1484289"/>
              <a:gd name="connsiteX1" fmla="*/ 640953 w 8404722"/>
              <a:gd name="connsiteY1" fmla="*/ 10192 h 1484289"/>
              <a:gd name="connsiteX2" fmla="*/ 5654081 w 8404722"/>
              <a:gd name="connsiteY2" fmla="*/ 1199893 h 1484289"/>
              <a:gd name="connsiteX3" fmla="*/ 8404695 w 8404722"/>
              <a:gd name="connsiteY3" fmla="*/ 418348 h 1484289"/>
              <a:gd name="connsiteX4" fmla="*/ 5625492 w 8404722"/>
              <a:gd name="connsiteY4" fmla="*/ 1466208 h 1484289"/>
              <a:gd name="connsiteX5" fmla="*/ 3197708 w 8404722"/>
              <a:gd name="connsiteY5" fmla="*/ 1004612 h 1484289"/>
              <a:gd name="connsiteX6" fmla="*/ 1243403 w 8404722"/>
              <a:gd name="connsiteY6" fmla="*/ 913762 h 1484289"/>
              <a:gd name="connsiteX7" fmla="*/ 0 w 8404722"/>
              <a:gd name="connsiteY7" fmla="*/ 904317 h 1484289"/>
              <a:gd name="connsiteX8" fmla="*/ 0 w 8404722"/>
              <a:gd name="connsiteY8" fmla="*/ 18625 h 1484289"/>
              <a:gd name="connsiteX9" fmla="*/ 444447 w 8404722"/>
              <a:gd name="connsiteY9" fmla="*/ 821 h 1484289"/>
              <a:gd name="connsiteX0" fmla="*/ 444447 w 8404722"/>
              <a:gd name="connsiteY0" fmla="*/ 821 h 1484289"/>
              <a:gd name="connsiteX1" fmla="*/ 640953 w 8404722"/>
              <a:gd name="connsiteY1" fmla="*/ 10192 h 1484289"/>
              <a:gd name="connsiteX2" fmla="*/ 5654081 w 8404722"/>
              <a:gd name="connsiteY2" fmla="*/ 1199893 h 1484289"/>
              <a:gd name="connsiteX3" fmla="*/ 8404695 w 8404722"/>
              <a:gd name="connsiteY3" fmla="*/ 418348 h 1484289"/>
              <a:gd name="connsiteX4" fmla="*/ 5625492 w 8404722"/>
              <a:gd name="connsiteY4" fmla="*/ 1466208 h 1484289"/>
              <a:gd name="connsiteX5" fmla="*/ 3197708 w 8404722"/>
              <a:gd name="connsiteY5" fmla="*/ 1004612 h 1484289"/>
              <a:gd name="connsiteX6" fmla="*/ 1243403 w 8404722"/>
              <a:gd name="connsiteY6" fmla="*/ 913762 h 1484289"/>
              <a:gd name="connsiteX7" fmla="*/ 0 w 8404722"/>
              <a:gd name="connsiteY7" fmla="*/ 904317 h 1484289"/>
              <a:gd name="connsiteX8" fmla="*/ 0 w 8404722"/>
              <a:gd name="connsiteY8" fmla="*/ 18625 h 1484289"/>
              <a:gd name="connsiteX9" fmla="*/ 444447 w 8404722"/>
              <a:gd name="connsiteY9" fmla="*/ 821 h 1484289"/>
              <a:gd name="connsiteX0" fmla="*/ 444447 w 8404722"/>
              <a:gd name="connsiteY0" fmla="*/ 821 h 1479767"/>
              <a:gd name="connsiteX1" fmla="*/ 640953 w 8404722"/>
              <a:gd name="connsiteY1" fmla="*/ 10192 h 1479767"/>
              <a:gd name="connsiteX2" fmla="*/ 5654081 w 8404722"/>
              <a:gd name="connsiteY2" fmla="*/ 1199893 h 1479767"/>
              <a:gd name="connsiteX3" fmla="*/ 8404695 w 8404722"/>
              <a:gd name="connsiteY3" fmla="*/ 418348 h 1479767"/>
              <a:gd name="connsiteX4" fmla="*/ 5625492 w 8404722"/>
              <a:gd name="connsiteY4" fmla="*/ 1466208 h 1479767"/>
              <a:gd name="connsiteX5" fmla="*/ 3197708 w 8404722"/>
              <a:gd name="connsiteY5" fmla="*/ 1004612 h 1479767"/>
              <a:gd name="connsiteX6" fmla="*/ 1231046 w 8404722"/>
              <a:gd name="connsiteY6" fmla="*/ 864335 h 1479767"/>
              <a:gd name="connsiteX7" fmla="*/ 0 w 8404722"/>
              <a:gd name="connsiteY7" fmla="*/ 904317 h 1479767"/>
              <a:gd name="connsiteX8" fmla="*/ 0 w 8404722"/>
              <a:gd name="connsiteY8" fmla="*/ 18625 h 1479767"/>
              <a:gd name="connsiteX9" fmla="*/ 444447 w 8404722"/>
              <a:gd name="connsiteY9" fmla="*/ 821 h 1479767"/>
              <a:gd name="connsiteX0" fmla="*/ 444447 w 8404722"/>
              <a:gd name="connsiteY0" fmla="*/ 821 h 1479767"/>
              <a:gd name="connsiteX1" fmla="*/ 640953 w 8404722"/>
              <a:gd name="connsiteY1" fmla="*/ 10192 h 1479767"/>
              <a:gd name="connsiteX2" fmla="*/ 5654081 w 8404722"/>
              <a:gd name="connsiteY2" fmla="*/ 1199893 h 1479767"/>
              <a:gd name="connsiteX3" fmla="*/ 8404695 w 8404722"/>
              <a:gd name="connsiteY3" fmla="*/ 418348 h 1479767"/>
              <a:gd name="connsiteX4" fmla="*/ 5625492 w 8404722"/>
              <a:gd name="connsiteY4" fmla="*/ 1466208 h 1479767"/>
              <a:gd name="connsiteX5" fmla="*/ 3197708 w 8404722"/>
              <a:gd name="connsiteY5" fmla="*/ 1004612 h 1479767"/>
              <a:gd name="connsiteX6" fmla="*/ 1231046 w 8404722"/>
              <a:gd name="connsiteY6" fmla="*/ 864335 h 1479767"/>
              <a:gd name="connsiteX7" fmla="*/ 0 w 8404722"/>
              <a:gd name="connsiteY7" fmla="*/ 904317 h 1479767"/>
              <a:gd name="connsiteX8" fmla="*/ 0 w 8404722"/>
              <a:gd name="connsiteY8" fmla="*/ 18625 h 1479767"/>
              <a:gd name="connsiteX9" fmla="*/ 444447 w 8404722"/>
              <a:gd name="connsiteY9" fmla="*/ 821 h 1479767"/>
              <a:gd name="connsiteX0" fmla="*/ 444447 w 8404722"/>
              <a:gd name="connsiteY0" fmla="*/ 821 h 1479617"/>
              <a:gd name="connsiteX1" fmla="*/ 640953 w 8404722"/>
              <a:gd name="connsiteY1" fmla="*/ 10192 h 1479617"/>
              <a:gd name="connsiteX2" fmla="*/ 5654081 w 8404722"/>
              <a:gd name="connsiteY2" fmla="*/ 1199893 h 1479617"/>
              <a:gd name="connsiteX3" fmla="*/ 8404695 w 8404722"/>
              <a:gd name="connsiteY3" fmla="*/ 418348 h 1479617"/>
              <a:gd name="connsiteX4" fmla="*/ 5625492 w 8404722"/>
              <a:gd name="connsiteY4" fmla="*/ 1466208 h 1479617"/>
              <a:gd name="connsiteX5" fmla="*/ 3197708 w 8404722"/>
              <a:gd name="connsiteY5" fmla="*/ 1004612 h 1479617"/>
              <a:gd name="connsiteX6" fmla="*/ 1231046 w 8404722"/>
              <a:gd name="connsiteY6" fmla="*/ 901405 h 1479617"/>
              <a:gd name="connsiteX7" fmla="*/ 0 w 8404722"/>
              <a:gd name="connsiteY7" fmla="*/ 904317 h 1479617"/>
              <a:gd name="connsiteX8" fmla="*/ 0 w 8404722"/>
              <a:gd name="connsiteY8" fmla="*/ 18625 h 1479617"/>
              <a:gd name="connsiteX9" fmla="*/ 444447 w 8404722"/>
              <a:gd name="connsiteY9" fmla="*/ 821 h 1479617"/>
              <a:gd name="connsiteX0" fmla="*/ 444447 w 8404722"/>
              <a:gd name="connsiteY0" fmla="*/ 821 h 1481265"/>
              <a:gd name="connsiteX1" fmla="*/ 640953 w 8404722"/>
              <a:gd name="connsiteY1" fmla="*/ 10192 h 1481265"/>
              <a:gd name="connsiteX2" fmla="*/ 5654081 w 8404722"/>
              <a:gd name="connsiteY2" fmla="*/ 1199893 h 1481265"/>
              <a:gd name="connsiteX3" fmla="*/ 8404695 w 8404722"/>
              <a:gd name="connsiteY3" fmla="*/ 418348 h 1481265"/>
              <a:gd name="connsiteX4" fmla="*/ 5625492 w 8404722"/>
              <a:gd name="connsiteY4" fmla="*/ 1466208 h 1481265"/>
              <a:gd name="connsiteX5" fmla="*/ 3172995 w 8404722"/>
              <a:gd name="connsiteY5" fmla="*/ 1029325 h 1481265"/>
              <a:gd name="connsiteX6" fmla="*/ 1231046 w 8404722"/>
              <a:gd name="connsiteY6" fmla="*/ 901405 h 1481265"/>
              <a:gd name="connsiteX7" fmla="*/ 0 w 8404722"/>
              <a:gd name="connsiteY7" fmla="*/ 904317 h 1481265"/>
              <a:gd name="connsiteX8" fmla="*/ 0 w 8404722"/>
              <a:gd name="connsiteY8" fmla="*/ 18625 h 1481265"/>
              <a:gd name="connsiteX9" fmla="*/ 444447 w 8404722"/>
              <a:gd name="connsiteY9" fmla="*/ 821 h 1481265"/>
              <a:gd name="connsiteX0" fmla="*/ 444447 w 8404722"/>
              <a:gd name="connsiteY0" fmla="*/ 821 h 1481265"/>
              <a:gd name="connsiteX1" fmla="*/ 640953 w 8404722"/>
              <a:gd name="connsiteY1" fmla="*/ 10192 h 1481265"/>
              <a:gd name="connsiteX2" fmla="*/ 5654081 w 8404722"/>
              <a:gd name="connsiteY2" fmla="*/ 1199893 h 1481265"/>
              <a:gd name="connsiteX3" fmla="*/ 8404695 w 8404722"/>
              <a:gd name="connsiteY3" fmla="*/ 418348 h 1481265"/>
              <a:gd name="connsiteX4" fmla="*/ 5625492 w 8404722"/>
              <a:gd name="connsiteY4" fmla="*/ 1466208 h 1481265"/>
              <a:gd name="connsiteX5" fmla="*/ 3172995 w 8404722"/>
              <a:gd name="connsiteY5" fmla="*/ 1029325 h 1481265"/>
              <a:gd name="connsiteX6" fmla="*/ 1231046 w 8404722"/>
              <a:gd name="connsiteY6" fmla="*/ 901405 h 1481265"/>
              <a:gd name="connsiteX7" fmla="*/ 0 w 8404722"/>
              <a:gd name="connsiteY7" fmla="*/ 904317 h 1481265"/>
              <a:gd name="connsiteX8" fmla="*/ 0 w 8404722"/>
              <a:gd name="connsiteY8" fmla="*/ 18625 h 1481265"/>
              <a:gd name="connsiteX9" fmla="*/ 444447 w 8404722"/>
              <a:gd name="connsiteY9" fmla="*/ 821 h 1481265"/>
              <a:gd name="connsiteX0" fmla="*/ 444447 w 8404722"/>
              <a:gd name="connsiteY0" fmla="*/ 821 h 1481265"/>
              <a:gd name="connsiteX1" fmla="*/ 640953 w 8404722"/>
              <a:gd name="connsiteY1" fmla="*/ 10192 h 1481265"/>
              <a:gd name="connsiteX2" fmla="*/ 5654081 w 8404722"/>
              <a:gd name="connsiteY2" fmla="*/ 1199893 h 1481265"/>
              <a:gd name="connsiteX3" fmla="*/ 8404695 w 8404722"/>
              <a:gd name="connsiteY3" fmla="*/ 418348 h 1481265"/>
              <a:gd name="connsiteX4" fmla="*/ 5625492 w 8404722"/>
              <a:gd name="connsiteY4" fmla="*/ 1466208 h 1481265"/>
              <a:gd name="connsiteX5" fmla="*/ 3172995 w 8404722"/>
              <a:gd name="connsiteY5" fmla="*/ 1029325 h 1481265"/>
              <a:gd name="connsiteX6" fmla="*/ 1231046 w 8404722"/>
              <a:gd name="connsiteY6" fmla="*/ 901405 h 1481265"/>
              <a:gd name="connsiteX7" fmla="*/ 0 w 8404722"/>
              <a:gd name="connsiteY7" fmla="*/ 904317 h 1481265"/>
              <a:gd name="connsiteX8" fmla="*/ 0 w 8404722"/>
              <a:gd name="connsiteY8" fmla="*/ 18625 h 1481265"/>
              <a:gd name="connsiteX9" fmla="*/ 444447 w 8404722"/>
              <a:gd name="connsiteY9" fmla="*/ 821 h 1481265"/>
              <a:gd name="connsiteX0" fmla="*/ 444447 w 8404722"/>
              <a:gd name="connsiteY0" fmla="*/ 821 h 1481265"/>
              <a:gd name="connsiteX1" fmla="*/ 640953 w 8404722"/>
              <a:gd name="connsiteY1" fmla="*/ 10192 h 1481265"/>
              <a:gd name="connsiteX2" fmla="*/ 5654081 w 8404722"/>
              <a:gd name="connsiteY2" fmla="*/ 1199893 h 1481265"/>
              <a:gd name="connsiteX3" fmla="*/ 8404695 w 8404722"/>
              <a:gd name="connsiteY3" fmla="*/ 418348 h 1481265"/>
              <a:gd name="connsiteX4" fmla="*/ 5625492 w 8404722"/>
              <a:gd name="connsiteY4" fmla="*/ 1466208 h 1481265"/>
              <a:gd name="connsiteX5" fmla="*/ 3172995 w 8404722"/>
              <a:gd name="connsiteY5" fmla="*/ 1029325 h 1481265"/>
              <a:gd name="connsiteX6" fmla="*/ 1231046 w 8404722"/>
              <a:gd name="connsiteY6" fmla="*/ 901405 h 1481265"/>
              <a:gd name="connsiteX7" fmla="*/ 0 w 8404722"/>
              <a:gd name="connsiteY7" fmla="*/ 904317 h 1481265"/>
              <a:gd name="connsiteX8" fmla="*/ 0 w 8404722"/>
              <a:gd name="connsiteY8" fmla="*/ 18625 h 1481265"/>
              <a:gd name="connsiteX9" fmla="*/ 444447 w 8404722"/>
              <a:gd name="connsiteY9" fmla="*/ 821 h 1481265"/>
              <a:gd name="connsiteX0" fmla="*/ 444447 w 8404722"/>
              <a:gd name="connsiteY0" fmla="*/ 821 h 1481397"/>
              <a:gd name="connsiteX1" fmla="*/ 640953 w 8404722"/>
              <a:gd name="connsiteY1" fmla="*/ 10192 h 1481397"/>
              <a:gd name="connsiteX2" fmla="*/ 5654081 w 8404722"/>
              <a:gd name="connsiteY2" fmla="*/ 1199893 h 1481397"/>
              <a:gd name="connsiteX3" fmla="*/ 8404695 w 8404722"/>
              <a:gd name="connsiteY3" fmla="*/ 418348 h 1481397"/>
              <a:gd name="connsiteX4" fmla="*/ 5625492 w 8404722"/>
              <a:gd name="connsiteY4" fmla="*/ 1466208 h 1481397"/>
              <a:gd name="connsiteX5" fmla="*/ 3172995 w 8404722"/>
              <a:gd name="connsiteY5" fmla="*/ 1029325 h 1481397"/>
              <a:gd name="connsiteX6" fmla="*/ 1297034 w 8404722"/>
              <a:gd name="connsiteY6" fmla="*/ 873124 h 1481397"/>
              <a:gd name="connsiteX7" fmla="*/ 0 w 8404722"/>
              <a:gd name="connsiteY7" fmla="*/ 904317 h 1481397"/>
              <a:gd name="connsiteX8" fmla="*/ 0 w 8404722"/>
              <a:gd name="connsiteY8" fmla="*/ 18625 h 1481397"/>
              <a:gd name="connsiteX9" fmla="*/ 444447 w 8404722"/>
              <a:gd name="connsiteY9" fmla="*/ 821 h 1481397"/>
              <a:gd name="connsiteX0" fmla="*/ 444447 w 8404722"/>
              <a:gd name="connsiteY0" fmla="*/ 821 h 1481397"/>
              <a:gd name="connsiteX1" fmla="*/ 640953 w 8404722"/>
              <a:gd name="connsiteY1" fmla="*/ 10192 h 1481397"/>
              <a:gd name="connsiteX2" fmla="*/ 5654081 w 8404722"/>
              <a:gd name="connsiteY2" fmla="*/ 1199893 h 1481397"/>
              <a:gd name="connsiteX3" fmla="*/ 8404695 w 8404722"/>
              <a:gd name="connsiteY3" fmla="*/ 418348 h 1481397"/>
              <a:gd name="connsiteX4" fmla="*/ 5625492 w 8404722"/>
              <a:gd name="connsiteY4" fmla="*/ 1466208 h 1481397"/>
              <a:gd name="connsiteX5" fmla="*/ 3172995 w 8404722"/>
              <a:gd name="connsiteY5" fmla="*/ 1029325 h 1481397"/>
              <a:gd name="connsiteX6" fmla="*/ 1297034 w 8404722"/>
              <a:gd name="connsiteY6" fmla="*/ 873124 h 1481397"/>
              <a:gd name="connsiteX7" fmla="*/ 0 w 8404722"/>
              <a:gd name="connsiteY7" fmla="*/ 904317 h 1481397"/>
              <a:gd name="connsiteX8" fmla="*/ 0 w 8404722"/>
              <a:gd name="connsiteY8" fmla="*/ 18625 h 1481397"/>
              <a:gd name="connsiteX9" fmla="*/ 444447 w 8404722"/>
              <a:gd name="connsiteY9" fmla="*/ 821 h 1481397"/>
              <a:gd name="connsiteX0" fmla="*/ 444447 w 8404722"/>
              <a:gd name="connsiteY0" fmla="*/ 821 h 1481007"/>
              <a:gd name="connsiteX1" fmla="*/ 640953 w 8404722"/>
              <a:gd name="connsiteY1" fmla="*/ 10192 h 1481007"/>
              <a:gd name="connsiteX2" fmla="*/ 5654081 w 8404722"/>
              <a:gd name="connsiteY2" fmla="*/ 1199893 h 1481007"/>
              <a:gd name="connsiteX3" fmla="*/ 8404695 w 8404722"/>
              <a:gd name="connsiteY3" fmla="*/ 418348 h 1481007"/>
              <a:gd name="connsiteX4" fmla="*/ 5625492 w 8404722"/>
              <a:gd name="connsiteY4" fmla="*/ 1466208 h 1481007"/>
              <a:gd name="connsiteX5" fmla="*/ 3172995 w 8404722"/>
              <a:gd name="connsiteY5" fmla="*/ 1029325 h 1481007"/>
              <a:gd name="connsiteX6" fmla="*/ 1297034 w 8404722"/>
              <a:gd name="connsiteY6" fmla="*/ 873124 h 1481007"/>
              <a:gd name="connsiteX7" fmla="*/ 0 w 8404722"/>
              <a:gd name="connsiteY7" fmla="*/ 904317 h 1481007"/>
              <a:gd name="connsiteX8" fmla="*/ 0 w 8404722"/>
              <a:gd name="connsiteY8" fmla="*/ 18625 h 1481007"/>
              <a:gd name="connsiteX9" fmla="*/ 444447 w 8404722"/>
              <a:gd name="connsiteY9" fmla="*/ 821 h 1481007"/>
              <a:gd name="connsiteX0" fmla="*/ 444447 w 8404722"/>
              <a:gd name="connsiteY0" fmla="*/ 821 h 1481007"/>
              <a:gd name="connsiteX1" fmla="*/ 640953 w 8404722"/>
              <a:gd name="connsiteY1" fmla="*/ 10192 h 1481007"/>
              <a:gd name="connsiteX2" fmla="*/ 5654081 w 8404722"/>
              <a:gd name="connsiteY2" fmla="*/ 1199893 h 1481007"/>
              <a:gd name="connsiteX3" fmla="*/ 8404695 w 8404722"/>
              <a:gd name="connsiteY3" fmla="*/ 418348 h 1481007"/>
              <a:gd name="connsiteX4" fmla="*/ 5625492 w 8404722"/>
              <a:gd name="connsiteY4" fmla="*/ 1466208 h 1481007"/>
              <a:gd name="connsiteX5" fmla="*/ 3172995 w 8404722"/>
              <a:gd name="connsiteY5" fmla="*/ 1029325 h 1481007"/>
              <a:gd name="connsiteX6" fmla="*/ 1297034 w 8404722"/>
              <a:gd name="connsiteY6" fmla="*/ 873124 h 1481007"/>
              <a:gd name="connsiteX7" fmla="*/ 0 w 8404722"/>
              <a:gd name="connsiteY7" fmla="*/ 904317 h 1481007"/>
              <a:gd name="connsiteX8" fmla="*/ 0 w 8404722"/>
              <a:gd name="connsiteY8" fmla="*/ 18625 h 1481007"/>
              <a:gd name="connsiteX9" fmla="*/ 444447 w 8404722"/>
              <a:gd name="connsiteY9" fmla="*/ 821 h 148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04722" h="1481007">
                <a:moveTo>
                  <a:pt x="444447" y="821"/>
                </a:moveTo>
                <a:cubicBezTo>
                  <a:pt x="509878" y="2191"/>
                  <a:pt x="575550" y="5278"/>
                  <a:pt x="640953" y="10192"/>
                </a:cubicBezTo>
                <a:cubicBezTo>
                  <a:pt x="1687405" y="88822"/>
                  <a:pt x="4360124" y="1131867"/>
                  <a:pt x="5654081" y="1199893"/>
                </a:cubicBezTo>
                <a:cubicBezTo>
                  <a:pt x="6948038" y="1267919"/>
                  <a:pt x="7971140" y="629770"/>
                  <a:pt x="8404695" y="418348"/>
                </a:cubicBezTo>
                <a:cubicBezTo>
                  <a:pt x="8413031" y="703636"/>
                  <a:pt x="6497442" y="1364379"/>
                  <a:pt x="5625492" y="1466208"/>
                </a:cubicBezTo>
                <a:cubicBezTo>
                  <a:pt x="4753542" y="1568038"/>
                  <a:pt x="4031094" y="1114032"/>
                  <a:pt x="3172995" y="1029325"/>
                </a:cubicBezTo>
                <a:cubicBezTo>
                  <a:pt x="2314896" y="944618"/>
                  <a:pt x="2684003" y="851618"/>
                  <a:pt x="1297034" y="873124"/>
                </a:cubicBezTo>
                <a:cubicBezTo>
                  <a:pt x="-89935" y="894630"/>
                  <a:pt x="410349" y="903346"/>
                  <a:pt x="0" y="904317"/>
                </a:cubicBezTo>
                <a:lnTo>
                  <a:pt x="0" y="18625"/>
                </a:lnTo>
                <a:cubicBezTo>
                  <a:pt x="142589" y="3695"/>
                  <a:pt x="292875" y="-2351"/>
                  <a:pt x="444447" y="821"/>
                </a:cubicBezTo>
                <a:close/>
              </a:path>
            </a:pathLst>
          </a:custGeom>
          <a:gradFill>
            <a:gsLst>
              <a:gs pos="7000">
                <a:schemeClr val="bg1">
                  <a:alpha val="0"/>
                </a:schemeClr>
              </a:gs>
              <a:gs pos="29000">
                <a:schemeClr val="accent3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 rot="20993287">
            <a:off x="-195428" y="4805476"/>
            <a:ext cx="9554563" cy="1797726"/>
          </a:xfrm>
          <a:custGeom>
            <a:avLst/>
            <a:gdLst/>
            <a:ahLst/>
            <a:cxnLst/>
            <a:rect l="l" t="t" r="r" b="b"/>
            <a:pathLst>
              <a:path w="9554563" h="1797726">
                <a:moveTo>
                  <a:pt x="9554563" y="96173"/>
                </a:moveTo>
                <a:lnTo>
                  <a:pt x="9443876" y="716825"/>
                </a:lnTo>
                <a:cubicBezTo>
                  <a:pt x="9063881" y="767729"/>
                  <a:pt x="8680427" y="823648"/>
                  <a:pt x="8458596" y="922958"/>
                </a:cubicBezTo>
                <a:cubicBezTo>
                  <a:pt x="7959689" y="1146310"/>
                  <a:pt x="7304906" y="1801018"/>
                  <a:pt x="6057097" y="1797714"/>
                </a:cubicBezTo>
                <a:cubicBezTo>
                  <a:pt x="4809289" y="1794410"/>
                  <a:pt x="2884734" y="798597"/>
                  <a:pt x="971747" y="903132"/>
                </a:cubicBezTo>
                <a:cubicBezTo>
                  <a:pt x="557977" y="925742"/>
                  <a:pt x="242423" y="950221"/>
                  <a:pt x="0" y="971209"/>
                </a:cubicBezTo>
                <a:lnTo>
                  <a:pt x="167236" y="33479"/>
                </a:lnTo>
                <a:cubicBezTo>
                  <a:pt x="738887" y="-45859"/>
                  <a:pt x="1541621" y="12008"/>
                  <a:pt x="2505790" y="247966"/>
                </a:cubicBezTo>
                <a:cubicBezTo>
                  <a:pt x="3511539" y="494100"/>
                  <a:pt x="5137859" y="1410884"/>
                  <a:pt x="6128785" y="1519238"/>
                </a:cubicBezTo>
                <a:cubicBezTo>
                  <a:pt x="7119712" y="1627592"/>
                  <a:pt x="7722314" y="1125134"/>
                  <a:pt x="8451350" y="898089"/>
                </a:cubicBezTo>
                <a:cubicBezTo>
                  <a:pt x="8846698" y="720799"/>
                  <a:pt x="9233358" y="367020"/>
                  <a:pt x="9554563" y="96173"/>
                </a:cubicBezTo>
                <a:close/>
              </a:path>
            </a:pathLst>
          </a:custGeom>
          <a:gradFill>
            <a:gsLst>
              <a:gs pos="7000">
                <a:schemeClr val="bg1">
                  <a:alpha val="0"/>
                </a:schemeClr>
              </a:gs>
              <a:gs pos="24000">
                <a:schemeClr val="accent1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640388" y="5146675"/>
            <a:ext cx="2595562" cy="1711325"/>
          </a:xfrm>
          <a:custGeom>
            <a:avLst/>
            <a:gdLst/>
            <a:ahLst/>
            <a:cxnLst/>
            <a:rect l="l" t="t" r="r" b="b"/>
            <a:pathLst>
              <a:path w="2595744" h="1710841">
                <a:moveTo>
                  <a:pt x="2595744" y="0"/>
                </a:moveTo>
                <a:cubicBezTo>
                  <a:pt x="1888149" y="432959"/>
                  <a:pt x="1613342" y="1216865"/>
                  <a:pt x="855755" y="1710841"/>
                </a:cubicBezTo>
                <a:lnTo>
                  <a:pt x="0" y="1710841"/>
                </a:lnTo>
                <a:cubicBezTo>
                  <a:pt x="1092084" y="1434325"/>
                  <a:pt x="1774717" y="362621"/>
                  <a:pt x="259574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 rot="20376920">
            <a:off x="6877050" y="5376863"/>
            <a:ext cx="1628775" cy="1352550"/>
          </a:xfrm>
          <a:custGeom>
            <a:avLst/>
            <a:gdLst/>
            <a:ahLst/>
            <a:cxnLst/>
            <a:rect l="l" t="t" r="r" b="b"/>
            <a:pathLst>
              <a:path w="1629313" h="1352689">
                <a:moveTo>
                  <a:pt x="1629313" y="0"/>
                </a:moveTo>
                <a:cubicBezTo>
                  <a:pt x="1076123" y="338483"/>
                  <a:pt x="787451" y="891462"/>
                  <a:pt x="325581" y="1352689"/>
                </a:cubicBezTo>
                <a:lnTo>
                  <a:pt x="0" y="1231706"/>
                </a:lnTo>
                <a:cubicBezTo>
                  <a:pt x="591087" y="804422"/>
                  <a:pt x="1079127" y="243000"/>
                  <a:pt x="16293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 rot="16794567" flipH="1">
            <a:off x="8190707" y="4279106"/>
            <a:ext cx="1020762" cy="796925"/>
          </a:xfrm>
          <a:custGeom>
            <a:avLst/>
            <a:gdLst/>
            <a:ahLst/>
            <a:cxnLst/>
            <a:rect l="l" t="t" r="r" b="b"/>
            <a:pathLst>
              <a:path w="1020957" h="796786">
                <a:moveTo>
                  <a:pt x="0" y="758237"/>
                </a:moveTo>
                <a:lnTo>
                  <a:pt x="220663" y="796786"/>
                </a:lnTo>
                <a:cubicBezTo>
                  <a:pt x="452511" y="496290"/>
                  <a:pt x="683835" y="206275"/>
                  <a:pt x="1020957" y="0"/>
                </a:cubicBezTo>
                <a:cubicBezTo>
                  <a:pt x="664467" y="157450"/>
                  <a:pt x="341775" y="452741"/>
                  <a:pt x="0" y="7582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 rot="19578799" flipH="1">
            <a:off x="8108950" y="4691063"/>
            <a:ext cx="1190625" cy="231775"/>
          </a:xfrm>
          <a:custGeom>
            <a:avLst/>
            <a:gdLst/>
            <a:ahLst/>
            <a:cxnLst/>
            <a:rect l="l" t="t" r="r" b="b"/>
            <a:pathLst>
              <a:path w="1190824" h="232046">
                <a:moveTo>
                  <a:pt x="0" y="16574"/>
                </a:moveTo>
                <a:lnTo>
                  <a:pt x="143629" y="232046"/>
                </a:lnTo>
                <a:cubicBezTo>
                  <a:pt x="612851" y="117699"/>
                  <a:pt x="985722" y="53297"/>
                  <a:pt x="1190824" y="82057"/>
                </a:cubicBezTo>
                <a:cubicBezTo>
                  <a:pt x="730428" y="-46123"/>
                  <a:pt x="447091" y="13316"/>
                  <a:pt x="0" y="165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 rot="17744700" flipH="1">
            <a:off x="8260556" y="4499769"/>
            <a:ext cx="885825" cy="693738"/>
          </a:xfrm>
          <a:custGeom>
            <a:avLst/>
            <a:gdLst/>
            <a:ahLst/>
            <a:cxnLst/>
            <a:rect l="l" t="t" r="r" b="b"/>
            <a:pathLst>
              <a:path w="885696" h="693503">
                <a:moveTo>
                  <a:pt x="0" y="621711"/>
                </a:moveTo>
                <a:lnTo>
                  <a:pt x="148872" y="693503"/>
                </a:lnTo>
                <a:cubicBezTo>
                  <a:pt x="362548" y="431252"/>
                  <a:pt x="585059" y="183950"/>
                  <a:pt x="885696" y="0"/>
                </a:cubicBezTo>
                <a:cubicBezTo>
                  <a:pt x="580532" y="134780"/>
                  <a:pt x="294487" y="367522"/>
                  <a:pt x="0" y="6217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23850" y="5399088"/>
            <a:ext cx="4464050" cy="1266825"/>
            <a:chOff x="323528" y="5133389"/>
            <a:chExt cx="4464496" cy="1267103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323528" y="5133389"/>
              <a:ext cx="4464496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5400" b="1" spc="-3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</a:t>
              </a:r>
              <a:r>
                <a:rPr lang="en-GB" sz="5400" b="1" spc="-15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</a:t>
              </a:r>
              <a:r>
                <a:rPr lang="en-GB" sz="5400" b="1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RI</a:t>
              </a:r>
              <a:r>
                <a:rPr lang="en-GB" sz="5400" b="1" spc="6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5400" b="1" spc="-3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</a:t>
              </a:r>
              <a:r>
                <a:rPr lang="en-GB" sz="5400" b="1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323528" y="5877272"/>
              <a:ext cx="2664296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b="1" dirty="0">
                  <a:ln w="3175">
                    <a:solidFill>
                      <a:srgbClr val="7099AF">
                        <a:lumMod val="40000"/>
                        <a:lumOff val="60000"/>
                        <a:alpha val="48000"/>
                      </a:srgbClr>
                    </a:solidFill>
                  </a:ln>
                  <a:solidFill>
                    <a:srgbClr val="7099AF">
                      <a:lumMod val="50000"/>
                    </a:srgbClr>
                  </a:solidFill>
                </a:rPr>
                <a:t>Partnership in Statistics for Development in the 21</a:t>
              </a:r>
              <a:r>
                <a:rPr lang="en-GB" sz="1400" b="1" baseline="30000" dirty="0">
                  <a:ln w="3175">
                    <a:solidFill>
                      <a:srgbClr val="7099AF">
                        <a:lumMod val="40000"/>
                        <a:lumOff val="60000"/>
                        <a:alpha val="48000"/>
                      </a:srgbClr>
                    </a:solidFill>
                  </a:ln>
                  <a:solidFill>
                    <a:srgbClr val="7099AF">
                      <a:lumMod val="50000"/>
                    </a:srgbClr>
                  </a:solidFill>
                </a:rPr>
                <a:t>st</a:t>
              </a:r>
              <a:r>
                <a:rPr lang="en-GB" sz="1400" b="1" dirty="0">
                  <a:ln w="3175">
                    <a:solidFill>
                      <a:srgbClr val="7099AF">
                        <a:lumMod val="40000"/>
                        <a:lumOff val="60000"/>
                        <a:alpha val="48000"/>
                      </a:srgbClr>
                    </a:solidFill>
                  </a:ln>
                  <a:solidFill>
                    <a:srgbClr val="7099AF">
                      <a:lumMod val="50000"/>
                    </a:srgbClr>
                  </a:solidFill>
                </a:rPr>
                <a:t> Century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780" y="9807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580" y="27365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63150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Option 1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770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-33338" y="4579938"/>
            <a:ext cx="8329613" cy="1476375"/>
          </a:xfrm>
          <a:custGeom>
            <a:avLst/>
            <a:gdLst/>
            <a:ahLst/>
            <a:cxnLst/>
            <a:rect l="l" t="t" r="r" b="b"/>
            <a:pathLst>
              <a:path w="8329436" h="1475155">
                <a:moveTo>
                  <a:pt x="369156" y="807"/>
                </a:moveTo>
                <a:cubicBezTo>
                  <a:pt x="434587" y="2177"/>
                  <a:pt x="500259" y="5264"/>
                  <a:pt x="565662" y="10178"/>
                </a:cubicBezTo>
                <a:cubicBezTo>
                  <a:pt x="1612114" y="88808"/>
                  <a:pt x="4284833" y="1131853"/>
                  <a:pt x="5578790" y="1199879"/>
                </a:cubicBezTo>
                <a:cubicBezTo>
                  <a:pt x="6872747" y="1267905"/>
                  <a:pt x="7895849" y="629756"/>
                  <a:pt x="8329404" y="418334"/>
                </a:cubicBezTo>
                <a:cubicBezTo>
                  <a:pt x="8337740" y="703622"/>
                  <a:pt x="6743750" y="1383625"/>
                  <a:pt x="5550201" y="1466194"/>
                </a:cubicBezTo>
                <a:cubicBezTo>
                  <a:pt x="4356652" y="1548763"/>
                  <a:pt x="2209800" y="1036764"/>
                  <a:pt x="1168112" y="913748"/>
                </a:cubicBezTo>
                <a:cubicBezTo>
                  <a:pt x="692613" y="857596"/>
                  <a:pt x="302258" y="886211"/>
                  <a:pt x="0" y="900771"/>
                </a:cubicBezTo>
                <a:lnTo>
                  <a:pt x="0" y="13213"/>
                </a:lnTo>
                <a:cubicBezTo>
                  <a:pt x="119681" y="1855"/>
                  <a:pt x="243980" y="-1813"/>
                  <a:pt x="369156" y="80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 rot="20993287">
            <a:off x="-119063" y="4799013"/>
            <a:ext cx="9477376" cy="1797050"/>
          </a:xfrm>
          <a:custGeom>
            <a:avLst/>
            <a:gdLst/>
            <a:ahLst/>
            <a:cxnLst/>
            <a:rect l="l" t="t" r="r" b="b"/>
            <a:pathLst>
              <a:path w="9476932" h="1796983">
                <a:moveTo>
                  <a:pt x="9476932" y="95430"/>
                </a:moveTo>
                <a:lnTo>
                  <a:pt x="9366244" y="716082"/>
                </a:lnTo>
                <a:cubicBezTo>
                  <a:pt x="8986249" y="766986"/>
                  <a:pt x="8602795" y="822905"/>
                  <a:pt x="8380964" y="922215"/>
                </a:cubicBezTo>
                <a:cubicBezTo>
                  <a:pt x="7882057" y="1145567"/>
                  <a:pt x="7227274" y="1800275"/>
                  <a:pt x="5979465" y="1796971"/>
                </a:cubicBezTo>
                <a:cubicBezTo>
                  <a:pt x="4731657" y="1793667"/>
                  <a:pt x="2807102" y="797854"/>
                  <a:pt x="894115" y="902389"/>
                </a:cubicBezTo>
                <a:cubicBezTo>
                  <a:pt x="523154" y="922660"/>
                  <a:pt x="231136" y="944433"/>
                  <a:pt x="0" y="964003"/>
                </a:cubicBezTo>
                <a:lnTo>
                  <a:pt x="167518" y="24690"/>
                </a:lnTo>
                <a:cubicBezTo>
                  <a:pt x="733051" y="-41096"/>
                  <a:pt x="1506914" y="21770"/>
                  <a:pt x="2428158" y="247223"/>
                </a:cubicBezTo>
                <a:cubicBezTo>
                  <a:pt x="3433907" y="493357"/>
                  <a:pt x="5060227" y="1410141"/>
                  <a:pt x="6051153" y="1518495"/>
                </a:cubicBezTo>
                <a:cubicBezTo>
                  <a:pt x="7042080" y="1626849"/>
                  <a:pt x="7644682" y="1124391"/>
                  <a:pt x="8373718" y="897346"/>
                </a:cubicBezTo>
                <a:cubicBezTo>
                  <a:pt x="8769066" y="720056"/>
                  <a:pt x="9155726" y="366277"/>
                  <a:pt x="9476932" y="9543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568950" y="5146675"/>
            <a:ext cx="2667000" cy="1730375"/>
          </a:xfrm>
          <a:custGeom>
            <a:avLst/>
            <a:gdLst/>
            <a:ahLst/>
            <a:cxnLst/>
            <a:rect l="l" t="t" r="r" b="b"/>
            <a:pathLst>
              <a:path w="2667621" h="1729576">
                <a:moveTo>
                  <a:pt x="2667621" y="0"/>
                </a:moveTo>
                <a:cubicBezTo>
                  <a:pt x="1951377" y="438251"/>
                  <a:pt x="1678566" y="1236079"/>
                  <a:pt x="900141" y="1729576"/>
                </a:cubicBezTo>
                <a:lnTo>
                  <a:pt x="0" y="1729576"/>
                </a:lnTo>
                <a:cubicBezTo>
                  <a:pt x="1134118" y="1481623"/>
                  <a:pt x="1828607" y="370565"/>
                  <a:pt x="266762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 rot="20376920">
            <a:off x="6864350" y="5380038"/>
            <a:ext cx="1644650" cy="1365250"/>
          </a:xfrm>
          <a:custGeom>
            <a:avLst/>
            <a:gdLst/>
            <a:ahLst/>
            <a:cxnLst/>
            <a:rect l="l" t="t" r="r" b="b"/>
            <a:pathLst>
              <a:path w="1644489" h="1365087">
                <a:moveTo>
                  <a:pt x="1644489" y="0"/>
                </a:moveTo>
                <a:cubicBezTo>
                  <a:pt x="1086410" y="341474"/>
                  <a:pt x="797545" y="901253"/>
                  <a:pt x="328666" y="1365087"/>
                </a:cubicBezTo>
                <a:lnTo>
                  <a:pt x="0" y="1242957"/>
                </a:lnTo>
                <a:cubicBezTo>
                  <a:pt x="597839" y="814141"/>
                  <a:pt x="1089552" y="245098"/>
                  <a:pt x="164448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 rot="16794567" flipH="1">
            <a:off x="8190707" y="4279106"/>
            <a:ext cx="1020762" cy="796925"/>
          </a:xfrm>
          <a:custGeom>
            <a:avLst/>
            <a:gdLst/>
            <a:ahLst/>
            <a:cxnLst/>
            <a:rect l="l" t="t" r="r" b="b"/>
            <a:pathLst>
              <a:path w="1020957" h="796786">
                <a:moveTo>
                  <a:pt x="0" y="758237"/>
                </a:moveTo>
                <a:lnTo>
                  <a:pt x="220663" y="796786"/>
                </a:lnTo>
                <a:cubicBezTo>
                  <a:pt x="452511" y="496290"/>
                  <a:pt x="683835" y="206275"/>
                  <a:pt x="1020957" y="0"/>
                </a:cubicBezTo>
                <a:cubicBezTo>
                  <a:pt x="664467" y="157450"/>
                  <a:pt x="341775" y="452741"/>
                  <a:pt x="0" y="7582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 rot="19578799" flipH="1">
            <a:off x="8108950" y="4691063"/>
            <a:ext cx="1190625" cy="231775"/>
          </a:xfrm>
          <a:custGeom>
            <a:avLst/>
            <a:gdLst/>
            <a:ahLst/>
            <a:cxnLst/>
            <a:rect l="l" t="t" r="r" b="b"/>
            <a:pathLst>
              <a:path w="1190824" h="232046">
                <a:moveTo>
                  <a:pt x="0" y="16574"/>
                </a:moveTo>
                <a:lnTo>
                  <a:pt x="143629" y="232046"/>
                </a:lnTo>
                <a:cubicBezTo>
                  <a:pt x="612851" y="117699"/>
                  <a:pt x="985722" y="53297"/>
                  <a:pt x="1190824" y="82057"/>
                </a:cubicBezTo>
                <a:cubicBezTo>
                  <a:pt x="730428" y="-46123"/>
                  <a:pt x="447091" y="13316"/>
                  <a:pt x="0" y="165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 rot="17744700" flipH="1">
            <a:off x="8260556" y="4499769"/>
            <a:ext cx="885825" cy="693738"/>
          </a:xfrm>
          <a:custGeom>
            <a:avLst/>
            <a:gdLst/>
            <a:ahLst/>
            <a:cxnLst/>
            <a:rect l="l" t="t" r="r" b="b"/>
            <a:pathLst>
              <a:path w="885696" h="693503">
                <a:moveTo>
                  <a:pt x="0" y="621712"/>
                </a:moveTo>
                <a:lnTo>
                  <a:pt x="148872" y="693503"/>
                </a:lnTo>
                <a:cubicBezTo>
                  <a:pt x="362548" y="431253"/>
                  <a:pt x="585059" y="183951"/>
                  <a:pt x="885696" y="0"/>
                </a:cubicBezTo>
                <a:cubicBezTo>
                  <a:pt x="580532" y="134781"/>
                  <a:pt x="294487" y="367522"/>
                  <a:pt x="0" y="6217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323850" y="5399088"/>
            <a:ext cx="4464050" cy="1266825"/>
            <a:chOff x="323528" y="5133389"/>
            <a:chExt cx="4464496" cy="1267103"/>
          </a:xfrm>
        </p:grpSpPr>
        <p:sp>
          <p:nvSpPr>
            <p:cNvPr id="13" name="TextBox 12"/>
            <p:cNvSpPr txBox="1"/>
            <p:nvPr userDrawn="1"/>
          </p:nvSpPr>
          <p:spPr>
            <a:xfrm>
              <a:off x="323528" y="5133389"/>
              <a:ext cx="4464496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5400" b="1" spc="-3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</a:t>
              </a:r>
              <a:r>
                <a:rPr lang="en-GB" sz="5400" b="1" spc="-15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</a:t>
              </a:r>
              <a:r>
                <a:rPr lang="en-GB" sz="5400" b="1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RI</a:t>
              </a:r>
              <a:r>
                <a:rPr lang="en-GB" sz="5400" b="1" spc="6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5400" b="1" spc="-3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</a:t>
              </a:r>
              <a:r>
                <a:rPr lang="en-GB" sz="5400" b="1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323528" y="5877272"/>
              <a:ext cx="2664296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b="1" dirty="0">
                  <a:ln w="1270">
                    <a:solidFill>
                      <a:srgbClr val="F8CF58">
                        <a:alpha val="29000"/>
                      </a:srgbClr>
                    </a:solidFill>
                  </a:ln>
                  <a:solidFill>
                    <a:srgbClr val="B7D28B"/>
                  </a:solidFill>
                </a:rPr>
                <a:t>Partnership in Statistics for Development in the 21</a:t>
              </a:r>
              <a:r>
                <a:rPr lang="en-GB" sz="1400" b="1" baseline="30000" dirty="0">
                  <a:ln w="1270">
                    <a:solidFill>
                      <a:srgbClr val="F8CF58">
                        <a:alpha val="29000"/>
                      </a:srgbClr>
                    </a:solidFill>
                  </a:ln>
                  <a:solidFill>
                    <a:srgbClr val="B7D28B"/>
                  </a:solidFill>
                </a:rPr>
                <a:t>st</a:t>
              </a:r>
              <a:r>
                <a:rPr lang="en-GB" sz="1400" b="1" dirty="0">
                  <a:ln w="1270">
                    <a:solidFill>
                      <a:srgbClr val="F8CF58">
                        <a:alpha val="29000"/>
                      </a:srgbClr>
                    </a:solidFill>
                  </a:ln>
                  <a:solidFill>
                    <a:srgbClr val="B7D28B"/>
                  </a:solidFill>
                </a:rPr>
                <a:t> Century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780" y="980728"/>
            <a:ext cx="7772400" cy="1470025"/>
          </a:xfrm>
        </p:spPr>
        <p:txBody>
          <a:bodyPr/>
          <a:lstStyle>
            <a:lvl1pPr>
              <a:defRPr>
                <a:ln w="3175">
                  <a:solidFill>
                    <a:schemeClr val="accent1">
                      <a:alpha val="30000"/>
                    </a:schemeClr>
                  </a:solidFill>
                </a:ln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580" y="27365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70327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0" y="3295375"/>
            <a:ext cx="7088788" cy="1725189"/>
          </a:xfrm>
          <a:custGeom>
            <a:avLst/>
            <a:gdLst/>
            <a:ahLst/>
            <a:cxnLst/>
            <a:rect l="l" t="t" r="r" b="b"/>
            <a:pathLst>
              <a:path w="7088788" h="1725189">
                <a:moveTo>
                  <a:pt x="0" y="0"/>
                </a:moveTo>
                <a:cubicBezTo>
                  <a:pt x="764530" y="201841"/>
                  <a:pt x="1908543" y="670858"/>
                  <a:pt x="2594920" y="819425"/>
                </a:cubicBezTo>
                <a:cubicBezTo>
                  <a:pt x="3546390" y="1025371"/>
                  <a:pt x="4322807" y="1173652"/>
                  <a:pt x="5041558" y="1153057"/>
                </a:cubicBezTo>
                <a:cubicBezTo>
                  <a:pt x="5760309" y="1132462"/>
                  <a:pt x="6600568" y="747343"/>
                  <a:pt x="6907428" y="695857"/>
                </a:cubicBezTo>
                <a:cubicBezTo>
                  <a:pt x="7214288" y="644371"/>
                  <a:pt x="7080423" y="720571"/>
                  <a:pt x="6882715" y="844139"/>
                </a:cubicBezTo>
                <a:cubicBezTo>
                  <a:pt x="6685007" y="967707"/>
                  <a:pt x="6254579" y="1291041"/>
                  <a:pt x="5721179" y="1437263"/>
                </a:cubicBezTo>
                <a:cubicBezTo>
                  <a:pt x="5187779" y="1583485"/>
                  <a:pt x="4469029" y="1694695"/>
                  <a:pt x="3682315" y="1721468"/>
                </a:cubicBezTo>
                <a:cubicBezTo>
                  <a:pt x="2895602" y="1748241"/>
                  <a:pt x="1661984" y="1622614"/>
                  <a:pt x="1000898" y="1597901"/>
                </a:cubicBezTo>
                <a:cubicBezTo>
                  <a:pt x="545977" y="1580895"/>
                  <a:pt x="236365" y="1708224"/>
                  <a:pt x="0" y="1695251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4222" b="-1042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74284" y="2861310"/>
            <a:ext cx="3567318" cy="4160716"/>
          </a:xfrm>
          <a:custGeom>
            <a:avLst/>
            <a:gdLst/>
            <a:ahLst/>
            <a:cxnLst/>
            <a:rect l="l" t="t" r="r" b="b"/>
            <a:pathLst>
              <a:path w="3567318" h="4160716">
                <a:moveTo>
                  <a:pt x="3567318" y="0"/>
                </a:moveTo>
                <a:lnTo>
                  <a:pt x="3567318" y="4160716"/>
                </a:lnTo>
                <a:lnTo>
                  <a:pt x="0" y="4160716"/>
                </a:lnTo>
                <a:cubicBezTo>
                  <a:pt x="319535" y="3816916"/>
                  <a:pt x="1046533" y="3390611"/>
                  <a:pt x="1307461" y="3009683"/>
                </a:cubicBezTo>
                <a:cubicBezTo>
                  <a:pt x="1692580" y="2447450"/>
                  <a:pt x="1978845" y="1638082"/>
                  <a:pt x="2221861" y="1205596"/>
                </a:cubicBezTo>
                <a:cubicBezTo>
                  <a:pt x="2464877" y="773109"/>
                  <a:pt x="2483412" y="635126"/>
                  <a:pt x="2765558" y="414764"/>
                </a:cubicBezTo>
                <a:cubicBezTo>
                  <a:pt x="2959280" y="263464"/>
                  <a:pt x="3283099" y="108279"/>
                  <a:pt x="3567318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658" r="-13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439407" y="3368878"/>
            <a:ext cx="5866345" cy="3660522"/>
          </a:xfrm>
          <a:custGeom>
            <a:avLst/>
            <a:gdLst/>
            <a:ahLst/>
            <a:cxnLst/>
            <a:rect l="l" t="t" r="r" b="b"/>
            <a:pathLst>
              <a:path w="5866345" h="3660522">
                <a:moveTo>
                  <a:pt x="5866345" y="0"/>
                </a:moveTo>
                <a:cubicBezTo>
                  <a:pt x="5679431" y="235288"/>
                  <a:pt x="5606418" y="409528"/>
                  <a:pt x="5327485" y="883634"/>
                </a:cubicBezTo>
                <a:cubicBezTo>
                  <a:pt x="5048552" y="1357740"/>
                  <a:pt x="4607716" y="2302973"/>
                  <a:pt x="4192747" y="2844636"/>
                </a:cubicBezTo>
                <a:cubicBezTo>
                  <a:pt x="3971074" y="3133988"/>
                  <a:pt x="3806514" y="3423864"/>
                  <a:pt x="3588890" y="3660522"/>
                </a:cubicBezTo>
                <a:lnTo>
                  <a:pt x="0" y="3660522"/>
                </a:lnTo>
                <a:cubicBezTo>
                  <a:pt x="319281" y="3380716"/>
                  <a:pt x="896072" y="3042405"/>
                  <a:pt x="1251244" y="2855653"/>
                </a:cubicBezTo>
                <a:cubicBezTo>
                  <a:pt x="1820449" y="2556361"/>
                  <a:pt x="2532551" y="2682133"/>
                  <a:pt x="3223263" y="2260742"/>
                </a:cubicBezTo>
                <a:cubicBezTo>
                  <a:pt x="3913975" y="1839351"/>
                  <a:pt x="4955001" y="704097"/>
                  <a:pt x="5395515" y="327307"/>
                </a:cubicBezTo>
                <a:cubicBezTo>
                  <a:pt x="5836029" y="-49483"/>
                  <a:pt x="5509677" y="169239"/>
                  <a:pt x="5866345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97" b="-10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0" y="3671650"/>
            <a:ext cx="7733947" cy="3357751"/>
          </a:xfrm>
          <a:custGeom>
            <a:avLst/>
            <a:gdLst/>
            <a:ahLst/>
            <a:cxnLst/>
            <a:rect l="l" t="t" r="r" b="b"/>
            <a:pathLst>
              <a:path w="7733947" h="3357751">
                <a:moveTo>
                  <a:pt x="7715322" y="277"/>
                </a:moveTo>
                <a:cubicBezTo>
                  <a:pt x="7726525" y="1595"/>
                  <a:pt x="7732808" y="7641"/>
                  <a:pt x="7733841" y="19002"/>
                </a:cubicBezTo>
                <a:cubicBezTo>
                  <a:pt x="7750366" y="200780"/>
                  <a:pt x="5835268" y="1811079"/>
                  <a:pt x="5100810" y="2244409"/>
                </a:cubicBezTo>
                <a:cubicBezTo>
                  <a:pt x="4366352" y="2677739"/>
                  <a:pt x="3865085" y="2319691"/>
                  <a:pt x="3327094" y="2618982"/>
                </a:cubicBezTo>
                <a:cubicBezTo>
                  <a:pt x="3069474" y="2762300"/>
                  <a:pt x="2873746" y="3066453"/>
                  <a:pt x="2668398" y="3357751"/>
                </a:cubicBezTo>
                <a:lnTo>
                  <a:pt x="0" y="3357751"/>
                </a:lnTo>
                <a:lnTo>
                  <a:pt x="0" y="763760"/>
                </a:lnTo>
                <a:cubicBezTo>
                  <a:pt x="1218072" y="652547"/>
                  <a:pt x="3801033" y="1275754"/>
                  <a:pt x="5001658" y="1153739"/>
                </a:cubicBezTo>
                <a:cubicBezTo>
                  <a:pt x="6272041" y="1024635"/>
                  <a:pt x="7547264" y="-19492"/>
                  <a:pt x="7715322" y="277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563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0" y="3065463"/>
            <a:ext cx="8434388" cy="1563687"/>
          </a:xfrm>
          <a:custGeom>
            <a:avLst/>
            <a:gdLst/>
            <a:ahLst/>
            <a:cxnLst/>
            <a:rect l="l" t="t" r="r" b="b"/>
            <a:pathLst>
              <a:path w="8434357" h="1564759">
                <a:moveTo>
                  <a:pt x="0" y="0"/>
                </a:moveTo>
                <a:cubicBezTo>
                  <a:pt x="1607545" y="453828"/>
                  <a:pt x="3571672" y="1088195"/>
                  <a:pt x="4724446" y="1148799"/>
                </a:cubicBezTo>
                <a:cubicBezTo>
                  <a:pt x="6469660" y="1240549"/>
                  <a:pt x="7849560" y="379850"/>
                  <a:pt x="8434314" y="94697"/>
                </a:cubicBezTo>
                <a:cubicBezTo>
                  <a:pt x="8445557" y="479477"/>
                  <a:pt x="6283319" y="1462529"/>
                  <a:pt x="4871238" y="1557417"/>
                </a:cubicBezTo>
                <a:cubicBezTo>
                  <a:pt x="3472968" y="1651378"/>
                  <a:pt x="1300271" y="815183"/>
                  <a:pt x="0" y="6690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 rot="20993287">
            <a:off x="-171450" y="3259138"/>
            <a:ext cx="9555163" cy="1878012"/>
          </a:xfrm>
          <a:custGeom>
            <a:avLst/>
            <a:gdLst/>
            <a:ahLst/>
            <a:cxnLst/>
            <a:rect l="l" t="t" r="r" b="b"/>
            <a:pathLst>
              <a:path w="9554877" h="1877463">
                <a:moveTo>
                  <a:pt x="9554877" y="0"/>
                </a:moveTo>
                <a:lnTo>
                  <a:pt x="9472054" y="464415"/>
                </a:lnTo>
                <a:cubicBezTo>
                  <a:pt x="9123642" y="518667"/>
                  <a:pt x="8805614" y="583904"/>
                  <a:pt x="8595302" y="678057"/>
                </a:cubicBezTo>
                <a:cubicBezTo>
                  <a:pt x="7922405" y="979301"/>
                  <a:pt x="6518148" y="1738187"/>
                  <a:pt x="5356302" y="1857877"/>
                </a:cubicBezTo>
                <a:cubicBezTo>
                  <a:pt x="4194455" y="1977567"/>
                  <a:pt x="3064022" y="1514397"/>
                  <a:pt x="1624222" y="1396200"/>
                </a:cubicBezTo>
                <a:cubicBezTo>
                  <a:pt x="953664" y="1341152"/>
                  <a:pt x="414342" y="1419059"/>
                  <a:pt x="0" y="1494890"/>
                </a:cubicBezTo>
                <a:lnTo>
                  <a:pt x="210392" y="315173"/>
                </a:lnTo>
                <a:cubicBezTo>
                  <a:pt x="237680" y="315275"/>
                  <a:pt x="264826" y="318113"/>
                  <a:pt x="292064" y="321204"/>
                </a:cubicBezTo>
                <a:cubicBezTo>
                  <a:pt x="1536833" y="462463"/>
                  <a:pt x="3356227" y="1376283"/>
                  <a:pt x="4692733" y="1522424"/>
                </a:cubicBezTo>
                <a:cubicBezTo>
                  <a:pt x="6029236" y="1668566"/>
                  <a:pt x="7602248" y="950740"/>
                  <a:pt x="8585529" y="644515"/>
                </a:cubicBezTo>
                <a:cubicBezTo>
                  <a:pt x="8919695" y="494662"/>
                  <a:pt x="9249259" y="251320"/>
                  <a:pt x="955487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779588" y="3359150"/>
            <a:ext cx="6573837" cy="3670300"/>
          </a:xfrm>
          <a:custGeom>
            <a:avLst/>
            <a:gdLst/>
            <a:ahLst/>
            <a:cxnLst/>
            <a:rect l="l" t="t" r="r" b="b"/>
            <a:pathLst>
              <a:path w="6574097" h="3669863">
                <a:moveTo>
                  <a:pt x="6574097" y="0"/>
                </a:moveTo>
                <a:cubicBezTo>
                  <a:pt x="5462614" y="680087"/>
                  <a:pt x="5142872" y="2002194"/>
                  <a:pt x="3665970" y="2603614"/>
                </a:cubicBezTo>
                <a:cubicBezTo>
                  <a:pt x="2973368" y="2885653"/>
                  <a:pt x="2310903" y="3280424"/>
                  <a:pt x="1733869" y="3669863"/>
                </a:cubicBezTo>
                <a:lnTo>
                  <a:pt x="0" y="3669863"/>
                </a:lnTo>
                <a:cubicBezTo>
                  <a:pt x="709339" y="3080781"/>
                  <a:pt x="1645174" y="2477755"/>
                  <a:pt x="2615389" y="2390449"/>
                </a:cubicBezTo>
                <a:cubicBezTo>
                  <a:pt x="4363819" y="2233116"/>
                  <a:pt x="5356034" y="537978"/>
                  <a:pt x="65740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 rot="20376920">
            <a:off x="4833938" y="3973513"/>
            <a:ext cx="4102100" cy="2736850"/>
          </a:xfrm>
          <a:custGeom>
            <a:avLst/>
            <a:gdLst/>
            <a:ahLst/>
            <a:cxnLst/>
            <a:rect l="l" t="t" r="r" b="b"/>
            <a:pathLst>
              <a:path w="4101123" h="2738194">
                <a:moveTo>
                  <a:pt x="4101123" y="0"/>
                </a:moveTo>
                <a:cubicBezTo>
                  <a:pt x="2989640" y="680087"/>
                  <a:pt x="2669897" y="2002194"/>
                  <a:pt x="1192996" y="2603613"/>
                </a:cubicBezTo>
                <a:lnTo>
                  <a:pt x="890508" y="2738194"/>
                </a:lnTo>
                <a:lnTo>
                  <a:pt x="0" y="2407289"/>
                </a:lnTo>
                <a:cubicBezTo>
                  <a:pt x="47336" y="2400253"/>
                  <a:pt x="94834" y="2394731"/>
                  <a:pt x="142415" y="2390449"/>
                </a:cubicBezTo>
                <a:cubicBezTo>
                  <a:pt x="1890844" y="2233115"/>
                  <a:pt x="2883061" y="537978"/>
                  <a:pt x="41011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 rot="16794567" flipH="1">
            <a:off x="8274844" y="2553494"/>
            <a:ext cx="960437" cy="688975"/>
          </a:xfrm>
          <a:custGeom>
            <a:avLst/>
            <a:gdLst/>
            <a:ahLst/>
            <a:cxnLst/>
            <a:rect l="l" t="t" r="r" b="b"/>
            <a:pathLst>
              <a:path w="960801" h="688270">
                <a:moveTo>
                  <a:pt x="0" y="654999"/>
                </a:moveTo>
                <a:lnTo>
                  <a:pt x="190450" y="688270"/>
                </a:lnTo>
                <a:cubicBezTo>
                  <a:pt x="411499" y="427528"/>
                  <a:pt x="653577" y="187982"/>
                  <a:pt x="960801" y="0"/>
                </a:cubicBezTo>
                <a:cubicBezTo>
                  <a:pt x="626442" y="147675"/>
                  <a:pt x="314127" y="385256"/>
                  <a:pt x="0" y="654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3" name="Freeform 12"/>
          <p:cNvSpPr/>
          <p:nvPr/>
        </p:nvSpPr>
        <p:spPr>
          <a:xfrm rot="19578799" flipH="1">
            <a:off x="8196263" y="2897188"/>
            <a:ext cx="1084262" cy="207962"/>
          </a:xfrm>
          <a:custGeom>
            <a:avLst/>
            <a:gdLst/>
            <a:ahLst/>
            <a:cxnLst/>
            <a:rect l="l" t="t" r="r" b="b"/>
            <a:pathLst>
              <a:path w="1085184" h="208427">
                <a:moveTo>
                  <a:pt x="0" y="6023"/>
                </a:moveTo>
                <a:lnTo>
                  <a:pt x="134919" y="208427"/>
                </a:lnTo>
                <a:cubicBezTo>
                  <a:pt x="549986" y="122164"/>
                  <a:pt x="879894" y="81749"/>
                  <a:pt x="1085184" y="110536"/>
                </a:cubicBezTo>
                <a:cubicBezTo>
                  <a:pt x="660830" y="-7609"/>
                  <a:pt x="348003" y="-7575"/>
                  <a:pt x="0" y="60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 rot="17744700" flipH="1">
            <a:off x="8338344" y="2747169"/>
            <a:ext cx="830262" cy="596900"/>
          </a:xfrm>
          <a:custGeom>
            <a:avLst/>
            <a:gdLst/>
            <a:ahLst/>
            <a:cxnLst/>
            <a:rect l="l" t="t" r="r" b="b"/>
            <a:pathLst>
              <a:path w="831283" h="598190">
                <a:moveTo>
                  <a:pt x="0" y="537279"/>
                </a:moveTo>
                <a:lnTo>
                  <a:pt x="126309" y="598190"/>
                </a:lnTo>
                <a:cubicBezTo>
                  <a:pt x="332521" y="373295"/>
                  <a:pt x="557964" y="167236"/>
                  <a:pt x="831283" y="0"/>
                </a:cubicBezTo>
                <a:cubicBezTo>
                  <a:pt x="545410" y="126262"/>
                  <a:pt x="271976" y="316261"/>
                  <a:pt x="0" y="53727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07950" y="188913"/>
            <a:ext cx="4464050" cy="1266825"/>
            <a:chOff x="323528" y="5133389"/>
            <a:chExt cx="4464496" cy="1267103"/>
          </a:xfrm>
        </p:grpSpPr>
        <p:sp>
          <p:nvSpPr>
            <p:cNvPr id="16" name="TextBox 15"/>
            <p:cNvSpPr txBox="1"/>
            <p:nvPr userDrawn="1"/>
          </p:nvSpPr>
          <p:spPr>
            <a:xfrm>
              <a:off x="323528" y="5133389"/>
              <a:ext cx="4464496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5400" b="1" spc="-3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</a:t>
              </a:r>
              <a:r>
                <a:rPr lang="en-GB" sz="5400" b="1" spc="-15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</a:t>
              </a:r>
              <a:r>
                <a:rPr lang="en-GB" sz="5400" b="1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RI</a:t>
              </a:r>
              <a:r>
                <a:rPr lang="en-GB" sz="5400" b="1" spc="6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5400" b="1" spc="-3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</a:t>
              </a:r>
              <a:r>
                <a:rPr lang="en-GB" sz="5400" b="1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7" name="TextBox 16"/>
            <p:cNvSpPr txBox="1"/>
            <p:nvPr userDrawn="1"/>
          </p:nvSpPr>
          <p:spPr>
            <a:xfrm>
              <a:off x="323528" y="5877272"/>
              <a:ext cx="2664296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b="1" dirty="0">
                  <a:ln w="3175">
                    <a:solidFill>
                      <a:srgbClr val="7099AF">
                        <a:lumMod val="40000"/>
                        <a:lumOff val="60000"/>
                        <a:alpha val="48000"/>
                      </a:srgbClr>
                    </a:solidFill>
                  </a:ln>
                  <a:solidFill>
                    <a:srgbClr val="7099AF">
                      <a:lumMod val="50000"/>
                    </a:srgbClr>
                  </a:solidFill>
                </a:rPr>
                <a:t>Partnership in Statistics for Development in the 21</a:t>
              </a:r>
              <a:r>
                <a:rPr lang="en-GB" sz="1400" b="1" baseline="30000" dirty="0">
                  <a:ln w="3175">
                    <a:solidFill>
                      <a:srgbClr val="7099AF">
                        <a:lumMod val="40000"/>
                        <a:lumOff val="60000"/>
                        <a:alpha val="48000"/>
                      </a:srgbClr>
                    </a:solidFill>
                  </a:ln>
                  <a:solidFill>
                    <a:srgbClr val="7099AF">
                      <a:lumMod val="50000"/>
                    </a:srgbClr>
                  </a:solidFill>
                </a:rPr>
                <a:t>st</a:t>
              </a:r>
              <a:r>
                <a:rPr lang="en-GB" sz="1400" b="1" dirty="0">
                  <a:ln w="3175">
                    <a:solidFill>
                      <a:srgbClr val="7099AF">
                        <a:lumMod val="40000"/>
                        <a:lumOff val="60000"/>
                        <a:alpha val="48000"/>
                      </a:srgbClr>
                    </a:solidFill>
                  </a:ln>
                  <a:solidFill>
                    <a:srgbClr val="7099AF">
                      <a:lumMod val="50000"/>
                    </a:srgbClr>
                  </a:solidFill>
                </a:rPr>
                <a:t> Century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574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0" name="Subtitle 2"/>
          <p:cNvSpPr>
            <a:spLocks noGrp="1"/>
          </p:cNvSpPr>
          <p:nvPr>
            <p:ph type="subTitle" idx="1"/>
          </p:nvPr>
        </p:nvSpPr>
        <p:spPr>
          <a:xfrm>
            <a:off x="1439652" y="2673476"/>
            <a:ext cx="64008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49804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-22590" y="3289530"/>
            <a:ext cx="7111378" cy="1731034"/>
          </a:xfrm>
          <a:custGeom>
            <a:avLst/>
            <a:gdLst/>
            <a:ahLst/>
            <a:cxnLst/>
            <a:rect l="l" t="t" r="r" b="b"/>
            <a:pathLst>
              <a:path w="7111378" h="1731034">
                <a:moveTo>
                  <a:pt x="0" y="0"/>
                </a:moveTo>
                <a:cubicBezTo>
                  <a:pt x="764443" y="198376"/>
                  <a:pt x="1924343" y="675234"/>
                  <a:pt x="2617510" y="825270"/>
                </a:cubicBezTo>
                <a:cubicBezTo>
                  <a:pt x="3568980" y="1031216"/>
                  <a:pt x="4345397" y="1179497"/>
                  <a:pt x="5064148" y="1158902"/>
                </a:cubicBezTo>
                <a:cubicBezTo>
                  <a:pt x="5782899" y="1138307"/>
                  <a:pt x="6623158" y="753188"/>
                  <a:pt x="6930018" y="701702"/>
                </a:cubicBezTo>
                <a:cubicBezTo>
                  <a:pt x="7236878" y="650216"/>
                  <a:pt x="7103013" y="726416"/>
                  <a:pt x="6905305" y="849984"/>
                </a:cubicBezTo>
                <a:cubicBezTo>
                  <a:pt x="6707597" y="973552"/>
                  <a:pt x="6277169" y="1296886"/>
                  <a:pt x="5743769" y="1443108"/>
                </a:cubicBezTo>
                <a:cubicBezTo>
                  <a:pt x="5210369" y="1589330"/>
                  <a:pt x="4491619" y="1700540"/>
                  <a:pt x="3704905" y="1727313"/>
                </a:cubicBezTo>
                <a:cubicBezTo>
                  <a:pt x="2918192" y="1754086"/>
                  <a:pt x="1684574" y="1628459"/>
                  <a:pt x="1023488" y="1603746"/>
                </a:cubicBezTo>
                <a:cubicBezTo>
                  <a:pt x="553948" y="1586194"/>
                  <a:pt x="239207" y="1722401"/>
                  <a:pt x="0" y="1700997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233" t="-54222" r="-233" b="-1542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reeform 4"/>
          <p:cNvSpPr>
            <a:spLocks noChangeAspect="1"/>
          </p:cNvSpPr>
          <p:nvPr/>
        </p:nvSpPr>
        <p:spPr>
          <a:xfrm>
            <a:off x="5747328" y="2860378"/>
            <a:ext cx="3396672" cy="3997623"/>
          </a:xfrm>
          <a:custGeom>
            <a:avLst/>
            <a:gdLst/>
            <a:ahLst/>
            <a:cxnLst/>
            <a:rect l="l" t="t" r="r" b="b"/>
            <a:pathLst>
              <a:path w="3396672" h="3997623">
                <a:moveTo>
                  <a:pt x="3396672" y="0"/>
                </a:moveTo>
                <a:lnTo>
                  <a:pt x="3396672" y="3997623"/>
                </a:lnTo>
                <a:lnTo>
                  <a:pt x="0" y="3997623"/>
                </a:lnTo>
                <a:cubicBezTo>
                  <a:pt x="359070" y="3687802"/>
                  <a:pt x="913613" y="3332962"/>
                  <a:pt x="1134414" y="3010615"/>
                </a:cubicBezTo>
                <a:cubicBezTo>
                  <a:pt x="1519533" y="2448382"/>
                  <a:pt x="1805798" y="1639014"/>
                  <a:pt x="2048814" y="1206528"/>
                </a:cubicBezTo>
                <a:cubicBezTo>
                  <a:pt x="2291830" y="774041"/>
                  <a:pt x="2310365" y="636058"/>
                  <a:pt x="2592511" y="415696"/>
                </a:cubicBezTo>
                <a:cubicBezTo>
                  <a:pt x="2786780" y="263968"/>
                  <a:pt x="3111882" y="108334"/>
                  <a:pt x="3396672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418" t="347" r="-23590" b="-3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651063" y="3368878"/>
            <a:ext cx="5654689" cy="3493622"/>
          </a:xfrm>
          <a:custGeom>
            <a:avLst/>
            <a:gdLst/>
            <a:ahLst/>
            <a:cxnLst/>
            <a:rect l="l" t="t" r="r" b="b"/>
            <a:pathLst>
              <a:path w="5654689" h="3493622">
                <a:moveTo>
                  <a:pt x="5654689" y="0"/>
                </a:moveTo>
                <a:cubicBezTo>
                  <a:pt x="5467775" y="235288"/>
                  <a:pt x="5394762" y="409528"/>
                  <a:pt x="5115829" y="883634"/>
                </a:cubicBezTo>
                <a:cubicBezTo>
                  <a:pt x="4836896" y="1357740"/>
                  <a:pt x="4396060" y="2302973"/>
                  <a:pt x="3981091" y="2844636"/>
                </a:cubicBezTo>
                <a:cubicBezTo>
                  <a:pt x="3809032" y="3069227"/>
                  <a:pt x="3671381" y="3294134"/>
                  <a:pt x="3515838" y="3493622"/>
                </a:cubicBezTo>
                <a:lnTo>
                  <a:pt x="0" y="3493622"/>
                </a:lnTo>
                <a:cubicBezTo>
                  <a:pt x="322797" y="3255319"/>
                  <a:pt x="753225" y="3006225"/>
                  <a:pt x="1039588" y="2855653"/>
                </a:cubicBezTo>
                <a:cubicBezTo>
                  <a:pt x="1608793" y="2556361"/>
                  <a:pt x="2320895" y="2682133"/>
                  <a:pt x="3011607" y="2260742"/>
                </a:cubicBezTo>
                <a:cubicBezTo>
                  <a:pt x="3702319" y="1839351"/>
                  <a:pt x="4743345" y="704097"/>
                  <a:pt x="5183859" y="327307"/>
                </a:cubicBezTo>
                <a:cubicBezTo>
                  <a:pt x="5624373" y="-49483"/>
                  <a:pt x="5298021" y="169239"/>
                  <a:pt x="5654689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587" b="-358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reeform 6"/>
          <p:cNvSpPr>
            <a:spLocks noChangeAspect="1"/>
          </p:cNvSpPr>
          <p:nvPr/>
        </p:nvSpPr>
        <p:spPr>
          <a:xfrm>
            <a:off x="-16099" y="3687047"/>
            <a:ext cx="7842467" cy="3170953"/>
          </a:xfrm>
          <a:custGeom>
            <a:avLst/>
            <a:gdLst/>
            <a:ahLst/>
            <a:cxnLst/>
            <a:rect l="l" t="t" r="r" b="b"/>
            <a:pathLst>
              <a:path w="7842467" h="3170953">
                <a:moveTo>
                  <a:pt x="7823842" y="277"/>
                </a:moveTo>
                <a:cubicBezTo>
                  <a:pt x="7835045" y="1595"/>
                  <a:pt x="7841328" y="7641"/>
                  <a:pt x="7842361" y="19002"/>
                </a:cubicBezTo>
                <a:cubicBezTo>
                  <a:pt x="7858886" y="200780"/>
                  <a:pt x="5943788" y="1811079"/>
                  <a:pt x="5209330" y="2244409"/>
                </a:cubicBezTo>
                <a:cubicBezTo>
                  <a:pt x="4474872" y="2677739"/>
                  <a:pt x="3973605" y="2319691"/>
                  <a:pt x="3435614" y="2618982"/>
                </a:cubicBezTo>
                <a:cubicBezTo>
                  <a:pt x="3233079" y="2731656"/>
                  <a:pt x="3068797" y="2943738"/>
                  <a:pt x="2908195" y="3170953"/>
                </a:cubicBezTo>
                <a:lnTo>
                  <a:pt x="0" y="3170953"/>
                </a:lnTo>
                <a:lnTo>
                  <a:pt x="0" y="776028"/>
                </a:lnTo>
                <a:cubicBezTo>
                  <a:pt x="1166289" y="613480"/>
                  <a:pt x="3872601" y="1279509"/>
                  <a:pt x="5110178" y="1153739"/>
                </a:cubicBezTo>
                <a:cubicBezTo>
                  <a:pt x="6380561" y="1024635"/>
                  <a:pt x="7655784" y="-19492"/>
                  <a:pt x="7823842" y="277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969" b="-512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2225" y="3059113"/>
            <a:ext cx="8456613" cy="1570037"/>
          </a:xfrm>
          <a:custGeom>
            <a:avLst/>
            <a:gdLst/>
            <a:ahLst/>
            <a:cxnLst/>
            <a:rect l="l" t="t" r="r" b="b"/>
            <a:pathLst>
              <a:path w="8456947" h="1571089">
                <a:moveTo>
                  <a:pt x="0" y="0"/>
                </a:moveTo>
                <a:cubicBezTo>
                  <a:pt x="1611706" y="454199"/>
                  <a:pt x="3588859" y="1094241"/>
                  <a:pt x="4747036" y="1155129"/>
                </a:cubicBezTo>
                <a:cubicBezTo>
                  <a:pt x="6492250" y="1246879"/>
                  <a:pt x="7872150" y="386180"/>
                  <a:pt x="8456904" y="101027"/>
                </a:cubicBezTo>
                <a:cubicBezTo>
                  <a:pt x="8468147" y="485807"/>
                  <a:pt x="6305909" y="1468859"/>
                  <a:pt x="4893828" y="1563747"/>
                </a:cubicBezTo>
                <a:cubicBezTo>
                  <a:pt x="3487408" y="1658256"/>
                  <a:pt x="1297507" y="811734"/>
                  <a:pt x="0" y="6724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987550" y="3359150"/>
            <a:ext cx="6365875" cy="3503613"/>
          </a:xfrm>
          <a:custGeom>
            <a:avLst/>
            <a:gdLst/>
            <a:ahLst/>
            <a:cxnLst/>
            <a:rect l="l" t="t" r="r" b="b"/>
            <a:pathLst>
              <a:path w="6365026" h="3502962">
                <a:moveTo>
                  <a:pt x="6365026" y="0"/>
                </a:moveTo>
                <a:cubicBezTo>
                  <a:pt x="5253543" y="680087"/>
                  <a:pt x="4933801" y="2002194"/>
                  <a:pt x="3456899" y="2603614"/>
                </a:cubicBezTo>
                <a:cubicBezTo>
                  <a:pt x="2863405" y="2845295"/>
                  <a:pt x="2292040" y="3169753"/>
                  <a:pt x="1777764" y="3502962"/>
                </a:cubicBezTo>
                <a:lnTo>
                  <a:pt x="0" y="3502962"/>
                </a:lnTo>
                <a:cubicBezTo>
                  <a:pt x="678506" y="2970791"/>
                  <a:pt x="1528335" y="2469456"/>
                  <a:pt x="2406318" y="2390449"/>
                </a:cubicBezTo>
                <a:cubicBezTo>
                  <a:pt x="4154748" y="2233116"/>
                  <a:pt x="5146963" y="537978"/>
                  <a:pt x="636502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 rot="20376920">
            <a:off x="5157788" y="3914775"/>
            <a:ext cx="3749675" cy="2641600"/>
          </a:xfrm>
          <a:custGeom>
            <a:avLst/>
            <a:gdLst/>
            <a:ahLst/>
            <a:cxnLst/>
            <a:rect l="l" t="t" r="r" b="b"/>
            <a:pathLst>
              <a:path w="3749816" h="2641175">
                <a:moveTo>
                  <a:pt x="3749816" y="0"/>
                </a:moveTo>
                <a:cubicBezTo>
                  <a:pt x="2638333" y="680087"/>
                  <a:pt x="2318590" y="2002194"/>
                  <a:pt x="841689" y="2603613"/>
                </a:cubicBezTo>
                <a:lnTo>
                  <a:pt x="757264" y="2641175"/>
                </a:lnTo>
                <a:lnTo>
                  <a:pt x="0" y="2359781"/>
                </a:lnTo>
                <a:cubicBezTo>
                  <a:pt x="1620585" y="2097201"/>
                  <a:pt x="2581273" y="516107"/>
                  <a:pt x="37498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 rot="20993287">
            <a:off x="-195263" y="3262313"/>
            <a:ext cx="9578976" cy="1876425"/>
          </a:xfrm>
          <a:custGeom>
            <a:avLst/>
            <a:gdLst/>
            <a:ahLst/>
            <a:cxnLst/>
            <a:rect l="l" t="t" r="r" b="b"/>
            <a:pathLst>
              <a:path w="9578590" h="1877463">
                <a:moveTo>
                  <a:pt x="9578590" y="0"/>
                </a:moveTo>
                <a:lnTo>
                  <a:pt x="9495765" y="464415"/>
                </a:lnTo>
                <a:cubicBezTo>
                  <a:pt x="9147353" y="518668"/>
                  <a:pt x="8829327" y="583903"/>
                  <a:pt x="8619014" y="678057"/>
                </a:cubicBezTo>
                <a:cubicBezTo>
                  <a:pt x="7946118" y="979301"/>
                  <a:pt x="6541860" y="1738187"/>
                  <a:pt x="5380014" y="1857877"/>
                </a:cubicBezTo>
                <a:cubicBezTo>
                  <a:pt x="4218168" y="1977567"/>
                  <a:pt x="3087734" y="1514397"/>
                  <a:pt x="1647934" y="1396200"/>
                </a:cubicBezTo>
                <a:cubicBezTo>
                  <a:pt x="964515" y="1340096"/>
                  <a:pt x="417416" y="1422097"/>
                  <a:pt x="0" y="1499191"/>
                </a:cubicBezTo>
                <a:lnTo>
                  <a:pt x="211457" y="313501"/>
                </a:lnTo>
                <a:cubicBezTo>
                  <a:pt x="246252" y="313712"/>
                  <a:pt x="280939" y="317251"/>
                  <a:pt x="315776" y="321204"/>
                </a:cubicBezTo>
                <a:cubicBezTo>
                  <a:pt x="1560545" y="462463"/>
                  <a:pt x="3379939" y="1376283"/>
                  <a:pt x="4716444" y="1522424"/>
                </a:cubicBezTo>
                <a:cubicBezTo>
                  <a:pt x="6052948" y="1668566"/>
                  <a:pt x="7625960" y="950740"/>
                  <a:pt x="8609241" y="644515"/>
                </a:cubicBezTo>
                <a:cubicBezTo>
                  <a:pt x="8943406" y="494662"/>
                  <a:pt x="9272971" y="251320"/>
                  <a:pt x="957859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07950" y="188913"/>
            <a:ext cx="4464050" cy="1266825"/>
            <a:chOff x="323528" y="5133389"/>
            <a:chExt cx="4464496" cy="1267103"/>
          </a:xfrm>
        </p:grpSpPr>
        <p:sp>
          <p:nvSpPr>
            <p:cNvPr id="13" name="TextBox 12"/>
            <p:cNvSpPr txBox="1"/>
            <p:nvPr userDrawn="1"/>
          </p:nvSpPr>
          <p:spPr>
            <a:xfrm>
              <a:off x="323528" y="5133389"/>
              <a:ext cx="4464496" cy="9233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5400" b="1" spc="-3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</a:t>
              </a:r>
              <a:r>
                <a:rPr lang="en-GB" sz="5400" b="1" spc="-15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</a:t>
              </a:r>
              <a:r>
                <a:rPr lang="en-GB" sz="5400" b="1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RI</a:t>
              </a:r>
              <a:r>
                <a:rPr lang="en-GB" sz="5400" b="1" spc="6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5400" b="1" spc="-300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</a:t>
              </a:r>
              <a:r>
                <a:rPr lang="en-GB" sz="5400" b="1" dirty="0">
                  <a:ln w="3175">
                    <a:solidFill>
                      <a:srgbClr val="7099AF">
                        <a:lumMod val="50000"/>
                        <a:alpha val="72000"/>
                      </a:srgbClr>
                    </a:solidFill>
                  </a:ln>
                  <a:solidFill>
                    <a:srgbClr val="7099AF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323528" y="5877272"/>
              <a:ext cx="2664296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400" b="1" dirty="0">
                  <a:ln w="3175">
                    <a:solidFill>
                      <a:srgbClr val="7099AF">
                        <a:lumMod val="40000"/>
                        <a:lumOff val="60000"/>
                        <a:alpha val="48000"/>
                      </a:srgbClr>
                    </a:solidFill>
                  </a:ln>
                  <a:solidFill>
                    <a:srgbClr val="7099AF">
                      <a:lumMod val="50000"/>
                    </a:srgbClr>
                  </a:solidFill>
                </a:rPr>
                <a:t>Partnership in Statistics for Development in the 21</a:t>
              </a:r>
              <a:r>
                <a:rPr lang="en-GB" sz="1400" b="1" baseline="30000" dirty="0">
                  <a:ln w="3175">
                    <a:solidFill>
                      <a:srgbClr val="7099AF">
                        <a:lumMod val="40000"/>
                        <a:lumOff val="60000"/>
                        <a:alpha val="48000"/>
                      </a:srgbClr>
                    </a:solidFill>
                  </a:ln>
                  <a:solidFill>
                    <a:srgbClr val="7099AF">
                      <a:lumMod val="50000"/>
                    </a:srgbClr>
                  </a:solidFill>
                </a:rPr>
                <a:t>st</a:t>
              </a:r>
              <a:r>
                <a:rPr lang="en-GB" sz="1400" b="1" dirty="0">
                  <a:ln w="3175">
                    <a:solidFill>
                      <a:srgbClr val="7099AF">
                        <a:lumMod val="40000"/>
                        <a:lumOff val="60000"/>
                        <a:alpha val="48000"/>
                      </a:srgbClr>
                    </a:solidFill>
                  </a:ln>
                  <a:solidFill>
                    <a:srgbClr val="7099AF">
                      <a:lumMod val="50000"/>
                    </a:srgbClr>
                  </a:solidFill>
                </a:rPr>
                <a:t> Century</a:t>
              </a:r>
            </a:p>
          </p:txBody>
        </p:sp>
      </p:grpSp>
      <p:sp>
        <p:nvSpPr>
          <p:cNvPr id="15" name="Freeform 14"/>
          <p:cNvSpPr/>
          <p:nvPr/>
        </p:nvSpPr>
        <p:spPr>
          <a:xfrm rot="16794567" flipH="1">
            <a:off x="8274844" y="2553494"/>
            <a:ext cx="960437" cy="688975"/>
          </a:xfrm>
          <a:custGeom>
            <a:avLst/>
            <a:gdLst/>
            <a:ahLst/>
            <a:cxnLst/>
            <a:rect l="l" t="t" r="r" b="b"/>
            <a:pathLst>
              <a:path w="960801" h="688270">
                <a:moveTo>
                  <a:pt x="0" y="654999"/>
                </a:moveTo>
                <a:lnTo>
                  <a:pt x="190450" y="688270"/>
                </a:lnTo>
                <a:cubicBezTo>
                  <a:pt x="411499" y="427528"/>
                  <a:pt x="653577" y="187982"/>
                  <a:pt x="960801" y="0"/>
                </a:cubicBezTo>
                <a:cubicBezTo>
                  <a:pt x="626442" y="147675"/>
                  <a:pt x="314127" y="385256"/>
                  <a:pt x="0" y="654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6" name="Freeform 15"/>
          <p:cNvSpPr/>
          <p:nvPr/>
        </p:nvSpPr>
        <p:spPr>
          <a:xfrm rot="19578799" flipH="1">
            <a:off x="8194675" y="2894013"/>
            <a:ext cx="1095375" cy="209550"/>
          </a:xfrm>
          <a:custGeom>
            <a:avLst/>
            <a:gdLst/>
            <a:ahLst/>
            <a:cxnLst/>
            <a:rect l="l" t="t" r="r" b="b"/>
            <a:pathLst>
              <a:path w="1095276" h="210291">
                <a:moveTo>
                  <a:pt x="0" y="6434"/>
                </a:moveTo>
                <a:lnTo>
                  <a:pt x="135887" y="210291"/>
                </a:lnTo>
                <a:cubicBezTo>
                  <a:pt x="555246" y="122749"/>
                  <a:pt x="888484" y="81529"/>
                  <a:pt x="1095276" y="110526"/>
                </a:cubicBezTo>
                <a:cubicBezTo>
                  <a:pt x="666824" y="-8761"/>
                  <a:pt x="352063" y="-7573"/>
                  <a:pt x="0" y="64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 rot="17744700" flipH="1">
            <a:off x="8337550" y="2749551"/>
            <a:ext cx="827087" cy="595312"/>
          </a:xfrm>
          <a:custGeom>
            <a:avLst/>
            <a:gdLst/>
            <a:ahLst/>
            <a:cxnLst/>
            <a:rect l="l" t="t" r="r" b="b"/>
            <a:pathLst>
              <a:path w="827233" h="594638">
                <a:moveTo>
                  <a:pt x="0" y="534059"/>
                </a:moveTo>
                <a:lnTo>
                  <a:pt x="125622" y="594638"/>
                </a:lnTo>
                <a:cubicBezTo>
                  <a:pt x="330882" y="371093"/>
                  <a:pt x="555375" y="166342"/>
                  <a:pt x="827233" y="0"/>
                </a:cubicBezTo>
                <a:cubicBezTo>
                  <a:pt x="542768" y="125640"/>
                  <a:pt x="270619" y="314392"/>
                  <a:pt x="0" y="53405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57200" y="145574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8" name="Subtitle 2"/>
          <p:cNvSpPr>
            <a:spLocks noGrp="1"/>
          </p:cNvSpPr>
          <p:nvPr>
            <p:ph type="subTitle" idx="1"/>
          </p:nvPr>
        </p:nvSpPr>
        <p:spPr>
          <a:xfrm>
            <a:off x="1439652" y="2673476"/>
            <a:ext cx="6400800" cy="874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90408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5" name="Freeform 4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Freeform 10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A2D1A81E-53AC-429F-A9BC-45A32266DC4B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 marL="742950" indent="-285750">
              <a:buClr>
                <a:schemeClr val="accent3"/>
              </a:buClr>
              <a:buSzPct val="80000"/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5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1600200" indent="-228600"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316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5" name="Freeform 4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Freeform 10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F502A1A0-D284-43C4-A285-7F657E5BC033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6297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6" name="Freeform 5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1" name="Freeform 10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2" name="Freeform 11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AE052224-1C93-4B76-B3A3-D199BAD1CE23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876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8" name="Freeform 7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1" name="Freeform 10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2" name="Freeform 11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3" name="Freeform 12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4" name="Freeform 13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5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61F48B4-8CD4-4C36-BA0F-CDAAD45E827F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736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4" name="Freeform 3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5" name="Freeform 4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1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DAFD0003-0668-4A85-B3EB-1ECB03855EE1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289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3" name="Freeform 2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4" name="Freeform 3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5" name="Freeform 4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0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FB10E5-A21F-4D5D-8C4F-338206D33C3E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58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6" name="Freeform 5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1" name="Freeform 10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2" name="Freeform 11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EC9DD19D-BA81-49AF-A865-D19C9EC66705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7389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6" name="Freeform 5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1" name="Freeform 10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2" name="Freeform 11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9BAC240F-0F1A-4F7A-A233-12638ACA2895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731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5" name="Freeform 4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Freeform 10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65B32457-B45C-41FF-8A94-8747C0637CCD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38381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544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415088" y="4651375"/>
            <a:ext cx="3314700" cy="2319338"/>
            <a:chOff x="6414938" y="4651200"/>
            <a:chExt cx="3315009" cy="2319397"/>
          </a:xfrm>
        </p:grpSpPr>
        <p:sp>
          <p:nvSpPr>
            <p:cNvPr id="5" name="Freeform 4"/>
            <p:cNvSpPr/>
            <p:nvPr userDrawn="1"/>
          </p:nvSpPr>
          <p:spPr>
            <a:xfrm rot="20905490">
              <a:off x="6414938" y="5991084"/>
              <a:ext cx="2190954" cy="914423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 rot="20298777">
              <a:off x="6764221" y="4903619"/>
              <a:ext cx="2965726" cy="1749470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20905490">
              <a:off x="7383403" y="6065699"/>
              <a:ext cx="1178035" cy="904898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19682410">
              <a:off x="7786666" y="6135551"/>
              <a:ext cx="906547" cy="708043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6100057" flipH="1">
              <a:off x="8286817" y="4779757"/>
              <a:ext cx="1255745" cy="998630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10" name="Freeform 9"/>
            <p:cNvSpPr/>
            <p:nvPr userDrawn="1"/>
          </p:nvSpPr>
          <p:spPr>
            <a:xfrm rot="18884289" flipH="1">
              <a:off x="8217762" y="5293351"/>
              <a:ext cx="1474825" cy="288952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11" name="Freeform 10"/>
            <p:cNvSpPr/>
            <p:nvPr userDrawn="1"/>
          </p:nvSpPr>
          <p:spPr>
            <a:xfrm rot="17050190" flipH="1">
              <a:off x="8416206" y="5052025"/>
              <a:ext cx="1090640" cy="870031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sp>
        <p:nvSpPr>
          <p:cNvPr id="12" name="Slide Number Placeholder 5"/>
          <p:cNvSpPr txBox="1">
            <a:spLocks/>
          </p:cNvSpPr>
          <p:nvPr/>
        </p:nvSpPr>
        <p:spPr>
          <a:xfrm>
            <a:off x="7010400" y="6381750"/>
            <a:ext cx="20256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ACCFF664-E5DB-43AF-B7C9-A122FF264723}" type="slidenum">
              <a:rPr lang="en-GB" smtClean="0">
                <a:solidFill>
                  <a:prstClr val="black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221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221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310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08275" y="1943100"/>
            <a:ext cx="7418388" cy="4821238"/>
            <a:chOff x="2708755" y="1942873"/>
            <a:chExt cx="7418651" cy="4821268"/>
          </a:xfrm>
        </p:grpSpPr>
        <p:sp>
          <p:nvSpPr>
            <p:cNvPr id="3" name="Freeform 2"/>
            <p:cNvSpPr/>
            <p:nvPr userDrawn="1"/>
          </p:nvSpPr>
          <p:spPr>
            <a:xfrm rot="20905490">
              <a:off x="2708755" y="4665453"/>
              <a:ext cx="4613439" cy="1933587"/>
            </a:xfrm>
            <a:custGeom>
              <a:avLst/>
              <a:gdLst/>
              <a:ahLst/>
              <a:cxnLst/>
              <a:rect l="l" t="t" r="r" b="b"/>
              <a:pathLst>
                <a:path w="4612898" h="1934114">
                  <a:moveTo>
                    <a:pt x="4612898" y="0"/>
                  </a:moveTo>
                  <a:cubicBezTo>
                    <a:pt x="4471153" y="631508"/>
                    <a:pt x="3026525" y="1288311"/>
                    <a:pt x="920761" y="1934114"/>
                  </a:cubicBezTo>
                  <a:lnTo>
                    <a:pt x="0" y="1745525"/>
                  </a:lnTo>
                  <a:cubicBezTo>
                    <a:pt x="2218770" y="1311355"/>
                    <a:pt x="3806955" y="547091"/>
                    <a:pt x="46128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4" name="Freeform 3"/>
            <p:cNvSpPr/>
            <p:nvPr userDrawn="1"/>
          </p:nvSpPr>
          <p:spPr>
            <a:xfrm rot="20298777">
              <a:off x="3319965" y="1942873"/>
              <a:ext cx="6807441" cy="4051325"/>
            </a:xfrm>
            <a:custGeom>
              <a:avLst/>
              <a:gdLst/>
              <a:ahLst/>
              <a:cxnLst/>
              <a:rect l="l" t="t" r="r" b="b"/>
              <a:pathLst>
                <a:path w="6807604" h="4050863">
                  <a:moveTo>
                    <a:pt x="6807604" y="0"/>
                  </a:moveTo>
                  <a:lnTo>
                    <a:pt x="6445805" y="909760"/>
                  </a:lnTo>
                  <a:cubicBezTo>
                    <a:pt x="5504152" y="1280980"/>
                    <a:pt x="4501723" y="1967179"/>
                    <a:pt x="3620478" y="2413270"/>
                  </a:cubicBezTo>
                  <a:cubicBezTo>
                    <a:pt x="2551768" y="2954257"/>
                    <a:pt x="1889175" y="3508835"/>
                    <a:pt x="677057" y="4050863"/>
                  </a:cubicBezTo>
                  <a:lnTo>
                    <a:pt x="0" y="3781606"/>
                  </a:lnTo>
                  <a:cubicBezTo>
                    <a:pt x="1279027" y="3381413"/>
                    <a:pt x="2376245" y="2724439"/>
                    <a:pt x="3600088" y="2343294"/>
                  </a:cubicBezTo>
                  <a:cubicBezTo>
                    <a:pt x="4755266" y="1825268"/>
                    <a:pt x="5884083" y="771732"/>
                    <a:pt x="680760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5" name="Freeform 4"/>
            <p:cNvSpPr/>
            <p:nvPr userDrawn="1"/>
          </p:nvSpPr>
          <p:spPr>
            <a:xfrm rot="20905490">
              <a:off x="4969435" y="4481302"/>
              <a:ext cx="2343233" cy="2282839"/>
            </a:xfrm>
            <a:custGeom>
              <a:avLst/>
              <a:gdLst/>
              <a:ahLst/>
              <a:cxnLst/>
              <a:rect l="l" t="t" r="r" b="b"/>
              <a:pathLst>
                <a:path w="2343018" h="2282977">
                  <a:moveTo>
                    <a:pt x="2343018" y="0"/>
                  </a:moveTo>
                  <a:cubicBezTo>
                    <a:pt x="1490377" y="553923"/>
                    <a:pt x="1163474" y="1478519"/>
                    <a:pt x="588039" y="2282977"/>
                  </a:cubicBezTo>
                  <a:lnTo>
                    <a:pt x="0" y="2162536"/>
                  </a:lnTo>
                  <a:cubicBezTo>
                    <a:pt x="860888" y="1346680"/>
                    <a:pt x="1407171" y="413330"/>
                    <a:pt x="23430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5"/>
            <p:cNvSpPr/>
            <p:nvPr userDrawn="1"/>
          </p:nvSpPr>
          <p:spPr>
            <a:xfrm rot="19682410">
              <a:off x="5485391" y="4709903"/>
              <a:ext cx="2243217" cy="1873262"/>
            </a:xfrm>
            <a:custGeom>
              <a:avLst/>
              <a:gdLst/>
              <a:ahLst/>
              <a:cxnLst/>
              <a:rect l="l" t="t" r="r" b="b"/>
              <a:pathLst>
                <a:path w="2243186" h="1873174">
                  <a:moveTo>
                    <a:pt x="2243186" y="0"/>
                  </a:moveTo>
                  <a:cubicBezTo>
                    <a:pt x="1483350" y="464923"/>
                    <a:pt x="883054" y="1213103"/>
                    <a:pt x="334813" y="1873174"/>
                  </a:cubicBezTo>
                  <a:lnTo>
                    <a:pt x="0" y="1664285"/>
                  </a:lnTo>
                  <a:cubicBezTo>
                    <a:pt x="736908" y="1035373"/>
                    <a:pt x="1477611" y="338127"/>
                    <a:pt x="22431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6"/>
            <p:cNvSpPr/>
            <p:nvPr userDrawn="1"/>
          </p:nvSpPr>
          <p:spPr>
            <a:xfrm rot="16100057" flipH="1">
              <a:off x="7018207" y="2081749"/>
              <a:ext cx="2170127" cy="2146376"/>
            </a:xfrm>
            <a:custGeom>
              <a:avLst/>
              <a:gdLst/>
              <a:ahLst/>
              <a:cxnLst/>
              <a:rect l="l" t="t" r="r" b="b"/>
              <a:pathLst>
                <a:path w="2169303" h="2146521">
                  <a:moveTo>
                    <a:pt x="0" y="2146521"/>
                  </a:moveTo>
                  <a:lnTo>
                    <a:pt x="294387" y="2137960"/>
                  </a:lnTo>
                  <a:cubicBezTo>
                    <a:pt x="829312" y="1345591"/>
                    <a:pt x="1359124" y="495728"/>
                    <a:pt x="2169303" y="0"/>
                  </a:cubicBezTo>
                  <a:cubicBezTo>
                    <a:pt x="1361693" y="356695"/>
                    <a:pt x="711630" y="1298128"/>
                    <a:pt x="0" y="21465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  <p:sp>
          <p:nvSpPr>
            <p:cNvPr id="8" name="Freeform 7"/>
            <p:cNvSpPr/>
            <p:nvPr userDrawn="1"/>
          </p:nvSpPr>
          <p:spPr>
            <a:xfrm rot="18884289" flipH="1">
              <a:off x="6795958" y="3167627"/>
              <a:ext cx="2754330" cy="730276"/>
            </a:xfrm>
            <a:custGeom>
              <a:avLst/>
              <a:gdLst/>
              <a:ahLst/>
              <a:cxnLst/>
              <a:rect l="l" t="t" r="r" b="b"/>
              <a:pathLst>
                <a:path w="2753198" h="729256">
                  <a:moveTo>
                    <a:pt x="0" y="367145"/>
                  </a:moveTo>
                  <a:lnTo>
                    <a:pt x="365436" y="729256"/>
                  </a:lnTo>
                  <a:cubicBezTo>
                    <a:pt x="1424220" y="398577"/>
                    <a:pt x="2258941" y="44386"/>
                    <a:pt x="2753198" y="113692"/>
                  </a:cubicBezTo>
                  <a:cubicBezTo>
                    <a:pt x="1664059" y="-189538"/>
                    <a:pt x="946190" y="190170"/>
                    <a:pt x="0" y="367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Freeform 8"/>
            <p:cNvSpPr/>
            <p:nvPr userDrawn="1"/>
          </p:nvSpPr>
          <p:spPr>
            <a:xfrm rot="17050190" flipH="1">
              <a:off x="7342855" y="2808039"/>
              <a:ext cx="1609735" cy="1866966"/>
            </a:xfrm>
            <a:custGeom>
              <a:avLst/>
              <a:gdLst/>
              <a:ahLst/>
              <a:cxnLst/>
              <a:rect l="l" t="t" r="r" b="b"/>
              <a:pathLst>
                <a:path w="1609950" h="1866808">
                  <a:moveTo>
                    <a:pt x="0" y="1757425"/>
                  </a:moveTo>
                  <a:lnTo>
                    <a:pt x="433237" y="1866808"/>
                  </a:lnTo>
                  <a:cubicBezTo>
                    <a:pt x="756201" y="1176317"/>
                    <a:pt x="895711" y="437023"/>
                    <a:pt x="1609950" y="0"/>
                  </a:cubicBezTo>
                  <a:cubicBezTo>
                    <a:pt x="885948" y="319769"/>
                    <a:pt x="538913" y="1068496"/>
                    <a:pt x="0" y="17574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FFFFFF"/>
                </a:solidFill>
              </a:endParaRPr>
            </a:p>
          </p:txBody>
        </p:sp>
      </p:grpSp>
      <p:pic>
        <p:nvPicPr>
          <p:cNvPr id="10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013325"/>
            <a:ext cx="368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476875"/>
            <a:ext cx="368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5940425"/>
            <a:ext cx="368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671513" y="5013325"/>
            <a:ext cx="3240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>
                <a:solidFill>
                  <a:prstClr val="black"/>
                </a:solidFill>
              </a:rPr>
              <a:t>twitter.com/ContactPARIS21</a:t>
            </a: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671513" y="5475288"/>
            <a:ext cx="3756471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prstClr val="black"/>
                </a:solidFill>
              </a:rPr>
              <a:t>facebook.com/ContactPARIS21</a:t>
            </a:r>
          </a:p>
        </p:txBody>
      </p: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671513" y="5940425"/>
            <a:ext cx="32400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>
                <a:solidFill>
                  <a:prstClr val="black"/>
                </a:solidFill>
              </a:rPr>
              <a:t>youtube.com/PARIS21OECD</a:t>
            </a: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107950" y="3013075"/>
            <a:ext cx="351631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b="1">
                <a:solidFill>
                  <a:prstClr val="black"/>
                </a:solidFill>
              </a:rPr>
              <a:t>PARIS21 Secretariat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>
                <a:solidFill>
                  <a:prstClr val="black"/>
                </a:solidFill>
              </a:rPr>
              <a:t>OECD/DCD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>
                <a:solidFill>
                  <a:prstClr val="black"/>
                </a:solidFill>
              </a:rPr>
              <a:t>4 Quai du Point du Jour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>
                <a:solidFill>
                  <a:prstClr val="black"/>
                </a:solidFill>
              </a:rPr>
              <a:t>92100 Boulogne-Billancourt, France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>
                <a:solidFill>
                  <a:prstClr val="black"/>
                </a:solidFill>
                <a:hlinkClick r:id="rId5"/>
              </a:rPr>
              <a:t>contact@paris21.org</a:t>
            </a:r>
            <a:endParaRPr lang="en-GB" altLang="en-US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>
                <a:solidFill>
                  <a:prstClr val="black"/>
                </a:solidFill>
                <a:hlinkClick r:id="rId6"/>
              </a:rPr>
              <a:t>www.paris21.org</a:t>
            </a:r>
            <a:endParaRPr lang="en-GB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82415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0774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64578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ln w="3175">
            <a:solidFill>
              <a:schemeClr val="accent5">
                <a:lumMod val="50000"/>
                <a:alpha val="30000"/>
              </a:schemeClr>
            </a:solidFill>
          </a:ln>
          <a:solidFill>
            <a:srgbClr val="7099A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7099AF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7099AF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7099AF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7099AF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7099AF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7099AF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7099AF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7099AF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9E7346"/>
        </a:buClr>
        <a:buSzPct val="80000"/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7099AF"/>
        </a:buClr>
        <a:buSzPct val="80000"/>
        <a:buFont typeface="Courier New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9E7346"/>
        </a:buClr>
        <a:buSzPct val="90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dr.infocubed.com/Innovation.aspx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1944216"/>
          </a:xfrm>
        </p:spPr>
        <p:txBody>
          <a:bodyPr>
            <a:noAutofit/>
          </a:bodyPr>
          <a:lstStyle/>
          <a:p>
            <a:r>
              <a:rPr lang="en-US" sz="3600" b="1" cap="small" dirty="0" smtClean="0">
                <a:solidFill>
                  <a:schemeClr val="tx2">
                    <a:lumMod val="25000"/>
                  </a:schemeClr>
                </a:solidFill>
              </a:rPr>
              <a:t>Are Innovations </a:t>
            </a:r>
            <a:r>
              <a:rPr lang="en-US" sz="3600" b="1" cap="small" dirty="0">
                <a:solidFill>
                  <a:schemeClr val="tx2">
                    <a:lumMod val="25000"/>
                  </a:schemeClr>
                </a:solidFill>
              </a:rPr>
              <a:t>in </a:t>
            </a:r>
            <a:r>
              <a:rPr lang="en-US" sz="3600" b="1" cap="small" dirty="0" smtClean="0">
                <a:solidFill>
                  <a:schemeClr val="tx2">
                    <a:lumMod val="25000"/>
                  </a:schemeClr>
                </a:solidFill>
              </a:rPr>
              <a:t>Statistical Operations Shortcuts to make Data Revolution </a:t>
            </a:r>
            <a:r>
              <a:rPr lang="en-US" sz="3600" b="1" cap="small" dirty="0">
                <a:solidFill>
                  <a:schemeClr val="tx2">
                    <a:lumMod val="25000"/>
                  </a:schemeClr>
                </a:solidFill>
              </a:rPr>
              <a:t>H</a:t>
            </a:r>
            <a:r>
              <a:rPr lang="en-US" sz="3600" b="1" cap="small" dirty="0" smtClean="0">
                <a:solidFill>
                  <a:schemeClr val="tx2">
                    <a:lumMod val="25000"/>
                  </a:schemeClr>
                </a:solidFill>
              </a:rPr>
              <a:t>appen</a:t>
            </a:r>
            <a:r>
              <a:rPr lang="en-US" sz="3600" b="1" dirty="0" smtClean="0">
                <a:solidFill>
                  <a:schemeClr val="tx2">
                    <a:lumMod val="25000"/>
                  </a:schemeClr>
                </a:solidFill>
              </a:rPr>
              <a:t>?</a:t>
            </a:r>
            <a:endParaRPr lang="en-GB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4221088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Shelton KANYANDA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3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251520" y="1196752"/>
            <a:ext cx="8640960" cy="4392488"/>
          </a:xfrm>
          <a:prstGeom prst="rect">
            <a:avLst/>
          </a:prstGeom>
        </p:spPr>
        <p:txBody>
          <a:bodyPr/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600" dirty="0" smtClean="0"/>
              <a:t>Innovations in </a:t>
            </a:r>
            <a:r>
              <a:rPr lang="en-GB" sz="3600" dirty="0"/>
              <a:t>s</a:t>
            </a:r>
            <a:r>
              <a:rPr lang="en-GB" sz="3600" dirty="0" smtClean="0"/>
              <a:t>tatistical operations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GB" sz="3600" dirty="0" smtClean="0"/>
              <a:t>What does it take to embrace innovations</a:t>
            </a:r>
          </a:p>
          <a:p>
            <a:pPr marL="457200" lvl="0" indent="-457200">
              <a:buFont typeface="+mj-lt"/>
              <a:buAutoNum type="arabicPeriod"/>
            </a:pPr>
            <a:endParaRPr lang="en-GB" sz="3600" dirty="0"/>
          </a:p>
          <a:p>
            <a:endParaRPr lang="en-US" sz="2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1"/>
            <a:ext cx="9144000" cy="126876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ln w="3175">
                  <a:solidFill>
                    <a:schemeClr val="accent5">
                      <a:lumMod val="50000"/>
                      <a:alpha val="30000"/>
                    </a:schemeClr>
                  </a:solidFill>
                </a:ln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Contents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3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77069" y="882427"/>
            <a:ext cx="8424936" cy="4392488"/>
          </a:xfrm>
          <a:prstGeom prst="rect">
            <a:avLst/>
          </a:prstGeom>
        </p:spPr>
        <p:txBody>
          <a:bodyPr/>
          <a:lstStyle/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Innovations may cover 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6"/>
                </a:solidFill>
              </a:rPr>
              <a:t>Institutional</a:t>
            </a:r>
            <a:r>
              <a:rPr lang="en-GB" sz="2800" dirty="0"/>
              <a:t>: </a:t>
            </a:r>
            <a:r>
              <a:rPr lang="en-GB" sz="2800" dirty="0" smtClean="0"/>
              <a:t>legislation</a:t>
            </a:r>
            <a:r>
              <a:rPr lang="en-GB" sz="2800" smtClean="0"/>
              <a:t>, </a:t>
            </a:r>
            <a:r>
              <a:rPr lang="en-GB" sz="2800" smtClean="0"/>
              <a:t>NSDS, digital </a:t>
            </a:r>
            <a:r>
              <a:rPr lang="en-GB" sz="2800" dirty="0"/>
              <a:t>activism, humanitarian response, open data </a:t>
            </a:r>
            <a:r>
              <a:rPr lang="en-GB" sz="2800" dirty="0" err="1"/>
              <a:t>etc</a:t>
            </a:r>
            <a:r>
              <a:rPr lang="en-GB" sz="2800" dirty="0"/>
              <a:t> 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6"/>
                </a:solidFill>
              </a:rPr>
              <a:t>Organizational</a:t>
            </a:r>
            <a:r>
              <a:rPr lang="en-GB" sz="2800" dirty="0"/>
              <a:t>: data management, skills development, standards, PPPs, crowdsourcing </a:t>
            </a:r>
            <a:r>
              <a:rPr lang="en-GB" sz="2800" dirty="0" err="1"/>
              <a:t>etc</a:t>
            </a:r>
            <a:endParaRPr lang="en-GB" sz="2800" dirty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accent6"/>
                </a:solidFill>
              </a:rPr>
              <a:t>Technological</a:t>
            </a:r>
            <a:r>
              <a:rPr lang="en-GB" sz="2800" dirty="0" smtClean="0"/>
              <a:t>: technical infrastructure, web scraping, mobile data collection, visual analytics </a:t>
            </a:r>
            <a:r>
              <a:rPr lang="en-GB" sz="2800" dirty="0" err="1" smtClean="0"/>
              <a:t>etc</a:t>
            </a:r>
            <a:endParaRPr lang="en-GB" sz="2800" dirty="0" smtClean="0"/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Innovations can be used </a:t>
            </a:r>
            <a:r>
              <a:rPr lang="en-GB" sz="2800" dirty="0"/>
              <a:t>to improve </a:t>
            </a:r>
            <a:endParaRPr lang="en-GB" sz="2800" dirty="0" smtClean="0"/>
          </a:p>
          <a:p>
            <a:pPr marL="914400" lvl="1" indent="-4572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financing</a:t>
            </a:r>
            <a:r>
              <a:rPr lang="en-GB" sz="2800" dirty="0"/>
              <a:t>, collection, compilation, </a:t>
            </a:r>
            <a:r>
              <a:rPr lang="en-GB" sz="2800" dirty="0" smtClean="0"/>
              <a:t>dissemination, sharing </a:t>
            </a:r>
            <a:r>
              <a:rPr lang="en-GB" sz="2800" dirty="0"/>
              <a:t>and other uses of </a:t>
            </a:r>
            <a:r>
              <a:rPr lang="en-GB" sz="2800" dirty="0" smtClean="0"/>
              <a:t>data </a:t>
            </a:r>
            <a:endParaRPr lang="en-GB" sz="2800" dirty="0"/>
          </a:p>
          <a:p>
            <a:pPr lvl="0"/>
            <a:r>
              <a:rPr lang="en-GB" sz="4400" dirty="0" smtClean="0"/>
              <a:t> </a:t>
            </a:r>
          </a:p>
          <a:p>
            <a:pPr marL="457200" lvl="0" indent="-457200">
              <a:buFont typeface="+mj-lt"/>
              <a:buAutoNum type="arabicPeriod"/>
            </a:pPr>
            <a:endParaRPr lang="en-GB" sz="4400" dirty="0"/>
          </a:p>
          <a:p>
            <a:endParaRPr lang="en-US" sz="32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"/>
            <a:ext cx="9144000" cy="1052735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ln w="3175">
                  <a:solidFill>
                    <a:schemeClr val="accent5">
                      <a:lumMod val="50000"/>
                      <a:alpha val="30000"/>
                    </a:schemeClr>
                  </a:solidFill>
                </a:ln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Innovations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 statistics operations</a:t>
            </a:r>
          </a:p>
        </p:txBody>
      </p:sp>
    </p:spTree>
    <p:extLst>
      <p:ext uri="{BB962C8B-B14F-4D97-AF65-F5344CB8AC3E}">
        <p14:creationId xmlns:p14="http://schemas.microsoft.com/office/powerpoint/2010/main" val="122307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77069" y="720502"/>
            <a:ext cx="8424936" cy="4392488"/>
          </a:xfrm>
          <a:prstGeom prst="rect">
            <a:avLst/>
          </a:prstGeom>
        </p:spPr>
        <p:txBody>
          <a:bodyPr/>
          <a:lstStyle/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Innovations bring solutions </a:t>
            </a:r>
            <a:r>
              <a:rPr lang="en-GB" sz="2800" dirty="0"/>
              <a:t>that can </a:t>
            </a:r>
            <a:endParaRPr lang="en-GB" sz="2800" dirty="0" smtClean="0"/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fill </a:t>
            </a:r>
            <a:r>
              <a:rPr lang="en-GB" sz="2800" dirty="0"/>
              <a:t>data </a:t>
            </a:r>
            <a:r>
              <a:rPr lang="en-GB" sz="2800" dirty="0" smtClean="0"/>
              <a:t>gaps 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reduce </a:t>
            </a:r>
            <a:r>
              <a:rPr lang="en-GB" sz="2800" dirty="0"/>
              <a:t>costs </a:t>
            </a:r>
            <a:r>
              <a:rPr lang="en-GB" sz="2800" dirty="0" smtClean="0"/>
              <a:t>&amp; 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improve efficiency</a:t>
            </a:r>
          </a:p>
          <a:p>
            <a:pPr marL="342900" indent="-3429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Innovations include: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using </a:t>
            </a:r>
            <a:r>
              <a:rPr lang="en-GB" sz="2800" dirty="0"/>
              <a:t>hand held devices for collecting </a:t>
            </a:r>
            <a:r>
              <a:rPr lang="en-GB" sz="2800" dirty="0" smtClean="0"/>
              <a:t>data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satellite </a:t>
            </a:r>
            <a:r>
              <a:rPr lang="en-GB" sz="2800" dirty="0"/>
              <a:t>imagery for estimating </a:t>
            </a:r>
            <a:r>
              <a:rPr lang="en-GB" sz="2800" dirty="0" err="1" smtClean="0"/>
              <a:t>hhold</a:t>
            </a:r>
            <a:r>
              <a:rPr lang="en-GB" sz="2800" dirty="0" smtClean="0"/>
              <a:t> income levels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use </a:t>
            </a:r>
            <a:r>
              <a:rPr lang="en-GB" sz="2800" dirty="0"/>
              <a:t>of alternative sources of </a:t>
            </a:r>
            <a:r>
              <a:rPr lang="en-GB" sz="2800" dirty="0" smtClean="0"/>
              <a:t>data ‘big </a:t>
            </a:r>
            <a:r>
              <a:rPr lang="en-GB" sz="2800" dirty="0"/>
              <a:t>data’ to complement official </a:t>
            </a:r>
            <a:r>
              <a:rPr lang="en-GB" sz="2800" dirty="0" smtClean="0"/>
              <a:t>statistics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dissemination platforms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open </a:t>
            </a:r>
            <a:r>
              <a:rPr lang="en-GB" sz="2800" dirty="0"/>
              <a:t>data </a:t>
            </a:r>
            <a:r>
              <a:rPr lang="en-GB" sz="2800" dirty="0" smtClean="0"/>
              <a:t>initiatives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data </a:t>
            </a:r>
            <a:r>
              <a:rPr lang="en-GB" sz="2800" dirty="0"/>
              <a:t>exchange </a:t>
            </a:r>
            <a:r>
              <a:rPr lang="en-GB" sz="2800" dirty="0" smtClean="0"/>
              <a:t>standards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other </a:t>
            </a:r>
            <a:r>
              <a:rPr lang="en-GB" sz="2800" dirty="0"/>
              <a:t>uses of </a:t>
            </a:r>
            <a:r>
              <a:rPr lang="en-GB" sz="2800" dirty="0" smtClean="0"/>
              <a:t>software</a:t>
            </a:r>
          </a:p>
          <a:p>
            <a:pPr marL="800100" lvl="1" indent="-34290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GB" sz="2800" dirty="0" smtClean="0"/>
              <a:t>….</a:t>
            </a:r>
            <a:endParaRPr lang="en-GB" sz="2800" dirty="0"/>
          </a:p>
          <a:p>
            <a:pPr lvl="0"/>
            <a:r>
              <a:rPr lang="en-GB" sz="2800" dirty="0" smtClean="0"/>
              <a:t> </a:t>
            </a:r>
          </a:p>
          <a:p>
            <a:pPr marL="457200" lvl="0" indent="-457200">
              <a:buFont typeface="+mj-lt"/>
              <a:buAutoNum type="arabicPeriod"/>
            </a:pPr>
            <a:endParaRPr lang="en-GB" sz="2800" dirty="0"/>
          </a:p>
          <a:p>
            <a:endParaRPr lang="en-US" sz="2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"/>
            <a:ext cx="9144000" cy="1052735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ln w="3175">
                  <a:solidFill>
                    <a:schemeClr val="accent5">
                      <a:lumMod val="50000"/>
                      <a:alpha val="30000"/>
                    </a:schemeClr>
                  </a:solidFill>
                </a:ln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cs typeface="Tahoma" pitchFamily="34" charset="0"/>
              </a:rPr>
              <a:t>What can innovations bring?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38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77069" y="882427"/>
            <a:ext cx="8424936" cy="4392488"/>
          </a:xfrm>
          <a:prstGeom prst="rect">
            <a:avLst/>
          </a:prstGeom>
        </p:spPr>
        <p:txBody>
          <a:bodyPr/>
          <a:lstStyle/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Innovations have boosted availability of data</a:t>
            </a:r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Expanded coverage of data sources</a:t>
            </a:r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Created opportunities on use &amp; re-use of data</a:t>
            </a:r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Improved statistical service delivery &amp; </a:t>
            </a:r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Reduced burden on providers, producers, and users</a:t>
            </a:r>
          </a:p>
          <a:p>
            <a:pPr lvl="0">
              <a:buClr>
                <a:schemeClr val="accent6"/>
              </a:buClr>
            </a:pPr>
            <a:r>
              <a:rPr lang="en-GB" sz="2800" dirty="0" smtClean="0"/>
              <a:t> </a:t>
            </a:r>
          </a:p>
          <a:p>
            <a:pPr marL="457200" lvl="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endParaRPr lang="en-GB" sz="2800" dirty="0"/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"/>
            <a:ext cx="9144000" cy="1052735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ln w="3175">
                  <a:solidFill>
                    <a:schemeClr val="accent5">
                      <a:lumMod val="50000"/>
                      <a:alpha val="30000"/>
                    </a:schemeClr>
                  </a:solidFill>
                </a:ln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cs typeface="Tahoma" pitchFamily="34" charset="0"/>
              </a:rPr>
              <a:t>Outcomes of innovations in statistics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23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77069" y="882427"/>
            <a:ext cx="8424936" cy="4392488"/>
          </a:xfrm>
          <a:prstGeom prst="rect">
            <a:avLst/>
          </a:prstGeom>
        </p:spPr>
        <p:txBody>
          <a:bodyPr/>
          <a:lstStyle/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Need supportive regulations</a:t>
            </a:r>
          </a:p>
          <a:p>
            <a:pPr marL="914400" lvl="1" indent="-45720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sz="2800" dirty="0" smtClean="0"/>
              <a:t>Eliminate detours and roadblocks that cause innovations to fail</a:t>
            </a:r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Adapt staff and future statisticians’ skills to the emerging demands</a:t>
            </a:r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Successfully sell ideas up and across the entire organization</a:t>
            </a:r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Develop, define and package new ideas with power and clarity to the public &amp; policy makers</a:t>
            </a:r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endParaRPr lang="en-GB" sz="2800" dirty="0" smtClean="0"/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endParaRPr lang="en-GB" sz="2800" dirty="0"/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endParaRPr lang="en-GB" sz="2800" dirty="0"/>
          </a:p>
          <a:p>
            <a:pPr lvl="0">
              <a:buClr>
                <a:schemeClr val="accent6"/>
              </a:buClr>
            </a:pPr>
            <a:r>
              <a:rPr lang="en-GB" sz="2800" dirty="0" smtClean="0"/>
              <a:t> </a:t>
            </a:r>
          </a:p>
          <a:p>
            <a:pPr marL="457200" lvl="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endParaRPr lang="en-GB" sz="2800" dirty="0"/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"/>
            <a:ext cx="9144000" cy="1052735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ln w="3175">
                  <a:solidFill>
                    <a:schemeClr val="accent5">
                      <a:lumMod val="50000"/>
                      <a:alpha val="30000"/>
                    </a:schemeClr>
                  </a:solidFill>
                </a:ln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cs typeface="Tahoma" pitchFamily="34" charset="0"/>
              </a:rPr>
              <a:t>How do we incorporate Innovations?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5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477069" y="882427"/>
            <a:ext cx="8424936" cy="4392488"/>
          </a:xfrm>
          <a:prstGeom prst="rect">
            <a:avLst/>
          </a:prstGeom>
        </p:spPr>
        <p:txBody>
          <a:bodyPr/>
          <a:lstStyle/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dirty="0" smtClean="0"/>
              <a:t>Systematic input output process</a:t>
            </a:r>
          </a:p>
          <a:p>
            <a:pPr marL="914400" lvl="1" indent="-45720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sz="2800" dirty="0" smtClean="0"/>
              <a:t>Input: Identifying bottle necks (GSBPM)</a:t>
            </a:r>
          </a:p>
          <a:p>
            <a:pPr marL="914400" lvl="1" indent="-45720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sz="2800" dirty="0" smtClean="0"/>
              <a:t>Output: Solutions/innovations to address bottlenecks </a:t>
            </a:r>
          </a:p>
          <a:p>
            <a:pPr marL="914400" lvl="1" indent="-457200">
              <a:buClr>
                <a:schemeClr val="accent6"/>
              </a:buClr>
              <a:buFont typeface="Wingdings" panose="05000000000000000000" pitchFamily="2" charset="2"/>
              <a:buChar char="§"/>
            </a:pPr>
            <a:endParaRPr lang="en-GB" sz="2800" dirty="0"/>
          </a:p>
          <a:p>
            <a:pPr marL="914400" lvl="1" indent="-457200">
              <a:buClr>
                <a:schemeClr val="accent6"/>
              </a:buClr>
              <a:buFont typeface="Wingdings" panose="05000000000000000000" pitchFamily="2" charset="2"/>
              <a:buChar char="§"/>
            </a:pPr>
            <a:endParaRPr lang="en-GB" sz="2800" dirty="0" smtClean="0"/>
          </a:p>
          <a:p>
            <a:pPr marL="914400" lvl="1" indent="-457200">
              <a:buClr>
                <a:schemeClr val="accent6"/>
              </a:buClr>
              <a:buFont typeface="Wingdings" panose="05000000000000000000" pitchFamily="2" charset="2"/>
              <a:buChar char="§"/>
            </a:pPr>
            <a:endParaRPr lang="en-GB" sz="2800" dirty="0"/>
          </a:p>
          <a:p>
            <a:pPr marL="914400" lvl="1" indent="-457200">
              <a:buClr>
                <a:schemeClr val="accent6"/>
              </a:buClr>
              <a:buFont typeface="Wingdings" panose="05000000000000000000" pitchFamily="2" charset="2"/>
              <a:buChar char="§"/>
            </a:pPr>
            <a:endParaRPr lang="en-GB" sz="2800" dirty="0" smtClean="0"/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en-GB" sz="2800" b="1" dirty="0">
                <a:solidFill>
                  <a:schemeClr val="accent6"/>
                </a:solidFill>
              </a:rPr>
              <a:t>Innovations can accelerate Data Revolution!</a:t>
            </a:r>
          </a:p>
          <a:p>
            <a:pPr marL="914400" lvl="1" indent="-457200">
              <a:buClr>
                <a:schemeClr val="accent6"/>
              </a:buClr>
              <a:buFont typeface="Wingdings" panose="05000000000000000000" pitchFamily="2" charset="2"/>
              <a:buChar char="§"/>
            </a:pPr>
            <a:endParaRPr lang="en-GB" sz="2800" dirty="0" smtClean="0"/>
          </a:p>
          <a:p>
            <a:pPr marL="457200" indent="-457200">
              <a:buClr>
                <a:schemeClr val="accent6"/>
              </a:buCl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1"/>
            <a:ext cx="9144000" cy="1052735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ln w="3175">
                  <a:solidFill>
                    <a:schemeClr val="accent5">
                      <a:lumMod val="50000"/>
                      <a:alpha val="30000"/>
                    </a:schemeClr>
                  </a:solidFill>
                </a:ln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cs typeface="Tahoma" pitchFamily="34" charset="0"/>
              </a:rPr>
              <a:t>Incorporating innovations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cs typeface="Tahoma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852936"/>
            <a:ext cx="2790825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615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965371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1"/>
            <a:ext cx="9144000" cy="980727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ln w="3175">
                  <a:solidFill>
                    <a:schemeClr val="accent5">
                      <a:lumMod val="50000"/>
                      <a:alpha val="30000"/>
                    </a:schemeClr>
                  </a:solidFill>
                </a:ln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fontAlgn="auto">
              <a:spcAft>
                <a:spcPts val="0"/>
              </a:spcAft>
            </a:pPr>
            <a:r>
              <a:rPr lang="en-US" sz="3600" b="1" dirty="0" smtClean="0">
                <a:cs typeface="Tahoma" pitchFamily="34" charset="0"/>
              </a:rPr>
              <a:t>The Innovations Inventory</a:t>
            </a:r>
            <a:endParaRPr lang="en-US" sz="3600" b="1" dirty="0"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097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34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IS21-PPT-Template-Nov2013">
  <a:themeElements>
    <a:clrScheme name="PARIS21">
      <a:dk1>
        <a:sysClr val="windowText" lastClr="000000"/>
      </a:dk1>
      <a:lt1>
        <a:srgbClr val="FFFFFF"/>
      </a:lt1>
      <a:dk2>
        <a:srgbClr val="C7D6DF"/>
      </a:dk2>
      <a:lt2>
        <a:srgbClr val="EEECE1"/>
      </a:lt2>
      <a:accent1>
        <a:srgbClr val="ED7D27"/>
      </a:accent1>
      <a:accent2>
        <a:srgbClr val="B7D28B"/>
      </a:accent2>
      <a:accent3>
        <a:srgbClr val="9E7346"/>
      </a:accent3>
      <a:accent4>
        <a:srgbClr val="F8CF58"/>
      </a:accent4>
      <a:accent5>
        <a:srgbClr val="7099AF"/>
      </a:accent5>
      <a:accent6>
        <a:srgbClr val="ED7D27"/>
      </a:accent6>
      <a:hlink>
        <a:srgbClr val="ED7D27"/>
      </a:hlink>
      <a:folHlink>
        <a:srgbClr val="9E734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27ec883c-a62c-444f-a935-fcddb579e39d" ContentTypeId="0x0101008B4DD370EC31429186F3AD49F0D3098F00D44DBCB9EB4F45278CB5C9765BE52995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e36a3ffbc694c3abe07f98ac039f7fd xmlns="bac24aee-c3c6-421c-80f4-4b66ef3c1524" xsi:nil="true"/>
    <OECDKimBussinessContext xmlns="54c4cd27-f286-408f-9ce0-33c1e0f3ab39" xsi:nil="true"/>
    <eSharePWB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5.1.5.1 National Strategies for the Development of Statistics (NSDS): Good practice reports and guidance on statistical development in developing countries.</TermName>
          <TermId xmlns="http://schemas.microsoft.com/office/infopath/2007/PartnerControls">0a339a4e-dde3-4b33-988d-7d651f2d0774</TermId>
        </TermInfo>
      </Terms>
    </eSharePWBTaxHTField0>
    <ib47e70ad3914e2a95ae7a85fde5d52a xmlns="bac24aee-c3c6-421c-80f4-4b66ef3c1524">
      <Terms xmlns="http://schemas.microsoft.com/office/infopath/2007/PartnerControls"/>
    </ib47e70ad3914e2a95ae7a85fde5d52a>
    <IconOverlay xmlns="http://schemas.microsoft.com/sharepoint/v4" xsi:nil="true"/>
    <OECDProjectMembers xmlns="bac24aee-c3c6-421c-80f4-4b66ef3c1524">
      <UserInfo>
        <DisplayName>FLETCHER Trevor, DCD/P21</DisplayName>
        <AccountId>253</AccountId>
        <AccountType/>
      </UserInfo>
      <UserInfo>
        <DisplayName>ZBIRANSKI Till, DCD/P21</DisplayName>
        <AccountId>230</AccountId>
        <AccountType/>
      </UserInfo>
      <UserInfo>
        <DisplayName>GULLY Christopher, DCD/P21</DisplayName>
        <AccountId>58</AccountId>
        <AccountType/>
      </UserInfo>
      <UserInfo>
        <DisplayName>COINTREAU Margo, DCD/P21</DisplayName>
        <AccountId>206</AccountId>
        <AccountType/>
      </UserInfo>
      <UserInfo>
        <DisplayName>JÜTTING Johannes, DCD/P21</DisplayName>
        <AccountId>213</AccountId>
        <AccountType/>
      </UserInfo>
      <UserInfo>
        <DisplayName>WALTER Sylvie, DCD/MCC</DisplayName>
        <AccountId>170</AccountId>
        <AccountType/>
      </UserInfo>
      <UserInfo>
        <DisplayName>KLEIN Thilo, DCD/P21</DisplayName>
        <AccountId>416</AccountId>
        <AccountType/>
      </UserInfo>
      <UserInfo>
        <DisplayName>OZOUX Yvonne, DCD/P21</DisplayName>
        <AccountId>373</AccountId>
        <AccountType/>
      </UserInfo>
      <UserInfo>
        <DisplayName>GREENWELL Geoffrey, DCD/P21</DisplayName>
        <AccountId>250</AccountId>
        <AccountType/>
      </UserInfo>
      <UserInfo>
        <DisplayName>RAE Leslie, DCD/P21</DisplayName>
        <AccountId>234</AccountId>
        <AccountType/>
      </UserInfo>
      <UserInfo>
        <DisplayName>FOUASSIER Jocelene, DCD/P21</DisplayName>
        <AccountId>383</AccountId>
        <AccountType/>
      </UserInfo>
      <UserInfo>
        <DisplayName>DE LAS CASAS Guadalupe, DCD/P21</DisplayName>
        <AccountId>318</AccountId>
        <AccountType/>
      </UserInfo>
      <UserInfo>
        <DisplayName>GARCIA MARTINEZ Mariana, DCD/P21</DisplayName>
        <AccountId>505</AccountId>
        <AccountType/>
      </UserInfo>
    </OECDProjectMembers>
    <DocumentSetDescription xmlns="http://schemas.microsoft.com/sharepoint/v3" xsi:nil="true"/>
    <OECDProjectLookup xmlns="bac24aee-c3c6-421c-80f4-4b66ef3c1524">14</OECDProjectLookup>
    <OECDMainProject xmlns="bac24aee-c3c6-421c-80f4-4b66ef3c1524" xsi:nil="true"/>
    <OECDProjectManager xmlns="bac24aee-c3c6-421c-80f4-4b66ef3c1524">
      <UserInfo>
        <DisplayName/>
        <AccountId>253</AccountId>
        <AccountType/>
      </UserInfo>
    </OECDProjectManager>
    <OECDExpirationDate xmlns="3e8be076-f08f-4743-861f-4e327af0d5b9" xsi:nil="true"/>
    <OECDPinnedBy xmlns="bac24aee-c3c6-421c-80f4-4b66ef3c1524">
      <UserInfo>
        <DisplayName/>
        <AccountId xsi:nil="true"/>
        <AccountType/>
      </UserInfo>
    </OECDPinnedBy>
    <eShareCommitteeTaxHTField0 xmlns="c9f238dd-bb73-4aef-a7a5-d644ad823e52">
      <Terms xmlns="http://schemas.microsoft.com/office/infopath/2007/PartnerControls"/>
    </eShareCommitteeTaxHTField0>
    <gb49509ed4b547c3a776a54197a04d05 xmlns="3e8be076-f08f-4743-861f-4e327af0d5b9">
      <Terms xmlns="http://schemas.microsoft.com/office/infopath/2007/PartnerControls"/>
    </gb49509ed4b547c3a776a54197a04d05>
    <OECDTagsCache xmlns="bac24aee-c3c6-421c-80f4-4b66ef3c1524" xsi:nil="true"/>
    <la7711aa934748bb87e5f2c63fedaa50 xmlns="bac24aee-c3c6-421c-80f4-4b66ef3c1524" xsi:nil="true"/>
    <OECDKimProvenance xmlns="54c4cd27-f286-408f-9ce0-33c1e0f3ab39" xsi:nil="true"/>
    <OECDKimStatus xmlns="54c4cd27-f286-408f-9ce0-33c1e0f3ab39" xsi:nil="true"/>
    <eShareCountryTaxHTField0 xmlns="c9f238dd-bb73-4aef-a7a5-d644ad823e52">
      <Terms xmlns="http://schemas.microsoft.com/office/infopath/2007/PartnerControls"/>
    </eShareCountryTaxHTField0>
    <eShareTopic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Statistical capacity</TermName>
          <TermId xmlns="http://schemas.microsoft.com/office/infopath/2007/PartnerControls">b5dc1790-83ee-4eee-8edb-d1919acae3a4</TermId>
        </TermInfo>
        <TermInfo xmlns="http://schemas.microsoft.com/office/infopath/2007/PartnerControls">
          <TermName xmlns="http://schemas.microsoft.com/office/infopath/2007/PartnerControls">Data revolution</TermName>
          <TermId xmlns="http://schemas.microsoft.com/office/infopath/2007/PartnerControls">a95ff653-e501-4b74-90e9-ee9ba5c6e6a1</TermId>
        </TermInfo>
        <TermInfo xmlns="http://schemas.microsoft.com/office/infopath/2007/PartnerControls">
          <TermName xmlns="http://schemas.microsoft.com/office/infopath/2007/PartnerControls">PARIS21</TermName>
          <TermId xmlns="http://schemas.microsoft.com/office/infopath/2007/PartnerControls">69a82039-b463-46a0-89db-844dc6ff4751</TermId>
        </TermInfo>
      </Terms>
    </eShareTopicTaxHTField0>
    <eShareKeywords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IDR</TermName>
          <TermId xmlns="http://schemas.microsoft.com/office/infopath/2007/PartnerControls">20d8eb93-0346-418a-80ea-452f294dac0a</TermId>
        </TermInfo>
        <TermInfo xmlns="http://schemas.microsoft.com/office/infopath/2007/PartnerControls">
          <TermName xmlns="http://schemas.microsoft.com/office/infopath/2007/PartnerControls">roadmap</TermName>
          <TermId xmlns="http://schemas.microsoft.com/office/infopath/2007/PartnerControls">f1175fc3-d44f-4d4b-adc2-97f0c24e152e</TermId>
        </TermInfo>
      </Terms>
    </eShareKeywordsTaxHTField0>
    <TaxCatchAll xmlns="ca82dde9-3436-4d3d-bddd-d31447390034">
      <Value>373</Value>
      <Value>359</Value>
      <Value>577</Value>
      <Value>384</Value>
      <Value>189</Value>
      <Value>353</Value>
    </TaxCatchAll>
  </documentManagement>
</p:properties>
</file>

<file path=customXml/item3.xml><?xml version="1.0" encoding="utf-8"?>
<?mso-contentType ?>
<CtFieldPriority xmlns="http://www.oecd.org/eshare/projectsentre/CtFieldPriority/" xmlns:i="http://www.w3.org/2001/XMLSchema-instance" NameSpaceURI="http://www.oecd.org/eshare/projectsentre/CtFieldPriority/">
  <PriorityFields xmlns:a="http://schemas.microsoft.com/2003/10/Serialization/Arrays">
    <a:string>Title</a:string>
    <a:string>FileLeafRef</a:string>
    <a:string>OECDCountry</a:string>
    <a:string>OECDTopic</a:string>
    <a:string>OECDKeywords</a:string>
  </PriorityFields>
</CtFieldPriority>
</file>

<file path=customXml/item4.xml><?xml version="1.0" encoding="utf-8"?>
<?mso-contentType ?>
<FormTemplates xmlns="http://schemas.microsoft.com/sharepoint/v3/contenttype/forms">
  <Display>OECDListFormCollapsible</Display>
  <Edit>OECDListFormCollapsible</Edit>
  <New>OECDListFormCollapsible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Working Document" ma:contentTypeID="0x0101008B4DD370EC31429186F3AD49F0D3098F00D44DBCB9EB4F45278CB5C9765BE5299500A4858B360C6A491AA753F8BCA47AA91000F0CB3DD0076BB84D8BA69C33B827F6A7" ma:contentTypeVersion="323" ma:contentTypeDescription="Create a new document." ma:contentTypeScope="" ma:versionID="fe2949a62d79e2d6aba94abbe818bbbd">
  <xsd:schema xmlns:xsd="http://www.w3.org/2001/XMLSchema" xmlns:xs="http://www.w3.org/2001/XMLSchema" xmlns:p="http://schemas.microsoft.com/office/2006/metadata/properties" xmlns:ns1="http://schemas.microsoft.com/sharepoint/v3" xmlns:ns2="54c4cd27-f286-408f-9ce0-33c1e0f3ab39" xmlns:ns3="3e8be076-f08f-4743-861f-4e327af0d5b9" xmlns:ns4="bac24aee-c3c6-421c-80f4-4b66ef3c1524" xmlns:ns5="c9f238dd-bb73-4aef-a7a5-d644ad823e52" xmlns:ns6="http://schemas.microsoft.com/sharepoint/v4" xmlns:ns7="ca82dde9-3436-4d3d-bddd-d31447390034" targetNamespace="http://schemas.microsoft.com/office/2006/metadata/properties" ma:root="true" ma:fieldsID="6dcc733ff0d8edc2f49cd149addfe313" ns1:_="" ns2:_="" ns3:_="" ns4:_="" ns5:_="" ns6:_="" ns7:_="">
    <xsd:import namespace="http://schemas.microsoft.com/sharepoint/v3"/>
    <xsd:import namespace="54c4cd27-f286-408f-9ce0-33c1e0f3ab39"/>
    <xsd:import namespace="3e8be076-f08f-4743-861f-4e327af0d5b9"/>
    <xsd:import namespace="bac24aee-c3c6-421c-80f4-4b66ef3c1524"/>
    <xsd:import namespace="c9f238dd-bb73-4aef-a7a5-d644ad823e52"/>
    <xsd:import namespace="http://schemas.microsoft.com/sharepoint/v4"/>
    <xsd:import namespace="ca82dde9-3436-4d3d-bddd-d31447390034"/>
    <xsd:element name="properties">
      <xsd:complexType>
        <xsd:sequence>
          <xsd:element name="documentManagement">
            <xsd:complexType>
              <xsd:all>
                <xsd:element ref="ns2:OECDKimStatus" minOccurs="0"/>
                <xsd:element ref="ns4:OECDProjectLookup"/>
                <xsd:element ref="ns4:OECDProjectManager" minOccurs="0"/>
                <xsd:element ref="ns4:OECDProjectMembers" minOccurs="0"/>
                <xsd:element ref="ns4:OECDTagsCache" minOccurs="0"/>
                <xsd:element ref="ns4:OECDPinnedBy" minOccurs="0"/>
                <xsd:element ref="ns5:eShareCountryTaxHTField0" minOccurs="0"/>
                <xsd:element ref="ns5:eShareTopicTaxHTField0" minOccurs="0"/>
                <xsd:element ref="ns5:eShareKeywordsTaxHTField0" minOccurs="0"/>
                <xsd:element ref="ns5:eShareCommitteeTaxHTField0" minOccurs="0"/>
                <xsd:element ref="ns5:eSharePWBTaxHTField0" minOccurs="0"/>
                <xsd:element ref="ns4:Project_x003a_Project_x0020_status" minOccurs="0"/>
                <xsd:element ref="ns2:OECDKimProvenance" minOccurs="0"/>
                <xsd:element ref="ns6:IconOverlay" minOccurs="0"/>
                <xsd:element ref="ns3:OECDExpirationDate" minOccurs="0"/>
                <xsd:element ref="ns4:OECDMainProject" minOccurs="0"/>
                <xsd:element ref="ns7:TaxCatchAllLabel" minOccurs="0"/>
                <xsd:element ref="ns4:ae36a3ffbc694c3abe07f98ac039f7fd" minOccurs="0"/>
                <xsd:element ref="ns4:la7711aa934748bb87e5f2c63fedaa50" minOccurs="0"/>
                <xsd:element ref="ns7:TaxCatchAll" minOccurs="0"/>
                <xsd:element ref="ns2:OECDKimBussinessContext" minOccurs="0"/>
                <xsd:element ref="ns3:gb49509ed4b547c3a776a54197a04d05" minOccurs="0"/>
                <xsd:element ref="ns4:ib47e70ad3914e2a95ae7a85fde5d52a" minOccurs="0"/>
                <xsd:element ref="ns1:DocumentSetDescrip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SetDescription" ma:index="40" nillable="true" ma:displayName="Description" ma:description="A description of the Document Set" ma:internalName="DocumentSetDescrip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4cd27-f286-408f-9ce0-33c1e0f3ab39" elementFormDefault="qualified">
    <xsd:import namespace="http://schemas.microsoft.com/office/2006/documentManagement/types"/>
    <xsd:import namespace="http://schemas.microsoft.com/office/infopath/2007/PartnerControls"/>
    <xsd:element name="OECDKimStatus" ma:index="7" nillable="true" ma:displayName="Kim status" ma:default="Draft" ma:description="" ma:format="Dropdown" ma:hidden="true" ma:internalName="OECDKimStatus">
      <xsd:simpleType>
        <xsd:restriction base="dms:Choice">
          <xsd:enumeration value="Draft"/>
          <xsd:enumeration value="Final"/>
        </xsd:restriction>
      </xsd:simpleType>
    </xsd:element>
    <xsd:element name="OECDKimProvenance" ma:index="27" nillable="true" ma:displayName="Kim provenance" ma:description="" ma:hidden="true" ma:internalName="OECDKimProvenance">
      <xsd:simpleType>
        <xsd:restriction base="dms:Text">
          <xsd:maxLength value="255"/>
        </xsd:restriction>
      </xsd:simpleType>
    </xsd:element>
    <xsd:element name="OECDKimBussinessContext" ma:index="36" nillable="true" ma:displayName="Kim business context" ma:description="" ma:hidden="true" ma:internalName="OECDKimBussinessContex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8be076-f08f-4743-861f-4e327af0d5b9" elementFormDefault="qualified">
    <xsd:import namespace="http://schemas.microsoft.com/office/2006/documentManagement/types"/>
    <xsd:import namespace="http://schemas.microsoft.com/office/infopath/2007/PartnerControls"/>
    <xsd:element name="OECDExpirationDate" ma:index="29" nillable="true" ma:displayName="Highlights" ma:default="[today]" ma:description="" ma:format="DateOnly" ma:indexed="true" ma:internalName="OECDExpirationDate">
      <xsd:simpleType>
        <xsd:restriction base="dms:DateTime"/>
      </xsd:simpleType>
    </xsd:element>
    <xsd:element name="gb49509ed4b547c3a776a54197a04d05" ma:index="37" nillable="true" ma:taxonomy="true" ma:internalName="gb49509ed4b547c3a776a54197a04d05" ma:taxonomyFieldName="OECDHorizontalProjects" ma:displayName="Horizontal project" ma:default="" ma:fieldId="0b49509e-d4b5-47c3-a776-a54197a04d05" ma:taxonomyMulti="true" ma:sspId="27ec883c-a62c-444f-a935-fcddb579e39d" ma:termSetId="d3ca0e0e-65f9-44bf-9d98-5271504f6d61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c24aee-c3c6-421c-80f4-4b66ef3c1524" elementFormDefault="qualified">
    <xsd:import namespace="http://schemas.microsoft.com/office/2006/documentManagement/types"/>
    <xsd:import namespace="http://schemas.microsoft.com/office/infopath/2007/PartnerControls"/>
    <xsd:element name="OECDProjectLookup" ma:index="8" ma:displayName="Project" ma:description="" ma:indexed="true" ma:list="d7c62838-b964-49db-983e-a9b6b18df504" ma:internalName="OECDProjectLookup" ma:showField="OECDShortProjectName" ma:web="bac24aee-c3c6-421c-80f4-4b66ef3c1524">
      <xsd:simpleType>
        <xsd:restriction base="dms:Unknown"/>
      </xsd:simpleType>
    </xsd:element>
    <xsd:element name="OECDProjectManager" ma:index="13" nillable="true" ma:displayName="Project manager" ma:description="" ma:hidden="true" ma:indexed="true" ma:internalName="OECDProjectManag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ProjectMembers" ma:index="14" nillable="true" ma:displayName="Project members" ma:description="" ma:hidden="true" ma:internalName="OECDProjectMembers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TagsCache" ma:index="16" nillable="true" ma:displayName="Tags cache" ma:description="" ma:hidden="true" ma:internalName="OECDTagsCache">
      <xsd:simpleType>
        <xsd:restriction base="dms:Note"/>
      </xsd:simpleType>
    </xsd:element>
    <xsd:element name="OECDPinnedBy" ma:index="17" nillable="true" ma:displayName="Pinned by" ma:description="" ma:hidden="true" ma:internalName="OECDPinn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roject_x003a_Project_x0020_status" ma:index="24" nillable="true" ma:displayName="Project:Project status" ma:hidden="true" ma:list="d7c62838-b964-49db-983e-a9b6b18df504" ma:internalName="Project_x003A_Project_x0020_status" ma:readOnly="true" ma:showField="OECDProjectStatus" ma:web="bac24aee-c3c6-421c-80f4-4b66ef3c1524">
      <xsd:simpleType>
        <xsd:restriction base="dms:Lookup"/>
      </xsd:simpleType>
    </xsd:element>
    <xsd:element name="OECDMainProject" ma:index="30" nillable="true" ma:displayName="Main project" ma:description="" ma:hidden="true" ma:indexed="true" ma:list="d7c62838-b964-49db-983e-a9b6b18df504" ma:internalName="OECDMainProject" ma:readOnly="false" ma:showField="OECDShortProjectName">
      <xsd:simpleType>
        <xsd:restriction base="dms:Unknown"/>
      </xsd:simpleType>
    </xsd:element>
    <xsd:element name="ae36a3ffbc694c3abe07f98ac039f7fd" ma:index="32" nillable="true" ma:displayName="Deliverable partners_0" ma:hidden="true" ma:internalName="ae36a3ffbc694c3abe07f98ac039f7fd">
      <xsd:simpleType>
        <xsd:restriction base="dms:Note"/>
      </xsd:simpleType>
    </xsd:element>
    <xsd:element name="la7711aa934748bb87e5f2c63fedaa50" ma:index="33" nillable="true" ma:displayName="Deliverable owner_0" ma:hidden="true" ma:internalName="la7711aa934748bb87e5f2c63fedaa50">
      <xsd:simpleType>
        <xsd:restriction base="dms:Note"/>
      </xsd:simpleType>
    </xsd:element>
    <xsd:element name="ib47e70ad3914e2a95ae7a85fde5d52a" ma:index="38" nillable="true" ma:taxonomy="true" ma:internalName="ib47e70ad3914e2a95ae7a85fde5d52a" ma:taxonomyFieldName="OECDProjectOwnerStructure" ma:displayName="Project owner" ma:indexed="true" ma:readOnly="false" ma:default="" ma:fieldId="2b47e70a-d391-4e2a-95ae-7a85fde5d52a" ma:sspId="27ec883c-a62c-444f-a935-fcddb579e39d" ma:termSetId="aeec4dcb-19ee-4bc0-941f-681845b568c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238dd-bb73-4aef-a7a5-d644ad823e52" elementFormDefault="qualified">
    <xsd:import namespace="http://schemas.microsoft.com/office/2006/documentManagement/types"/>
    <xsd:import namespace="http://schemas.microsoft.com/office/infopath/2007/PartnerControls"/>
    <xsd:element name="eShareCountryTaxHTField0" ma:index="19" nillable="true" ma:taxonomy="true" ma:internalName="eShareCountryTaxHTField0" ma:taxonomyFieldName="OECDCountry" ma:displayName="Country" ma:readOnly="false" ma:default="" ma:fieldId="{aa366335-bba6-4f71-86c6-f91b1ae503c2}" ma:taxonomyMulti="true" ma:sspId="27ec883c-a62c-444f-a935-fcddb579e39d" ma:termSetId="e1026e78-e24d-4b33-a8f4-6ff75b8e5a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TopicTaxHTField0" ma:index="20" nillable="true" ma:taxonomy="true" ma:internalName="eShareTopicTaxHTField0" ma:taxonomyFieldName="OECDTopic" ma:displayName="Topic" ma:readOnly="false" ma:default="" ma:fieldId="{9b5335f8-765c-484a-86dd-d10580650a95}" ma:taxonomyMulti="true" ma:sspId="27ec883c-a62c-444f-a935-fcddb579e39d" ma:termSetId="d0043ed9-7fdc-4b21-8641-a864cc50d2b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KeywordsTaxHTField0" ma:index="21" nillable="true" ma:taxonomy="true" ma:internalName="eShareKeywordsTaxHTField0" ma:taxonomyFieldName="OECDKeywords" ma:displayName="Keywords" ma:default="" ma:fieldId="{8a7c3663-990d-467c-b1b8-bb4b775674ad}" ma:taxonomyMulti="true" ma:sspId="27ec883c-a62c-444f-a935-fcddb579e39d" ma:termSetId="f51791ee-8e04-4654-a875-fc747102cd45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eShareCommitteeTaxHTField0" ma:index="22" nillable="true" ma:taxonomy="true" ma:internalName="eShareCommitteeTaxHTField0" ma:taxonomyFieldName="OECDCommittee" ma:displayName="Committee" ma:readOnly="false" ma:default="" ma:fieldId="{29494d90-e667-47b5-adc1-d09dfb5832ab}" ma:sspId="27ec883c-a62c-444f-a935-fcddb579e39d" ma:termSetId="87919aae-be42-4481-84cf-2389a5c84ac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PWBTaxHTField0" ma:index="23" nillable="true" ma:taxonomy="true" ma:internalName="eSharePWBTaxHTField0" ma:taxonomyFieldName="OECDPWB" ma:displayName="PWB" ma:readOnly="false" ma:default="" ma:fieldId="{fe327ce1-b783-48aa-9b0b-52ad26d1c9f6}" ma:sspId="27ec883c-a62c-444f-a935-fcddb579e39d" ma:termSetId="7bc7477d-4ef0-4820-a158-bb7b3cda138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8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2dde9-3436-4d3d-bddd-d31447390034" elementFormDefault="qualified">
    <xsd:import namespace="http://schemas.microsoft.com/office/2006/documentManagement/types"/>
    <xsd:import namespace="http://schemas.microsoft.com/office/infopath/2007/PartnerControls"/>
    <xsd:element name="TaxCatchAllLabel" ma:index="31" nillable="true" ma:displayName="Taxonomy Catch All Column1" ma:hidden="true" ma:list="{362277b6-0334-4fe8-bf9a-6a5dba1ba3c3}" ma:internalName="TaxCatchAllLabel" ma:readOnly="true" ma:showField="CatchAllDataLabel" ma:web="3e8be076-f08f-4743-861f-4e327af0d5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34" nillable="true" ma:displayName="Taxonomy Catch All Column" ma:hidden="true" ma:list="{362277b6-0334-4fe8-bf9a-6a5dba1ba3c3}" ma:internalName="TaxCatchAll" ma:showField="CatchAllData" ma:web="3e8be076-f08f-4743-861f-4e327af0d5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F959F5-DBF6-414D-AE7E-80488B1DF1DA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2E65119F-3BE6-4B37-8CED-823B2EFD43F8}">
  <ds:schemaRefs>
    <ds:schemaRef ds:uri="http://purl.org/dc/dcmitype/"/>
    <ds:schemaRef ds:uri="bac24aee-c3c6-421c-80f4-4b66ef3c1524"/>
    <ds:schemaRef ds:uri="3e8be076-f08f-4743-861f-4e327af0d5b9"/>
    <ds:schemaRef ds:uri="http://schemas.microsoft.com/sharepoint/v4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54c4cd27-f286-408f-9ce0-33c1e0f3ab39"/>
    <ds:schemaRef ds:uri="http://schemas.microsoft.com/office/2006/documentManagement/types"/>
    <ds:schemaRef ds:uri="http://purl.org/dc/terms/"/>
    <ds:schemaRef ds:uri="http://schemas.microsoft.com/office/2006/metadata/properties"/>
    <ds:schemaRef ds:uri="ca82dde9-3436-4d3d-bddd-d31447390034"/>
    <ds:schemaRef ds:uri="c9f238dd-bb73-4aef-a7a5-d644ad823e52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076566EB-2269-4F4F-9CA9-1135D143F58C}">
  <ds:schemaRefs>
    <ds:schemaRef ds:uri="http://www.oecd.org/eshare/projectsentre/CtFieldPriority/"/>
    <ds:schemaRef ds:uri="http://schemas.microsoft.com/2003/10/Serialization/Arrays"/>
  </ds:schemaRefs>
</ds:datastoreItem>
</file>

<file path=customXml/itemProps4.xml><?xml version="1.0" encoding="utf-8"?>
<ds:datastoreItem xmlns:ds="http://schemas.openxmlformats.org/officeDocument/2006/customXml" ds:itemID="{B789B500-0F5F-460B-A250-D9A0F7124499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692F94E2-41A3-4EE4-A059-C9F87BA390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c4cd27-f286-408f-9ce0-33c1e0f3ab39"/>
    <ds:schemaRef ds:uri="3e8be076-f08f-4743-861f-4e327af0d5b9"/>
    <ds:schemaRef ds:uri="bac24aee-c3c6-421c-80f4-4b66ef3c1524"/>
    <ds:schemaRef ds:uri="c9f238dd-bb73-4aef-a7a5-d644ad823e52"/>
    <ds:schemaRef ds:uri="http://schemas.microsoft.com/sharepoint/v4"/>
    <ds:schemaRef ds:uri="ca82dde9-3436-4d3d-bddd-d314473900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4598</TotalTime>
  <Words>292</Words>
  <Application>Microsoft Office PowerPoint</Application>
  <PresentationFormat>On-screen Show (4:3)</PresentationFormat>
  <Paragraphs>62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PARIS21-PPT-Template-Nov2013</vt:lpstr>
      <vt:lpstr>Are Innovations in Statistical Operations Shortcuts to make Data Revolution Happen?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the NSDS: The main steps</dc:title>
  <dc:creator>Le Nay</dc:creator>
  <cp:lastModifiedBy>KANYANDA Shelton</cp:lastModifiedBy>
  <cp:revision>423</cp:revision>
  <cp:lastPrinted>2015-04-30T09:18:03Z</cp:lastPrinted>
  <dcterms:created xsi:type="dcterms:W3CDTF">2014-04-16T14:27:37Z</dcterms:created>
  <dcterms:modified xsi:type="dcterms:W3CDTF">2016-01-21T07:27:19Z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0x0101008B4DD370EC31429186F3AD49F0D3098F00D44DBCB9EB4F45278CB5C9765BE5299500A4858B360C6A491AA753F8BCA47AA91000F0CB3DD0076BB84D8BA69C33B827F6A7</vt:lpwstr>
  </property>
  <property fmtid="{D5CDD505-2E9C-101B-9397-08002B2CF9AE}" pid="3" name="OECDProjectOwnerStructure">
    <vt:lpwstr/>
  </property>
  <property fmtid="{D5CDD505-2E9C-101B-9397-08002B2CF9AE}" pid="4" name="OECDTopic">
    <vt:lpwstr>189;#Statistical capacity|b5dc1790-83ee-4eee-8edb-d1919acae3a4;#353;#Data revolution|a95ff653-e501-4b74-90e9-ee9ba5c6e6a1;#373;#PARIS21|69a82039-b463-46a0-89db-844dc6ff4751</vt:lpwstr>
  </property>
  <property fmtid="{D5CDD505-2E9C-101B-9397-08002B2CF9AE}" pid="5" name="OECDProjectPageLink">
    <vt:lpwstr>3585</vt:lpwstr>
  </property>
  <property fmtid="{D5CDD505-2E9C-101B-9397-08002B2CF9AE}" pid="6" name="OECDCountry">
    <vt:lpwstr/>
  </property>
  <property fmtid="{D5CDD505-2E9C-101B-9397-08002B2CF9AE}" pid="7" name="OECDCommittee">
    <vt:lpwstr/>
  </property>
  <property fmtid="{D5CDD505-2E9C-101B-9397-08002B2CF9AE}" pid="8" name="OECDProjectPartnersStructure">
    <vt:lpwstr/>
  </property>
  <property fmtid="{D5CDD505-2E9C-101B-9397-08002B2CF9AE}" pid="9" name="OECDPWB">
    <vt:lpwstr>359;#5.1.5.1 National Strategies for the Development of Statistics (NSDS): Good practice reports and guidance on statistical development in developing countries.|0a339a4e-dde3-4b33-988d-7d651f2d0774</vt:lpwstr>
  </property>
  <property fmtid="{D5CDD505-2E9C-101B-9397-08002B2CF9AE}" pid="10" name="OECDKeywords">
    <vt:lpwstr>577;#IDR|20d8eb93-0346-418a-80ea-452f294dac0a;#384;#roadmap|f1175fc3-d44f-4d4b-adc2-97f0c24e152e</vt:lpwstr>
  </property>
  <property fmtid="{D5CDD505-2E9C-101B-9397-08002B2CF9AE}" pid="11" name="eShareOrganisationTaxHTField0">
    <vt:lpwstr/>
  </property>
  <property fmtid="{D5CDD505-2E9C-101B-9397-08002B2CF9AE}" pid="12" name="OECDHorizontalProjects">
    <vt:lpwstr/>
  </property>
  <property fmtid="{D5CDD505-2E9C-101B-9397-08002B2CF9AE}" pid="13" name="OECDOrganisation">
    <vt:lpwstr/>
  </property>
</Properties>
</file>