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1"/>
  </p:notesMasterIdLst>
  <p:sldIdLst>
    <p:sldId id="268" r:id="rId2"/>
    <p:sldId id="267" r:id="rId3"/>
    <p:sldId id="269" r:id="rId4"/>
    <p:sldId id="272" r:id="rId5"/>
    <p:sldId id="285" r:id="rId6"/>
    <p:sldId id="271" r:id="rId7"/>
    <p:sldId id="273" r:id="rId8"/>
    <p:sldId id="274" r:id="rId9"/>
    <p:sldId id="277" r:id="rId10"/>
    <p:sldId id="304" r:id="rId11"/>
    <p:sldId id="305" r:id="rId12"/>
    <p:sldId id="306" r:id="rId13"/>
    <p:sldId id="281" r:id="rId14"/>
    <p:sldId id="283" r:id="rId15"/>
    <p:sldId id="284" r:id="rId16"/>
    <p:sldId id="299" r:id="rId17"/>
    <p:sldId id="295" r:id="rId18"/>
    <p:sldId id="300" r:id="rId19"/>
    <p:sldId id="293" r:id="rId20"/>
    <p:sldId id="292" r:id="rId21"/>
    <p:sldId id="278" r:id="rId22"/>
    <p:sldId id="275" r:id="rId23"/>
    <p:sldId id="296" r:id="rId24"/>
    <p:sldId id="297" r:id="rId25"/>
    <p:sldId id="298" r:id="rId26"/>
    <p:sldId id="279" r:id="rId27"/>
    <p:sldId id="302" r:id="rId28"/>
    <p:sldId id="291" r:id="rId29"/>
    <p:sldId id="301"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7" autoAdjust="0"/>
    <p:restoredTop sz="94103" autoAdjust="0"/>
  </p:normalViewPr>
  <p:slideViewPr>
    <p:cSldViewPr snapToGrid="0" snapToObjects="1">
      <p:cViewPr varScale="1">
        <p:scale>
          <a:sx n="70" d="100"/>
          <a:sy n="70" d="100"/>
        </p:scale>
        <p:origin x="536" y="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81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26C181-CF41-8346-B7A0-42EB4745B056}" type="datetimeFigureOut">
              <a:rPr lang="fr-FR" smtClean="0"/>
              <a:t>16/06/2020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6FE9F4-93D1-4746-934C-28D38D751B9E}" type="slidenum">
              <a:rPr lang="fr-FR" smtClean="0"/>
              <a:t>‹N°›</a:t>
            </a:fld>
            <a:endParaRPr lang="fr-FR"/>
          </a:p>
        </p:txBody>
      </p:sp>
    </p:spTree>
    <p:extLst>
      <p:ext uri="{BB962C8B-B14F-4D97-AF65-F5344CB8AC3E}">
        <p14:creationId xmlns:p14="http://schemas.microsoft.com/office/powerpoint/2010/main" val="1670526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26FE9F4-93D1-4746-934C-28D38D751B9E}" type="slidenum">
              <a:rPr lang="fr-FR" smtClean="0"/>
              <a:t>1</a:t>
            </a:fld>
            <a:endParaRPr lang="fr-FR"/>
          </a:p>
        </p:txBody>
      </p:sp>
    </p:spTree>
    <p:extLst>
      <p:ext uri="{BB962C8B-B14F-4D97-AF65-F5344CB8AC3E}">
        <p14:creationId xmlns:p14="http://schemas.microsoft.com/office/powerpoint/2010/main" val="358728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26FE9F4-93D1-4746-934C-28D38D751B9E}" type="slidenum">
              <a:rPr lang="fr-FR" smtClean="0"/>
              <a:t>6</a:t>
            </a:fld>
            <a:endParaRPr lang="fr-FR"/>
          </a:p>
        </p:txBody>
      </p:sp>
    </p:spTree>
    <p:extLst>
      <p:ext uri="{BB962C8B-B14F-4D97-AF65-F5344CB8AC3E}">
        <p14:creationId xmlns:p14="http://schemas.microsoft.com/office/powerpoint/2010/main" val="35601042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fr-FR"/>
              <a:t>Modifiez le style du titre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fr-FR"/>
              <a:t>Modifiez le style du titre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dirty="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r-FR"/>
              <a:t>Modifiez le style du titre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r-FR"/>
              <a:t>Modifiez le style du titre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Content Placeholder 3"/>
          <p:cNvSpPr>
            <a:spLocks noGrp="1"/>
          </p:cNvSpPr>
          <p:nvPr>
            <p:ph sz="quarter" idx="13"/>
          </p:nvPr>
        </p:nvSpPr>
        <p:spPr>
          <a:xfrm>
            <a:off x="913774" y="3051012"/>
            <a:ext cx="5106027" cy="274018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3" name="Content Placeholder 5"/>
          <p:cNvSpPr>
            <a:spLocks noGrp="1"/>
          </p:cNvSpPr>
          <p:nvPr>
            <p:ph sz="quarter" idx="14"/>
          </p:nvPr>
        </p:nvSpPr>
        <p:spPr>
          <a:xfrm>
            <a:off x="6172200" y="3051012"/>
            <a:ext cx="5105401" cy="274018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6/16/2020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fr-FR"/>
              <a:t>Modifiez le style du titre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fr-FR"/>
              <a:t>Modifiez le style du titre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fr-FR"/>
              <a:t>Modifiez le style du titre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fr-FR"/>
              <a:t>Modifiez le style du titre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6/16/2020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fr-FR"/>
              <a:t>Modifiez le style du titre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dirty="0"/>
              <a:t>6/16/2020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fr-FR"/>
              <a:t>Modifiez le style du titre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dirty="0"/>
              <a:t>6/16/2020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fr-FR"/>
              <a:t>Modifiez le style du titre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6/16/2020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tiff"/><Relationship Id="rId3" Type="http://schemas.openxmlformats.org/officeDocument/2006/relationships/image" Target="../media/image4.png"/><Relationship Id="rId7" Type="http://schemas.openxmlformats.org/officeDocument/2006/relationships/image" Target="../media/image10.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file:////var/folders/wd/4p41f4mx0nsggryg6058kk2r0000gn/T/com.microsoft.Word/WebArchiveCopyPasteTempFiles/parquet-ikea.jpg" TargetMode="External"/><Relationship Id="rId5" Type="http://schemas.openxmlformats.org/officeDocument/2006/relationships/hyperlink" Target="https://www.google.com/imgres?imgurl=http://www.scierie-mondiere.com/client/cache/contenu/1200_______scierie-resineux02_58.jpg&amp;imgrefurl=http://www.scierie-mondiere.com/scierie-bois.html&amp;docid=LK8vOE0IJVdqyM&amp;tbnid=WFNuqTzz_fH2-M:&amp;vet=1&amp;w=1200&amp;h=800&amp;bih=774&amp;biw=1199&amp;ved=2ahUKEwj52t-alrXjAhUZiVwKHbj5CUgQxiAoAXoECAEQEg&amp;iact=c&amp;ictx=1" TargetMode="External"/><Relationship Id="rId10" Type="http://schemas.openxmlformats.org/officeDocument/2006/relationships/image" Target="../media/image13.jpeg"/><Relationship Id="rId4" Type="http://schemas.openxmlformats.org/officeDocument/2006/relationships/image" Target="../media/image8.jpeg"/><Relationship Id="rId9"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5" y="211756"/>
            <a:ext cx="10364451" cy="1001028"/>
          </a:xfrm>
        </p:spPr>
        <p:txBody>
          <a:bodyPr>
            <a:noAutofit/>
          </a:bodyPr>
          <a:lstStyle/>
          <a:p>
            <a:r>
              <a:rPr lang="fr-FR" sz="2400" dirty="0"/>
              <a:t>réunion de lancement de l’élaboration du plan directeur d'industrialisation et de diversification économique </a:t>
            </a:r>
            <a:r>
              <a:rPr lang="fr-FR" sz="2400" dirty="0" smtClean="0"/>
              <a:t>EN AFRIQUE CENTRALE</a:t>
            </a:r>
            <a:endParaRPr lang="fr-FR" sz="2400" dirty="0"/>
          </a:p>
        </p:txBody>
      </p:sp>
      <p:sp>
        <p:nvSpPr>
          <p:cNvPr id="3" name="Espace réservé du contenu 2"/>
          <p:cNvSpPr>
            <a:spLocks noGrp="1"/>
          </p:cNvSpPr>
          <p:nvPr>
            <p:ph sz="quarter" idx="13"/>
          </p:nvPr>
        </p:nvSpPr>
        <p:spPr>
          <a:xfrm>
            <a:off x="85401" y="1818452"/>
            <a:ext cx="11963446" cy="4967359"/>
          </a:xfrm>
        </p:spPr>
        <p:txBody>
          <a:bodyPr>
            <a:normAutofit lnSpcReduction="10000"/>
          </a:bodyPr>
          <a:lstStyle/>
          <a:p>
            <a:pPr algn="ctr"/>
            <a:endParaRPr lang="fr-FR" dirty="0" smtClean="0"/>
          </a:p>
          <a:p>
            <a:pPr marL="0" indent="0" algn="ctr">
              <a:buNone/>
            </a:pPr>
            <a:endParaRPr lang="fr-FR" dirty="0" smtClean="0"/>
          </a:p>
          <a:p>
            <a:pPr marL="0" indent="0" algn="ctr">
              <a:buNone/>
            </a:pPr>
            <a:r>
              <a:rPr lang="fr-FR" sz="3200" b="1" dirty="0" smtClean="0"/>
              <a:t>ETAT D’AVANCEMENT DU PROCESSUS D’ELABORATION DU plan </a:t>
            </a:r>
            <a:r>
              <a:rPr lang="fr-FR" sz="3200" b="1" dirty="0"/>
              <a:t>directeur d'industrialisation et de diversification </a:t>
            </a:r>
            <a:r>
              <a:rPr lang="fr-FR" sz="3200" b="1" dirty="0" smtClean="0"/>
              <a:t>économique DE LA CEMAC (PDIDE-CEMAC)</a:t>
            </a:r>
          </a:p>
          <a:p>
            <a:pPr marL="0" indent="0" algn="ctr">
              <a:buNone/>
            </a:pPr>
            <a:endParaRPr lang="fr-FR" sz="2800" b="1" dirty="0"/>
          </a:p>
          <a:p>
            <a:pPr marL="0" indent="0" algn="ctr">
              <a:buNone/>
            </a:pPr>
            <a:endParaRPr lang="fr-FR" sz="2800" b="1" dirty="0" smtClean="0"/>
          </a:p>
          <a:p>
            <a:pPr marL="0" indent="0" algn="ctr">
              <a:lnSpc>
                <a:spcPct val="100000"/>
              </a:lnSpc>
              <a:buNone/>
            </a:pPr>
            <a:r>
              <a:rPr lang="fr-FR" b="1" i="1" dirty="0" smtClean="0"/>
              <a:t>D</a:t>
            </a:r>
            <a:r>
              <a:rPr lang="fr-FR" b="1" i="1" cap="none" dirty="0" smtClean="0"/>
              <a:t>uval</a:t>
            </a:r>
            <a:r>
              <a:rPr lang="fr-FR" b="1" i="1" dirty="0" smtClean="0"/>
              <a:t> </a:t>
            </a:r>
            <a:r>
              <a:rPr lang="fr-FR" b="1" i="1" dirty="0" err="1" smtClean="0"/>
              <a:t>a</a:t>
            </a:r>
            <a:r>
              <a:rPr lang="fr-FR" b="1" i="1" cap="none" dirty="0" err="1" smtClean="0"/>
              <a:t>ntoine</a:t>
            </a:r>
            <a:r>
              <a:rPr lang="fr-FR" b="1" i="1" dirty="0" smtClean="0"/>
              <a:t> </a:t>
            </a:r>
            <a:r>
              <a:rPr lang="fr-FR" b="1" i="1" dirty="0" err="1" smtClean="0"/>
              <a:t>dembi</a:t>
            </a:r>
            <a:r>
              <a:rPr lang="fr-FR" b="1" i="1" dirty="0" smtClean="0"/>
              <a:t>, D</a:t>
            </a:r>
            <a:r>
              <a:rPr lang="fr-FR" b="1" i="1" cap="none" dirty="0" smtClean="0"/>
              <a:t>irecteur</a:t>
            </a:r>
            <a:r>
              <a:rPr lang="fr-FR" b="1" i="1" dirty="0" smtClean="0"/>
              <a:t> </a:t>
            </a:r>
            <a:r>
              <a:rPr lang="fr-FR" b="1" i="1" cap="none" dirty="0" smtClean="0"/>
              <a:t>du</a:t>
            </a:r>
            <a:r>
              <a:rPr lang="fr-FR" b="1" i="1" dirty="0" smtClean="0"/>
              <a:t> d</a:t>
            </a:r>
            <a:r>
              <a:rPr lang="fr-FR" b="1" i="1" cap="none" dirty="0"/>
              <a:t>é</a:t>
            </a:r>
            <a:r>
              <a:rPr lang="fr-FR" b="1" i="1" cap="none" dirty="0" smtClean="0"/>
              <a:t>veloppement</a:t>
            </a:r>
            <a:r>
              <a:rPr lang="fr-FR" b="1" i="1" dirty="0" smtClean="0"/>
              <a:t> i</a:t>
            </a:r>
            <a:r>
              <a:rPr lang="fr-FR" b="1" i="1" cap="none" dirty="0" smtClean="0"/>
              <a:t>ndustriel</a:t>
            </a:r>
          </a:p>
          <a:p>
            <a:pPr marL="0" indent="0" algn="ctr">
              <a:lnSpc>
                <a:spcPct val="100000"/>
              </a:lnSpc>
              <a:buNone/>
            </a:pPr>
            <a:r>
              <a:rPr lang="fr-FR" b="1" i="1" cap="none" dirty="0" smtClean="0"/>
              <a:t>des</a:t>
            </a:r>
            <a:r>
              <a:rPr lang="fr-FR" b="1" i="1" dirty="0" smtClean="0"/>
              <a:t> m</a:t>
            </a:r>
            <a:r>
              <a:rPr lang="fr-FR" b="1" i="1" cap="none" dirty="0" smtClean="0"/>
              <a:t>ines</a:t>
            </a:r>
            <a:r>
              <a:rPr lang="fr-FR" b="1" i="1" dirty="0" smtClean="0"/>
              <a:t> </a:t>
            </a:r>
            <a:r>
              <a:rPr lang="fr-FR" b="1" i="1" cap="none" dirty="0" smtClean="0"/>
              <a:t>et du </a:t>
            </a:r>
            <a:r>
              <a:rPr lang="fr-FR" b="1" i="1" dirty="0" smtClean="0"/>
              <a:t>t</a:t>
            </a:r>
            <a:r>
              <a:rPr lang="fr-FR" b="1" i="1" cap="none" dirty="0" smtClean="0"/>
              <a:t>ourisme</a:t>
            </a:r>
            <a:endParaRPr lang="fr-FR" b="1" i="1" cap="none" dirty="0"/>
          </a:p>
        </p:txBody>
      </p:sp>
      <p:pic>
        <p:nvPicPr>
          <p:cNvPr id="4" name="Image 3"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5401" y="9866"/>
            <a:ext cx="934877" cy="779406"/>
          </a:xfrm>
          <a:prstGeom prst="rect">
            <a:avLst/>
          </a:prstGeom>
          <a:noFill/>
          <a:ln>
            <a:noFill/>
          </a:ln>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113970" y="134753"/>
            <a:ext cx="934877" cy="779406"/>
          </a:xfrm>
          <a:prstGeom prst="rect">
            <a:avLst/>
          </a:prstGeom>
          <a:noFill/>
          <a:ln>
            <a:noFill/>
          </a:ln>
        </p:spPr>
      </p:pic>
    </p:spTree>
    <p:extLst>
      <p:ext uri="{BB962C8B-B14F-4D97-AF65-F5344CB8AC3E}">
        <p14:creationId xmlns:p14="http://schemas.microsoft.com/office/powerpoint/2010/main" val="38520631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5" y="-55377"/>
            <a:ext cx="10364451" cy="844649"/>
          </a:xfrm>
        </p:spPr>
        <p:txBody>
          <a:bodyPr/>
          <a:lstStyle/>
          <a:p>
            <a:r>
              <a:rPr lang="fr-FR" b="1" dirty="0" smtClean="0"/>
              <a:t>Principaux POINTS DE LA PRESENTATION</a:t>
            </a:r>
            <a:endParaRPr lang="fr-FR" b="1" dirty="0"/>
          </a:p>
        </p:txBody>
      </p:sp>
      <p:sp>
        <p:nvSpPr>
          <p:cNvPr id="3" name="Espace réservé du contenu 2"/>
          <p:cNvSpPr>
            <a:spLocks noGrp="1"/>
          </p:cNvSpPr>
          <p:nvPr>
            <p:ph sz="quarter" idx="13"/>
          </p:nvPr>
        </p:nvSpPr>
        <p:spPr>
          <a:xfrm>
            <a:off x="85402" y="1540043"/>
            <a:ext cx="11792174" cy="3683266"/>
          </a:xfrm>
        </p:spPr>
        <p:txBody>
          <a:bodyPr/>
          <a:lstStyle/>
          <a:p>
            <a:pPr marL="457200" indent="-457200">
              <a:buFont typeface="+mj-lt"/>
              <a:buAutoNum type="alphaUcPeriod"/>
            </a:pPr>
            <a:r>
              <a:rPr lang="fr-FR" dirty="0" smtClean="0"/>
              <a:t>Rappel des éléments déterminants du programme économique </a:t>
            </a:r>
            <a:r>
              <a:rPr lang="fr-FR" dirty="0" err="1" smtClean="0"/>
              <a:t>regional</a:t>
            </a:r>
            <a:r>
              <a:rPr lang="fr-FR" dirty="0" smtClean="0"/>
              <a:t> qui ont servi d’input au </a:t>
            </a:r>
            <a:r>
              <a:rPr lang="fr-FR" dirty="0" err="1" smtClean="0"/>
              <a:t>pdide-cemac</a:t>
            </a:r>
            <a:r>
              <a:rPr lang="fr-FR" dirty="0" smtClean="0"/>
              <a:t> (atouts et faiblesses)</a:t>
            </a:r>
          </a:p>
          <a:p>
            <a:pPr marL="457200" indent="-457200">
              <a:buFont typeface="+mj-lt"/>
              <a:buAutoNum type="alphaUcPeriod"/>
            </a:pPr>
            <a:r>
              <a:rPr lang="fr-FR" dirty="0" smtClean="0"/>
              <a:t>les deux approches de l’INDUSTRIALISATION ET de la DIVERSIFICATION ECONOMIQUE en zone </a:t>
            </a:r>
            <a:r>
              <a:rPr lang="fr-FR" dirty="0" err="1" smtClean="0"/>
              <a:t>cemac</a:t>
            </a:r>
            <a:endParaRPr lang="fr-FR" dirty="0"/>
          </a:p>
          <a:p>
            <a:pPr marL="457200" indent="-457200">
              <a:buFont typeface="+mj-lt"/>
              <a:buAutoNum type="alphaUcPeriod"/>
            </a:pPr>
            <a:r>
              <a:rPr lang="fr-FR" dirty="0" smtClean="0"/>
              <a:t>les </a:t>
            </a:r>
            <a:r>
              <a:rPr lang="fr-FR" dirty="0"/>
              <a:t>premières expériences sectorielles d’INDUSTRIALISATION ET de DIVERSIFICATION </a:t>
            </a:r>
            <a:r>
              <a:rPr lang="fr-FR" dirty="0" smtClean="0"/>
              <a:t>ECONOMIQUE</a:t>
            </a:r>
          </a:p>
          <a:p>
            <a:pPr marL="0" indent="0">
              <a:buNone/>
            </a:pPr>
            <a:r>
              <a:rPr lang="fr-FR" dirty="0" smtClean="0"/>
              <a:t>       EN ZONE CEMAC</a:t>
            </a:r>
            <a:endParaRPr lang="fr-FR" dirty="0"/>
          </a:p>
          <a:p>
            <a:endParaRPr lang="fr-FR" dirty="0"/>
          </a:p>
        </p:txBody>
      </p:sp>
      <p:pic>
        <p:nvPicPr>
          <p:cNvPr id="4" name="Image 3"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5401" y="9866"/>
            <a:ext cx="934877" cy="779406"/>
          </a:xfrm>
          <a:prstGeom prst="rect">
            <a:avLst/>
          </a:prstGeom>
          <a:noFill/>
          <a:ln>
            <a:noFill/>
          </a:ln>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257123" y="-75511"/>
            <a:ext cx="934877" cy="779406"/>
          </a:xfrm>
          <a:prstGeom prst="rect">
            <a:avLst/>
          </a:prstGeom>
          <a:noFill/>
          <a:ln>
            <a:noFill/>
          </a:ln>
        </p:spPr>
      </p:pic>
    </p:spTree>
    <p:extLst>
      <p:ext uri="{BB962C8B-B14F-4D97-AF65-F5344CB8AC3E}">
        <p14:creationId xmlns:p14="http://schemas.microsoft.com/office/powerpoint/2010/main" val="33026089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5463" y="175755"/>
            <a:ext cx="10364451" cy="738645"/>
          </a:xfrm>
        </p:spPr>
        <p:txBody>
          <a:bodyPr>
            <a:normAutofit fontScale="90000"/>
          </a:bodyPr>
          <a:lstStyle/>
          <a:p>
            <a:r>
              <a:rPr lang="fr-FR" sz="3100" dirty="0" smtClean="0"/>
              <a:t/>
            </a:r>
            <a:br>
              <a:rPr lang="fr-FR" sz="3100" dirty="0" smtClean="0"/>
            </a:br>
            <a:r>
              <a:rPr lang="fr-FR" sz="2700" b="1" dirty="0" smtClean="0"/>
              <a:t>A-Rappel </a:t>
            </a:r>
            <a:r>
              <a:rPr lang="fr-FR" sz="2700" b="1" dirty="0"/>
              <a:t>des éléments déterminants du per qui ont servi d’input au </a:t>
            </a:r>
            <a:r>
              <a:rPr lang="fr-FR" sz="2700" b="1" dirty="0" err="1"/>
              <a:t>pdide-cemac</a:t>
            </a:r>
            <a:r>
              <a:rPr lang="fr-FR" dirty="0"/>
              <a:t/>
            </a:r>
            <a:br>
              <a:rPr lang="fr-FR" dirty="0"/>
            </a:br>
            <a:endParaRPr lang="fr-FR" b="1" dirty="0"/>
          </a:p>
        </p:txBody>
      </p:sp>
      <p:sp>
        <p:nvSpPr>
          <p:cNvPr id="3" name="Espace réservé du contenu 2"/>
          <p:cNvSpPr>
            <a:spLocks noGrp="1"/>
          </p:cNvSpPr>
          <p:nvPr>
            <p:ph sz="quarter" idx="13"/>
          </p:nvPr>
        </p:nvSpPr>
        <p:spPr>
          <a:xfrm>
            <a:off x="167829" y="1353313"/>
            <a:ext cx="3614899" cy="5838684"/>
          </a:xfrm>
        </p:spPr>
        <p:txBody>
          <a:bodyPr>
            <a:normAutofit/>
          </a:bodyPr>
          <a:lstStyle/>
          <a:p>
            <a:pPr algn="ctr" fontAlgn="base">
              <a:buFont typeface="Wingdings" panose="05000000000000000000" pitchFamily="2" charset="2"/>
              <a:buChar char="Ø"/>
            </a:pPr>
            <a:r>
              <a:rPr lang="fr-FR" b="1" dirty="0" smtClean="0"/>
              <a:t>LES </a:t>
            </a:r>
            <a:r>
              <a:rPr lang="fr-FR" b="1" dirty="0"/>
              <a:t>PILIERS DE </a:t>
            </a:r>
            <a:r>
              <a:rPr lang="fr-FR" b="1" dirty="0" smtClean="0"/>
              <a:t>CROISSANCE identifies</a:t>
            </a:r>
          </a:p>
          <a:p>
            <a:pPr marL="457200" indent="-457200" fontAlgn="base">
              <a:buFont typeface="+mj-lt"/>
              <a:buAutoNum type="arabicPeriod"/>
            </a:pPr>
            <a:r>
              <a:rPr lang="fr-FR" b="1" dirty="0" smtClean="0"/>
              <a:t>énergie  </a:t>
            </a:r>
            <a:endParaRPr lang="fr-FR" b="1" dirty="0"/>
          </a:p>
          <a:p>
            <a:pPr marL="457200" lvl="0" indent="-457200" fontAlgn="base">
              <a:buFont typeface="+mj-lt"/>
              <a:buAutoNum type="arabicPeriod"/>
            </a:pPr>
            <a:r>
              <a:rPr lang="fr-FR" b="1" dirty="0" smtClean="0"/>
              <a:t>mines ET métallurgie</a:t>
            </a:r>
            <a:endParaRPr lang="fr-FR" b="1" dirty="0"/>
          </a:p>
          <a:p>
            <a:pPr marL="457200" lvl="0" indent="-457200" fontAlgn="base">
              <a:buFont typeface="+mj-lt"/>
              <a:buAutoNum type="arabicPeriod"/>
            </a:pPr>
            <a:r>
              <a:rPr lang="fr-FR" b="1" dirty="0" smtClean="0"/>
              <a:t>ECONOMIE forestière ET ENVIRONNEMENT </a:t>
            </a:r>
          </a:p>
          <a:p>
            <a:pPr marL="457200" indent="-457200" fontAlgn="base">
              <a:buFont typeface="+mj-lt"/>
              <a:buAutoNum type="arabicPeriod"/>
            </a:pPr>
            <a:r>
              <a:rPr lang="fr-FR" b="1" dirty="0" smtClean="0"/>
              <a:t>élevage </a:t>
            </a:r>
            <a:r>
              <a:rPr lang="fr-FR" b="1" dirty="0"/>
              <a:t>et la pêche </a:t>
            </a:r>
          </a:p>
          <a:p>
            <a:pPr marL="457200" lvl="0" indent="-457200" fontAlgn="base">
              <a:buFont typeface="+mj-lt"/>
              <a:buAutoNum type="arabicPeriod"/>
            </a:pPr>
            <a:r>
              <a:rPr lang="fr-FR" b="1" dirty="0" smtClean="0"/>
              <a:t>AGRICULTURE ET agro-industrie </a:t>
            </a:r>
          </a:p>
          <a:p>
            <a:pPr lvl="0" fontAlgn="base">
              <a:buFont typeface="Wingdings" panose="05000000000000000000" pitchFamily="2" charset="2"/>
              <a:buChar char="Ø"/>
            </a:pPr>
            <a:r>
              <a:rPr lang="fr-FR" sz="2400" b="1" dirty="0" smtClean="0"/>
              <a:t>Atouts et faiblesses</a:t>
            </a:r>
          </a:p>
          <a:p>
            <a:pPr marL="0" lvl="0" indent="0" fontAlgn="base">
              <a:buNone/>
            </a:pPr>
            <a:endParaRPr lang="fr-FR" sz="2400" b="1" dirty="0" smtClean="0"/>
          </a:p>
        </p:txBody>
      </p:sp>
      <p:pic>
        <p:nvPicPr>
          <p:cNvPr id="4" name="Image 3"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5401" y="9866"/>
            <a:ext cx="934877" cy="779406"/>
          </a:xfrm>
          <a:prstGeom prst="rect">
            <a:avLst/>
          </a:prstGeom>
          <a:noFill/>
          <a:ln>
            <a:noFill/>
          </a:ln>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95098" y="9866"/>
            <a:ext cx="934877" cy="779406"/>
          </a:xfrm>
          <a:prstGeom prst="rect">
            <a:avLst/>
          </a:prstGeom>
          <a:noFill/>
          <a:ln>
            <a:noFill/>
          </a:ln>
        </p:spPr>
      </p:pic>
      <p:pic>
        <p:nvPicPr>
          <p:cNvPr id="6" name="Espace réservé du contenu 7"/>
          <p:cNvPicPr>
            <a:picLocks noChangeAspect="1"/>
          </p:cNvPicPr>
          <p:nvPr/>
        </p:nvPicPr>
        <p:blipFill>
          <a:blip r:embed="rId3"/>
          <a:stretch>
            <a:fillRect/>
          </a:stretch>
        </p:blipFill>
        <p:spPr>
          <a:xfrm>
            <a:off x="3859731" y="1204122"/>
            <a:ext cx="8332269" cy="5490250"/>
          </a:xfrm>
          <a:prstGeom prst="rect">
            <a:avLst/>
          </a:prstGeom>
        </p:spPr>
      </p:pic>
    </p:spTree>
    <p:extLst>
      <p:ext uri="{BB962C8B-B14F-4D97-AF65-F5344CB8AC3E}">
        <p14:creationId xmlns:p14="http://schemas.microsoft.com/office/powerpoint/2010/main" val="182638280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07897" y="-179571"/>
            <a:ext cx="10364451" cy="1170974"/>
          </a:xfrm>
        </p:spPr>
        <p:txBody>
          <a:bodyPr/>
          <a:lstStyle/>
          <a:p>
            <a:r>
              <a:rPr lang="fr-FR" b="1" dirty="0" smtClean="0"/>
              <a:t>A-1:énergie</a:t>
            </a:r>
            <a:endParaRPr lang="fr-FR" b="1" dirty="0"/>
          </a:p>
        </p:txBody>
      </p:sp>
      <p:sp>
        <p:nvSpPr>
          <p:cNvPr id="3" name="Espace réservé du contenu 2"/>
          <p:cNvSpPr>
            <a:spLocks noGrp="1"/>
          </p:cNvSpPr>
          <p:nvPr>
            <p:ph sz="quarter" idx="13"/>
          </p:nvPr>
        </p:nvSpPr>
        <p:spPr>
          <a:xfrm>
            <a:off x="240631" y="1416606"/>
            <a:ext cx="11502189" cy="5041946"/>
          </a:xfrm>
        </p:spPr>
        <p:txBody>
          <a:bodyPr/>
          <a:lstStyle/>
          <a:p>
            <a:pPr marL="0" lvl="0" indent="0">
              <a:buNone/>
            </a:pPr>
            <a:r>
              <a:rPr lang="fr-FR" dirty="0" smtClean="0"/>
              <a:t>valorisation </a:t>
            </a:r>
            <a:r>
              <a:rPr lang="fr-FR" dirty="0"/>
              <a:t>du potentiel hydroélectrique de la sous-région mais aussi fossiles (pétrole et gaz) avec la mise en place d’une </a:t>
            </a:r>
            <a:r>
              <a:rPr lang="fr-FR" b="1" dirty="0"/>
              <a:t>grande raffinerie régionale </a:t>
            </a:r>
            <a:r>
              <a:rPr lang="fr-FR" dirty="0"/>
              <a:t>à laquelle sera adossé un pôle industriel de conditionnement de gaz domestique, une usine de Gaz Naturel Liquéfié (GNL) de rang mondial et une production compétitive </a:t>
            </a:r>
            <a:r>
              <a:rPr lang="fr-FR" dirty="0" smtClean="0"/>
              <a:t>d’engrais.</a:t>
            </a:r>
          </a:p>
          <a:p>
            <a:pPr marL="0" lvl="0" indent="0">
              <a:buNone/>
            </a:pPr>
            <a:endParaRPr lang="fr-FR" dirty="0"/>
          </a:p>
          <a:p>
            <a:endParaRPr lang="fr-FR" dirty="0"/>
          </a:p>
        </p:txBody>
      </p:sp>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5401" y="9866"/>
            <a:ext cx="934877" cy="779406"/>
          </a:xfrm>
          <a:prstGeom prst="rect">
            <a:avLst/>
          </a:prstGeom>
          <a:noFill/>
          <a:ln>
            <a:noFill/>
          </a:ln>
        </p:spPr>
      </p:pic>
      <p:pic>
        <p:nvPicPr>
          <p:cNvPr id="6" name="Image 5"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0996864" y="0"/>
            <a:ext cx="934877" cy="779406"/>
          </a:xfrm>
          <a:prstGeom prst="rect">
            <a:avLst/>
          </a:prstGeom>
          <a:noFill/>
          <a:ln>
            <a:noFill/>
          </a:ln>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264" y="3428999"/>
            <a:ext cx="11184556" cy="3193182"/>
          </a:xfrm>
          <a:prstGeom prst="rect">
            <a:avLst/>
          </a:prstGeom>
        </p:spPr>
      </p:pic>
    </p:spTree>
    <p:extLst>
      <p:ext uri="{BB962C8B-B14F-4D97-AF65-F5344CB8AC3E}">
        <p14:creationId xmlns:p14="http://schemas.microsoft.com/office/powerpoint/2010/main" val="39577783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34642" y="657318"/>
            <a:ext cx="11165931" cy="574716"/>
          </a:xfrm>
        </p:spPr>
        <p:txBody>
          <a:bodyPr>
            <a:noAutofit/>
          </a:bodyPr>
          <a:lstStyle/>
          <a:p>
            <a:r>
              <a:rPr lang="fr-FR" sz="1200" dirty="0" smtClean="0"/>
              <a:t>Faire </a:t>
            </a:r>
            <a:r>
              <a:rPr lang="fr-FR" sz="1200" dirty="0"/>
              <a:t>de la CEMAC à l'horizon 2025 un acteur du marché mondial de produits métallurgiques intermédiaires et premier fournisseur du marché régional de produits métallurgiques finis, notamment pour le secteur des bâtiments et travaux publics, l'emballage ou les biens de consommation</a:t>
            </a:r>
          </a:p>
        </p:txBody>
      </p:sp>
      <p:pic>
        <p:nvPicPr>
          <p:cNvPr id="4" name="Espace réservé du contenu 3"/>
          <p:cNvPicPr>
            <a:picLocks noGrp="1" noChangeAspect="1"/>
          </p:cNvPicPr>
          <p:nvPr>
            <p:ph sz="quarter" idx="13"/>
          </p:nvPr>
        </p:nvPicPr>
        <p:blipFill>
          <a:blip r:embed="rId2"/>
          <a:stretch>
            <a:fillRect/>
          </a:stretch>
        </p:blipFill>
        <p:spPr>
          <a:xfrm>
            <a:off x="0" y="1182199"/>
            <a:ext cx="12192000" cy="5675802"/>
          </a:xfrm>
          <a:prstGeom prst="rect">
            <a:avLst/>
          </a:prstGeom>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5401" y="-9384"/>
            <a:ext cx="934877" cy="779406"/>
          </a:xfrm>
          <a:prstGeom prst="rect">
            <a:avLst/>
          </a:prstGeom>
          <a:noFill/>
          <a:ln>
            <a:noFill/>
          </a:ln>
        </p:spPr>
      </p:pic>
      <p:pic>
        <p:nvPicPr>
          <p:cNvPr id="6" name="Image 5"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257123" y="-58873"/>
            <a:ext cx="934877" cy="779406"/>
          </a:xfrm>
          <a:prstGeom prst="rect">
            <a:avLst/>
          </a:prstGeom>
          <a:noFill/>
          <a:ln>
            <a:noFill/>
          </a:ln>
        </p:spPr>
      </p:pic>
      <p:sp>
        <p:nvSpPr>
          <p:cNvPr id="3" name="Rectangle 2"/>
          <p:cNvSpPr/>
          <p:nvPr/>
        </p:nvSpPr>
        <p:spPr>
          <a:xfrm>
            <a:off x="3936716" y="195653"/>
            <a:ext cx="3901837" cy="461665"/>
          </a:xfrm>
          <a:prstGeom prst="rect">
            <a:avLst/>
          </a:prstGeom>
        </p:spPr>
        <p:txBody>
          <a:bodyPr wrap="none">
            <a:spAutoFit/>
          </a:bodyPr>
          <a:lstStyle/>
          <a:p>
            <a:r>
              <a:rPr lang="fr-FR" sz="2400" b="1" dirty="0" smtClean="0"/>
              <a:t>A-2: MINES ET MÉTALLURGIE</a:t>
            </a:r>
            <a:endParaRPr lang="fr-FR" sz="2400" dirty="0"/>
          </a:p>
        </p:txBody>
      </p:sp>
    </p:spTree>
    <p:extLst>
      <p:ext uri="{BB962C8B-B14F-4D97-AF65-F5344CB8AC3E}">
        <p14:creationId xmlns:p14="http://schemas.microsoft.com/office/powerpoint/2010/main" val="1372494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13886" y="98753"/>
            <a:ext cx="11194181" cy="1104406"/>
          </a:xfrm>
        </p:spPr>
        <p:txBody>
          <a:bodyPr>
            <a:normAutofit/>
          </a:bodyPr>
          <a:lstStyle/>
          <a:p>
            <a:r>
              <a:rPr lang="fr-FR" sz="2800" b="1" dirty="0" smtClean="0"/>
              <a:t>A-3:Le </a:t>
            </a:r>
            <a:r>
              <a:rPr lang="fr-FR" sz="2800" b="1" dirty="0"/>
              <a:t>secteur ECONOMIE FORESTIERE ET ENVIRONNEMENT</a:t>
            </a:r>
          </a:p>
        </p:txBody>
      </p:sp>
      <p:sp>
        <p:nvSpPr>
          <p:cNvPr id="3" name="Espace réservé du contenu 2"/>
          <p:cNvSpPr>
            <a:spLocks noGrp="1"/>
          </p:cNvSpPr>
          <p:nvPr>
            <p:ph sz="quarter" idx="13"/>
          </p:nvPr>
        </p:nvSpPr>
        <p:spPr>
          <a:xfrm>
            <a:off x="317633" y="886421"/>
            <a:ext cx="11405937" cy="4904779"/>
          </a:xfrm>
        </p:spPr>
        <p:txBody>
          <a:bodyPr>
            <a:normAutofit/>
          </a:bodyPr>
          <a:lstStyle/>
          <a:p>
            <a:pPr marL="0" lvl="0" indent="0" algn="ctr" fontAlgn="base">
              <a:buNone/>
            </a:pPr>
            <a:r>
              <a:rPr lang="fr-FR" dirty="0" smtClean="0"/>
              <a:t> </a:t>
            </a:r>
            <a:r>
              <a:rPr lang="fr-FR" dirty="0"/>
              <a:t>plus de transformation du bois sur place et le développement de l'écotourisme </a:t>
            </a:r>
          </a:p>
          <a:p>
            <a:endParaRPr lang="fr-FR" dirty="0"/>
          </a:p>
        </p:txBody>
      </p:sp>
      <p:pic>
        <p:nvPicPr>
          <p:cNvPr id="4" name="Image 3"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5401" y="9866"/>
            <a:ext cx="934877" cy="779406"/>
          </a:xfrm>
          <a:prstGeom prst="rect">
            <a:avLst/>
          </a:prstGeom>
          <a:noFill/>
          <a:ln>
            <a:noFill/>
          </a:ln>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75731" y="18128"/>
            <a:ext cx="934877" cy="779406"/>
          </a:xfrm>
          <a:prstGeom prst="rect">
            <a:avLst/>
          </a:prstGeom>
          <a:noFill/>
          <a:ln>
            <a:noFill/>
          </a:ln>
        </p:spPr>
      </p:pic>
      <p:pic>
        <p:nvPicPr>
          <p:cNvPr id="6" name="Image 5" descr="Une image contenant terrain, extérieur, ciel, bâtiment&#10;&#10;Description générée avec un niveau de confiance très élevé">
            <a:extLst>
              <a:ext uri="{FF2B5EF4-FFF2-40B4-BE49-F238E27FC236}">
                <a16:creationId xmlns="" xmlns:a16="http://schemas.microsoft.com/office/drawing/2014/main" id="{B5B1E9BF-03E0-8541-8495-B0DC4DCB591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84149" y="1300307"/>
            <a:ext cx="3116619" cy="2885999"/>
          </a:xfrm>
          <a:prstGeom prst="rect">
            <a:avLst/>
          </a:prstGeom>
        </p:spPr>
      </p:pic>
      <p:pic>
        <p:nvPicPr>
          <p:cNvPr id="7" name="Image 263" descr="Image associée">
            <a:hlinkClick r:id="rId5"/>
            <a:extLst>
              <a:ext uri="{FF2B5EF4-FFF2-40B4-BE49-F238E27FC236}">
                <a16:creationId xmlns="" xmlns:a16="http://schemas.microsoft.com/office/drawing/2014/main" id="{6D65CF08-A265-2C48-BB34-AF504B7CA5D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00768" y="1292046"/>
            <a:ext cx="3375072" cy="2894260"/>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 xmlns:a16="http://schemas.microsoft.com/office/drawing/2014/main" id="{10F27ECF-DC0A-FE46-B51D-0DCD44CE6024}"/>
              </a:ext>
            </a:extLst>
          </p:cNvPr>
          <p:cNvPicPr>
            <a:picLocks noChangeAspect="1"/>
          </p:cNvPicPr>
          <p:nvPr/>
        </p:nvPicPr>
        <p:blipFill>
          <a:blip r:embed="rId7"/>
          <a:stretch>
            <a:fillRect/>
          </a:stretch>
        </p:blipFill>
        <p:spPr>
          <a:xfrm>
            <a:off x="4437246" y="4228467"/>
            <a:ext cx="4212503" cy="2508743"/>
          </a:xfrm>
          <a:prstGeom prst="rect">
            <a:avLst/>
          </a:prstGeom>
        </p:spPr>
      </p:pic>
      <p:pic>
        <p:nvPicPr>
          <p:cNvPr id="9" name="Image 8">
            <a:extLst>
              <a:ext uri="{FF2B5EF4-FFF2-40B4-BE49-F238E27FC236}">
                <a16:creationId xmlns="" xmlns:a16="http://schemas.microsoft.com/office/drawing/2014/main" id="{6520393B-5F17-534B-BA97-B8E2B6A0D332}"/>
              </a:ext>
            </a:extLst>
          </p:cNvPr>
          <p:cNvPicPr>
            <a:picLocks noChangeAspect="1"/>
          </p:cNvPicPr>
          <p:nvPr/>
        </p:nvPicPr>
        <p:blipFill>
          <a:blip r:embed="rId8"/>
          <a:stretch>
            <a:fillRect/>
          </a:stretch>
        </p:blipFill>
        <p:spPr>
          <a:xfrm>
            <a:off x="201661" y="4228467"/>
            <a:ext cx="4235585" cy="2508743"/>
          </a:xfrm>
          <a:prstGeom prst="rect">
            <a:avLst/>
          </a:prstGeom>
        </p:spPr>
      </p:pic>
      <p:pic>
        <p:nvPicPr>
          <p:cNvPr id="11" name="Picture 180" descr="18122006 098">
            <a:extLst>
              <a:ext uri="{FF2B5EF4-FFF2-40B4-BE49-F238E27FC236}">
                <a16:creationId xmlns="" xmlns:a16="http://schemas.microsoft.com/office/drawing/2014/main" id="{754E045B-B393-BD46-A276-C715261CCF9C}"/>
              </a:ext>
            </a:extLst>
          </p:cNvPr>
          <p:cNvPicPr>
            <a:picLocks noChangeAspect="1" noChangeArrowheads="1"/>
          </p:cNvPicPr>
          <p:nvPr/>
        </p:nvPicPr>
        <p:blipFill>
          <a:blip r:embed="rId9" cstate="print"/>
          <a:srcRect/>
          <a:stretch>
            <a:fillRect/>
          </a:stretch>
        </p:blipFill>
        <p:spPr bwMode="auto">
          <a:xfrm>
            <a:off x="211287" y="1300308"/>
            <a:ext cx="3116620" cy="2928160"/>
          </a:xfrm>
          <a:prstGeom prst="rect">
            <a:avLst/>
          </a:prstGeom>
          <a:noFill/>
          <a:ln w="9525">
            <a:noFill/>
            <a:miter lim="800000"/>
            <a:headEnd/>
            <a:tailEnd/>
          </a:ln>
        </p:spPr>
      </p:pic>
      <p:pic>
        <p:nvPicPr>
          <p:cNvPr id="12" name="Image 23" descr="/var/folders/wd/4p41f4mx0nsggryg6058kk2r0000gn/T/com.microsoft.Word/WebArchiveCopyPasteTempFiles/parquet-ikea.jpg">
            <a:extLst>
              <a:ext uri="{FF2B5EF4-FFF2-40B4-BE49-F238E27FC236}">
                <a16:creationId xmlns="" xmlns:a16="http://schemas.microsoft.com/office/drawing/2014/main" id="{30AA6EFE-9702-6D49-AE5B-CA932AF35DFD}"/>
              </a:ext>
            </a:extLst>
          </p:cNvPr>
          <p:cNvPicPr>
            <a:picLocks noChangeAspect="1" noChangeArrowheads="1"/>
          </p:cNvPicPr>
          <p:nvPr/>
        </p:nvPicPr>
        <p:blipFill>
          <a:blip r:embed="rId10" r:link="rId11">
            <a:extLst>
              <a:ext uri="{28A0092B-C50C-407E-A947-70E740481C1C}">
                <a14:useLocalDpi xmlns:a14="http://schemas.microsoft.com/office/drawing/2010/main" val="0"/>
              </a:ext>
            </a:extLst>
          </a:blip>
          <a:srcRect/>
          <a:stretch>
            <a:fillRect/>
          </a:stretch>
        </p:blipFill>
        <p:spPr bwMode="auto">
          <a:xfrm>
            <a:off x="8700768" y="4186308"/>
            <a:ext cx="3375072" cy="252700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3327907" y="1300307"/>
            <a:ext cx="2234557" cy="2681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300 millions ha</a:t>
            </a:r>
            <a:endParaRPr lang="fr-FR" dirty="0"/>
          </a:p>
        </p:txBody>
      </p:sp>
      <p:sp>
        <p:nvSpPr>
          <p:cNvPr id="15" name="Rectangle 14"/>
          <p:cNvSpPr/>
          <p:nvPr/>
        </p:nvSpPr>
        <p:spPr>
          <a:xfrm>
            <a:off x="3305159" y="2491314"/>
            <a:ext cx="2302801" cy="3282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51 millions ha</a:t>
            </a:r>
            <a:endParaRPr lang="fr-FR" dirty="0"/>
          </a:p>
        </p:txBody>
      </p:sp>
      <p:sp>
        <p:nvSpPr>
          <p:cNvPr id="17" name="Rectangle 16"/>
          <p:cNvSpPr/>
          <p:nvPr/>
        </p:nvSpPr>
        <p:spPr>
          <a:xfrm>
            <a:off x="3307664" y="1893668"/>
            <a:ext cx="2254800" cy="2791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100 millions ha</a:t>
            </a:r>
            <a:endParaRPr lang="fr-FR" dirty="0"/>
          </a:p>
        </p:txBody>
      </p:sp>
      <p:sp>
        <p:nvSpPr>
          <p:cNvPr id="18" name="Rectangle 17"/>
          <p:cNvSpPr/>
          <p:nvPr/>
        </p:nvSpPr>
        <p:spPr>
          <a:xfrm>
            <a:off x="3305159" y="3179665"/>
            <a:ext cx="2290895" cy="3182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170 millions ha</a:t>
            </a:r>
            <a:endParaRPr lang="fr-FR" dirty="0"/>
          </a:p>
        </p:txBody>
      </p:sp>
      <p:sp>
        <p:nvSpPr>
          <p:cNvPr id="19" name="Rectangle 18"/>
          <p:cNvSpPr/>
          <p:nvPr/>
        </p:nvSpPr>
        <p:spPr>
          <a:xfrm>
            <a:off x="3305159" y="3868405"/>
            <a:ext cx="2280053" cy="330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18 millions ha</a:t>
            </a:r>
            <a:endParaRPr lang="fr-FR" dirty="0"/>
          </a:p>
        </p:txBody>
      </p:sp>
    </p:spTree>
    <p:extLst>
      <p:ext uri="{BB962C8B-B14F-4D97-AF65-F5344CB8AC3E}">
        <p14:creationId xmlns:p14="http://schemas.microsoft.com/office/powerpoint/2010/main" val="5608085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07272" y="1"/>
            <a:ext cx="10364451" cy="789272"/>
          </a:xfrm>
        </p:spPr>
        <p:txBody>
          <a:bodyPr/>
          <a:lstStyle/>
          <a:p>
            <a:r>
              <a:rPr lang="fr-FR" b="1" dirty="0" smtClean="0"/>
              <a:t>A-4:élevage et </a:t>
            </a:r>
            <a:r>
              <a:rPr lang="fr-FR" b="1" dirty="0"/>
              <a:t>pêche </a:t>
            </a:r>
            <a:r>
              <a:rPr lang="fr-FR" b="1" dirty="0" smtClean="0"/>
              <a:t> </a:t>
            </a:r>
            <a:endParaRPr lang="fr-FR" b="1" dirty="0"/>
          </a:p>
        </p:txBody>
      </p:sp>
      <p:sp>
        <p:nvSpPr>
          <p:cNvPr id="3" name="Espace réservé du contenu 2"/>
          <p:cNvSpPr>
            <a:spLocks noGrp="1"/>
          </p:cNvSpPr>
          <p:nvPr>
            <p:ph sz="quarter" idx="13"/>
          </p:nvPr>
        </p:nvSpPr>
        <p:spPr>
          <a:xfrm>
            <a:off x="288758" y="943516"/>
            <a:ext cx="11817842" cy="4847683"/>
          </a:xfrm>
        </p:spPr>
        <p:txBody>
          <a:bodyPr/>
          <a:lstStyle/>
          <a:p>
            <a:pPr marL="0" lvl="0" indent="0" algn="just" fontAlgn="base">
              <a:buNone/>
            </a:pPr>
            <a:r>
              <a:rPr lang="fr-FR" sz="1800" dirty="0" smtClean="0"/>
              <a:t>développer </a:t>
            </a:r>
            <a:r>
              <a:rPr lang="fr-FR" sz="1800" dirty="0"/>
              <a:t>la production industrielle, l'abattage, la transformation, le conditionnement sur place </a:t>
            </a:r>
          </a:p>
          <a:p>
            <a:endParaRPr lang="fr-FR" dirty="0"/>
          </a:p>
        </p:txBody>
      </p:sp>
      <p:pic>
        <p:nvPicPr>
          <p:cNvPr id="4" name="Image 3"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5401" y="9866"/>
            <a:ext cx="934877" cy="779406"/>
          </a:xfrm>
          <a:prstGeom prst="rect">
            <a:avLst/>
          </a:prstGeom>
          <a:noFill/>
          <a:ln>
            <a:noFill/>
          </a:ln>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171723" y="9866"/>
            <a:ext cx="934877" cy="779406"/>
          </a:xfrm>
          <a:prstGeom prst="rect">
            <a:avLst/>
          </a:prstGeom>
          <a:noFill/>
          <a:ln>
            <a:noFill/>
          </a:ln>
        </p:spPr>
      </p:pic>
      <p:pic>
        <p:nvPicPr>
          <p:cNvPr id="6" name="Espace réservé du contenu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758" y="3832341"/>
            <a:ext cx="5494421" cy="3004805"/>
          </a:xfrm>
          <a:prstGeom prst="rect">
            <a:avLst/>
          </a:prstGeom>
        </p:spPr>
      </p:pic>
      <p:pic>
        <p:nvPicPr>
          <p:cNvPr id="7" name="Espace réservé du contenu 4"/>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288758" y="1323594"/>
            <a:ext cx="3620302" cy="2508747"/>
          </a:xfrm>
          <a:prstGeom prst="rect">
            <a:avLst/>
          </a:prstGeom>
          <a:noFill/>
          <a:extLst>
            <a:ext uri="{909E8E84-426E-40DD-AFC4-6F175D3DCCD1}">
              <a14:hiddenFill xmlns:a14="http://schemas.microsoft.com/office/drawing/2010/main">
                <a:solidFill>
                  <a:srgbClr val="FFFFFF"/>
                </a:solidFill>
              </a14:hiddenFill>
            </a:ext>
          </a:extLst>
        </p:spPr>
      </p:pic>
      <p:pic>
        <p:nvPicPr>
          <p:cNvPr id="8" name="Espace réservé du contenu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6254" y="3832341"/>
            <a:ext cx="6313206" cy="3016886"/>
          </a:xfrm>
          <a:prstGeom prst="rect">
            <a:avLst/>
          </a:prstGeom>
        </p:spPr>
      </p:pic>
      <p:pic>
        <p:nvPicPr>
          <p:cNvPr id="9" name="Imag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69530" y="1323594"/>
            <a:ext cx="4437070" cy="2632389"/>
          </a:xfrm>
          <a:prstGeom prst="rect">
            <a:avLst/>
          </a:prstGeom>
        </p:spPr>
      </p:pic>
      <p:pic>
        <p:nvPicPr>
          <p:cNvPr id="10" name="Imag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31920" y="1323593"/>
            <a:ext cx="3737610" cy="2508747"/>
          </a:xfrm>
          <a:prstGeom prst="rect">
            <a:avLst/>
          </a:prstGeom>
        </p:spPr>
      </p:pic>
    </p:spTree>
    <p:extLst>
      <p:ext uri="{BB962C8B-B14F-4D97-AF65-F5344CB8AC3E}">
        <p14:creationId xmlns:p14="http://schemas.microsoft.com/office/powerpoint/2010/main" val="30054835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149" y="33876"/>
            <a:ext cx="10364451" cy="584641"/>
          </a:xfrm>
        </p:spPr>
        <p:txBody>
          <a:bodyPr>
            <a:normAutofit fontScale="90000"/>
          </a:bodyPr>
          <a:lstStyle/>
          <a:p>
            <a:r>
              <a:rPr lang="fr-FR" b="1" dirty="0" smtClean="0"/>
              <a:t>A-5: AGRICULTURE ET agro-industrie </a:t>
            </a:r>
            <a:endParaRPr lang="fr-FR" b="1" dirty="0"/>
          </a:p>
        </p:txBody>
      </p:sp>
      <p:sp>
        <p:nvSpPr>
          <p:cNvPr id="3" name="Espace réservé du contenu 2"/>
          <p:cNvSpPr>
            <a:spLocks noGrp="1"/>
          </p:cNvSpPr>
          <p:nvPr>
            <p:ph sz="quarter" idx="13"/>
          </p:nvPr>
        </p:nvSpPr>
        <p:spPr>
          <a:xfrm>
            <a:off x="606392" y="504123"/>
            <a:ext cx="10671208" cy="878907"/>
          </a:xfrm>
        </p:spPr>
        <p:txBody>
          <a:bodyPr/>
          <a:lstStyle/>
          <a:p>
            <a:pPr marL="0" lvl="0" indent="0">
              <a:buNone/>
            </a:pPr>
            <a:r>
              <a:rPr lang="fr-FR" dirty="0" smtClean="0"/>
              <a:t>développer </a:t>
            </a:r>
            <a:r>
              <a:rPr lang="fr-FR" dirty="0"/>
              <a:t>les grandes plantations industrielles et les industries de transformation, dont la production sera destinée au marché </a:t>
            </a:r>
            <a:r>
              <a:rPr lang="fr-FR" dirty="0" smtClean="0"/>
              <a:t>sous-région </a:t>
            </a:r>
            <a:r>
              <a:rPr lang="fr-FR" dirty="0"/>
              <a:t>et international </a:t>
            </a:r>
          </a:p>
          <a:p>
            <a:endParaRPr lang="fr-FR" dirty="0"/>
          </a:p>
        </p:txBody>
      </p:sp>
      <p:pic>
        <p:nvPicPr>
          <p:cNvPr id="4" name="Image 3"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5401" y="9866"/>
            <a:ext cx="934877" cy="779406"/>
          </a:xfrm>
          <a:prstGeom prst="rect">
            <a:avLst/>
          </a:prstGeom>
          <a:noFill/>
          <a:ln>
            <a:noFill/>
          </a:ln>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171723" y="9866"/>
            <a:ext cx="934877" cy="779406"/>
          </a:xfrm>
          <a:prstGeom prst="rect">
            <a:avLst/>
          </a:prstGeom>
          <a:noFill/>
          <a:ln>
            <a:noFill/>
          </a:ln>
        </p:spPr>
      </p:pic>
      <p:pic>
        <p:nvPicPr>
          <p:cNvPr id="6" name="Espace réservé du contenu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01" y="1682523"/>
            <a:ext cx="5935505" cy="4781593"/>
          </a:xfrm>
          <a:prstGeom prst="rect">
            <a:avLst/>
          </a:prstGeom>
        </p:spPr>
      </p:pic>
      <p:pic>
        <p:nvPicPr>
          <p:cNvPr id="7" name="Espace réservé du contenu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1996" y="1682523"/>
            <a:ext cx="6082526" cy="4781592"/>
          </a:xfrm>
          <a:prstGeom prst="rect">
            <a:avLst/>
          </a:prstGeom>
        </p:spPr>
      </p:pic>
    </p:spTree>
    <p:extLst>
      <p:ext uri="{BB962C8B-B14F-4D97-AF65-F5344CB8AC3E}">
        <p14:creationId xmlns:p14="http://schemas.microsoft.com/office/powerpoint/2010/main" val="19112496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66274" y="127630"/>
            <a:ext cx="10190571" cy="536514"/>
          </a:xfrm>
        </p:spPr>
        <p:txBody>
          <a:bodyPr>
            <a:normAutofit/>
          </a:bodyPr>
          <a:lstStyle/>
          <a:p>
            <a:pPr algn="l"/>
            <a:r>
              <a:rPr lang="fr-FR" sz="1800" b="1" dirty="0" smtClean="0"/>
              <a:t>ATOUTS ET DEFIS de l’Industrialisation ET DE LA DIVERSIFICATION ECONOMIQUE EN ZONE CEMAC</a:t>
            </a:r>
            <a:endParaRPr lang="fr-FR" sz="1800" b="1" dirty="0"/>
          </a:p>
        </p:txBody>
      </p:sp>
      <p:pic>
        <p:nvPicPr>
          <p:cNvPr id="7" name="Espace réservé du contenu 6"/>
          <p:cNvPicPr>
            <a:picLocks noGrp="1" noChangeAspect="1"/>
          </p:cNvPicPr>
          <p:nvPr>
            <p:ph sz="quarter" idx="13"/>
          </p:nvPr>
        </p:nvPicPr>
        <p:blipFill>
          <a:blip r:embed="rId2"/>
          <a:stretch>
            <a:fillRect/>
          </a:stretch>
        </p:blipFill>
        <p:spPr>
          <a:xfrm>
            <a:off x="86628" y="781908"/>
            <a:ext cx="12105372" cy="5839555"/>
          </a:xfrm>
          <a:prstGeom prst="rect">
            <a:avLst/>
          </a:prstGeom>
        </p:spPr>
      </p:pic>
      <p:pic>
        <p:nvPicPr>
          <p:cNvPr id="8" name="Image 7"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5401" y="9866"/>
            <a:ext cx="934877" cy="779406"/>
          </a:xfrm>
          <a:prstGeom prst="rect">
            <a:avLst/>
          </a:prstGeom>
          <a:noFill/>
          <a:ln>
            <a:noFill/>
          </a:ln>
        </p:spPr>
      </p:pic>
      <p:pic>
        <p:nvPicPr>
          <p:cNvPr id="9" name="Image 8"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66470" y="9866"/>
            <a:ext cx="934877" cy="779406"/>
          </a:xfrm>
          <a:prstGeom prst="rect">
            <a:avLst/>
          </a:prstGeom>
          <a:noFill/>
          <a:ln>
            <a:noFill/>
          </a:ln>
        </p:spPr>
      </p:pic>
    </p:spTree>
    <p:extLst>
      <p:ext uri="{BB962C8B-B14F-4D97-AF65-F5344CB8AC3E}">
        <p14:creationId xmlns:p14="http://schemas.microsoft.com/office/powerpoint/2010/main" val="23569509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A2585EB7-1A8A-4EDD-8586-3E690C4465BE}"/>
              </a:ext>
            </a:extLst>
          </p:cNvPr>
          <p:cNvSpPr>
            <a:spLocks noGrp="1"/>
          </p:cNvSpPr>
          <p:nvPr>
            <p:ph type="title"/>
          </p:nvPr>
        </p:nvSpPr>
        <p:spPr>
          <a:xfrm>
            <a:off x="1478280" y="183563"/>
            <a:ext cx="10515600" cy="1055712"/>
          </a:xfrm>
        </p:spPr>
        <p:txBody>
          <a:bodyPr>
            <a:normAutofit/>
          </a:bodyPr>
          <a:lstStyle/>
          <a:p>
            <a:r>
              <a:rPr lang="fr-FR" sz="2000" b="1" dirty="0">
                <a:solidFill>
                  <a:prstClr val="black"/>
                </a:solidFill>
              </a:rPr>
              <a:t>AVICULTURE COMMERCIALE EN AC – ETAT DES LIEUX </a:t>
            </a:r>
            <a:br>
              <a:rPr lang="fr-FR" sz="2000" b="1" dirty="0">
                <a:solidFill>
                  <a:prstClr val="black"/>
                </a:solidFill>
              </a:rPr>
            </a:br>
            <a:r>
              <a:rPr lang="fr-FR" sz="2000" b="1" dirty="0">
                <a:solidFill>
                  <a:prstClr val="black"/>
                </a:solidFill>
              </a:rPr>
              <a:t>Disponibilité en viande de volaille (2013- FAO stats)</a:t>
            </a:r>
            <a:endParaRPr lang="fr-FR" sz="2000" b="1" dirty="0"/>
          </a:p>
        </p:txBody>
      </p:sp>
      <p:graphicFrame>
        <p:nvGraphicFramePr>
          <p:cNvPr id="7" name="Espace réservé du contenu 6">
            <a:extLst>
              <a:ext uri="{FF2B5EF4-FFF2-40B4-BE49-F238E27FC236}">
                <a16:creationId xmlns:a16="http://schemas.microsoft.com/office/drawing/2014/main" xmlns="" id="{D2E7B712-8E27-44FA-A283-345483ECEF0F}"/>
              </a:ext>
            </a:extLst>
          </p:cNvPr>
          <p:cNvGraphicFramePr>
            <a:graphicFrameLocks noGrp="1"/>
          </p:cNvGraphicFramePr>
          <p:nvPr>
            <p:ph idx="4294967295"/>
            <p:extLst>
              <p:ext uri="{D42A27DB-BD31-4B8C-83A1-F6EECF244321}">
                <p14:modId xmlns:p14="http://schemas.microsoft.com/office/powerpoint/2010/main" val="54272374"/>
              </p:ext>
            </p:extLst>
          </p:nvPr>
        </p:nvGraphicFramePr>
        <p:xfrm>
          <a:off x="254643" y="1078990"/>
          <a:ext cx="11806290" cy="5413884"/>
        </p:xfrm>
        <a:graphic>
          <a:graphicData uri="http://schemas.openxmlformats.org/drawingml/2006/table">
            <a:tbl>
              <a:tblPr firstRow="1" firstCol="1" bandRow="1"/>
              <a:tblGrid>
                <a:gridCol w="789591">
                  <a:extLst>
                    <a:ext uri="{9D8B030D-6E8A-4147-A177-3AD203B41FA5}">
                      <a16:colId xmlns:a16="http://schemas.microsoft.com/office/drawing/2014/main" xmlns="" val="3464862779"/>
                    </a:ext>
                  </a:extLst>
                </a:gridCol>
                <a:gridCol w="1205267">
                  <a:extLst>
                    <a:ext uri="{9D8B030D-6E8A-4147-A177-3AD203B41FA5}">
                      <a16:colId xmlns:a16="http://schemas.microsoft.com/office/drawing/2014/main" xmlns="" val="1339189648"/>
                    </a:ext>
                  </a:extLst>
                </a:gridCol>
                <a:gridCol w="1374562">
                  <a:extLst>
                    <a:ext uri="{9D8B030D-6E8A-4147-A177-3AD203B41FA5}">
                      <a16:colId xmlns:a16="http://schemas.microsoft.com/office/drawing/2014/main" xmlns="" val="4000667569"/>
                    </a:ext>
                  </a:extLst>
                </a:gridCol>
                <a:gridCol w="1205267">
                  <a:extLst>
                    <a:ext uri="{9D8B030D-6E8A-4147-A177-3AD203B41FA5}">
                      <a16:colId xmlns:a16="http://schemas.microsoft.com/office/drawing/2014/main" xmlns="" val="2602848101"/>
                    </a:ext>
                  </a:extLst>
                </a:gridCol>
                <a:gridCol w="1151002">
                  <a:extLst>
                    <a:ext uri="{9D8B030D-6E8A-4147-A177-3AD203B41FA5}">
                      <a16:colId xmlns:a16="http://schemas.microsoft.com/office/drawing/2014/main" xmlns="" val="3970048404"/>
                    </a:ext>
                  </a:extLst>
                </a:gridCol>
                <a:gridCol w="1259533">
                  <a:extLst>
                    <a:ext uri="{9D8B030D-6E8A-4147-A177-3AD203B41FA5}">
                      <a16:colId xmlns:a16="http://schemas.microsoft.com/office/drawing/2014/main" xmlns="" val="36607401"/>
                    </a:ext>
                  </a:extLst>
                </a:gridCol>
                <a:gridCol w="1205267">
                  <a:extLst>
                    <a:ext uri="{9D8B030D-6E8A-4147-A177-3AD203B41FA5}">
                      <a16:colId xmlns:a16="http://schemas.microsoft.com/office/drawing/2014/main" xmlns="" val="4087654922"/>
                    </a:ext>
                  </a:extLst>
                </a:gridCol>
                <a:gridCol w="1205267">
                  <a:extLst>
                    <a:ext uri="{9D8B030D-6E8A-4147-A177-3AD203B41FA5}">
                      <a16:colId xmlns:a16="http://schemas.microsoft.com/office/drawing/2014/main" xmlns="" val="2030514074"/>
                    </a:ext>
                  </a:extLst>
                </a:gridCol>
                <a:gridCol w="1205267">
                  <a:extLst>
                    <a:ext uri="{9D8B030D-6E8A-4147-A177-3AD203B41FA5}">
                      <a16:colId xmlns:a16="http://schemas.microsoft.com/office/drawing/2014/main" xmlns="" val="1308156610"/>
                    </a:ext>
                  </a:extLst>
                </a:gridCol>
                <a:gridCol w="1205267">
                  <a:extLst>
                    <a:ext uri="{9D8B030D-6E8A-4147-A177-3AD203B41FA5}">
                      <a16:colId xmlns:a16="http://schemas.microsoft.com/office/drawing/2014/main" xmlns="" val="2290089205"/>
                    </a:ext>
                  </a:extLst>
                </a:gridCol>
              </a:tblGrid>
              <a:tr h="270097">
                <a:tc>
                  <a:txBody>
                    <a:bodyPr/>
                    <a:lstStyle/>
                    <a:p>
                      <a:pPr>
                        <a:lnSpc>
                          <a:spcPct val="107000"/>
                        </a:lnSpc>
                        <a:spcAft>
                          <a:spcPts val="0"/>
                        </a:spcAft>
                      </a:pPr>
                      <a:r>
                        <a:rPr lang="fr-FR" sz="1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fr-FR" sz="14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Cameroun</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Congo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Gabon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RCA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3694499681"/>
                  </a:ext>
                </a:extLst>
              </a:tr>
              <a:tr h="538732">
                <a:tc gridSpan="2">
                  <a:txBody>
                    <a:bodyPr/>
                    <a:lstStyle/>
                    <a:p>
                      <a:pPr>
                        <a:lnSpc>
                          <a:spcPct val="107000"/>
                        </a:lnSpc>
                        <a:spcAft>
                          <a:spcPts val="0"/>
                        </a:spcAft>
                      </a:pPr>
                      <a:r>
                        <a:rPr lang="fr-FR" sz="1400" b="1"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Population (x1000 hab)</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a:txBody>
                    <a:bodyPr/>
                    <a:lstStyle/>
                    <a:p>
                      <a:pPr algn="r">
                        <a:lnSpc>
                          <a:spcPct val="107000"/>
                        </a:lnSpc>
                        <a:spcAft>
                          <a:spcPts val="0"/>
                        </a:spcAft>
                      </a:pPr>
                      <a:r>
                        <a:rPr lang="fr-FR" sz="1400" i="1"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21655,7</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4751,39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1817,27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4499,65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732580213"/>
                  </a:ext>
                </a:extLst>
              </a:tr>
              <a:tr h="270097">
                <a:tc>
                  <a:txBody>
                    <a:bodyPr/>
                    <a:lstStyle/>
                    <a:p>
                      <a:pPr>
                        <a:lnSpc>
                          <a:spcPct val="107000"/>
                        </a:lnSpc>
                        <a:spcAft>
                          <a:spcPts val="0"/>
                        </a:spcAft>
                      </a:pPr>
                      <a:r>
                        <a:rPr lang="fr-F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kg/ </a:t>
                      </a:r>
                      <a:r>
                        <a:rPr lang="fr-FR" sz="1400" i="1" dirty="0" err="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hab</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kg/ hab</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(t)</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kg/ hab</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(t)</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kg/ hab</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72603640"/>
                  </a:ext>
                </a:extLst>
              </a:tr>
              <a:tr h="364721">
                <a:tc>
                  <a:txBody>
                    <a:bodyPr/>
                    <a:lstStyle/>
                    <a:p>
                      <a:pPr>
                        <a:lnSpc>
                          <a:spcPct val="107000"/>
                        </a:lnSpc>
                        <a:spcAft>
                          <a:spcPts val="0"/>
                        </a:spcAft>
                      </a:pPr>
                      <a:r>
                        <a:rPr lang="fr-FR"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Production</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pPr>
                      <a:endParaRPr lang="fr-FR" sz="16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72000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3,3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6700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1,4</a:t>
                      </a:r>
                      <a:endParaRPr lang="fr-FR"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3920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2,2</a:t>
                      </a:r>
                      <a:endParaRPr lang="fr-FR"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1,3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464943380"/>
                  </a:ext>
                </a:extLst>
              </a:tr>
              <a:tr h="270097">
                <a:tc gridSpan="2">
                  <a:txBody>
                    <a:bodyPr/>
                    <a:lstStyle/>
                    <a:p>
                      <a:pP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Importations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1251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51194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69748</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711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246636119"/>
                  </a:ext>
                </a:extLst>
              </a:tr>
              <a:tr h="270097">
                <a:tc gridSpan="2">
                  <a:txBody>
                    <a:bodyPr/>
                    <a:lstStyle/>
                    <a:p>
                      <a:pP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Exportations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981555553"/>
                  </a:ext>
                </a:extLst>
              </a:tr>
              <a:tr h="453004">
                <a:tc gridSpan="2">
                  <a:txBody>
                    <a:bodyPr/>
                    <a:lstStyle/>
                    <a:p>
                      <a:pP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Dispo. Intérieure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73251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3,4</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57891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12,2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73668</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40,5</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6711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1,5</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2056966369"/>
                  </a:ext>
                </a:extLst>
              </a:tr>
              <a:tr h="270097">
                <a:tc>
                  <a:txBody>
                    <a:bodyPr/>
                    <a:lstStyle/>
                    <a:p>
                      <a:pPr>
                        <a:lnSpc>
                          <a:spcPct val="107000"/>
                        </a:lnSpc>
                        <a:spcAft>
                          <a:spcPts val="0"/>
                        </a:spcAft>
                      </a:pPr>
                      <a:r>
                        <a:rPr lang="fr-F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672470262"/>
                  </a:ext>
                </a:extLst>
              </a:tr>
              <a:tr h="270097">
                <a:tc>
                  <a:txBody>
                    <a:bodyPr/>
                    <a:lstStyle/>
                    <a:p>
                      <a:pPr>
                        <a:lnSpc>
                          <a:spcPct val="107000"/>
                        </a:lnSpc>
                        <a:spcAft>
                          <a:spcPts val="0"/>
                        </a:spcAft>
                      </a:pPr>
                      <a:r>
                        <a:rPr lang="fr-F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337294152"/>
                  </a:ext>
                </a:extLst>
              </a:tr>
              <a:tr h="270097">
                <a:tc>
                  <a:txBody>
                    <a:bodyPr/>
                    <a:lstStyle/>
                    <a:p>
                      <a:pPr>
                        <a:lnSpc>
                          <a:spcPct val="107000"/>
                        </a:lnSpc>
                        <a:spcAft>
                          <a:spcPts val="0"/>
                        </a:spcAft>
                      </a:pPr>
                      <a:r>
                        <a:rPr lang="fr-FR" sz="11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STP</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Tchad</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Angola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315787141"/>
                  </a:ext>
                </a:extLst>
              </a:tr>
              <a:tr h="538732">
                <a:tc gridSpan="2">
                  <a:txBody>
                    <a:bodyPr/>
                    <a:lstStyle/>
                    <a:p>
                      <a:pPr>
                        <a:lnSpc>
                          <a:spcPct val="107000"/>
                        </a:lnSpc>
                        <a:spcAft>
                          <a:spcPts val="0"/>
                        </a:spcAft>
                      </a:pPr>
                      <a:r>
                        <a:rPr lang="fr-FR" sz="1400" b="1" i="1"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Population (x1000 </a:t>
                      </a:r>
                      <a:r>
                        <a:rPr lang="fr-FR" sz="1400" b="1" i="1" dirty="0" err="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hab</a:t>
                      </a:r>
                      <a:r>
                        <a:rPr lang="fr-FR" sz="1400" b="1" i="1"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a:txBody>
                    <a:bodyPr/>
                    <a:lstStyle/>
                    <a:p>
                      <a:pPr algn="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713,16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13133,6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25998,3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563453895"/>
                  </a:ext>
                </a:extLst>
              </a:tr>
              <a:tr h="270097">
                <a:tc>
                  <a:txBody>
                    <a:bodyPr/>
                    <a:lstStyle/>
                    <a:p>
                      <a:pPr>
                        <a:lnSpc>
                          <a:spcPct val="107000"/>
                        </a:lnSpc>
                        <a:spcAft>
                          <a:spcPts val="0"/>
                        </a:spcAft>
                      </a:pPr>
                      <a:r>
                        <a:rPr lang="fr-F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(t)</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kg/ hab</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(t)</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kg/ hab</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kg/ hab</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2060775408"/>
                  </a:ext>
                </a:extLst>
              </a:tr>
              <a:tr h="364721">
                <a:tc>
                  <a:txBody>
                    <a:bodyPr/>
                    <a:lstStyle/>
                    <a:p>
                      <a:pPr>
                        <a:lnSpc>
                          <a:spcPct val="107000"/>
                        </a:lnSpc>
                        <a:spcAft>
                          <a:spcPts val="0"/>
                        </a:spcAft>
                      </a:pPr>
                      <a:r>
                        <a:rPr lang="fr-FR" sz="11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Production</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437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0,6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5355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0,4</a:t>
                      </a:r>
                      <a:endParaRPr lang="fr-FR" sz="1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29880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1,1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354430821"/>
                  </a:ext>
                </a:extLst>
              </a:tr>
              <a:tr h="270097">
                <a:tc gridSpan="2">
                  <a:txBody>
                    <a:bodyPr/>
                    <a:lstStyle/>
                    <a:p>
                      <a:pP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Importations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1346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342214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070960520"/>
                  </a:ext>
                </a:extLst>
              </a:tr>
              <a:tr h="270097">
                <a:tc gridSpan="2">
                  <a:txBody>
                    <a:bodyPr/>
                    <a:lstStyle/>
                    <a:p>
                      <a:pP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Exportations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4285095947"/>
                  </a:ext>
                </a:extLst>
              </a:tr>
              <a:tr h="453004">
                <a:tc gridSpan="2">
                  <a:txBody>
                    <a:bodyPr/>
                    <a:lstStyle/>
                    <a:p>
                      <a:pP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Dispo. intérieure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fr-FR"/>
                    </a:p>
                  </a:txBody>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1783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2,5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5420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0,4</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372094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fr-FR" sz="1400"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14,3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740530739"/>
                  </a:ext>
                </a:extLst>
              </a:tr>
            </a:tbl>
          </a:graphicData>
        </a:graphic>
      </p:graphicFrame>
      <p:pic>
        <p:nvPicPr>
          <p:cNvPr id="4" name="Image 3"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126056" y="-67987"/>
            <a:ext cx="934877" cy="779406"/>
          </a:xfrm>
          <a:prstGeom prst="rect">
            <a:avLst/>
          </a:prstGeom>
          <a:noFill/>
          <a:ln>
            <a:noFill/>
          </a:ln>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67987"/>
            <a:ext cx="934877" cy="779406"/>
          </a:xfrm>
          <a:prstGeom prst="rect">
            <a:avLst/>
          </a:prstGeom>
          <a:noFill/>
          <a:ln>
            <a:noFill/>
          </a:ln>
        </p:spPr>
      </p:pic>
    </p:spTree>
    <p:extLst>
      <p:ext uri="{BB962C8B-B14F-4D97-AF65-F5344CB8AC3E}">
        <p14:creationId xmlns:p14="http://schemas.microsoft.com/office/powerpoint/2010/main" val="190650577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B69E1613-1EA8-4FCD-8677-C55A99BD414D}"/>
              </a:ext>
            </a:extLst>
          </p:cNvPr>
          <p:cNvSpPr>
            <a:spLocks noGrp="1"/>
          </p:cNvSpPr>
          <p:nvPr>
            <p:ph type="title"/>
          </p:nvPr>
        </p:nvSpPr>
        <p:spPr>
          <a:xfrm>
            <a:off x="777240" y="55201"/>
            <a:ext cx="10515600" cy="669553"/>
          </a:xfrm>
        </p:spPr>
        <p:txBody>
          <a:bodyPr>
            <a:normAutofit fontScale="90000"/>
          </a:bodyPr>
          <a:lstStyle/>
          <a:p>
            <a:pPr algn="ctr"/>
            <a:r>
              <a:rPr lang="fr-FR" sz="2400" b="1" dirty="0">
                <a:solidFill>
                  <a:prstClr val="black"/>
                </a:solidFill>
              </a:rPr>
              <a:t>AVICULTURE COMMERCIALE EN AC – ETAT DES LIEUX </a:t>
            </a:r>
            <a:br>
              <a:rPr lang="fr-FR" sz="2400" b="1" dirty="0">
                <a:solidFill>
                  <a:prstClr val="black"/>
                </a:solidFill>
              </a:rPr>
            </a:br>
            <a:r>
              <a:rPr lang="fr-FR" sz="2400" b="1" dirty="0">
                <a:solidFill>
                  <a:prstClr val="black"/>
                </a:solidFill>
              </a:rPr>
              <a:t>Disponibilité en œufs de consommation (2013 –FAO stats)</a:t>
            </a:r>
            <a:endParaRPr lang="fr-FR" sz="2400" dirty="0"/>
          </a:p>
        </p:txBody>
      </p:sp>
      <p:graphicFrame>
        <p:nvGraphicFramePr>
          <p:cNvPr id="4" name="Espace réservé du contenu 3">
            <a:extLst>
              <a:ext uri="{FF2B5EF4-FFF2-40B4-BE49-F238E27FC236}">
                <a16:creationId xmlns:a16="http://schemas.microsoft.com/office/drawing/2014/main" xmlns="" id="{3A792C32-8C31-41A9-B34F-CD8AE36C80FD}"/>
              </a:ext>
            </a:extLst>
          </p:cNvPr>
          <p:cNvGraphicFramePr>
            <a:graphicFrameLocks noGrp="1"/>
          </p:cNvGraphicFramePr>
          <p:nvPr>
            <p:ph idx="4294967295"/>
            <p:extLst>
              <p:ext uri="{D42A27DB-BD31-4B8C-83A1-F6EECF244321}">
                <p14:modId xmlns:p14="http://schemas.microsoft.com/office/powerpoint/2010/main" val="552996480"/>
              </p:ext>
            </p:extLst>
          </p:nvPr>
        </p:nvGraphicFramePr>
        <p:xfrm>
          <a:off x="118870" y="1798159"/>
          <a:ext cx="11951210" cy="5059843"/>
        </p:xfrm>
        <a:graphic>
          <a:graphicData uri="http://schemas.openxmlformats.org/drawingml/2006/table">
            <a:tbl>
              <a:tblPr firstRow="1" firstCol="1" bandRow="1"/>
              <a:tblGrid>
                <a:gridCol w="1195121">
                  <a:extLst>
                    <a:ext uri="{9D8B030D-6E8A-4147-A177-3AD203B41FA5}">
                      <a16:colId xmlns:a16="http://schemas.microsoft.com/office/drawing/2014/main" xmlns="" val="3813584524"/>
                    </a:ext>
                  </a:extLst>
                </a:gridCol>
                <a:gridCol w="1195121">
                  <a:extLst>
                    <a:ext uri="{9D8B030D-6E8A-4147-A177-3AD203B41FA5}">
                      <a16:colId xmlns:a16="http://schemas.microsoft.com/office/drawing/2014/main" xmlns="" val="2641435126"/>
                    </a:ext>
                  </a:extLst>
                </a:gridCol>
                <a:gridCol w="1195121">
                  <a:extLst>
                    <a:ext uri="{9D8B030D-6E8A-4147-A177-3AD203B41FA5}">
                      <a16:colId xmlns:a16="http://schemas.microsoft.com/office/drawing/2014/main" xmlns="" val="108024725"/>
                    </a:ext>
                  </a:extLst>
                </a:gridCol>
                <a:gridCol w="1195121">
                  <a:extLst>
                    <a:ext uri="{9D8B030D-6E8A-4147-A177-3AD203B41FA5}">
                      <a16:colId xmlns:a16="http://schemas.microsoft.com/office/drawing/2014/main" xmlns="" val="3168278417"/>
                    </a:ext>
                  </a:extLst>
                </a:gridCol>
                <a:gridCol w="1195121">
                  <a:extLst>
                    <a:ext uri="{9D8B030D-6E8A-4147-A177-3AD203B41FA5}">
                      <a16:colId xmlns:a16="http://schemas.microsoft.com/office/drawing/2014/main" xmlns="" val="3191670448"/>
                    </a:ext>
                  </a:extLst>
                </a:gridCol>
                <a:gridCol w="1195121">
                  <a:extLst>
                    <a:ext uri="{9D8B030D-6E8A-4147-A177-3AD203B41FA5}">
                      <a16:colId xmlns:a16="http://schemas.microsoft.com/office/drawing/2014/main" xmlns="" val="4272140951"/>
                    </a:ext>
                  </a:extLst>
                </a:gridCol>
                <a:gridCol w="1195121">
                  <a:extLst>
                    <a:ext uri="{9D8B030D-6E8A-4147-A177-3AD203B41FA5}">
                      <a16:colId xmlns:a16="http://schemas.microsoft.com/office/drawing/2014/main" xmlns="" val="4113391215"/>
                    </a:ext>
                  </a:extLst>
                </a:gridCol>
                <a:gridCol w="1195121">
                  <a:extLst>
                    <a:ext uri="{9D8B030D-6E8A-4147-A177-3AD203B41FA5}">
                      <a16:colId xmlns:a16="http://schemas.microsoft.com/office/drawing/2014/main" xmlns="" val="2370438981"/>
                    </a:ext>
                  </a:extLst>
                </a:gridCol>
                <a:gridCol w="1195121">
                  <a:extLst>
                    <a:ext uri="{9D8B030D-6E8A-4147-A177-3AD203B41FA5}">
                      <a16:colId xmlns:a16="http://schemas.microsoft.com/office/drawing/2014/main" xmlns="" val="858632891"/>
                    </a:ext>
                  </a:extLst>
                </a:gridCol>
                <a:gridCol w="1195121">
                  <a:extLst>
                    <a:ext uri="{9D8B030D-6E8A-4147-A177-3AD203B41FA5}">
                      <a16:colId xmlns:a16="http://schemas.microsoft.com/office/drawing/2014/main" xmlns="" val="8259816"/>
                    </a:ext>
                  </a:extLst>
                </a:gridCol>
              </a:tblGrid>
              <a:tr h="296795">
                <a:tc>
                  <a:txBody>
                    <a:bodyPr/>
                    <a:lstStyle/>
                    <a:p>
                      <a:pP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Cameroun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Congo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Gabon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RCA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257295927"/>
                  </a:ext>
                </a:extLst>
              </a:tr>
              <a:tr h="296795">
                <a:tc gridSpan="2">
                  <a:txBody>
                    <a:bodyPr/>
                    <a:lstStyle/>
                    <a:p>
                      <a:pPr>
                        <a:lnSpc>
                          <a:spcPct val="107000"/>
                        </a:lnSpc>
                        <a:spcAft>
                          <a:spcPts val="0"/>
                        </a:spcAft>
                      </a:pPr>
                      <a:r>
                        <a:rPr lang="fr-FR" sz="1400" i="1"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Population (x1000 </a:t>
                      </a:r>
                      <a:r>
                        <a:rPr lang="fr-FR" sz="1400" i="1" dirty="0" err="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hab</a:t>
                      </a:r>
                      <a:r>
                        <a:rPr lang="fr-FR" sz="1400" i="1"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a:txBody>
                    <a:bodyPr/>
                    <a:lstStyle/>
                    <a:p>
                      <a:pPr algn="r">
                        <a:lnSpc>
                          <a:spcPct val="107000"/>
                        </a:lnSpc>
                        <a:spcAft>
                          <a:spcPts val="0"/>
                        </a:spcAft>
                      </a:pPr>
                      <a:r>
                        <a:rPr lang="fr-FR" sz="1400" i="1"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21655,7</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i="1"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4751,39</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1817,27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4499,65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316880348"/>
                  </a:ext>
                </a:extLst>
              </a:tr>
              <a:tr h="296795">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kg/ </a:t>
                      </a:r>
                      <a:r>
                        <a:rPr lang="fr-FR" sz="1400" i="1" dirty="0" err="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hab</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(t)</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kg/ </a:t>
                      </a:r>
                      <a:r>
                        <a:rPr lang="fr-FR" sz="1400" i="1" dirty="0" err="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hab</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(t)</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kg/ hab</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(t)</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kg/ hab</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2441286062"/>
                  </a:ext>
                </a:extLst>
              </a:tr>
              <a:tr h="296795">
                <a:tc>
                  <a:txBody>
                    <a:bodyPr/>
                    <a:lstStyle/>
                    <a:p>
                      <a:pP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Production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0,74</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0,35</a:t>
                      </a:r>
                      <a:endParaRPr lang="fr-FR"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2550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1,40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0,58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2852643564"/>
                  </a:ext>
                </a:extLst>
              </a:tr>
              <a:tr h="296795">
                <a:tc gridSpan="2">
                  <a:txBody>
                    <a:bodyPr/>
                    <a:lstStyle/>
                    <a:p>
                      <a:pP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Importations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1912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91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637216172"/>
                  </a:ext>
                </a:extLst>
              </a:tr>
              <a:tr h="296795">
                <a:tc gridSpan="2">
                  <a:txBody>
                    <a:bodyPr/>
                    <a:lstStyle/>
                    <a:p>
                      <a:pP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Exportations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28645532"/>
                  </a:ext>
                </a:extLst>
              </a:tr>
              <a:tr h="296795">
                <a:tc gridSpan="2">
                  <a:txBody>
                    <a:bodyPr/>
                    <a:lstStyle/>
                    <a:p>
                      <a:pP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Dispo. Intérieure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16220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0,75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3562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0,75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2564</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1,41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2691</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0,60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495978470"/>
                  </a:ext>
                </a:extLst>
              </a:tr>
              <a:tr h="296795">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533630854"/>
                  </a:ext>
                </a:extLst>
              </a:tr>
              <a:tr h="296795">
                <a:tc>
                  <a:txBody>
                    <a:bodyPr/>
                    <a:lstStyle/>
                    <a:p>
                      <a:pP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093323175"/>
                  </a:ext>
                </a:extLst>
              </a:tr>
              <a:tr h="296795">
                <a:tc>
                  <a:txBody>
                    <a:bodyPr/>
                    <a:lstStyle/>
                    <a:p>
                      <a:pP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STP</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Tchad</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Angola</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585995752"/>
                  </a:ext>
                </a:extLst>
              </a:tr>
              <a:tr h="296795">
                <a:tc>
                  <a:txBody>
                    <a:bodyPr/>
                    <a:lstStyle/>
                    <a:p>
                      <a:pP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Population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713,16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13133,6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dirty="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25998,3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548431075"/>
                  </a:ext>
                </a:extLst>
              </a:tr>
              <a:tr h="296795">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(t)</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kg/ hab</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Total (t)</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kg/ hab</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ctr">
                        <a:lnSpc>
                          <a:spcPct val="107000"/>
                        </a:lnSpc>
                        <a:spcAft>
                          <a:spcPts val="0"/>
                        </a:spcAft>
                      </a:pPr>
                      <a:r>
                        <a:rPr lang="fr-FR" sz="1400" i="1"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kg/ </a:t>
                      </a:r>
                      <a:r>
                        <a:rPr lang="fr-FR" sz="1400" i="1" dirty="0" err="1">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hab</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280951780"/>
                  </a:ext>
                </a:extLst>
              </a:tr>
              <a:tr h="296795">
                <a:tc>
                  <a:txBody>
                    <a:bodyPr/>
                    <a:lstStyle/>
                    <a:p>
                      <a:pP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Production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615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0,86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3960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00B050"/>
                          </a:solidFill>
                          <a:effectLst/>
                          <a:latin typeface="Calibri" panose="020F0502020204030204" pitchFamily="34" charset="0"/>
                          <a:ea typeface="Times New Roman" panose="02020603050405020304" pitchFamily="18" charset="0"/>
                          <a:cs typeface="Calibri" panose="020F0502020204030204" pitchFamily="34" charset="0"/>
                        </a:rPr>
                        <a:t>0,30</a:t>
                      </a:r>
                      <a:endParaRPr lang="fr-FR" sz="14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5080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0,20</a:t>
                      </a:r>
                      <a:endParaRPr lang="fr-FR" sz="1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755388359"/>
                  </a:ext>
                </a:extLst>
              </a:tr>
              <a:tr h="296795">
                <a:tc gridSpan="2">
                  <a:txBody>
                    <a:bodyPr/>
                    <a:lstStyle/>
                    <a:p>
                      <a:pP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Importations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23829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596882749"/>
                  </a:ext>
                </a:extLst>
              </a:tr>
              <a:tr h="296795">
                <a:tc gridSpan="2">
                  <a:txBody>
                    <a:bodyPr/>
                    <a:lstStyle/>
                    <a:p>
                      <a:pP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Exportations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spcAft>
                          <a:spcPts val="0"/>
                        </a:spcAft>
                      </a:pPr>
                      <a:r>
                        <a:rPr lang="fr-FR" sz="1400"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1770733636"/>
                  </a:ext>
                </a:extLst>
              </a:tr>
              <a:tr h="296795">
                <a:tc gridSpan="2">
                  <a:txBody>
                    <a:bodyPr/>
                    <a:lstStyle/>
                    <a:p>
                      <a:pPr>
                        <a:lnSpc>
                          <a:spcPct val="107000"/>
                        </a:lnSpc>
                        <a:spcAft>
                          <a:spcPts val="0"/>
                        </a:spcAft>
                      </a:pPr>
                      <a:r>
                        <a:rPr lang="fr-FR" sz="1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Dispo. intérieure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fr-FR"/>
                    </a:p>
                  </a:txBody>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615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0,86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3995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0,30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fr-FR" sz="1400">
                        <a:effectLst/>
                        <a:latin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28909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a:noFill/>
                    </a:lnB>
                  </a:tcPr>
                </a:tc>
                <a:tc>
                  <a:txBody>
                    <a:bodyPr/>
                    <a:lstStyle/>
                    <a:p>
                      <a:pPr algn="r">
                        <a:lnSpc>
                          <a:spcPct val="107000"/>
                        </a:lnSpc>
                        <a:spcAft>
                          <a:spcPts val="0"/>
                        </a:spcAft>
                      </a:pPr>
                      <a:r>
                        <a:rPr lang="fr-FR" sz="1400" dirty="0">
                          <a:solidFill>
                            <a:srgbClr val="4472C4"/>
                          </a:solidFill>
                          <a:effectLst/>
                          <a:latin typeface="Calibri" panose="020F0502020204030204" pitchFamily="34" charset="0"/>
                          <a:ea typeface="Times New Roman" panose="02020603050405020304" pitchFamily="18" charset="0"/>
                          <a:cs typeface="Calibri" panose="020F0502020204030204" pitchFamily="34" charset="0"/>
                        </a:rPr>
                        <a:t>1,11</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xmlns="" val="3052865395"/>
                  </a:ext>
                </a:extLst>
              </a:tr>
              <a:tr h="311123">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fr-FR"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802570748"/>
                  </a:ext>
                </a:extLst>
              </a:tr>
            </a:tbl>
          </a:graphicData>
        </a:graphic>
      </p:graphicFrame>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67987"/>
            <a:ext cx="934877" cy="779406"/>
          </a:xfrm>
          <a:prstGeom prst="rect">
            <a:avLst/>
          </a:prstGeom>
          <a:noFill/>
          <a:ln>
            <a:noFill/>
          </a:ln>
        </p:spPr>
      </p:pic>
      <p:pic>
        <p:nvPicPr>
          <p:cNvPr id="6" name="Image 5"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135203" y="55201"/>
            <a:ext cx="934877" cy="779406"/>
          </a:xfrm>
          <a:prstGeom prst="rect">
            <a:avLst/>
          </a:prstGeom>
          <a:noFill/>
          <a:ln>
            <a:noFill/>
          </a:ln>
        </p:spPr>
      </p:pic>
    </p:spTree>
    <p:extLst>
      <p:ext uri="{BB962C8B-B14F-4D97-AF65-F5344CB8AC3E}">
        <p14:creationId xmlns:p14="http://schemas.microsoft.com/office/powerpoint/2010/main" val="27093597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69272FB0-BA6D-4A0C-AA5D-91BF91A2C97C}"/>
              </a:ext>
            </a:extLst>
          </p:cNvPr>
          <p:cNvSpPr>
            <a:spLocks noGrp="1"/>
          </p:cNvSpPr>
          <p:nvPr>
            <p:ph type="title"/>
          </p:nvPr>
        </p:nvSpPr>
        <p:spPr>
          <a:xfrm>
            <a:off x="838200" y="365125"/>
            <a:ext cx="10515600" cy="915035"/>
          </a:xfrm>
        </p:spPr>
        <p:txBody>
          <a:bodyPr>
            <a:normAutofit fontScale="90000"/>
          </a:bodyPr>
          <a:lstStyle/>
          <a:p>
            <a:pPr algn="ctr"/>
            <a:r>
              <a:rPr lang="fr-FR" sz="2500" b="1" dirty="0">
                <a:solidFill>
                  <a:prstClr val="black"/>
                </a:solidFill>
              </a:rPr>
              <a:t>FILIERE PECHE CONTINENTALE-AQUACULTURE: ETAT DES LIEUX</a:t>
            </a:r>
            <a:r>
              <a:rPr lang="fr-FR" sz="2800" b="1" dirty="0">
                <a:effectLst/>
                <a:latin typeface="Calibri" panose="020F0502020204030204" pitchFamily="34" charset="0"/>
                <a:ea typeface="Calibri" panose="020F0502020204030204" pitchFamily="34" charset="0"/>
                <a:cs typeface="Times New Roman" panose="02020603050405020304" pitchFamily="18" charset="0"/>
              </a:rPr>
              <a:t/>
            </a:r>
            <a:br>
              <a:rPr lang="fr-FR" sz="2800" b="1" dirty="0">
                <a:effectLst/>
                <a:latin typeface="Calibri" panose="020F0502020204030204" pitchFamily="34" charset="0"/>
                <a:ea typeface="Calibri" panose="020F0502020204030204" pitchFamily="34" charset="0"/>
                <a:cs typeface="Times New Roman" panose="02020603050405020304" pitchFamily="18" charset="0"/>
              </a:rPr>
            </a:br>
            <a:r>
              <a:rPr lang="fr-FR" sz="2400" dirty="0">
                <a:effectLst/>
                <a:latin typeface="Calibri" panose="020F0502020204030204" pitchFamily="34" charset="0"/>
                <a:ea typeface="Calibri" panose="020F0502020204030204" pitchFamily="34" charset="0"/>
                <a:cs typeface="Times New Roman" panose="02020603050405020304" pitchFamily="18" charset="0"/>
              </a:rPr>
              <a:t>disponibilité du poisson </a:t>
            </a:r>
            <a:r>
              <a:rPr lang="fr-FR" sz="2400" dirty="0">
                <a:latin typeface="Calibri" panose="020F0502020204030204" pitchFamily="34" charset="0"/>
                <a:ea typeface="Calibri" panose="020F0502020204030204" pitchFamily="34" charset="0"/>
                <a:cs typeface="Times New Roman" panose="02020603050405020304" pitchFamily="18" charset="0"/>
              </a:rPr>
              <a:t>/</a:t>
            </a:r>
            <a:r>
              <a:rPr lang="fr-FR" sz="2400" dirty="0">
                <a:effectLst/>
                <a:latin typeface="Calibri" panose="020F0502020204030204" pitchFamily="34" charset="0"/>
                <a:ea typeface="Calibri" panose="020F0502020204030204" pitchFamily="34" charset="0"/>
                <a:cs typeface="Times New Roman" panose="02020603050405020304" pitchFamily="18" charset="0"/>
              </a:rPr>
              <a:t> habitant en Afrique centrale en 2013 </a:t>
            </a:r>
            <a:r>
              <a:rPr lang="fr-FR" sz="2400" dirty="0">
                <a:latin typeface="Calibri" panose="020F0502020204030204" pitchFamily="34" charset="0"/>
                <a:ea typeface="Calibri" panose="020F0502020204030204" pitchFamily="34" charset="0"/>
                <a:cs typeface="Times New Roman" panose="02020603050405020304" pitchFamily="18" charset="0"/>
              </a:rPr>
              <a:t>en t (FAO stats</a:t>
            </a:r>
            <a:r>
              <a:rPr lang="fr-FR" sz="2400" dirty="0">
                <a:effectLst/>
                <a:latin typeface="Calibri" panose="020F0502020204030204" pitchFamily="34" charset="0"/>
                <a:ea typeface="Calibri" panose="020F0502020204030204" pitchFamily="34" charset="0"/>
                <a:cs typeface="Times New Roman" panose="02020603050405020304" pitchFamily="18" charset="0"/>
              </a:rPr>
              <a:t>)</a:t>
            </a:r>
            <a:endParaRPr lang="fr-FR" sz="2400" dirty="0"/>
          </a:p>
        </p:txBody>
      </p:sp>
      <p:pic>
        <p:nvPicPr>
          <p:cNvPr id="5" name="Espace réservé du contenu 4">
            <a:extLst>
              <a:ext uri="{FF2B5EF4-FFF2-40B4-BE49-F238E27FC236}">
                <a16:creationId xmlns="" xmlns:a16="http://schemas.microsoft.com/office/drawing/2014/main" id="{A1E52838-E26E-4EDA-B7D3-907AB3178F8A}"/>
              </a:ext>
            </a:extLst>
          </p:cNvPr>
          <p:cNvPicPr>
            <a:picLocks noGrp="1" noChangeAspect="1"/>
          </p:cNvPicPr>
          <p:nvPr>
            <p:ph idx="4294967295"/>
          </p:nvPr>
        </p:nvPicPr>
        <p:blipFill>
          <a:blip r:embed="rId2"/>
          <a:stretch>
            <a:fillRect/>
          </a:stretch>
        </p:blipFill>
        <p:spPr>
          <a:xfrm>
            <a:off x="216408" y="1212518"/>
            <a:ext cx="11759184" cy="4986479"/>
          </a:xfrm>
          <a:prstGeom prst="rect">
            <a:avLst/>
          </a:prstGeom>
        </p:spPr>
      </p:pic>
      <p:pic>
        <p:nvPicPr>
          <p:cNvPr id="4" name="Image 3"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67987"/>
            <a:ext cx="934877" cy="779406"/>
          </a:xfrm>
          <a:prstGeom prst="rect">
            <a:avLst/>
          </a:prstGeom>
          <a:noFill/>
          <a:ln>
            <a:noFill/>
          </a:ln>
        </p:spPr>
      </p:pic>
      <p:pic>
        <p:nvPicPr>
          <p:cNvPr id="6" name="Image 5"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257123" y="0"/>
            <a:ext cx="934877" cy="779406"/>
          </a:xfrm>
          <a:prstGeom prst="rect">
            <a:avLst/>
          </a:prstGeom>
          <a:noFill/>
          <a:ln>
            <a:noFill/>
          </a:ln>
        </p:spPr>
      </p:pic>
    </p:spTree>
    <p:extLst>
      <p:ext uri="{BB962C8B-B14F-4D97-AF65-F5344CB8AC3E}">
        <p14:creationId xmlns:p14="http://schemas.microsoft.com/office/powerpoint/2010/main" val="118765483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57743" y="1"/>
            <a:ext cx="11534257" cy="1051560"/>
          </a:xfrm>
        </p:spPr>
        <p:txBody>
          <a:bodyPr>
            <a:normAutofit/>
          </a:bodyPr>
          <a:lstStyle/>
          <a:p>
            <a:r>
              <a:rPr lang="fr-FR" sz="1600" b="1" dirty="0" smtClean="0"/>
              <a:t>B- les </a:t>
            </a:r>
            <a:r>
              <a:rPr lang="fr-FR" sz="1600" b="1" dirty="0"/>
              <a:t>deux approches </a:t>
            </a:r>
            <a:r>
              <a:rPr lang="fr-FR" sz="1600" b="1" dirty="0" smtClean="0"/>
              <a:t>d’INDUSTRIALISATION </a:t>
            </a:r>
            <a:r>
              <a:rPr lang="fr-FR" sz="1600" b="1" dirty="0"/>
              <a:t>ET </a:t>
            </a:r>
            <a:r>
              <a:rPr lang="fr-FR" sz="1600" b="1" dirty="0" smtClean="0"/>
              <a:t>de </a:t>
            </a:r>
            <a:r>
              <a:rPr lang="fr-FR" sz="1600" b="1" dirty="0"/>
              <a:t>DIVERSIFICATION ECONOMIQUE en zone</a:t>
            </a:r>
            <a:r>
              <a:rPr lang="fr-FR" sz="1800" b="1" dirty="0"/>
              <a:t> </a:t>
            </a:r>
            <a:r>
              <a:rPr lang="fr-FR" sz="1800" b="1" dirty="0" err="1"/>
              <a:t>cemac</a:t>
            </a:r>
            <a:r>
              <a:rPr lang="fr-FR" sz="2400" dirty="0"/>
              <a:t/>
            </a:r>
            <a:br>
              <a:rPr lang="fr-FR" sz="2400" dirty="0"/>
            </a:br>
            <a:endParaRPr lang="fr-FR" sz="2400" b="1" dirty="0"/>
          </a:p>
        </p:txBody>
      </p:sp>
      <p:sp>
        <p:nvSpPr>
          <p:cNvPr id="3" name="Espace réservé du contenu 2"/>
          <p:cNvSpPr>
            <a:spLocks noGrp="1"/>
          </p:cNvSpPr>
          <p:nvPr>
            <p:ph sz="quarter" idx="13"/>
          </p:nvPr>
        </p:nvSpPr>
        <p:spPr>
          <a:xfrm>
            <a:off x="173736" y="1728216"/>
            <a:ext cx="11841480" cy="4062983"/>
          </a:xfrm>
        </p:spPr>
        <p:txBody>
          <a:bodyPr>
            <a:normAutofit/>
          </a:bodyPr>
          <a:lstStyle/>
          <a:p>
            <a:r>
              <a:rPr lang="fr-FR" b="1" dirty="0"/>
              <a:t>LA </a:t>
            </a:r>
            <a:r>
              <a:rPr lang="fr-FR" b="1" dirty="0" smtClean="0"/>
              <a:t>STRATEGIE </a:t>
            </a:r>
            <a:r>
              <a:rPr lang="fr-FR" b="1" dirty="0"/>
              <a:t>régionale </a:t>
            </a:r>
            <a:r>
              <a:rPr lang="fr-FR" b="1" dirty="0" smtClean="0"/>
              <a:t>D’amélioration </a:t>
            </a:r>
            <a:r>
              <a:rPr lang="fr-FR" b="1" dirty="0"/>
              <a:t>de la compétitivité intégrant les chaines de </a:t>
            </a:r>
            <a:r>
              <a:rPr lang="fr-FR" b="1" dirty="0" smtClean="0"/>
              <a:t>valeur Transfrontalières</a:t>
            </a:r>
            <a:endParaRPr lang="fr-FR" b="1" dirty="0"/>
          </a:p>
          <a:p>
            <a:endParaRPr lang="fr-FR" dirty="0"/>
          </a:p>
          <a:p>
            <a:r>
              <a:rPr lang="fr-FR" b="1" dirty="0" smtClean="0"/>
              <a:t>LA</a:t>
            </a:r>
            <a:r>
              <a:rPr lang="fr-FR" b="1" dirty="0"/>
              <a:t> Politique de Développement Industriel Durable en zone CEMAC </a:t>
            </a:r>
            <a:endParaRPr lang="fr-FR" b="1" dirty="0" smtClean="0"/>
          </a:p>
          <a:p>
            <a:endParaRPr lang="fr-FR" b="1" dirty="0"/>
          </a:p>
          <a:p>
            <a:endParaRPr lang="fr-FR" dirty="0"/>
          </a:p>
          <a:p>
            <a:endParaRPr lang="fr-FR" dirty="0"/>
          </a:p>
        </p:txBody>
      </p:sp>
      <p:pic>
        <p:nvPicPr>
          <p:cNvPr id="4" name="Image 3"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5401" y="9866"/>
            <a:ext cx="934877" cy="779406"/>
          </a:xfrm>
          <a:prstGeom prst="rect">
            <a:avLst/>
          </a:prstGeom>
          <a:noFill/>
          <a:ln>
            <a:noFill/>
          </a:ln>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80339" y="0"/>
            <a:ext cx="934877" cy="779406"/>
          </a:xfrm>
          <a:prstGeom prst="rect">
            <a:avLst/>
          </a:prstGeom>
          <a:noFill/>
          <a:ln>
            <a:noFill/>
          </a:ln>
        </p:spPr>
      </p:pic>
    </p:spTree>
    <p:extLst>
      <p:ext uri="{BB962C8B-B14F-4D97-AF65-F5344CB8AC3E}">
        <p14:creationId xmlns:p14="http://schemas.microsoft.com/office/powerpoint/2010/main" val="5572215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85759" y="82296"/>
            <a:ext cx="10364451" cy="1117414"/>
          </a:xfrm>
        </p:spPr>
        <p:txBody>
          <a:bodyPr>
            <a:normAutofit fontScale="90000"/>
          </a:bodyPr>
          <a:lstStyle/>
          <a:p>
            <a:r>
              <a:rPr lang="fr-FR" sz="2000" b="1" dirty="0" smtClean="0"/>
              <a:t>B-1:LA </a:t>
            </a:r>
            <a:r>
              <a:rPr lang="fr-FR" sz="2000" b="1" dirty="0"/>
              <a:t>STARTEGIE régionale </a:t>
            </a:r>
            <a:r>
              <a:rPr lang="fr-FR" sz="2000" b="1" dirty="0" smtClean="0"/>
              <a:t>D’amélioration </a:t>
            </a:r>
            <a:r>
              <a:rPr lang="fr-FR" sz="2000" b="1" dirty="0"/>
              <a:t>de la compétitivité intégrant les chaines de </a:t>
            </a:r>
            <a:r>
              <a:rPr lang="fr-FR" sz="2000" b="1" dirty="0" smtClean="0"/>
              <a:t>valeur </a:t>
            </a:r>
            <a:r>
              <a:rPr lang="fr-FR" sz="2000" b="1" dirty="0"/>
              <a:t>Transfrontalières</a:t>
            </a:r>
            <a:r>
              <a:rPr lang="fr-FR" b="1" dirty="0"/>
              <a:t/>
            </a:r>
            <a:br>
              <a:rPr lang="fr-FR" b="1" dirty="0"/>
            </a:br>
            <a:endParaRPr lang="fr-FR" dirty="0"/>
          </a:p>
        </p:txBody>
      </p:sp>
      <p:sp>
        <p:nvSpPr>
          <p:cNvPr id="3" name="Espace réservé du contenu 2"/>
          <p:cNvSpPr>
            <a:spLocks noGrp="1"/>
          </p:cNvSpPr>
          <p:nvPr>
            <p:ph sz="quarter" idx="13"/>
          </p:nvPr>
        </p:nvSpPr>
        <p:spPr>
          <a:xfrm>
            <a:off x="85402" y="789272"/>
            <a:ext cx="5391374" cy="5538376"/>
          </a:xfrm>
        </p:spPr>
        <p:txBody>
          <a:bodyPr>
            <a:normAutofit fontScale="85000" lnSpcReduction="20000"/>
          </a:bodyPr>
          <a:lstStyle/>
          <a:p>
            <a:r>
              <a:rPr lang="fr-FR" dirty="0" smtClean="0"/>
              <a:t>Elle </a:t>
            </a:r>
            <a:r>
              <a:rPr lang="fr-FR" dirty="0"/>
              <a:t>a pour objectif l'augmentation des échanges commerciaux intra CEMAC à travers </a:t>
            </a:r>
            <a:r>
              <a:rPr lang="fr-FR" i="1" dirty="0"/>
              <a:t>la stratégie </a:t>
            </a:r>
            <a:r>
              <a:rPr lang="fr-FR" i="1" dirty="0" smtClean="0"/>
              <a:t>industrielle </a:t>
            </a:r>
            <a:r>
              <a:rPr lang="fr-FR" i="1" dirty="0"/>
              <a:t>d'import substitution</a:t>
            </a:r>
            <a:r>
              <a:rPr lang="fr-FR" dirty="0"/>
              <a:t>. Elle comporte 3 étapes.</a:t>
            </a:r>
          </a:p>
          <a:p>
            <a:pPr marL="0" indent="0">
              <a:buNone/>
            </a:pPr>
            <a:r>
              <a:rPr lang="fr-FR" dirty="0" smtClean="0"/>
              <a:t>1°) l'étape du diagnostic, déjà réalisée ;</a:t>
            </a:r>
          </a:p>
          <a:p>
            <a:pPr marL="0" indent="0">
              <a:buNone/>
            </a:pPr>
            <a:r>
              <a:rPr lang="fr-FR" dirty="0" smtClean="0"/>
              <a:t> 2°) la sélection des filières porteuses susceptibles de faire l'objet d'une politique régionale de production, de transformation et de commercialisation des biens produits par les pays membres de la CEMAC a été faite . Les filières retenues sont:  aviculture et aliments composes, viande bovine, peaux et cuir, pêche continentale et aquaculture ainsi que la filière coton, textile et habillement  </a:t>
            </a:r>
          </a:p>
          <a:p>
            <a:pPr marL="0" indent="0">
              <a:buNone/>
            </a:pPr>
            <a:r>
              <a:rPr lang="fr-FR" dirty="0" smtClean="0"/>
              <a:t>Cette étude vise aussi de réduire les importations des produits alimentaires de base à l’effet de soulager</a:t>
            </a:r>
            <a:r>
              <a:rPr lang="fr-FR" i="1" dirty="0" smtClean="0"/>
              <a:t> </a:t>
            </a:r>
            <a:r>
              <a:rPr lang="fr-FR" dirty="0" smtClean="0"/>
              <a:t>les finances</a:t>
            </a:r>
            <a:r>
              <a:rPr lang="fr-FR" i="1" dirty="0" smtClean="0"/>
              <a:t> </a:t>
            </a:r>
            <a:r>
              <a:rPr lang="fr-FR" dirty="0" smtClean="0"/>
              <a:t>publiques de nos états et renflouer le compte d’opérations</a:t>
            </a:r>
            <a:endParaRPr lang="fr-FR" dirty="0"/>
          </a:p>
        </p:txBody>
      </p:sp>
      <p:pic>
        <p:nvPicPr>
          <p:cNvPr id="4" name="Image 3"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5401" y="9866"/>
            <a:ext cx="934877" cy="779406"/>
          </a:xfrm>
          <a:prstGeom prst="rect">
            <a:avLst/>
          </a:prstGeom>
          <a:noFill/>
          <a:ln>
            <a:noFill/>
          </a:ln>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257123" y="0"/>
            <a:ext cx="934877" cy="779406"/>
          </a:xfrm>
          <a:prstGeom prst="rect">
            <a:avLst/>
          </a:prstGeom>
          <a:noFill/>
          <a:ln>
            <a:noFill/>
          </a:ln>
        </p:spPr>
      </p:pic>
      <p:pic>
        <p:nvPicPr>
          <p:cNvPr id="6" name="Image 5"/>
          <p:cNvPicPr>
            <a:picLocks noChangeAspect="1"/>
          </p:cNvPicPr>
          <p:nvPr/>
        </p:nvPicPr>
        <p:blipFill>
          <a:blip r:embed="rId3"/>
          <a:stretch>
            <a:fillRect/>
          </a:stretch>
        </p:blipFill>
        <p:spPr>
          <a:xfrm>
            <a:off x="5553777" y="962526"/>
            <a:ext cx="6477802" cy="5895650"/>
          </a:xfrm>
          <a:prstGeom prst="rect">
            <a:avLst/>
          </a:prstGeom>
        </p:spPr>
      </p:pic>
    </p:spTree>
    <p:extLst>
      <p:ext uri="{BB962C8B-B14F-4D97-AF65-F5344CB8AC3E}">
        <p14:creationId xmlns:p14="http://schemas.microsoft.com/office/powerpoint/2010/main" val="28062290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2672" y="61455"/>
            <a:ext cx="10364451" cy="798081"/>
          </a:xfrm>
        </p:spPr>
        <p:txBody>
          <a:bodyPr>
            <a:noAutofit/>
          </a:bodyPr>
          <a:lstStyle/>
          <a:p>
            <a:r>
              <a:rPr lang="fr-FR" sz="2400" b="1" dirty="0" smtClean="0"/>
              <a:t>B-2: Politique </a:t>
            </a:r>
            <a:r>
              <a:rPr lang="fr-FR" sz="2400" b="1" dirty="0"/>
              <a:t>de Développement Industriel Durable en zone CEMAC </a:t>
            </a:r>
            <a:endParaRPr lang="fr-FR" sz="2400" dirty="0"/>
          </a:p>
        </p:txBody>
      </p:sp>
      <p:sp>
        <p:nvSpPr>
          <p:cNvPr id="3" name="Espace réservé du contenu 2"/>
          <p:cNvSpPr>
            <a:spLocks noGrp="1"/>
          </p:cNvSpPr>
          <p:nvPr>
            <p:ph sz="quarter" idx="13"/>
          </p:nvPr>
        </p:nvSpPr>
        <p:spPr>
          <a:xfrm>
            <a:off x="182879" y="987552"/>
            <a:ext cx="11932921" cy="5788633"/>
          </a:xfrm>
        </p:spPr>
        <p:txBody>
          <a:bodyPr>
            <a:normAutofit fontScale="92500" lnSpcReduction="10000"/>
          </a:bodyPr>
          <a:lstStyle/>
          <a:p>
            <a:r>
              <a:rPr lang="fr-FR" dirty="0" smtClean="0"/>
              <a:t> </a:t>
            </a:r>
            <a:r>
              <a:rPr lang="fr-FR" dirty="0"/>
              <a:t>Elle vise à </a:t>
            </a:r>
            <a:r>
              <a:rPr lang="fr-FR" dirty="0" smtClean="0"/>
              <a:t>l'amélioration de la compétitivité dans les chaînes </a:t>
            </a:r>
            <a:r>
              <a:rPr lang="fr-FR" dirty="0"/>
              <a:t>de valeur mondiales en se basant sur </a:t>
            </a:r>
            <a:r>
              <a:rPr lang="fr-FR" i="1" dirty="0"/>
              <a:t>la stratégie industrielle de la promotion des </a:t>
            </a:r>
            <a:r>
              <a:rPr lang="fr-FR" i="1" dirty="0" smtClean="0"/>
              <a:t>exportations </a:t>
            </a:r>
            <a:r>
              <a:rPr lang="fr-FR" dirty="0" smtClean="0"/>
              <a:t>des produits transformés. </a:t>
            </a:r>
            <a:endParaRPr lang="fr-FR" dirty="0"/>
          </a:p>
          <a:p>
            <a:r>
              <a:rPr lang="fr-FR" dirty="0" smtClean="0"/>
              <a:t> réduire </a:t>
            </a:r>
            <a:r>
              <a:rPr lang="fr-FR" dirty="0"/>
              <a:t>leur dépendance à l’égard du pétrole, </a:t>
            </a:r>
            <a:endParaRPr lang="fr-FR" dirty="0" smtClean="0"/>
          </a:p>
          <a:p>
            <a:r>
              <a:rPr lang="fr-FR" dirty="0" smtClean="0"/>
              <a:t>3 </a:t>
            </a:r>
            <a:r>
              <a:rPr lang="fr-FR" dirty="0"/>
              <a:t>dossiers pour son </a:t>
            </a:r>
            <a:r>
              <a:rPr lang="fr-FR" dirty="0" smtClean="0"/>
              <a:t>aboutissement</a:t>
            </a:r>
          </a:p>
          <a:p>
            <a:r>
              <a:rPr lang="fr-FR" sz="1800" dirty="0" smtClean="0"/>
              <a:t> </a:t>
            </a:r>
            <a:r>
              <a:rPr lang="fr-FR" sz="1800" dirty="0"/>
              <a:t>(i) le rapport de l’analyse diagnostique faisant l’état des lieux du paysage industriel des </a:t>
            </a:r>
            <a:r>
              <a:rPr lang="fr-FR" sz="1800" dirty="0" smtClean="0"/>
              <a:t>économies </a:t>
            </a:r>
            <a:r>
              <a:rPr lang="fr-FR" sz="1800" dirty="0"/>
              <a:t>nationales ;</a:t>
            </a:r>
          </a:p>
          <a:p>
            <a:r>
              <a:rPr lang="fr-FR" sz="1800" dirty="0"/>
              <a:t> (ii) le Plan Directeur d’Industrialisation </a:t>
            </a:r>
            <a:r>
              <a:rPr lang="fr-FR" sz="1800" dirty="0" smtClean="0"/>
              <a:t>et de diversification économique assorti </a:t>
            </a:r>
            <a:r>
              <a:rPr lang="fr-FR" sz="1800" dirty="0"/>
              <a:t>d’un Programme d’Industrialisation </a:t>
            </a:r>
            <a:r>
              <a:rPr lang="fr-FR" sz="1800" dirty="0" smtClean="0"/>
              <a:t>et </a:t>
            </a:r>
            <a:r>
              <a:rPr lang="fr-FR" sz="1800" dirty="0"/>
              <a:t>diversification </a:t>
            </a:r>
            <a:r>
              <a:rPr lang="fr-FR" sz="1800" dirty="0" smtClean="0"/>
              <a:t>économique </a:t>
            </a:r>
            <a:r>
              <a:rPr lang="fr-FR" sz="1800" dirty="0" err="1" smtClean="0"/>
              <a:t>cemac</a:t>
            </a:r>
            <a:r>
              <a:rPr lang="fr-FR" sz="1800" dirty="0" smtClean="0"/>
              <a:t>;</a:t>
            </a:r>
            <a:r>
              <a:rPr lang="fr-FR" sz="1800" dirty="0"/>
              <a:t> </a:t>
            </a:r>
            <a:endParaRPr lang="fr-FR" sz="1800" dirty="0" smtClean="0"/>
          </a:p>
          <a:p>
            <a:r>
              <a:rPr lang="fr-FR" sz="1800" dirty="0" smtClean="0"/>
              <a:t>(</a:t>
            </a:r>
            <a:r>
              <a:rPr lang="fr-FR" sz="1800" dirty="0"/>
              <a:t>iii) le cadre institutionnel de mise en œuvre dudit Programme </a:t>
            </a:r>
            <a:r>
              <a:rPr lang="fr-FR" sz="1800" dirty="0" smtClean="0"/>
              <a:t>d’Industrialisation et de </a:t>
            </a:r>
            <a:r>
              <a:rPr lang="fr-FR" sz="1800" dirty="0"/>
              <a:t>diversification </a:t>
            </a:r>
            <a:r>
              <a:rPr lang="fr-FR" sz="1800" dirty="0" smtClean="0"/>
              <a:t>économique CEMAC.</a:t>
            </a:r>
            <a:endParaRPr lang="fr-FR" sz="1800" dirty="0"/>
          </a:p>
          <a:p>
            <a:pPr marL="0" indent="0">
              <a:buNone/>
            </a:pPr>
            <a:endParaRPr lang="fr-FR" dirty="0" smtClean="0"/>
          </a:p>
          <a:p>
            <a:pPr marL="0" indent="0">
              <a:buNone/>
            </a:pPr>
            <a:r>
              <a:rPr lang="fr-FR" dirty="0"/>
              <a:t> </a:t>
            </a:r>
            <a:r>
              <a:rPr lang="fr-FR" dirty="0" smtClean="0"/>
              <a:t>   </a:t>
            </a:r>
            <a:endParaRPr lang="fr-FR" sz="2400" b="1" dirty="0"/>
          </a:p>
          <a:p>
            <a:pPr marL="0" indent="0">
              <a:buNone/>
            </a:pPr>
            <a:r>
              <a:rPr lang="fr-FR" sz="2400" b="1" dirty="0" smtClean="0"/>
              <a:t> le rapport institutionnel</a:t>
            </a:r>
            <a:r>
              <a:rPr lang="fr-FR" sz="2400" b="1" dirty="0"/>
              <a:t> </a:t>
            </a:r>
            <a:r>
              <a:rPr lang="fr-FR" sz="2400" b="1" dirty="0" smtClean="0"/>
              <a:t>et le rapport sur l’espace politique industrielle</a:t>
            </a:r>
          </a:p>
          <a:p>
            <a:pPr marL="0" indent="0">
              <a:buNone/>
            </a:pPr>
            <a:r>
              <a:rPr lang="fr-FR" sz="2400" b="1" dirty="0" smtClean="0"/>
              <a:t>    La feuille de route</a:t>
            </a:r>
            <a:endParaRPr lang="fr-FR" sz="2400" b="1" dirty="0"/>
          </a:p>
          <a:p>
            <a:endParaRPr lang="fr-FR" dirty="0"/>
          </a:p>
        </p:txBody>
      </p:sp>
      <p:pic>
        <p:nvPicPr>
          <p:cNvPr id="4" name="Image 3"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5401" y="9866"/>
            <a:ext cx="934877" cy="779406"/>
          </a:xfrm>
          <a:prstGeom prst="rect">
            <a:avLst/>
          </a:prstGeom>
          <a:noFill/>
          <a:ln>
            <a:noFill/>
          </a:ln>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257123" y="9866"/>
            <a:ext cx="934877" cy="779406"/>
          </a:xfrm>
          <a:prstGeom prst="rect">
            <a:avLst/>
          </a:prstGeom>
          <a:noFill/>
          <a:ln>
            <a:noFill/>
          </a:ln>
        </p:spPr>
      </p:pic>
    </p:spTree>
    <p:extLst>
      <p:ext uri="{BB962C8B-B14F-4D97-AF65-F5344CB8AC3E}">
        <p14:creationId xmlns:p14="http://schemas.microsoft.com/office/powerpoint/2010/main" val="27839589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Espace réservé du contenu 3"/>
          <p:cNvPicPr>
            <a:picLocks noGrp="1" noChangeAspect="1"/>
          </p:cNvPicPr>
          <p:nvPr>
            <p:ph sz="quarter" idx="13"/>
          </p:nvPr>
        </p:nvPicPr>
        <p:blipFill>
          <a:blip r:embed="rId2"/>
          <a:stretch>
            <a:fillRect/>
          </a:stretch>
        </p:blipFill>
        <p:spPr>
          <a:xfrm>
            <a:off x="0" y="0"/>
            <a:ext cx="12191999" cy="6857999"/>
          </a:xfrm>
          <a:prstGeom prst="rect">
            <a:avLst/>
          </a:prstGeom>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4877" cy="779406"/>
          </a:xfrm>
          <a:prstGeom prst="rect">
            <a:avLst/>
          </a:prstGeom>
          <a:noFill/>
          <a:ln>
            <a:noFill/>
          </a:ln>
        </p:spPr>
      </p:pic>
      <p:pic>
        <p:nvPicPr>
          <p:cNvPr id="6" name="Image 5"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278226" y="-57350"/>
            <a:ext cx="934877" cy="779406"/>
          </a:xfrm>
          <a:prstGeom prst="rect">
            <a:avLst/>
          </a:prstGeom>
          <a:noFill/>
          <a:ln>
            <a:noFill/>
          </a:ln>
        </p:spPr>
      </p:pic>
    </p:spTree>
    <p:extLst>
      <p:ext uri="{BB962C8B-B14F-4D97-AF65-F5344CB8AC3E}">
        <p14:creationId xmlns:p14="http://schemas.microsoft.com/office/powerpoint/2010/main" val="40853682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sz="quarter" idx="13"/>
          </p:nvPr>
        </p:nvPicPr>
        <p:blipFill>
          <a:blip r:embed="rId2"/>
          <a:stretch>
            <a:fillRect/>
          </a:stretch>
        </p:blipFill>
        <p:spPr>
          <a:xfrm>
            <a:off x="0" y="0"/>
            <a:ext cx="12124943" cy="6857999"/>
          </a:xfrm>
          <a:prstGeom prst="rect">
            <a:avLst/>
          </a:prstGeom>
        </p:spPr>
      </p:pic>
      <p:pic>
        <p:nvPicPr>
          <p:cNvPr id="3" name="Image 2"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5401" y="9866"/>
            <a:ext cx="934877" cy="779406"/>
          </a:xfrm>
          <a:prstGeom prst="rect">
            <a:avLst/>
          </a:prstGeom>
          <a:noFill/>
          <a:ln>
            <a:noFill/>
          </a:ln>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190066" y="0"/>
            <a:ext cx="934877" cy="779406"/>
          </a:xfrm>
          <a:prstGeom prst="rect">
            <a:avLst/>
          </a:prstGeom>
          <a:noFill/>
          <a:ln>
            <a:noFill/>
          </a:ln>
        </p:spPr>
      </p:pic>
    </p:spTree>
    <p:extLst>
      <p:ext uri="{BB962C8B-B14F-4D97-AF65-F5344CB8AC3E}">
        <p14:creationId xmlns:p14="http://schemas.microsoft.com/office/powerpoint/2010/main" val="34490527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sz="quarter" idx="13"/>
          </p:nvPr>
        </p:nvPicPr>
        <p:blipFill>
          <a:blip r:embed="rId2"/>
          <a:stretch>
            <a:fillRect/>
          </a:stretch>
        </p:blipFill>
        <p:spPr>
          <a:xfrm>
            <a:off x="0" y="0"/>
            <a:ext cx="12323135" cy="6857999"/>
          </a:xfrm>
          <a:prstGeom prst="rect">
            <a:avLst/>
          </a:prstGeom>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4877" cy="779406"/>
          </a:xfrm>
          <a:prstGeom prst="rect">
            <a:avLst/>
          </a:prstGeom>
          <a:noFill/>
          <a:ln>
            <a:noFill/>
          </a:ln>
        </p:spPr>
      </p:pic>
      <p:pic>
        <p:nvPicPr>
          <p:cNvPr id="6" name="Image 5"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388258" y="0"/>
            <a:ext cx="934877" cy="779406"/>
          </a:xfrm>
          <a:prstGeom prst="rect">
            <a:avLst/>
          </a:prstGeom>
          <a:noFill/>
          <a:ln>
            <a:noFill/>
          </a:ln>
        </p:spPr>
      </p:pic>
    </p:spTree>
    <p:extLst>
      <p:ext uri="{BB962C8B-B14F-4D97-AF65-F5344CB8AC3E}">
        <p14:creationId xmlns:p14="http://schemas.microsoft.com/office/powerpoint/2010/main" val="3215144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sz="quarter" idx="13"/>
          </p:nvPr>
        </p:nvPicPr>
        <p:blipFill>
          <a:blip r:embed="rId2"/>
          <a:stretch>
            <a:fillRect/>
          </a:stretch>
        </p:blipFill>
        <p:spPr>
          <a:xfrm>
            <a:off x="82296" y="-173735"/>
            <a:ext cx="12109704" cy="7031736"/>
          </a:xfrm>
          <a:prstGeom prst="rect">
            <a:avLst/>
          </a:prstGeom>
        </p:spPr>
      </p:pic>
      <p:pic>
        <p:nvPicPr>
          <p:cNvPr id="3" name="Image 2"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5401" y="-173735"/>
            <a:ext cx="934877" cy="779406"/>
          </a:xfrm>
          <a:prstGeom prst="rect">
            <a:avLst/>
          </a:prstGeom>
          <a:noFill/>
          <a:ln>
            <a:noFill/>
          </a:ln>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257123" y="-173735"/>
            <a:ext cx="934877" cy="779406"/>
          </a:xfrm>
          <a:prstGeom prst="rect">
            <a:avLst/>
          </a:prstGeom>
          <a:noFill/>
          <a:ln>
            <a:noFill/>
          </a:ln>
        </p:spPr>
      </p:pic>
    </p:spTree>
    <p:extLst>
      <p:ext uri="{BB962C8B-B14F-4D97-AF65-F5344CB8AC3E}">
        <p14:creationId xmlns:p14="http://schemas.microsoft.com/office/powerpoint/2010/main" val="33769751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13775" y="371629"/>
            <a:ext cx="10364451" cy="350747"/>
          </a:xfrm>
        </p:spPr>
        <p:txBody>
          <a:bodyPr>
            <a:normAutofit fontScale="90000"/>
          </a:bodyPr>
          <a:lstStyle/>
          <a:p>
            <a:endParaRPr lang="fr-FR"/>
          </a:p>
        </p:txBody>
      </p:sp>
      <p:pic>
        <p:nvPicPr>
          <p:cNvPr id="4" name="Espace réservé du contenu 3"/>
          <p:cNvPicPr>
            <a:picLocks noGrp="1" noChangeAspect="1"/>
          </p:cNvPicPr>
          <p:nvPr>
            <p:ph sz="quarter" idx="13"/>
          </p:nvPr>
        </p:nvPicPr>
        <p:blipFill>
          <a:blip r:embed="rId2"/>
          <a:stretch>
            <a:fillRect/>
          </a:stretch>
        </p:blipFill>
        <p:spPr>
          <a:xfrm>
            <a:off x="0" y="-128016"/>
            <a:ext cx="12353544" cy="6894576"/>
          </a:xfrm>
          <a:prstGeom prst="rect">
            <a:avLst/>
          </a:prstGeom>
        </p:spPr>
      </p:pic>
      <p:pic>
        <p:nvPicPr>
          <p:cNvPr id="5" name="Image 4"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1102" y="-128016"/>
            <a:ext cx="934877" cy="779406"/>
          </a:xfrm>
          <a:prstGeom prst="rect">
            <a:avLst/>
          </a:prstGeom>
          <a:noFill/>
          <a:ln>
            <a:noFill/>
          </a:ln>
        </p:spPr>
      </p:pic>
      <p:pic>
        <p:nvPicPr>
          <p:cNvPr id="6" name="Image 5" descr="LogoCemac">
            <a:extLst>
              <a:ext uri="{FF2B5EF4-FFF2-40B4-BE49-F238E27FC236}">
                <a16:creationId xmlns="" xmlns:a16="http://schemas.microsoft.com/office/drawing/2014/main" id="{25C19B38-DD49-124F-A4A8-982A2293600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439769" y="-128016"/>
            <a:ext cx="934877" cy="779406"/>
          </a:xfrm>
          <a:prstGeom prst="rect">
            <a:avLst/>
          </a:prstGeom>
          <a:noFill/>
          <a:ln>
            <a:noFill/>
          </a:ln>
        </p:spPr>
      </p:pic>
    </p:spTree>
    <p:extLst>
      <p:ext uri="{BB962C8B-B14F-4D97-AF65-F5344CB8AC3E}">
        <p14:creationId xmlns:p14="http://schemas.microsoft.com/office/powerpoint/2010/main" val="29721193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sz="quarter" idx="13"/>
          </p:nvPr>
        </p:nvSpPr>
        <p:spPr>
          <a:xfrm>
            <a:off x="239028" y="817907"/>
            <a:ext cx="11952972" cy="5799462"/>
          </a:xfrm>
        </p:spPr>
        <p:txBody>
          <a:bodyPr>
            <a:normAutofit fontScale="92500" lnSpcReduction="20000"/>
          </a:bodyPr>
          <a:lstStyle/>
          <a:p>
            <a:pPr marL="0" indent="0">
              <a:buNone/>
            </a:pPr>
            <a:endParaRPr lang="fr-FR" sz="1600" b="1" dirty="0" smtClean="0"/>
          </a:p>
          <a:p>
            <a:pPr marL="0" indent="0" algn="ctr">
              <a:buNone/>
            </a:pPr>
            <a:r>
              <a:rPr lang="fr-FR" b="1" dirty="0" smtClean="0"/>
              <a:t>La politique minière commune en zone </a:t>
            </a:r>
            <a:r>
              <a:rPr lang="fr-FR" b="1" dirty="0" err="1" smtClean="0"/>
              <a:t>cemac</a:t>
            </a:r>
            <a:endParaRPr lang="fr-FR" b="1" dirty="0" smtClean="0"/>
          </a:p>
          <a:p>
            <a:pPr marL="0" indent="0" algn="ctr">
              <a:buNone/>
            </a:pPr>
            <a:endParaRPr lang="fr-FR" b="1" dirty="0" smtClean="0"/>
          </a:p>
          <a:p>
            <a:pPr lvl="1" fontAlgn="base">
              <a:buFont typeface="Wingdings" panose="05000000000000000000" pitchFamily="2" charset="2"/>
              <a:buChar char="§"/>
            </a:pPr>
            <a:r>
              <a:rPr lang="fr-FR" sz="1600" dirty="0" smtClean="0"/>
              <a:t>Transformation </a:t>
            </a:r>
            <a:r>
              <a:rPr lang="fr-FR" sz="1600" dirty="0"/>
              <a:t>de l'aluminium (Cameroun, Gabon, Congo) ;</a:t>
            </a:r>
          </a:p>
          <a:p>
            <a:pPr lvl="1" fontAlgn="base">
              <a:buFont typeface="Wingdings" panose="05000000000000000000" pitchFamily="2" charset="2"/>
              <a:buChar char="§"/>
            </a:pPr>
            <a:r>
              <a:rPr lang="fr-FR" sz="1600" dirty="0" smtClean="0"/>
              <a:t>Production </a:t>
            </a:r>
            <a:r>
              <a:rPr lang="fr-FR" sz="1600" dirty="0"/>
              <a:t>et Métallurgie du Fer (Cameroun, Congo, Gabon) ;</a:t>
            </a:r>
          </a:p>
          <a:p>
            <a:pPr lvl="1" fontAlgn="base">
              <a:buFont typeface="Wingdings" panose="05000000000000000000" pitchFamily="2" charset="2"/>
              <a:buChar char="§"/>
            </a:pPr>
            <a:r>
              <a:rPr lang="fr-FR" sz="1600" dirty="0" smtClean="0"/>
              <a:t>Production </a:t>
            </a:r>
            <a:r>
              <a:rPr lang="fr-FR" sz="1600" dirty="0"/>
              <a:t>et transformation du cuivre (Congo) ;</a:t>
            </a:r>
          </a:p>
          <a:p>
            <a:pPr lvl="1" fontAlgn="base">
              <a:buFont typeface="Wingdings" panose="05000000000000000000" pitchFamily="2" charset="2"/>
              <a:buChar char="§"/>
            </a:pPr>
            <a:r>
              <a:rPr lang="fr-FR" sz="1600" dirty="0" smtClean="0"/>
              <a:t>Production </a:t>
            </a:r>
            <a:r>
              <a:rPr lang="fr-FR" sz="1600" dirty="0"/>
              <a:t>et Métallurgie du Manganèse (Gabon) ;</a:t>
            </a:r>
          </a:p>
          <a:p>
            <a:pPr lvl="1" fontAlgn="base">
              <a:buFont typeface="Wingdings" panose="05000000000000000000" pitchFamily="2" charset="2"/>
              <a:buChar char="§"/>
            </a:pPr>
            <a:r>
              <a:rPr lang="fr-FR" sz="1600" dirty="0" smtClean="0"/>
              <a:t>Production </a:t>
            </a:r>
            <a:r>
              <a:rPr lang="fr-FR" sz="1600" dirty="0"/>
              <a:t>et artisanat minier dans les filières des ressources minérales précieuses (R.C.A, Congo, Cameroun) </a:t>
            </a:r>
            <a:r>
              <a:rPr lang="fr-FR" sz="1600" dirty="0" smtClean="0"/>
              <a:t>;</a:t>
            </a:r>
          </a:p>
          <a:p>
            <a:pPr lvl="1" fontAlgn="base">
              <a:buFont typeface="Wingdings" panose="05000000000000000000" pitchFamily="2" charset="2"/>
              <a:buChar char="§"/>
            </a:pPr>
            <a:r>
              <a:rPr lang="fr-FR" sz="1600" dirty="0"/>
              <a:t>Filière de matériaux de construction (Cameroun, Congo, Gabon, Guinée Équatoriale, R.C.A, Tchad</a:t>
            </a:r>
            <a:r>
              <a:rPr lang="fr-FR" sz="1600" dirty="0" smtClean="0"/>
              <a:t>).</a:t>
            </a:r>
            <a:endParaRPr lang="fr-FR" sz="1600" dirty="0"/>
          </a:p>
          <a:p>
            <a:pPr lvl="1" fontAlgn="base">
              <a:buFont typeface="Wingdings" panose="05000000000000000000" pitchFamily="2" charset="2"/>
              <a:buChar char="§"/>
            </a:pPr>
            <a:r>
              <a:rPr lang="fr-FR" sz="1600" dirty="0" smtClean="0"/>
              <a:t>Production </a:t>
            </a:r>
            <a:r>
              <a:rPr lang="fr-FR" sz="1600" dirty="0"/>
              <a:t>et Transformation des sels de potasse, de magnésium et de chlorure de sodium (Congo) </a:t>
            </a:r>
            <a:r>
              <a:rPr lang="fr-FR" sz="1600" dirty="0" smtClean="0"/>
              <a:t>;</a:t>
            </a:r>
          </a:p>
          <a:p>
            <a:pPr lvl="1" fontAlgn="base">
              <a:buFont typeface="Wingdings" panose="05000000000000000000" pitchFamily="2" charset="2"/>
              <a:buChar char="§"/>
            </a:pPr>
            <a:endParaRPr lang="fr-FR" sz="1600" dirty="0"/>
          </a:p>
          <a:p>
            <a:pPr lvl="1" fontAlgn="base">
              <a:buFont typeface="Wingdings" panose="05000000000000000000" pitchFamily="2" charset="2"/>
              <a:buChar char="§"/>
            </a:pPr>
            <a:r>
              <a:rPr lang="fr-FR" sz="1600" smtClean="0"/>
              <a:t>À Actualiser</a:t>
            </a:r>
            <a:endParaRPr lang="fr-FR" sz="1600" dirty="0" smtClean="0"/>
          </a:p>
          <a:p>
            <a:pPr lvl="1" fontAlgn="base">
              <a:buFont typeface="Wingdings" panose="05000000000000000000" pitchFamily="2" charset="2"/>
              <a:buChar char="§"/>
            </a:pPr>
            <a:r>
              <a:rPr lang="fr-FR" sz="1400" dirty="0" smtClean="0">
                <a:solidFill>
                  <a:srgbClr val="FF0000"/>
                </a:solidFill>
              </a:rPr>
              <a:t>la </a:t>
            </a:r>
            <a:r>
              <a:rPr lang="fr-FR" sz="1400" dirty="0">
                <a:solidFill>
                  <a:srgbClr val="FF0000"/>
                </a:solidFill>
              </a:rPr>
              <a:t>bauxite </a:t>
            </a:r>
            <a:r>
              <a:rPr lang="fr-FR" sz="1400" dirty="0" smtClean="0">
                <a:solidFill>
                  <a:srgbClr val="FF0000"/>
                </a:solidFill>
              </a:rPr>
              <a:t>l'or</a:t>
            </a:r>
            <a:r>
              <a:rPr lang="fr-FR" sz="1400" dirty="0">
                <a:solidFill>
                  <a:srgbClr val="FF0000"/>
                </a:solidFill>
              </a:rPr>
              <a:t>, l'uranium, le fer</a:t>
            </a:r>
            <a:r>
              <a:rPr lang="fr-FR" sz="1400" dirty="0"/>
              <a:t>, la bauxite, les métaux de base et les minéraux des terres </a:t>
            </a:r>
            <a:r>
              <a:rPr lang="fr-FR" sz="1400" dirty="0" smtClean="0"/>
              <a:t>rares? le </a:t>
            </a:r>
            <a:r>
              <a:rPr lang="fr-FR" sz="1400" dirty="0"/>
              <a:t>platine, le palladium, l'argent, le chrome, </a:t>
            </a:r>
            <a:r>
              <a:rPr lang="fr-FR" sz="1400" dirty="0">
                <a:solidFill>
                  <a:srgbClr val="FF0000"/>
                </a:solidFill>
              </a:rPr>
              <a:t>le cuivre</a:t>
            </a:r>
            <a:r>
              <a:rPr lang="fr-FR" sz="1400" dirty="0"/>
              <a:t>, </a:t>
            </a:r>
            <a:r>
              <a:rPr lang="fr-FR" sz="1400" dirty="0">
                <a:solidFill>
                  <a:srgbClr val="FF0000"/>
                </a:solidFill>
              </a:rPr>
              <a:t>le magnésium</a:t>
            </a:r>
            <a:r>
              <a:rPr lang="fr-FR" sz="1400" dirty="0"/>
              <a:t>, le phosphore, le minerai de fer et les minéraux associés.</a:t>
            </a:r>
          </a:p>
          <a:p>
            <a:pPr lvl="1" fontAlgn="base">
              <a:buFont typeface="Wingdings" panose="05000000000000000000" pitchFamily="2" charset="2"/>
              <a:buChar char="§"/>
            </a:pPr>
            <a:r>
              <a:rPr lang="fr-FR" sz="1400" dirty="0"/>
              <a:t>Le Gabon a signé deux contrats miniers de prospection de ZINC e du PLOMB en mai </a:t>
            </a:r>
            <a:r>
              <a:rPr lang="fr-FR" sz="1400" dirty="0" smtClean="0"/>
              <a:t>2020</a:t>
            </a:r>
          </a:p>
          <a:p>
            <a:pPr lvl="1" fontAlgn="base">
              <a:buFont typeface="Wingdings" panose="05000000000000000000" pitchFamily="2" charset="2"/>
              <a:buChar char="§"/>
            </a:pPr>
            <a:endParaRPr lang="fr-FR" sz="1400" dirty="0"/>
          </a:p>
          <a:p>
            <a:pPr lvl="1" fontAlgn="base">
              <a:buFont typeface="Wingdings" panose="05000000000000000000" pitchFamily="2" charset="2"/>
              <a:buChar char="§"/>
            </a:pPr>
            <a:endParaRPr lang="fr-FR" sz="1600" dirty="0"/>
          </a:p>
          <a:p>
            <a:pPr marL="0" indent="0">
              <a:buNone/>
            </a:pPr>
            <a:r>
              <a:rPr lang="fr-FR" sz="2400" dirty="0" smtClean="0"/>
              <a:t> </a:t>
            </a:r>
            <a:endParaRPr lang="fr-FR" sz="2400" dirty="0"/>
          </a:p>
        </p:txBody>
      </p:sp>
      <p:sp>
        <p:nvSpPr>
          <p:cNvPr id="8" name="Rectangle 7"/>
          <p:cNvSpPr/>
          <p:nvPr/>
        </p:nvSpPr>
        <p:spPr>
          <a:xfrm>
            <a:off x="1020278" y="115503"/>
            <a:ext cx="10151822" cy="5486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t>INDUSTRIALISATION ET DIVERSIFICATION ECONOMIQUE DES POLITIQUES SECTORIELLES </a:t>
            </a:r>
            <a:endParaRPr lang="fr-FR" sz="2000" b="1" dirty="0"/>
          </a:p>
        </p:txBody>
      </p:sp>
      <p:pic>
        <p:nvPicPr>
          <p:cNvPr id="9" name="Image 8"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5401" y="9866"/>
            <a:ext cx="934877" cy="779406"/>
          </a:xfrm>
          <a:prstGeom prst="rect">
            <a:avLst/>
          </a:prstGeom>
          <a:noFill/>
          <a:ln>
            <a:noFill/>
          </a:ln>
        </p:spPr>
      </p:pic>
      <p:pic>
        <p:nvPicPr>
          <p:cNvPr id="10" name="Image 9"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172100" y="9866"/>
            <a:ext cx="934877" cy="779406"/>
          </a:xfrm>
          <a:prstGeom prst="rect">
            <a:avLst/>
          </a:prstGeom>
          <a:noFill/>
          <a:ln>
            <a:noFill/>
          </a:ln>
        </p:spPr>
      </p:pic>
    </p:spTree>
    <p:extLst>
      <p:ext uri="{BB962C8B-B14F-4D97-AF65-F5344CB8AC3E}">
        <p14:creationId xmlns:p14="http://schemas.microsoft.com/office/powerpoint/2010/main" val="4093074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contenu 8"/>
          <p:cNvSpPr>
            <a:spLocks noGrp="1"/>
          </p:cNvSpPr>
          <p:nvPr>
            <p:ph sz="quarter" idx="13"/>
          </p:nvPr>
        </p:nvSpPr>
        <p:spPr>
          <a:xfrm>
            <a:off x="240631" y="848554"/>
            <a:ext cx="11810197" cy="6039852"/>
          </a:xfrm>
        </p:spPr>
        <p:txBody>
          <a:bodyPr>
            <a:normAutofit/>
          </a:bodyPr>
          <a:lstStyle/>
          <a:p>
            <a:pPr marL="0" indent="0">
              <a:buNone/>
            </a:pPr>
            <a:r>
              <a:rPr lang="fr-FR" sz="1800" b="1" dirty="0"/>
              <a:t>La stratégie d’industrialisation durable de la filière bois dans le bassin du Congo</a:t>
            </a:r>
          </a:p>
          <a:p>
            <a:pPr marL="0" indent="0">
              <a:buNone/>
            </a:pPr>
            <a:r>
              <a:rPr lang="fr-FR" sz="1400" b="1" i="1" dirty="0"/>
              <a:t>M</a:t>
            </a:r>
            <a:r>
              <a:rPr lang="fr-FR" sz="1600" b="1" i="1" dirty="0"/>
              <a:t>ise en place d’un cadre institutionnel de mise en œuvre de cette stratégie:</a:t>
            </a:r>
          </a:p>
          <a:p>
            <a:pPr lvl="1">
              <a:buFont typeface="Wingdings" panose="05000000000000000000" pitchFamily="2" charset="2"/>
              <a:buChar char="§"/>
            </a:pPr>
            <a:r>
              <a:rPr lang="fr-FR" sz="1200" dirty="0"/>
              <a:t>Création du comité régional d’industrialisation de la filière bois dans le bassin du Congo (crib)</a:t>
            </a:r>
          </a:p>
          <a:p>
            <a:pPr marL="0" indent="0">
              <a:buNone/>
            </a:pPr>
            <a:r>
              <a:rPr lang="fr-FR" sz="1600" b="1" i="1" dirty="0"/>
              <a:t>Mise en place d’un cadre règlementaire pour la mise en œuvre de ladite stratégie</a:t>
            </a:r>
          </a:p>
          <a:p>
            <a:pPr marL="0" indent="0">
              <a:buNone/>
            </a:pPr>
            <a:r>
              <a:rPr lang="fr-FR" sz="1600" dirty="0"/>
              <a:t>Règlement portant </a:t>
            </a:r>
            <a:r>
              <a:rPr lang="fr-FR" sz="1600"/>
              <a:t>interdiction </a:t>
            </a:r>
            <a:r>
              <a:rPr lang="fr-FR" sz="1600" smtClean="0"/>
              <a:t>d’exporter le </a:t>
            </a:r>
            <a:r>
              <a:rPr lang="fr-FR" sz="1600" dirty="0"/>
              <a:t>bois sous forme de grumes par les pays du bassin du Congo</a:t>
            </a:r>
          </a:p>
          <a:p>
            <a:pPr marL="0" indent="0">
              <a:buNone/>
            </a:pPr>
            <a:r>
              <a:rPr lang="fr-FR" sz="1600" dirty="0"/>
              <a:t>Règlement portant création des zones économiques </a:t>
            </a:r>
            <a:r>
              <a:rPr lang="fr-FR" sz="1600" dirty="0" smtClean="0"/>
              <a:t>spéciales</a:t>
            </a:r>
          </a:p>
          <a:p>
            <a:pPr lvl="1">
              <a:buFont typeface="Wingdings" panose="05000000000000000000" pitchFamily="2" charset="2"/>
              <a:buChar char="§"/>
            </a:pPr>
            <a:r>
              <a:rPr lang="fr-FR" sz="1600" dirty="0" smtClean="0"/>
              <a:t> </a:t>
            </a:r>
            <a:r>
              <a:rPr lang="fr-FR" sz="1600" dirty="0"/>
              <a:t>La création des zones économiques spéciales pour l’installation des industries de première transformation du </a:t>
            </a:r>
            <a:r>
              <a:rPr lang="fr-FR" sz="1600" dirty="0" smtClean="0"/>
              <a:t>bois à </a:t>
            </a:r>
            <a:r>
              <a:rPr lang="fr-FR" sz="1600" dirty="0" smtClean="0"/>
              <a:t>:</a:t>
            </a:r>
            <a:r>
              <a:rPr lang="fr-FR" sz="1600" dirty="0"/>
              <a:t> </a:t>
            </a:r>
            <a:r>
              <a:rPr lang="fr-FR" sz="1200" dirty="0" smtClean="0"/>
              <a:t>Salo </a:t>
            </a:r>
            <a:r>
              <a:rPr lang="fr-FR" sz="1200" dirty="0"/>
              <a:t>ou Nola </a:t>
            </a:r>
            <a:r>
              <a:rPr lang="fr-FR" sz="1200" dirty="0" smtClean="0"/>
              <a:t> en Centrafrique/OYO-OLLOMBO au Congo/Kisangani en RDC</a:t>
            </a:r>
            <a:endParaRPr lang="fr-FR" dirty="0" smtClean="0"/>
          </a:p>
          <a:p>
            <a:pPr lvl="1">
              <a:buFont typeface="Wingdings" panose="05000000000000000000" pitchFamily="2" charset="2"/>
              <a:buChar char="§"/>
            </a:pPr>
            <a:r>
              <a:rPr lang="fr-FR" sz="1600" b="1" dirty="0" smtClean="0"/>
              <a:t> </a:t>
            </a:r>
            <a:r>
              <a:rPr lang="fr-FR" sz="1600" dirty="0"/>
              <a:t>création de zones économiques spéciales pour l’installation des industries de deuxième et troisième transformation du bois à </a:t>
            </a:r>
            <a:r>
              <a:rPr lang="fr-FR" sz="1600" dirty="0" smtClean="0"/>
              <a:t>: </a:t>
            </a:r>
            <a:r>
              <a:rPr lang="fr-FR" sz="1200" dirty="0" smtClean="0"/>
              <a:t>Pointe </a:t>
            </a:r>
            <a:r>
              <a:rPr lang="fr-FR" sz="1200" dirty="0"/>
              <a:t>– Noire et Ouesso </a:t>
            </a:r>
            <a:r>
              <a:rPr lang="fr-FR" sz="1200" dirty="0" smtClean="0"/>
              <a:t>au Congo/ Douala ,Yaoundé et Edéa au Cameroun</a:t>
            </a:r>
            <a:endParaRPr lang="fr-FR" sz="1200" dirty="0"/>
          </a:p>
          <a:p>
            <a:pPr lvl="1">
              <a:buFont typeface="Wingdings" panose="05000000000000000000" pitchFamily="2" charset="2"/>
              <a:buChar char="§"/>
            </a:pPr>
            <a:r>
              <a:rPr lang="fr-FR" sz="1600" dirty="0" smtClean="0"/>
              <a:t>création </a:t>
            </a:r>
            <a:r>
              <a:rPr lang="fr-FR" sz="1600" dirty="0"/>
              <a:t>de zones économiques spéciales pour l’installation des industries de première, deuxième et troisième transformation du bois à </a:t>
            </a:r>
            <a:r>
              <a:rPr lang="fr-FR" sz="1600" dirty="0" smtClean="0"/>
              <a:t>: </a:t>
            </a:r>
            <a:r>
              <a:rPr lang="fr-FR" sz="1200" dirty="0" err="1" smtClean="0"/>
              <a:t>Maluku</a:t>
            </a:r>
            <a:r>
              <a:rPr lang="fr-FR" sz="1200" dirty="0" smtClean="0"/>
              <a:t>/</a:t>
            </a:r>
            <a:r>
              <a:rPr lang="fr-FR" sz="1200" dirty="0"/>
              <a:t> </a:t>
            </a:r>
            <a:r>
              <a:rPr lang="fr-FR" sz="1200" dirty="0" err="1" smtClean="0"/>
              <a:t>Nioki</a:t>
            </a:r>
            <a:r>
              <a:rPr lang="fr-FR" sz="1200" dirty="0"/>
              <a:t>/</a:t>
            </a:r>
            <a:r>
              <a:rPr lang="fr-FR" sz="1200" dirty="0" smtClean="0"/>
              <a:t>Equateur en RDC</a:t>
            </a:r>
            <a:r>
              <a:rPr lang="fr-FR" sz="1200" dirty="0"/>
              <a:t>/</a:t>
            </a:r>
            <a:r>
              <a:rPr lang="fr-FR" sz="1200" dirty="0" smtClean="0"/>
              <a:t> Mbini </a:t>
            </a:r>
            <a:r>
              <a:rPr lang="fr-FR" sz="1200" dirty="0"/>
              <a:t>Littoral (Guinée Equatoriale</a:t>
            </a:r>
            <a:r>
              <a:rPr lang="fr-FR" sz="1200" dirty="0" smtClean="0"/>
              <a:t>).</a:t>
            </a:r>
            <a:endParaRPr lang="fr-FR" sz="1400" dirty="0"/>
          </a:p>
          <a:p>
            <a:pPr marL="0" indent="0">
              <a:buNone/>
            </a:pPr>
            <a:r>
              <a:rPr lang="fr-FR" sz="1600" dirty="0"/>
              <a:t>Règlement portant création et </a:t>
            </a:r>
            <a:r>
              <a:rPr lang="fr-FR" sz="1600" dirty="0" smtClean="0"/>
              <a:t>développement </a:t>
            </a:r>
            <a:r>
              <a:rPr lang="fr-FR" sz="1600" dirty="0"/>
              <a:t>des </a:t>
            </a:r>
            <a:r>
              <a:rPr lang="fr-FR" sz="1600" dirty="0" smtClean="0"/>
              <a:t>plantations de bois </a:t>
            </a:r>
            <a:r>
              <a:rPr lang="fr-FR" sz="1600" dirty="0"/>
              <a:t>hors forêts </a:t>
            </a:r>
          </a:p>
        </p:txBody>
      </p:sp>
      <p:sp>
        <p:nvSpPr>
          <p:cNvPr id="10" name="Titre 9"/>
          <p:cNvSpPr>
            <a:spLocks noGrp="1"/>
          </p:cNvSpPr>
          <p:nvPr>
            <p:ph type="title"/>
          </p:nvPr>
        </p:nvSpPr>
        <p:spPr>
          <a:xfrm>
            <a:off x="730250" y="136525"/>
            <a:ext cx="10364788" cy="5757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t>INDUSTRIALISATION ET DIVERSIFICATION ECONOMIQUE DES POLITIQUES SECTORIELLES </a:t>
            </a:r>
            <a:endParaRPr lang="fr-FR" sz="2000" b="1" dirty="0"/>
          </a:p>
        </p:txBody>
      </p:sp>
      <p:pic>
        <p:nvPicPr>
          <p:cNvPr id="11" name="Image 10"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5401" y="9866"/>
            <a:ext cx="934877" cy="779406"/>
          </a:xfrm>
          <a:prstGeom prst="rect">
            <a:avLst/>
          </a:prstGeom>
          <a:noFill/>
          <a:ln>
            <a:noFill/>
          </a:ln>
        </p:spPr>
      </p:pic>
      <p:pic>
        <p:nvPicPr>
          <p:cNvPr id="12" name="Image 11"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257123" y="24304"/>
            <a:ext cx="934877" cy="779406"/>
          </a:xfrm>
          <a:prstGeom prst="rect">
            <a:avLst/>
          </a:prstGeom>
          <a:noFill/>
          <a:ln>
            <a:noFill/>
          </a:ln>
        </p:spPr>
      </p:pic>
    </p:spTree>
    <p:extLst>
      <p:ext uri="{BB962C8B-B14F-4D97-AF65-F5344CB8AC3E}">
        <p14:creationId xmlns:p14="http://schemas.microsoft.com/office/powerpoint/2010/main" val="27727856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sz="quarter" idx="13"/>
          </p:nvPr>
        </p:nvPicPr>
        <p:blipFill>
          <a:blip r:embed="rId2"/>
          <a:stretch>
            <a:fillRect/>
          </a:stretch>
        </p:blipFill>
        <p:spPr>
          <a:xfrm>
            <a:off x="0" y="0"/>
            <a:ext cx="12192000" cy="6821423"/>
          </a:xfrm>
          <a:prstGeom prst="rect">
            <a:avLst/>
          </a:prstGeom>
        </p:spPr>
      </p:pic>
    </p:spTree>
    <p:extLst>
      <p:ext uri="{BB962C8B-B14F-4D97-AF65-F5344CB8AC3E}">
        <p14:creationId xmlns:p14="http://schemas.microsoft.com/office/powerpoint/2010/main" val="365390654"/>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sz="quarter" idx="13"/>
          </p:nvPr>
        </p:nvPicPr>
        <p:blipFill>
          <a:blip r:embed="rId2"/>
          <a:stretch>
            <a:fillRect/>
          </a:stretch>
        </p:blipFill>
        <p:spPr>
          <a:xfrm>
            <a:off x="1" y="0"/>
            <a:ext cx="12192000" cy="6857999"/>
          </a:xfrm>
          <a:prstGeom prst="rect">
            <a:avLst/>
          </a:prstGeom>
        </p:spPr>
      </p:pic>
    </p:spTree>
    <p:extLst>
      <p:ext uri="{BB962C8B-B14F-4D97-AF65-F5344CB8AC3E}">
        <p14:creationId xmlns:p14="http://schemas.microsoft.com/office/powerpoint/2010/main" val="2088869409"/>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sz="quarter" idx="13"/>
          </p:nvPr>
        </p:nvPicPr>
        <p:blipFill>
          <a:blip r:embed="rId2"/>
          <a:stretch>
            <a:fillRect/>
          </a:stretch>
        </p:blipFill>
        <p:spPr>
          <a:xfrm>
            <a:off x="1" y="0"/>
            <a:ext cx="12088368" cy="6857999"/>
          </a:xfrm>
          <a:prstGeom prst="rect">
            <a:avLst/>
          </a:prstGeom>
        </p:spPr>
      </p:pic>
    </p:spTree>
    <p:extLst>
      <p:ext uri="{BB962C8B-B14F-4D97-AF65-F5344CB8AC3E}">
        <p14:creationId xmlns:p14="http://schemas.microsoft.com/office/powerpoint/2010/main" val="2213734224"/>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p:cNvPicPr>
            <a:picLocks noGrp="1" noChangeAspect="1"/>
          </p:cNvPicPr>
          <p:nvPr>
            <p:ph sz="quarter" idx="13"/>
          </p:nvPr>
        </p:nvPicPr>
        <p:blipFill>
          <a:blip r:embed="rId2"/>
          <a:stretch>
            <a:fillRect/>
          </a:stretch>
        </p:blipFill>
        <p:spPr>
          <a:xfrm>
            <a:off x="1" y="0"/>
            <a:ext cx="12192000" cy="6857999"/>
          </a:xfrm>
          <a:prstGeom prst="rect">
            <a:avLst/>
          </a:prstGeom>
        </p:spPr>
      </p:pic>
    </p:spTree>
    <p:extLst>
      <p:ext uri="{BB962C8B-B14F-4D97-AF65-F5344CB8AC3E}">
        <p14:creationId xmlns:p14="http://schemas.microsoft.com/office/powerpoint/2010/main" val="2209341922"/>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7"/>
          <p:cNvPicPr>
            <a:picLocks noGrp="1" noChangeAspect="1"/>
          </p:cNvPicPr>
          <p:nvPr>
            <p:ph sz="quarter" idx="13"/>
          </p:nvPr>
        </p:nvPicPr>
        <p:blipFill>
          <a:blip r:embed="rId2"/>
          <a:stretch>
            <a:fillRect/>
          </a:stretch>
        </p:blipFill>
        <p:spPr>
          <a:xfrm>
            <a:off x="1" y="0"/>
            <a:ext cx="11844670" cy="6645349"/>
          </a:xfrm>
          <a:prstGeom prst="rect">
            <a:avLst/>
          </a:prstGeom>
        </p:spPr>
      </p:pic>
    </p:spTree>
    <p:extLst>
      <p:ext uri="{BB962C8B-B14F-4D97-AF65-F5344CB8AC3E}">
        <p14:creationId xmlns:p14="http://schemas.microsoft.com/office/powerpoint/2010/main" val="3556081068"/>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40039" y="42445"/>
            <a:ext cx="10364451" cy="615923"/>
          </a:xfrm>
        </p:spPr>
        <p:txBody>
          <a:bodyPr/>
          <a:lstStyle/>
          <a:p>
            <a:endParaRPr lang="fr-FR" dirty="0"/>
          </a:p>
        </p:txBody>
      </p:sp>
      <p:pic>
        <p:nvPicPr>
          <p:cNvPr id="4" name="Espace réservé du contenu 3"/>
          <p:cNvPicPr>
            <a:picLocks noGrp="1" noChangeAspect="1"/>
          </p:cNvPicPr>
          <p:nvPr>
            <p:ph sz="quarter" idx="13"/>
          </p:nvPr>
        </p:nvPicPr>
        <p:blipFill>
          <a:blip r:embed="rId2"/>
          <a:stretch>
            <a:fillRect/>
          </a:stretch>
        </p:blipFill>
        <p:spPr>
          <a:xfrm>
            <a:off x="128017" y="42445"/>
            <a:ext cx="11878056" cy="6815555"/>
          </a:xfrm>
          <a:prstGeom prst="rect">
            <a:avLst/>
          </a:prstGeom>
        </p:spPr>
      </p:pic>
    </p:spTree>
    <p:extLst>
      <p:ext uri="{BB962C8B-B14F-4D97-AF65-F5344CB8AC3E}">
        <p14:creationId xmlns:p14="http://schemas.microsoft.com/office/powerpoint/2010/main" val="2901340199"/>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3"/>
          </p:nvPr>
        </p:nvSpPr>
        <p:spPr>
          <a:xfrm>
            <a:off x="0" y="2367092"/>
            <a:ext cx="12110484" cy="3424107"/>
          </a:xfrm>
        </p:spPr>
        <p:txBody>
          <a:bodyPr>
            <a:normAutofit/>
          </a:bodyPr>
          <a:lstStyle/>
          <a:p>
            <a:pPr marL="0" indent="0">
              <a:buNone/>
            </a:pPr>
            <a:r>
              <a:rPr lang="fr-FR" sz="4000" b="1" dirty="0" smtClean="0"/>
              <a:t>JE VOUS REMERCIE POUR VOTRE AIMABLE ATTENTION</a:t>
            </a:r>
            <a:endParaRPr lang="fr-FR" sz="4000" b="1" dirty="0"/>
          </a:p>
        </p:txBody>
      </p:sp>
      <p:pic>
        <p:nvPicPr>
          <p:cNvPr id="4" name="Image 3" descr="LogoCemac">
            <a:extLst>
              <a:ext uri="{FF2B5EF4-FFF2-40B4-BE49-F238E27FC236}">
                <a16:creationId xmlns="" xmlns:a16="http://schemas.microsoft.com/office/drawing/2014/main" id="{25C19B38-DD49-124F-A4A8-982A229360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263457" y="466119"/>
            <a:ext cx="1647706" cy="1195023"/>
          </a:xfrm>
          <a:prstGeom prst="rect">
            <a:avLst/>
          </a:prstGeom>
          <a:noFill/>
          <a:ln>
            <a:noFill/>
          </a:ln>
        </p:spPr>
      </p:pic>
    </p:spTree>
    <p:extLst>
      <p:ext uri="{BB962C8B-B14F-4D97-AF65-F5344CB8AC3E}">
        <p14:creationId xmlns:p14="http://schemas.microsoft.com/office/powerpoint/2010/main" val="420837693"/>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Ronds dans l’eau">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Ronds dans l’eau</Template>
  <TotalTime>12790</TotalTime>
  <Words>1050</Words>
  <Application>Microsoft Office PowerPoint</Application>
  <PresentationFormat>Grand écran</PresentationFormat>
  <Paragraphs>302</Paragraphs>
  <Slides>29</Slides>
  <Notes>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29</vt:i4>
      </vt:variant>
    </vt:vector>
  </HeadingPairs>
  <TitlesOfParts>
    <vt:vector size="35" baseType="lpstr">
      <vt:lpstr>Arial</vt:lpstr>
      <vt:lpstr>Calibri</vt:lpstr>
      <vt:lpstr>Times New Roman</vt:lpstr>
      <vt:lpstr>Tw Cen MT</vt:lpstr>
      <vt:lpstr>Wingdings</vt:lpstr>
      <vt:lpstr>Ronds dans l’eau</vt:lpstr>
      <vt:lpstr>réunion de lancement de l’élaboration du plan directeur d'industrialisation et de diversification économique EN AFRIQUE CENTRALE</vt:lpstr>
      <vt:lpstr>Principaux POINTS DE LA PRESENTATION</vt:lpstr>
      <vt:lpstr> A-Rappel des éléments déterminants du per qui ont servi d’input au pdide-cemac </vt:lpstr>
      <vt:lpstr>A-1:énergie</vt:lpstr>
      <vt:lpstr>Faire de la CEMAC à l'horizon 2025 un acteur du marché mondial de produits métallurgiques intermédiaires et premier fournisseur du marché régional de produits métallurgiques finis, notamment pour le secteur des bâtiments et travaux publics, l'emballage ou les biens de consommation</vt:lpstr>
      <vt:lpstr>A-3:Le secteur ECONOMIE FORESTIERE ET ENVIRONNEMENT</vt:lpstr>
      <vt:lpstr>A-4:élevage et pêche  </vt:lpstr>
      <vt:lpstr>A-5: AGRICULTURE ET agro-industrie </vt:lpstr>
      <vt:lpstr>ATOUTS ET DEFIS de l’Industrialisation ET DE LA DIVERSIFICATION ECONOMIQUE EN ZONE CEMAC</vt:lpstr>
      <vt:lpstr>AVICULTURE COMMERCIALE EN AC – ETAT DES LIEUX  Disponibilité en viande de volaille (2013- FAO stats)</vt:lpstr>
      <vt:lpstr>AVICULTURE COMMERCIALE EN AC – ETAT DES LIEUX  Disponibilité en œufs de consommation (2013 –FAO stats)</vt:lpstr>
      <vt:lpstr>FILIERE PECHE CONTINENTALE-AQUACULTURE: ETAT DES LIEUX disponibilité du poisson / habitant en Afrique centrale en 2013 en t (FAO stats)</vt:lpstr>
      <vt:lpstr>B- les deux approches d’INDUSTRIALISATION ET de DIVERSIFICATION ECONOMIQUE en zone cemac </vt:lpstr>
      <vt:lpstr>B-1:LA STARTEGIE régionale D’amélioration de la compétitivité intégrant les chaines de valeur Transfrontalières </vt:lpstr>
      <vt:lpstr>B-2: Politique de Développement Industriel Durable en zone CEMAC </vt:lpstr>
      <vt:lpstr>Présentation PowerPoint</vt:lpstr>
      <vt:lpstr>Présentation PowerPoint</vt:lpstr>
      <vt:lpstr>Présentation PowerPoint</vt:lpstr>
      <vt:lpstr>Présentation PowerPoint</vt:lpstr>
      <vt:lpstr>Présentation PowerPoint</vt:lpstr>
      <vt:lpstr>Présentation PowerPoint</vt:lpstr>
      <vt:lpstr>INDUSTRIALISATION ET DIVERSIFICATION ECONOMIQUE DES POLITIQUES SECTORIELLES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ETAT DES LIEUX DES FILIERES COTON – TEXTILE  EN AFRIQUE CENTRALE</dc:title>
  <dc:creator>DEMBI Antoine Duval</dc:creator>
  <cp:lastModifiedBy>DEMBI Antoine Duval</cp:lastModifiedBy>
  <cp:revision>126</cp:revision>
  <dcterms:created xsi:type="dcterms:W3CDTF">2020-01-16T19:55:20Z</dcterms:created>
  <dcterms:modified xsi:type="dcterms:W3CDTF">2020-06-16T18:13:12Z</dcterms:modified>
</cp:coreProperties>
</file>