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12" autoAdjust="0"/>
    <p:restoredTop sz="94624" autoAdjust="0"/>
  </p:normalViewPr>
  <p:slideViewPr>
    <p:cSldViewPr>
      <p:cViewPr varScale="1">
        <p:scale>
          <a:sx n="83" d="100"/>
          <a:sy n="83" d="100"/>
        </p:scale>
        <p:origin x="33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102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84724-C0D9-4EFB-B277-A220A308094E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5ED9B-694F-40E2-968D-744D517F162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416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5ED9B-694F-40E2-968D-744D517F162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607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5ED9B-694F-40E2-968D-744D517F162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345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5ED9B-694F-40E2-968D-744D517F162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036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8FEB1-9035-4BA0-B057-F5B5BC9FC3CA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89F0E-F094-4706-BF5E-A284BCCC6623}" type="slidenum">
              <a:rPr lang="fr-FR" smtClean="0"/>
              <a:t>‹#›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8FEB1-9035-4BA0-B057-F5B5BC9FC3CA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89F0E-F094-4706-BF5E-A284BCCC66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8FEB1-9035-4BA0-B057-F5B5BC9FC3CA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89F0E-F094-4706-BF5E-A284BCCC66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8FEB1-9035-4BA0-B057-F5B5BC9FC3CA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89F0E-F094-4706-BF5E-A284BCCC66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8FEB1-9035-4BA0-B057-F5B5BC9FC3CA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89F0E-F094-4706-BF5E-A284BCCC6623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8FEB1-9035-4BA0-B057-F5B5BC9FC3CA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89F0E-F094-4706-BF5E-A284BCCC66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8FEB1-9035-4BA0-B057-F5B5BC9FC3CA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89F0E-F094-4706-BF5E-A284BCCC66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8FEB1-9035-4BA0-B057-F5B5BC9FC3CA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89F0E-F094-4706-BF5E-A284BCCC66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8FEB1-9035-4BA0-B057-F5B5BC9FC3CA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89F0E-F094-4706-BF5E-A284BCCC6623}" type="slidenum">
              <a:rPr lang="fr-FR" smtClean="0"/>
              <a:t>‹#›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8FEB1-9035-4BA0-B057-F5B5BC9FC3CA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89F0E-F094-4706-BF5E-A284BCCC66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8FEB1-9035-4BA0-B057-F5B5BC9FC3CA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89F0E-F094-4706-BF5E-A284BCCC6623}" type="slidenum">
              <a:rPr lang="fr-FR" smtClean="0"/>
              <a:t>‹#›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448FEB1-9035-4BA0-B057-F5B5BC9FC3CA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EE89F0E-F094-4706-BF5E-A284BCCC6623}" type="slidenum">
              <a:rPr lang="fr-FR" smtClean="0"/>
              <a:t>‹#›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Admin\Desktop\film%20am&#233;nagement%20version%20mail.mp4" TargetMode="External"/><Relationship Id="rId1" Type="http://schemas.microsoft.com/office/2007/relationships/media" Target="file:///C:\Users\Admin\Desktop\film%20am&#233;nagement%20version%20mail.mp4" TargetMode="Externa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571611"/>
            <a:ext cx="7772400" cy="785819"/>
          </a:xfrm>
        </p:spPr>
        <p:txBody>
          <a:bodyPr>
            <a:normAutofit fontScale="90000"/>
          </a:bodyPr>
          <a:lstStyle/>
          <a:p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/>
              <a:t/>
            </a:r>
            <a:br>
              <a:rPr lang="fr-FR" sz="1800" b="1" dirty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/>
              <a:t/>
            </a:r>
            <a:br>
              <a:rPr lang="fr-FR" sz="1800" b="1" dirty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/>
              <a:t/>
            </a:r>
            <a:br>
              <a:rPr lang="fr-FR" sz="1800" b="1" dirty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/>
              <a:t/>
            </a:r>
            <a:br>
              <a:rPr lang="fr-FR" sz="1800" b="1" dirty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/>
              <a:t/>
            </a:r>
            <a:br>
              <a:rPr lang="fr-FR" sz="1800" b="1" dirty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/>
              <a:t/>
            </a:r>
            <a:br>
              <a:rPr lang="fr-FR" sz="1800" b="1" dirty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/>
              <a:t/>
            </a:r>
            <a:br>
              <a:rPr lang="fr-FR" sz="1800" b="1" dirty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/>
              <a:t/>
            </a:r>
            <a:br>
              <a:rPr lang="fr-FR" sz="1800" b="1" dirty="0"/>
            </a:br>
            <a:endParaRPr lang="fr-FR" dirty="0"/>
          </a:p>
        </p:txBody>
      </p:sp>
      <p:pic>
        <p:nvPicPr>
          <p:cNvPr id="1026" name="Picture 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85728"/>
            <a:ext cx="235745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00100" y="1357298"/>
            <a:ext cx="81439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ato"/>
                <a:ea typeface="Times New Roman" pitchFamily="18" charset="0"/>
                <a:cs typeface="Arial" pitchFamily="34" charset="0"/>
              </a:rPr>
              <a:t>NATIONS UNIES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ato"/>
                <a:ea typeface="Times New Roman" pitchFamily="18" charset="0"/>
                <a:cs typeface="Arial" pitchFamily="34" charset="0"/>
              </a:rPr>
              <a:t>INSTITUT  AFRICAIN DE DÉVELOPPEMENT ÉCONOMIQUE ET DE PLANIFICATION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ato"/>
                <a:ea typeface="Times New Roman" pitchFamily="18" charset="0"/>
                <a:cs typeface="Arial" pitchFamily="34" charset="0"/>
              </a:rPr>
              <a:t>DIALOGUE DE HAUT NIVEAU SUR LES POLITIQUES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ato"/>
                <a:ea typeface="Times New Roman" pitchFamily="18" charset="0"/>
                <a:cs typeface="Arial" pitchFamily="34" charset="0"/>
              </a:rPr>
              <a:t>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ato"/>
                <a:ea typeface="Times New Roman" pitchFamily="18" charset="0"/>
                <a:cs typeface="Arial" pitchFamily="34" charset="0"/>
              </a:rPr>
              <a:t>Thème : « L’urbanisation et l’industrialisation au service de la transformation de l’Afrique » </a:t>
            </a:r>
          </a:p>
          <a:p>
            <a:pPr algn="ctr"/>
            <a:endParaRPr lang="fr-FR" sz="1600" b="1" dirty="0">
              <a:latin typeface="Lato"/>
              <a:cs typeface="Arial" pitchFamily="34" charset="0"/>
            </a:endParaRPr>
          </a:p>
          <a:p>
            <a:pPr algn="ctr"/>
            <a:r>
              <a:rPr lang="fr-FR" sz="1600" dirty="0" smtClean="0"/>
              <a:t>11 </a:t>
            </a:r>
            <a:r>
              <a:rPr lang="fr-FR" sz="1600" dirty="0"/>
              <a:t>- 12 décembre 2017</a:t>
            </a:r>
          </a:p>
          <a:p>
            <a:pPr algn="ctr"/>
            <a:r>
              <a:rPr lang="fr-FR" sz="1600" dirty="0"/>
              <a:t>Addis Abéba (Ethiopie)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71538" y="785794"/>
            <a:ext cx="2571768" cy="2585323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Vocation économique</a:t>
            </a:r>
          </a:p>
          <a:p>
            <a:endParaRPr lang="fr-F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Commerce</a:t>
            </a: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Tourisme</a:t>
            </a: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Télécommunications</a:t>
            </a: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Transports </a:t>
            </a: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Autres services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7" name="Flèche vers le bas 6"/>
          <p:cNvSpPr/>
          <p:nvPr/>
        </p:nvSpPr>
        <p:spPr>
          <a:xfrm>
            <a:off x="1928794" y="3500438"/>
            <a:ext cx="92869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3714744" y="1500174"/>
            <a:ext cx="714380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071538" y="4071942"/>
            <a:ext cx="2643206" cy="2585323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002">
            <a:schemeClr val="lt1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Objectifs visés</a:t>
            </a:r>
          </a:p>
          <a:p>
            <a:pPr>
              <a:buFont typeface="Arial" pitchFamily="34" charset="0"/>
              <a:buChar char="•"/>
            </a:pPr>
            <a:endParaRPr lang="fr-F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Dakar Hub régional de services</a:t>
            </a: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Essor du tourisme</a:t>
            </a: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Compétitivité globale de l’économie</a:t>
            </a: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Environnement des activités de production</a:t>
            </a:r>
            <a:endParaRPr lang="fr-F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429124" y="714356"/>
            <a:ext cx="2714644" cy="2800767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Projets phares PSE </a:t>
            </a:r>
          </a:p>
          <a:p>
            <a:endParaRPr lang="fr-FR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Infrastructures commerciales 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Business Park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Zones Touristiques Intégrées 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Centre d’off </a:t>
            </a:r>
            <a:r>
              <a:rPr lang="fr-FR" sz="1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shoring</a:t>
            </a:r>
            <a:endParaRPr lang="fr-FR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Hub Logistique Intégré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Hub aérien régional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Campus régional de référence</a:t>
            </a:r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endParaRPr lang="fr-FR" dirty="0"/>
          </a:p>
        </p:txBody>
      </p:sp>
      <p:sp>
        <p:nvSpPr>
          <p:cNvPr id="18" name="Flèche vers le bas 17"/>
          <p:cNvSpPr/>
          <p:nvPr/>
        </p:nvSpPr>
        <p:spPr>
          <a:xfrm>
            <a:off x="5429256" y="3571876"/>
            <a:ext cx="928694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4786314" y="4429132"/>
            <a:ext cx="2214578" cy="21431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Pôles de</a:t>
            </a:r>
          </a:p>
          <a:p>
            <a:pPr algn="ctr">
              <a:buFontTx/>
              <a:buChar char="-"/>
            </a:pP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Dakar </a:t>
            </a:r>
          </a:p>
          <a:p>
            <a:pPr algn="ctr">
              <a:buFontTx/>
              <a:buChar char="-"/>
            </a:pP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Kolda </a:t>
            </a:r>
          </a:p>
          <a:p>
            <a:pPr algn="ctr">
              <a:buFontTx/>
              <a:buChar char="-"/>
            </a:pP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Saint-Louis </a:t>
            </a:r>
          </a:p>
          <a:p>
            <a:pPr algn="ctr">
              <a:buFontTx/>
              <a:buChar char="-"/>
            </a:pPr>
            <a:r>
              <a:rPr lang="fr-FR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Kaffrine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>
              <a:buFontTx/>
              <a:buChar char="-"/>
            </a:pP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Diourbel</a:t>
            </a:r>
          </a:p>
          <a:p>
            <a:pPr algn="ctr">
              <a:buFontTx/>
              <a:buChar char="-"/>
            </a:pP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Ziguinchor</a:t>
            </a:r>
          </a:p>
        </p:txBody>
      </p:sp>
      <p:sp>
        <p:nvSpPr>
          <p:cNvPr id="20" name="Flèche droite 19"/>
          <p:cNvSpPr/>
          <p:nvPr/>
        </p:nvSpPr>
        <p:spPr>
          <a:xfrm rot="2667470">
            <a:off x="3234687" y="3471402"/>
            <a:ext cx="2132595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avec flèche vers la gauche 20"/>
          <p:cNvSpPr/>
          <p:nvPr/>
        </p:nvSpPr>
        <p:spPr>
          <a:xfrm>
            <a:off x="6143636" y="714356"/>
            <a:ext cx="2857520" cy="5715040"/>
          </a:xfrm>
          <a:prstGeom prst="leftArrowCallout">
            <a:avLst>
              <a:gd name="adj1" fmla="val 12286"/>
              <a:gd name="adj2" fmla="val 10828"/>
              <a:gd name="adj3" fmla="val 25821"/>
              <a:gd name="adj4" fmla="val 6497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Mesures d’accompagnement</a:t>
            </a:r>
          </a:p>
          <a:p>
            <a:pPr algn="r"/>
            <a:endParaRPr lang="fr-FR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endParaRPr lang="fr-FR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endParaRPr lang="fr-FR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endParaRPr lang="fr-FR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endParaRPr lang="fr-FR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endParaRPr lang="fr-FR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endParaRPr lang="fr-FR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Equipements modernes et centres commerciaux</a:t>
            </a:r>
          </a:p>
          <a:p>
            <a:pPr algn="r"/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Sièges sociaux régionaux et base de vie</a:t>
            </a:r>
          </a:p>
          <a:p>
            <a:pPr algn="r"/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Infrastructures de qualité </a:t>
            </a:r>
          </a:p>
          <a:p>
            <a:pPr algn="ctr">
              <a:buFontTx/>
              <a:buChar char="-"/>
            </a:pP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1000100" y="0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fr-F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Nouveaux pôles urbains et mise en œuvre </a:t>
            </a:r>
            <a:endParaRPr lang="fr-F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des </a:t>
            </a:r>
            <a:r>
              <a:rPr lang="fr-F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projets phares du PSE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71538" y="785794"/>
            <a:ext cx="2571768" cy="25853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Vocation économique</a:t>
            </a:r>
          </a:p>
          <a:p>
            <a:endParaRPr lang="fr-F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Agriculture</a:t>
            </a: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Agro-alimentaire</a:t>
            </a: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Elevage</a:t>
            </a: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Pêche</a:t>
            </a: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Aquaculture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7" name="Flèche vers le bas 6"/>
          <p:cNvSpPr/>
          <p:nvPr/>
        </p:nvSpPr>
        <p:spPr>
          <a:xfrm>
            <a:off x="1928794" y="3500438"/>
            <a:ext cx="928694" cy="500066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3714744" y="1500174"/>
            <a:ext cx="714380" cy="71438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071538" y="4071943"/>
            <a:ext cx="2643206" cy="2616101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002">
            <a:schemeClr val="lt1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Objectifs visés</a:t>
            </a:r>
          </a:p>
          <a:p>
            <a:endParaRPr lang="fr-FR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fr-FR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Approche intégrée pour le développement des chaînes de valeur </a:t>
            </a:r>
          </a:p>
          <a:p>
            <a:pPr>
              <a:buFont typeface="Arial" pitchFamily="34" charset="0"/>
              <a:buChar char="•"/>
            </a:pPr>
            <a:r>
              <a:rPr lang="fr-FR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Valorisation des ressources et potentialités agro-écologiques des territoires </a:t>
            </a:r>
            <a:endParaRPr lang="fr-FR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429124" y="714356"/>
            <a:ext cx="2714644" cy="2523768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Projets phares PSE </a:t>
            </a:r>
          </a:p>
          <a:p>
            <a:endParaRPr lang="fr-FR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Agrégation sur les filières à HVA (fruits et légumes)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 corridors céréaliers de culture intensive (mil, maïs, riz)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 pôles industriels intégrés de transformation de produits halieutiques</a:t>
            </a:r>
          </a:p>
          <a:p>
            <a:endParaRPr lang="fr-FR" dirty="0"/>
          </a:p>
        </p:txBody>
      </p:sp>
      <p:sp>
        <p:nvSpPr>
          <p:cNvPr id="18" name="Flèche vers le bas 17"/>
          <p:cNvSpPr/>
          <p:nvPr/>
        </p:nvSpPr>
        <p:spPr>
          <a:xfrm>
            <a:off x="5429256" y="3571876"/>
            <a:ext cx="928694" cy="500066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4357686" y="4143380"/>
            <a:ext cx="2643206" cy="257174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Pôles de</a:t>
            </a:r>
          </a:p>
          <a:p>
            <a:pPr algn="ctr"/>
            <a:r>
              <a:rPr lang="fr-FR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fr-FR" sz="1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Thies</a:t>
            </a:r>
            <a:endParaRPr lang="fr-FR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FontTx/>
              <a:buChar char="-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Louga</a:t>
            </a:r>
          </a:p>
          <a:p>
            <a:pPr algn="ctr">
              <a:buFontTx/>
              <a:buChar char="-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Kolda</a:t>
            </a:r>
          </a:p>
          <a:p>
            <a:pPr algn="ctr">
              <a:buFontTx/>
              <a:buChar char="-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Kaolack </a:t>
            </a:r>
          </a:p>
          <a:p>
            <a:pPr algn="ctr">
              <a:buFontTx/>
              <a:buChar char="-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Saint-Louis </a:t>
            </a:r>
          </a:p>
          <a:p>
            <a:pPr algn="ctr">
              <a:buFontTx/>
              <a:buChar char="-"/>
            </a:pPr>
            <a:r>
              <a:rPr lang="fr-FR" sz="1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Kaffrine</a:t>
            </a: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>
              <a:buFontTx/>
              <a:buChar char="-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Diourbel</a:t>
            </a:r>
          </a:p>
          <a:p>
            <a:pPr algn="ctr">
              <a:buFontTx/>
              <a:buChar char="-"/>
            </a:pPr>
            <a:r>
              <a:rPr lang="fr-FR" sz="1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Sedhiou</a:t>
            </a:r>
            <a:endParaRPr lang="fr-FR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FontTx/>
              <a:buChar char="-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Tambacounda</a:t>
            </a:r>
          </a:p>
        </p:txBody>
      </p:sp>
      <p:sp>
        <p:nvSpPr>
          <p:cNvPr id="20" name="Flèche droite 19"/>
          <p:cNvSpPr/>
          <p:nvPr/>
        </p:nvSpPr>
        <p:spPr>
          <a:xfrm rot="2422529">
            <a:off x="3536258" y="3417866"/>
            <a:ext cx="1430713" cy="928694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avec flèche vers la gauche 20"/>
          <p:cNvSpPr/>
          <p:nvPr/>
        </p:nvSpPr>
        <p:spPr>
          <a:xfrm>
            <a:off x="6143636" y="714356"/>
            <a:ext cx="2857520" cy="5715040"/>
          </a:xfrm>
          <a:prstGeom prst="leftArrowCallout">
            <a:avLst>
              <a:gd name="adj1" fmla="val 12286"/>
              <a:gd name="adj2" fmla="val 10828"/>
              <a:gd name="adj3" fmla="val 25821"/>
              <a:gd name="adj4" fmla="val 6497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Mesures d’accompagnement</a:t>
            </a:r>
          </a:p>
          <a:p>
            <a:pPr algn="r"/>
            <a:endParaRPr lang="fr-FR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-Modernisation des aménagements et équipements agricoles</a:t>
            </a:r>
          </a:p>
          <a:p>
            <a:pPr algn="r">
              <a:buFontTx/>
              <a:buChar char="-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Sécurisation foncière</a:t>
            </a:r>
          </a:p>
          <a:p>
            <a:pPr algn="r">
              <a:buFontTx/>
              <a:buChar char="-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Nouvelles infrastructures de services partagés </a:t>
            </a:r>
          </a:p>
          <a:p>
            <a:pPr algn="r">
              <a:buFontTx/>
              <a:buChar char="-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Formations ciblées sur les filières porteuses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1000100" y="0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fr-F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Nouveaux pôles urbains et mise en œuvre </a:t>
            </a:r>
            <a:endParaRPr lang="fr-F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des </a:t>
            </a:r>
            <a:r>
              <a:rPr lang="fr-F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projets phares du PSE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71538" y="785794"/>
            <a:ext cx="2571768" cy="2646878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Vocation économique</a:t>
            </a:r>
          </a:p>
          <a:p>
            <a:endParaRPr lang="fr-FR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fr-FR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Artisanat</a:t>
            </a:r>
          </a:p>
          <a:p>
            <a:pPr>
              <a:buFont typeface="Arial" pitchFamily="34" charset="0"/>
              <a:buChar char="•"/>
            </a:pPr>
            <a:r>
              <a:rPr lang="fr-FR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Mines </a:t>
            </a:r>
          </a:p>
          <a:p>
            <a:pPr>
              <a:buFont typeface="Arial" pitchFamily="34" charset="0"/>
              <a:buChar char="•"/>
            </a:pPr>
            <a:r>
              <a:rPr lang="fr-FR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BTP</a:t>
            </a:r>
          </a:p>
          <a:p>
            <a:pPr>
              <a:buFont typeface="Arial" pitchFamily="34" charset="0"/>
              <a:buChar char="•"/>
            </a:pPr>
            <a:r>
              <a:rPr lang="fr-FR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Industries extractives </a:t>
            </a:r>
          </a:p>
          <a:p>
            <a:pPr>
              <a:buFont typeface="Arial" pitchFamily="34" charset="0"/>
              <a:buChar char="•"/>
            </a:pPr>
            <a:r>
              <a:rPr lang="fr-FR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Autres industries</a:t>
            </a:r>
          </a:p>
          <a:p>
            <a:endParaRPr lang="fr-FR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7" name="Flèche vers le bas 6"/>
          <p:cNvSpPr/>
          <p:nvPr/>
        </p:nvSpPr>
        <p:spPr>
          <a:xfrm>
            <a:off x="1928794" y="3500438"/>
            <a:ext cx="928694" cy="500066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3714744" y="1500174"/>
            <a:ext cx="714380" cy="71438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071538" y="4071943"/>
            <a:ext cx="2643206" cy="1877437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002">
            <a:schemeClr val="lt1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Objectifs visés</a:t>
            </a:r>
          </a:p>
          <a:p>
            <a:endParaRPr lang="fr-FR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fr-FR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Sénégal, Hub logistique industriel régional</a:t>
            </a:r>
          </a:p>
          <a:p>
            <a:pPr>
              <a:buFont typeface="Arial" pitchFamily="34" charset="0"/>
              <a:buChar char="•"/>
            </a:pPr>
            <a:r>
              <a:rPr lang="fr-FR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Production et distribution énergétique équitable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429124" y="714357"/>
            <a:ext cx="2714644" cy="3170099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Projets phares PSE </a:t>
            </a:r>
          </a:p>
          <a:p>
            <a:endParaRPr lang="fr-FR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 centres de développement artisanal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Accélération de l’offre en habitat social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Ecosystème de construction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Plateformes industrielles intégrées 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Filières phosphates fertilisantes </a:t>
            </a:r>
          </a:p>
          <a:p>
            <a:endParaRPr lang="fr-FR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fr-FR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fr-FR" dirty="0"/>
          </a:p>
        </p:txBody>
      </p:sp>
      <p:sp>
        <p:nvSpPr>
          <p:cNvPr id="18" name="Flèche vers le bas 17"/>
          <p:cNvSpPr/>
          <p:nvPr/>
        </p:nvSpPr>
        <p:spPr>
          <a:xfrm>
            <a:off x="5429256" y="3929066"/>
            <a:ext cx="928694" cy="500066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4786314" y="4500570"/>
            <a:ext cx="2214578" cy="2143140"/>
          </a:xfrm>
          <a:prstGeom prst="ellips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Pôles de</a:t>
            </a:r>
          </a:p>
          <a:p>
            <a:pPr algn="ctr"/>
            <a:r>
              <a:rPr lang="fr-FR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Thiès</a:t>
            </a:r>
            <a:endParaRPr lang="fr-FR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FontTx/>
              <a:buChar char="-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Matam</a:t>
            </a:r>
          </a:p>
          <a:p>
            <a:pPr algn="ctr">
              <a:buFontTx/>
              <a:buChar char="-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Kédougou</a:t>
            </a:r>
          </a:p>
          <a:p>
            <a:pPr algn="ctr">
              <a:buFontTx/>
              <a:buChar char="-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Saint-Louis </a:t>
            </a:r>
          </a:p>
          <a:p>
            <a:pPr algn="ctr">
              <a:buFontTx/>
              <a:buChar char="-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Dakar/Thiès</a:t>
            </a:r>
          </a:p>
          <a:p>
            <a:pPr algn="ctr">
              <a:buFontTx/>
              <a:buChar char="-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Tambacounda</a:t>
            </a:r>
          </a:p>
        </p:txBody>
      </p:sp>
      <p:sp>
        <p:nvSpPr>
          <p:cNvPr id="20" name="Flèche droite 19"/>
          <p:cNvSpPr/>
          <p:nvPr/>
        </p:nvSpPr>
        <p:spPr>
          <a:xfrm rot="2422529">
            <a:off x="3467956" y="3497465"/>
            <a:ext cx="1664529" cy="952878"/>
          </a:xfrm>
          <a:prstGeom prst="rightArrow">
            <a:avLst>
              <a:gd name="adj1" fmla="val 23453"/>
              <a:gd name="adj2" fmla="val 42588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avec flèche vers la gauche 20"/>
          <p:cNvSpPr/>
          <p:nvPr/>
        </p:nvSpPr>
        <p:spPr>
          <a:xfrm>
            <a:off x="6143636" y="714356"/>
            <a:ext cx="2857520" cy="5715040"/>
          </a:xfrm>
          <a:prstGeom prst="leftArrowCallout">
            <a:avLst>
              <a:gd name="adj1" fmla="val 9026"/>
              <a:gd name="adj2" fmla="val 10256"/>
              <a:gd name="adj3" fmla="val 21718"/>
              <a:gd name="adj4" fmla="val 645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Mesures d’accompagnement</a:t>
            </a:r>
          </a:p>
          <a:p>
            <a:pPr algn="r"/>
            <a:endParaRPr lang="fr-FR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-Labellisation des produits </a:t>
            </a:r>
          </a:p>
          <a:p>
            <a:pPr algn="r">
              <a:buFontTx/>
              <a:buChar char="-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Recherche opérationnelle et technologies innovantes </a:t>
            </a:r>
          </a:p>
          <a:p>
            <a:pPr algn="r">
              <a:buFontTx/>
              <a:buChar char="-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Renforcement des infrastructures pour l’exploitation des gisements miniers</a:t>
            </a:r>
          </a:p>
          <a:p>
            <a:pPr algn="r">
              <a:buFontTx/>
              <a:buChar char="-"/>
            </a:pPr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Dispositif incitatif pour l’habitat social</a:t>
            </a:r>
          </a:p>
          <a:p>
            <a:pPr algn="r">
              <a:buFontTx/>
              <a:buChar char="-"/>
            </a:pP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1000100" y="0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fr-F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Nouveaux pôles urbains et mise en œuvre </a:t>
            </a:r>
            <a:endParaRPr lang="fr-F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des </a:t>
            </a:r>
            <a:r>
              <a:rPr lang="fr-F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projets phares du PSE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age associée"/>
          <p:cNvPicPr/>
          <p:nvPr/>
        </p:nvPicPr>
        <p:blipFill>
          <a:blip r:embed="rId2"/>
          <a:srcRect l="877" t="1136" r="1754"/>
          <a:stretch>
            <a:fillRect/>
          </a:stretch>
        </p:blipFill>
        <p:spPr bwMode="auto">
          <a:xfrm>
            <a:off x="2143108" y="1142984"/>
            <a:ext cx="607223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1071538" y="142852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 nouveau pôle de </a:t>
            </a:r>
            <a:r>
              <a:rPr lang="fr-FR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Diamniadio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en images</a:t>
            </a:r>
            <a:endParaRPr lang="fr-F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ilm aménagement version mail.mp4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-1"/>
            <a:ext cx="9143999" cy="6858001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14" y="2143116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 vous remercie de votre attention </a:t>
            </a:r>
            <a:endParaRPr lang="fr-FR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571611"/>
            <a:ext cx="7772400" cy="785819"/>
          </a:xfrm>
        </p:spPr>
        <p:txBody>
          <a:bodyPr>
            <a:normAutofit fontScale="90000"/>
          </a:bodyPr>
          <a:lstStyle/>
          <a:p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071538" y="3000372"/>
            <a:ext cx="7715304" cy="1143008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fr-F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LES NOUVEAUX POLES URBAINS ET LEURS IMPACTS SUR LES OBJECTIFS DU PLAN SENEGAL EMERGENT</a:t>
            </a:r>
            <a:endParaRPr lang="fr-FR" sz="2400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071670" y="1643050"/>
            <a:ext cx="5214974" cy="1423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REPUBLIQUE DU SENEGAL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Peuple - Un But - Une Foi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-=-=-=-=-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MINISTERE DU RENOUVEAU URBAIN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 L’HABITAT ET DU CADRE DE VIE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	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72132" y="6143644"/>
            <a:ext cx="3357586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Présenté par Mme Fatou CISSE,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Conseiller technique n°1 </a:t>
            </a:r>
          </a:p>
        </p:txBody>
      </p:sp>
      <p:pic>
        <p:nvPicPr>
          <p:cNvPr id="14339" name="Picture 3" descr="Résultat de recherche d'images pour &quot;sénégal drapeau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45616" y="-15716384"/>
            <a:ext cx="5952996" cy="3969439"/>
          </a:xfrm>
          <a:prstGeom prst="rect">
            <a:avLst/>
          </a:prstGeom>
          <a:noFill/>
        </p:spPr>
      </p:pic>
      <p:pic>
        <p:nvPicPr>
          <p:cNvPr id="12" name="Picture 5" descr="Résultat de recherche d'images pour &quot;sénégal drapeau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88558" y="-7802562"/>
            <a:ext cx="2751016" cy="1834369"/>
          </a:xfrm>
          <a:prstGeom prst="rect">
            <a:avLst/>
          </a:prstGeom>
          <a:noFill/>
        </p:spPr>
      </p:pic>
      <p:pic>
        <p:nvPicPr>
          <p:cNvPr id="15" name="Espace réservé du contenu 3" descr="s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9058" y="642918"/>
            <a:ext cx="1607041" cy="1071570"/>
          </a:xfrm>
          <a:prstGeom prst="rect">
            <a:avLst/>
          </a:prstGeom>
        </p:spPr>
      </p:pic>
      <p:pic>
        <p:nvPicPr>
          <p:cNvPr id="16" name="Image 15" descr="Résultat de recherche d'images pour &quot;pole urbain de diamniadio 2017&quot;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52" y="4357694"/>
            <a:ext cx="1966024" cy="1584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mage 16" descr="Résultat de recherche d'images pour &quot;pole urbain de diamniadio 2017&quot;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4357694"/>
            <a:ext cx="1969238" cy="1584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age 17" descr="Résultat de recherche d'images pour &quot;pole urbain de diamniadio 2017&quot;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43570" y="4357694"/>
            <a:ext cx="256063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428728" y="785794"/>
            <a:ext cx="7498080" cy="1052506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 Sénégal dans l’Afrique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7" name="Image 6" descr="sénégal cart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1428736"/>
            <a:ext cx="4190967" cy="4681548"/>
          </a:xfrm>
          <a:prstGeom prst="rect">
            <a:avLst/>
          </a:prstGeom>
        </p:spPr>
      </p:pic>
      <p:pic>
        <p:nvPicPr>
          <p:cNvPr id="8" name="Image 7" descr="sénégal 2.jpg"/>
          <p:cNvPicPr>
            <a:picLocks noChangeAspect="1"/>
          </p:cNvPicPr>
          <p:nvPr/>
        </p:nvPicPr>
        <p:blipFill>
          <a:blip r:embed="rId4"/>
          <a:srcRect l="1532" t="3391" r="1508" b="4501"/>
          <a:stretch>
            <a:fillRect/>
          </a:stretch>
        </p:blipFill>
        <p:spPr>
          <a:xfrm>
            <a:off x="1000100" y="1428736"/>
            <a:ext cx="4522749" cy="500066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5715008" y="1357298"/>
            <a:ext cx="30003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wo-SN" dirty="0"/>
              <a:t>Le Sénégal est un pays sahélien qui se situe à l'avancée la plus occidentale du continent africain dans l'Océan Atlantique.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786446" y="3143248"/>
            <a:ext cx="26432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wo-SN" dirty="0"/>
              <a:t>Il partage ses frontières avec la Mauritanie (au nord), le Mali (à l’est), la Guinée et la Guinée Bissau (au sud) et enfin la Gambie (à l’ouest).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786446" y="5072074"/>
            <a:ext cx="24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wo-SN" dirty="0"/>
              <a:t>La </a:t>
            </a:r>
            <a:r>
              <a:rPr lang="wo-SN" dirty="0" smtClean="0"/>
              <a:t>presqu’île </a:t>
            </a:r>
            <a:r>
              <a:rPr lang="wo-SN" dirty="0"/>
              <a:t>de Dakar qui en est la capitale est située à l’extrême </a:t>
            </a:r>
            <a:r>
              <a:rPr lang="wo-SN" dirty="0" smtClean="0"/>
              <a:t>Ouest.</a:t>
            </a:r>
            <a:endParaRPr lang="fr-FR" dirty="0"/>
          </a:p>
        </p:txBody>
      </p:sp>
      <p:pic>
        <p:nvPicPr>
          <p:cNvPr id="14" name="Image 13" descr="ecran_01-1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0101" y="1428736"/>
            <a:ext cx="4500593" cy="500066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8858312" cy="785818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Pourquoi le Plan Sénégal Emergent ?</a:t>
            </a:r>
            <a:b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728" y="1500174"/>
            <a:ext cx="7498080" cy="48006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b="1" dirty="0" smtClean="0"/>
              <a:t>Population à dominante jeune </a:t>
            </a:r>
            <a:r>
              <a:rPr lang="fr-FR" dirty="0" smtClean="0"/>
              <a:t>: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62%</a:t>
            </a:r>
            <a:r>
              <a:rPr lang="fr-FR" dirty="0" smtClean="0"/>
              <a:t> de la population(13.508.715 habitants) à moins de 25 ans</a:t>
            </a:r>
          </a:p>
          <a:p>
            <a:pPr>
              <a:buFont typeface="Wingdings" pitchFamily="2" charset="2"/>
              <a:buChar char="Ø"/>
            </a:pPr>
            <a:r>
              <a:rPr lang="fr-FR" b="1" dirty="0" smtClean="0"/>
              <a:t>Taux de chômage </a:t>
            </a:r>
            <a:r>
              <a:rPr lang="fr-FR" dirty="0" smtClean="0"/>
              <a:t>de cette cible :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12,7%</a:t>
            </a: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b="1" dirty="0" smtClean="0"/>
              <a:t>Taux de croissance du PIB</a:t>
            </a:r>
            <a:r>
              <a:rPr lang="fr-FR" dirty="0" smtClean="0"/>
              <a:t> :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3,6%</a:t>
            </a:r>
          </a:p>
          <a:p>
            <a:pPr lvl="0">
              <a:buFont typeface="Wingdings" pitchFamily="2" charset="2"/>
              <a:buChar char="Ø"/>
            </a:pPr>
            <a:r>
              <a:rPr lang="wo-SN" b="1" dirty="0" smtClean="0"/>
              <a:t>Taux d’urbanisation</a:t>
            </a:r>
            <a:r>
              <a:rPr lang="wo-SN" dirty="0" smtClean="0"/>
              <a:t> : </a:t>
            </a:r>
            <a:r>
              <a:rPr lang="wo-S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45,2%</a:t>
            </a:r>
            <a:endParaRPr lang="wo-SN" dirty="0" smtClean="0"/>
          </a:p>
          <a:p>
            <a:pPr lvl="1">
              <a:buFont typeface="Wingdings" pitchFamily="2" charset="2"/>
              <a:buChar char="§"/>
            </a:pPr>
            <a:r>
              <a:rPr lang="wo-S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1/3</a:t>
            </a:r>
            <a:r>
              <a:rPr lang="wo-SN" dirty="0" smtClean="0"/>
              <a:t> des jeunes de 20-35 vivant en milieu urbain</a:t>
            </a:r>
          </a:p>
          <a:p>
            <a:pPr lvl="1">
              <a:buFont typeface="Wingdings" pitchFamily="2" charset="2"/>
              <a:buChar char="§"/>
            </a:pPr>
            <a:r>
              <a:rPr lang="wo-S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49,6% </a:t>
            </a:r>
            <a:r>
              <a:rPr lang="wo-SN" dirty="0" smtClean="0"/>
              <a:t>de la population urbaine vivant dans la région de Dakar contre 0,6% à Kédougou au sud-est du pays. </a:t>
            </a:r>
          </a:p>
          <a:p>
            <a:pPr>
              <a:buFont typeface="Wingdings" pitchFamily="2" charset="2"/>
              <a:buChar char="Ø"/>
            </a:pPr>
            <a:r>
              <a:rPr lang="wo-SN" b="1" dirty="0" smtClean="0"/>
              <a:t>Disparités entre les régions pour l’accès aux infrastructures de base et aux investissements</a:t>
            </a:r>
          </a:p>
          <a:p>
            <a:pPr lvl="1">
              <a:buFont typeface="Wingdings" pitchFamily="2" charset="2"/>
              <a:buChar char="§"/>
            </a:pPr>
            <a:r>
              <a:rPr lang="wo-S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30</a:t>
            </a:r>
            <a:r>
              <a:rPr lang="wo-SN" dirty="0" smtClean="0"/>
              <a:t> à </a:t>
            </a:r>
            <a:r>
              <a:rPr lang="wo-S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40%</a:t>
            </a:r>
            <a:r>
              <a:rPr lang="wo-SN" dirty="0" smtClean="0"/>
              <a:t> des zones occupées sont insalubres et impropres à l’habitat</a:t>
            </a:r>
          </a:p>
          <a:p>
            <a:pPr lvl="1">
              <a:buFont typeface="Wingdings" pitchFamily="2" charset="2"/>
              <a:buChar char="§"/>
            </a:pPr>
            <a:r>
              <a:rPr lang="wo-SN" dirty="0" smtClean="0"/>
              <a:t>Dakar représente </a:t>
            </a:r>
            <a:r>
              <a:rPr lang="wo-S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0,3%</a:t>
            </a:r>
            <a:r>
              <a:rPr lang="wo-SN" dirty="0" smtClean="0"/>
              <a:t> de la superfie du Sénégal et concentre </a:t>
            </a:r>
            <a:r>
              <a:rPr lang="wo-S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80%</a:t>
            </a:r>
            <a:r>
              <a:rPr lang="wo-SN" dirty="0" smtClean="0"/>
              <a:t> des activités économiques </a:t>
            </a:r>
          </a:p>
          <a:p>
            <a:pPr lvl="1">
              <a:buNone/>
            </a:pPr>
            <a:endParaRPr lang="fr-FR" sz="2000" dirty="0" smtClean="0"/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000100" y="857232"/>
            <a:ext cx="735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Indicateurs  clés</a:t>
            </a:r>
            <a:endParaRPr lang="fr-FR" sz="3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643570" y="6286520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Source : RGPHE 2013-ANSD</a:t>
            </a:r>
            <a:endParaRPr lang="fr-FR" sz="16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2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3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7283766" cy="1071570"/>
          </a:xfrm>
        </p:spPr>
        <p:txBody>
          <a:bodyPr/>
          <a:lstStyle/>
          <a:p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axes stratégiques du PSE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0100" y="1214422"/>
            <a:ext cx="7498080" cy="4786346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wo-SN" sz="2900" b="1" dirty="0" smtClean="0"/>
              <a:t>Axe 1- Transformation structurelle de l’économie et croissance</a:t>
            </a:r>
          </a:p>
          <a:p>
            <a:pPr lvl="1">
              <a:buFont typeface="Wingdings" pitchFamily="2" charset="2"/>
              <a:buChar char="§"/>
            </a:pPr>
            <a:r>
              <a:rPr lang="wo-SN" sz="2600" dirty="0" smtClean="0"/>
              <a:t>Consolidation des moteurs actuels de la croissance (BTP,  Télécoms, Services financiers) </a:t>
            </a:r>
          </a:p>
          <a:p>
            <a:pPr lvl="1">
              <a:buFont typeface="Wingdings" pitchFamily="2" charset="2"/>
              <a:buChar char="§"/>
            </a:pPr>
            <a:r>
              <a:rPr lang="wo-SN" sz="2600" dirty="0" smtClean="0"/>
              <a:t>Développement de nouveaux secteurs créateurs de richesses, d’emplois, d’inclusion sociale...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" pitchFamily="2" charset="2"/>
              <a:buChar char="Ø"/>
            </a:pPr>
            <a:r>
              <a:rPr lang="wo-SN" sz="2900" b="1" dirty="0" smtClean="0"/>
              <a:t>Axe II – Capital humain, protection sociale et développement durable</a:t>
            </a:r>
          </a:p>
          <a:p>
            <a:pPr lvl="1">
              <a:buSzPct val="80000"/>
              <a:buFont typeface="Wingdings" pitchFamily="2" charset="2"/>
              <a:buChar char="§"/>
            </a:pPr>
            <a:r>
              <a:rPr lang="wo-SN" sz="2600" dirty="0" smtClean="0"/>
              <a:t>Amélioration des conditions de vie des populations</a:t>
            </a:r>
          </a:p>
          <a:p>
            <a:pPr lvl="1">
              <a:buSzPct val="80000"/>
              <a:buFont typeface="Wingdings" pitchFamily="2" charset="2"/>
              <a:buChar char="§"/>
            </a:pPr>
            <a:r>
              <a:rPr lang="wo-SN" sz="2600" dirty="0" smtClean="0"/>
              <a:t>Lutte contre les inégalités sociales</a:t>
            </a:r>
          </a:p>
          <a:p>
            <a:pPr lvl="1">
              <a:buSzPct val="80000"/>
              <a:buFont typeface="Wingdings" pitchFamily="2" charset="2"/>
              <a:buChar char="§"/>
            </a:pPr>
            <a:r>
              <a:rPr lang="wo-SN" sz="2600" dirty="0" smtClean="0"/>
              <a:t>Préservation des ressources</a:t>
            </a:r>
          </a:p>
          <a:p>
            <a:pPr lvl="1">
              <a:buSzPct val="80000"/>
              <a:buFont typeface="Wingdings" pitchFamily="2" charset="2"/>
              <a:buChar char="§"/>
            </a:pPr>
            <a:r>
              <a:rPr lang="wo-SN" sz="2600" dirty="0" smtClean="0"/>
              <a:t>Emergence de territoires viables 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" pitchFamily="2" charset="2"/>
              <a:buChar char="Ø"/>
            </a:pPr>
            <a:r>
              <a:rPr lang="wo-SN" sz="2900" b="1" dirty="0" smtClean="0"/>
              <a:t>Axe III – Gouvernance, institutions, paix et sécurité</a:t>
            </a:r>
          </a:p>
          <a:p>
            <a:pPr lvl="1">
              <a:buSzPct val="80000"/>
              <a:buFont typeface="Wingdings" pitchFamily="2" charset="2"/>
              <a:buChar char="§"/>
            </a:pPr>
            <a:r>
              <a:rPr lang="wo-SN" sz="2600" dirty="0" smtClean="0"/>
              <a:t>Renforcement d’une paix sociale durable</a:t>
            </a:r>
          </a:p>
          <a:p>
            <a:pPr lvl="1">
              <a:buSzPct val="80000"/>
              <a:buFont typeface="Wingdings" pitchFamily="2" charset="2"/>
              <a:buChar char="§"/>
            </a:pPr>
            <a:r>
              <a:rPr lang="wo-SN" sz="2600" dirty="0" smtClean="0"/>
              <a:t>Épanouissament des potentialités </a:t>
            </a:r>
          </a:p>
          <a:p>
            <a:pPr lvl="1">
              <a:buSzPct val="80000"/>
              <a:buFont typeface="Wingdings" pitchFamily="2" charset="2"/>
              <a:buChar char="§"/>
            </a:pPr>
            <a:endParaRPr lang="wo-SN" sz="2000" dirty="0" smtClean="0"/>
          </a:p>
          <a:p>
            <a:pPr marL="612648" lvl="2" indent="-283464">
              <a:spcBef>
                <a:spcPts val="600"/>
              </a:spcBef>
              <a:buSzPct val="80000"/>
              <a:buNone/>
            </a:pPr>
            <a:endParaRPr lang="wo-SN" sz="1700" b="1" dirty="0" smtClean="0"/>
          </a:p>
          <a:p>
            <a:pPr marL="612648" lvl="2" indent="-283464">
              <a:spcBef>
                <a:spcPts val="600"/>
              </a:spcBef>
              <a:buSzPct val="80000"/>
              <a:buFont typeface="Wingdings" pitchFamily="2" charset="2"/>
              <a:buChar char="Ø"/>
            </a:pPr>
            <a:endParaRPr lang="wo-SN" sz="1700" b="1" dirty="0" smtClean="0"/>
          </a:p>
          <a:p>
            <a:pPr lvl="1">
              <a:buNone/>
            </a:pPr>
            <a:endParaRPr lang="fr-FR" sz="2000" dirty="0" smtClean="0"/>
          </a:p>
          <a:p>
            <a:endParaRPr lang="fr-FR" dirty="0"/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9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9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wo-SN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wo-SN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wo-SN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wo-SN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wo-SN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objectifs du Plan Sénégal Emergent</a:t>
            </a:r>
            <a:br>
              <a:rPr lang="wo-SN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728" y="1447800"/>
            <a:ext cx="7504960" cy="4767282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buFont typeface="Wingdings" pitchFamily="2" charset="2"/>
              <a:buChar char="Ø"/>
            </a:pPr>
            <a:r>
              <a:rPr lang="wo-SN" sz="2400" b="1" dirty="0" smtClean="0"/>
              <a:t>Volet économique 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wo-SN" sz="2000" dirty="0" smtClean="0"/>
              <a:t>Faire du Sénégal un pôle d’attraction des investissements</a:t>
            </a:r>
            <a:endParaRPr lang="fr-FR" sz="2000" dirty="0" smtClean="0"/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wo-SN" sz="2000" dirty="0" smtClean="0"/>
              <a:t>Diversifier et accélérer,  durablement et harmonieusement, sa croissance économique </a:t>
            </a:r>
            <a:endParaRPr lang="fr-FR" sz="2000" dirty="0" smtClean="0"/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wo-SN" sz="2000" dirty="0" smtClean="0"/>
              <a:t>Faciliter son intégration avec succès dans l’économie mondiale grâce à sa capacité d’exportation et la qualité de ses réformes </a:t>
            </a:r>
            <a:endParaRPr lang="fr-FR" sz="2000" dirty="0" smtClean="0"/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wo-SN" sz="2400" b="1" dirty="0" smtClean="0"/>
              <a:t>Volet social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wo-SN" sz="2000" dirty="0" smtClean="0"/>
              <a:t>Prendre en charge l’aspiration des populations à un meilleur niveau de vie </a:t>
            </a:r>
            <a:endParaRPr lang="fr-FR" sz="2000" dirty="0" smtClean="0"/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wo-SN" sz="2000" dirty="0" smtClean="0"/>
              <a:t>Poursuivre les transformations économiques engagées pour favoriser la création d’entreprises pérennes générant des emplois productifs et décents sur tout le territoire national</a:t>
            </a:r>
          </a:p>
          <a:p>
            <a:pPr>
              <a:lnSpc>
                <a:spcPct val="110000"/>
              </a:lnSpc>
              <a:buNone/>
            </a:pPr>
            <a:endParaRPr lang="fr-FR" sz="2200" dirty="0" smtClean="0"/>
          </a:p>
          <a:p>
            <a:endParaRPr lang="fr-F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9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 descr="Image1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86050" y="1071546"/>
            <a:ext cx="4668138" cy="4800600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wo-SN" dirty="0" smtClean="0"/>
              <a:t> 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wo-SN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nouveaux pôles urbains, des outils de mise en oeuvre du PSE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fr-FR" sz="51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Principes directeurs </a:t>
            </a:r>
          </a:p>
          <a:p>
            <a:pPr lvl="1">
              <a:buFont typeface="Wingdings" pitchFamily="2" charset="2"/>
              <a:buChar char="§"/>
            </a:pPr>
            <a:r>
              <a:rPr lang="fr-FR" sz="4000" dirty="0" smtClean="0"/>
              <a:t>Rééquilibrage du territoire national par une redistribution de la carte urbaine</a:t>
            </a:r>
          </a:p>
          <a:p>
            <a:pPr lvl="1">
              <a:buFont typeface="Wingdings" pitchFamily="2" charset="2"/>
              <a:buChar char="§"/>
            </a:pPr>
            <a:r>
              <a:rPr lang="fr-FR" sz="4000" dirty="0" smtClean="0"/>
              <a:t>Réalisation des infrastructures structurantes et renforcement des équipements sociaux de base (20%)</a:t>
            </a:r>
          </a:p>
          <a:p>
            <a:pPr lvl="1">
              <a:buFont typeface="Wingdings" pitchFamily="2" charset="2"/>
              <a:buChar char="§"/>
            </a:pPr>
            <a:r>
              <a:rPr lang="fr-FR" sz="4000" dirty="0" smtClean="0"/>
              <a:t>Mise à disposition du foncier pour les porteurs de projets</a:t>
            </a:r>
          </a:p>
          <a:p>
            <a:pPr lvl="1">
              <a:buFont typeface="Wingdings" pitchFamily="2" charset="2"/>
              <a:buChar char="§"/>
            </a:pPr>
            <a:r>
              <a:rPr lang="fr-FR" sz="4000" dirty="0" smtClean="0"/>
              <a:t>Promotion de la mixité fonctionnelle de l’espace urbain (activités économiques, services sociaux de base, habitat, etc.) et de la mixité sociale de l’habitat (30/70%) </a:t>
            </a:r>
          </a:p>
          <a:p>
            <a:pPr lvl="1">
              <a:buFont typeface="Wingdings" pitchFamily="2" charset="2"/>
              <a:buChar char="§"/>
            </a:pPr>
            <a:r>
              <a:rPr lang="fr-FR" sz="4000" dirty="0" smtClean="0"/>
              <a:t>Amélioration de la mobilité urbaine.</a:t>
            </a:r>
          </a:p>
          <a:p>
            <a:pPr lvl="1">
              <a:buFont typeface="Wingdings" pitchFamily="2" charset="2"/>
              <a:buChar char="§"/>
            </a:pPr>
            <a:r>
              <a:rPr lang="fr-FR" sz="4000" dirty="0" smtClean="0"/>
              <a:t>Implication des collectivités territoriales et des populations à la base  (niveau local, lieu d’incubation de la croissance) </a:t>
            </a:r>
          </a:p>
          <a:p>
            <a:pPr lvl="1">
              <a:buFont typeface="Wingdings" pitchFamily="2" charset="2"/>
              <a:buChar char="§"/>
            </a:pPr>
            <a:r>
              <a:rPr lang="fr-FR" sz="4000" dirty="0" smtClean="0"/>
              <a:t>Prise en compte des risques de vulnérabilité des zones sensibles 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9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4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4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94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14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74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728" y="500042"/>
            <a:ext cx="7498080" cy="1143000"/>
          </a:xfrm>
        </p:spPr>
        <p:txBody>
          <a:bodyPr>
            <a:normAutofit/>
          </a:bodyPr>
          <a:lstStyle/>
          <a:p>
            <a:pPr lvl="0"/>
            <a:r>
              <a:rPr lang="fr-FR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Zonage des nouveaux pôles urbains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wo-SN" b="1" dirty="0" smtClean="0"/>
              <a:t>Zone I - Axe Dakar/Thiès/Mbour: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err="1" smtClean="0"/>
              <a:t>Diamniadio</a:t>
            </a:r>
            <a:r>
              <a:rPr lang="fr-FR" dirty="0" smtClean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/>
              <a:t>Lac rose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err="1" smtClean="0"/>
              <a:t>Daga</a:t>
            </a:r>
            <a:r>
              <a:rPr lang="fr-FR" dirty="0" smtClean="0"/>
              <a:t> </a:t>
            </a:r>
            <a:r>
              <a:rPr lang="fr-FR" dirty="0" err="1" smtClean="0"/>
              <a:t>Kholpa</a:t>
            </a:r>
            <a:r>
              <a:rPr lang="fr-FR" dirty="0" smtClean="0"/>
              <a:t>-</a:t>
            </a:r>
            <a:r>
              <a:rPr lang="fr-FR" dirty="0" err="1" smtClean="0"/>
              <a:t>Diass</a:t>
            </a:r>
            <a:r>
              <a:rPr lang="fr-FR" dirty="0" smtClean="0"/>
              <a:t>-</a:t>
            </a:r>
            <a:r>
              <a:rPr lang="fr-FR" dirty="0" err="1" smtClean="0"/>
              <a:t>Kirène</a:t>
            </a:r>
            <a:endParaRPr lang="fr-FR" dirty="0" smtClean="0"/>
          </a:p>
          <a:p>
            <a:pPr lvl="1">
              <a:buFont typeface="Wingdings" pitchFamily="2" charset="2"/>
              <a:buChar char="§"/>
            </a:pPr>
            <a:r>
              <a:rPr lang="fr-FR" dirty="0" err="1" smtClean="0"/>
              <a:t>Yène</a:t>
            </a:r>
            <a:endParaRPr lang="fr-FR" dirty="0" smtClean="0"/>
          </a:p>
          <a:p>
            <a:pPr lvl="1">
              <a:buFont typeface="Wingdings" pitchFamily="2" charset="2"/>
              <a:buChar char="§"/>
            </a:pPr>
            <a:r>
              <a:rPr lang="fr-FR" dirty="0" err="1" smtClean="0"/>
              <a:t>Diacksao</a:t>
            </a:r>
            <a:r>
              <a:rPr lang="fr-FR" dirty="0" smtClean="0"/>
              <a:t>-</a:t>
            </a:r>
            <a:r>
              <a:rPr lang="fr-FR" dirty="0" err="1" smtClean="0"/>
              <a:t>Bambilor</a:t>
            </a:r>
            <a:endParaRPr lang="fr-FR" dirty="0" smtClean="0"/>
          </a:p>
          <a:p>
            <a:pPr lvl="1">
              <a:buFont typeface="Wingdings" pitchFamily="2" charset="2"/>
              <a:buChar char="§"/>
            </a:pPr>
            <a:r>
              <a:rPr lang="fr-FR" dirty="0" err="1" smtClean="0"/>
              <a:t>Deni</a:t>
            </a:r>
            <a:r>
              <a:rPr lang="fr-FR" dirty="0" smtClean="0"/>
              <a:t> </a:t>
            </a:r>
            <a:r>
              <a:rPr lang="fr-FR" dirty="0" err="1" smtClean="0"/>
              <a:t>Biram</a:t>
            </a:r>
            <a:r>
              <a:rPr lang="fr-FR" dirty="0" smtClean="0"/>
              <a:t> </a:t>
            </a:r>
            <a:r>
              <a:rPr lang="fr-FR" dirty="0" err="1" smtClean="0"/>
              <a:t>Ndao</a:t>
            </a: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b="1" dirty="0" smtClean="0"/>
              <a:t>Zone II - 23 pôles urbains dans les régions de l’intérieur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/>
              <a:t>Renforcement des capitales régionales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/>
              <a:t>Développement des villes secondaires stratégiques</a:t>
            </a:r>
          </a:p>
          <a:p>
            <a:endParaRPr lang="fr-F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4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4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9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39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14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69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4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84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1269</TotalTime>
  <Words>799</Words>
  <Application>Microsoft Office PowerPoint</Application>
  <PresentationFormat>On-screen Show (4:3)</PresentationFormat>
  <Paragraphs>195</Paragraphs>
  <Slides>15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Arial Narrow</vt:lpstr>
      <vt:lpstr>Calibri</vt:lpstr>
      <vt:lpstr>Gill Sans MT</vt:lpstr>
      <vt:lpstr>Lato</vt:lpstr>
      <vt:lpstr>Times New Roman</vt:lpstr>
      <vt:lpstr>Verdana</vt:lpstr>
      <vt:lpstr>Wingdings</vt:lpstr>
      <vt:lpstr>Wingdings 2</vt:lpstr>
      <vt:lpstr>Solstice</vt:lpstr>
      <vt:lpstr>                </vt:lpstr>
      <vt:lpstr>               </vt:lpstr>
      <vt:lpstr>PowerPoint Presentation</vt:lpstr>
      <vt:lpstr>Pourquoi le Plan Sénégal Emergent ? </vt:lpstr>
      <vt:lpstr>Les axes stratégiques du PSE</vt:lpstr>
      <vt:lpstr>  Les objectifs du Plan Sénégal Emergent  </vt:lpstr>
      <vt:lpstr>PowerPoint Presentation</vt:lpstr>
      <vt:lpstr>  Les nouveaux pôles urbains, des outils de mise en oeuvre du PSE  </vt:lpstr>
      <vt:lpstr>Zonage des nouveaux pôles urbains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Je vous remercie de votre attention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 DIALOGUE POLITIQUE DE HAUT NIVEAU SUR « L’URBANISATION ET L’INDUSTRIALISATION AU SERVICE DE LA TRANSFORMATION STRUCTURELLE EN AFRIQUE »</dc:title>
  <dc:creator>PC</dc:creator>
  <cp:lastModifiedBy>Admin</cp:lastModifiedBy>
  <cp:revision>102</cp:revision>
  <dcterms:created xsi:type="dcterms:W3CDTF">2017-12-09T14:15:05Z</dcterms:created>
  <dcterms:modified xsi:type="dcterms:W3CDTF">2017-12-11T14:44:23Z</dcterms:modified>
</cp:coreProperties>
</file>