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52" r:id="rId1"/>
    <p:sldMasterId id="2147483669" r:id="rId2"/>
  </p:sldMasterIdLst>
  <p:notesMasterIdLst>
    <p:notesMasterId r:id="rId27"/>
  </p:notesMasterIdLst>
  <p:handoutMasterIdLst>
    <p:handoutMasterId r:id="rId28"/>
  </p:handoutMasterIdLst>
  <p:sldIdLst>
    <p:sldId id="304" r:id="rId3"/>
    <p:sldId id="321" r:id="rId4"/>
    <p:sldId id="322" r:id="rId5"/>
    <p:sldId id="325" r:id="rId6"/>
    <p:sldId id="330" r:id="rId7"/>
    <p:sldId id="327" r:id="rId8"/>
    <p:sldId id="331" r:id="rId9"/>
    <p:sldId id="350" r:id="rId10"/>
    <p:sldId id="332" r:id="rId11"/>
    <p:sldId id="333" r:id="rId12"/>
    <p:sldId id="351" r:id="rId13"/>
    <p:sldId id="353" r:id="rId14"/>
    <p:sldId id="337" r:id="rId15"/>
    <p:sldId id="338" r:id="rId16"/>
    <p:sldId id="339" r:id="rId17"/>
    <p:sldId id="352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9" r:id="rId26"/>
  </p:sldIdLst>
  <p:sldSz cx="9144000" cy="6858000" type="screen4x3"/>
  <p:notesSz cx="6881813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lowe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3366CC"/>
    <a:srgbClr val="0066CC"/>
    <a:srgbClr val="0064FF"/>
    <a:srgbClr val="40B0FF"/>
    <a:srgbClr val="0000FF"/>
    <a:srgbClr val="0070C0"/>
    <a:srgbClr val="4B92DB"/>
    <a:srgbClr val="FFC000"/>
    <a:srgbClr val="00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099" autoAdjust="0"/>
    <p:restoredTop sz="94565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88" y="-9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345CE52-F26A-467C-98FE-088B1AA941D0}" type="datetimeFigureOut">
              <a:rPr lang="fr-FR" smtClean="0"/>
              <a:pPr/>
              <a:t>14/12/2014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2D9FD02-8DDA-438F-BBF9-AA47850D602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342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CE0EF01-ABD5-4E8F-B061-63E0D0523EE8}" type="datetimeFigureOut">
              <a:rPr lang="fr-FR" smtClean="0"/>
              <a:pPr/>
              <a:t>14/12/2014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902EB-3126-4422-AD75-500C749C60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5130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902EB-3126-4422-AD75-500C749C602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_EbolaReport_TitlePage_FR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sz="quarter" idx="10"/>
          </p:nvPr>
        </p:nvSpPr>
        <p:spPr>
          <a:xfrm>
            <a:off x="285721" y="1371601"/>
            <a:ext cx="8572530" cy="4629150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50000"/>
              <a:buFont typeface="Arial" pitchFamily="34" charset="0"/>
              <a:buChar char="•"/>
              <a:defRPr b="1" i="0" baseline="0">
                <a:latin typeface="Garamond" pitchFamily="18" charset="0"/>
                <a:cs typeface="Times New Roman" pitchFamily="18" charset="0"/>
              </a:defRPr>
            </a:lvl1pPr>
            <a:lvl2pPr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Ø"/>
              <a:defRPr b="1" i="0" baseline="0">
                <a:latin typeface="Garamond" pitchFamily="18" charset="0"/>
                <a:cs typeface="Times New Roman" pitchFamily="18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b="1" i="0" baseline="0">
                <a:latin typeface="Garamond" pitchFamily="18" charset="0"/>
                <a:cs typeface="Times New Roman" pitchFamily="18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b="1" i="0" baseline="0">
                <a:latin typeface="Garamond" pitchFamily="18" charset="0"/>
                <a:cs typeface="Times New Roman" pitchFamily="18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b="1" i="0" baseline="0">
                <a:latin typeface="Garamond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914424"/>
          </a:xfrm>
          <a:prstGeom prst="rect">
            <a:avLst/>
          </a:prstGeom>
          <a:solidFill>
            <a:srgbClr val="4A4A4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5720" y="-24"/>
            <a:ext cx="8572560" cy="838224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En-</a:t>
            </a:r>
            <a:r>
              <a:rPr lang="en-US" noProof="0" dirty="0" err="1" smtClean="0"/>
              <a:t>tête</a:t>
            </a:r>
            <a:r>
              <a:rPr lang="en-US" noProof="0" dirty="0" smtClean="0"/>
              <a:t> de la </a:t>
            </a:r>
            <a:r>
              <a:rPr lang="en-US" noProof="0" dirty="0" err="1" smtClean="0"/>
              <a:t>diapositive</a:t>
            </a:r>
            <a:endParaRPr lang="en-US" noProof="0" dirty="0"/>
          </a:p>
        </p:txBody>
      </p:sp>
      <p:pic>
        <p:nvPicPr>
          <p:cNvPr id="4" name="Picture 3" descr="FRE_EbolaReport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86329"/>
            <a:ext cx="9144000" cy="499872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096000"/>
            <a:ext cx="2133600" cy="365125"/>
          </a:xfrm>
        </p:spPr>
        <p:txBody>
          <a:bodyPr/>
          <a:lstStyle>
            <a:lvl1pPr>
              <a:defRPr sz="1000" b="1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FAD120D-4140-46FD-966A-071A497F622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4E3B-98CB-4BB2-B254-DDD4C40E47C9}" type="datetime1">
              <a:rPr lang="fr-FR" smtClean="0"/>
              <a:pPr/>
              <a:t>14/12/2014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A95A-9D20-477A-98DF-848A4F46F270}" type="datetimeFigureOut">
              <a:rPr lang="fr-FR" smtClean="0"/>
              <a:pPr/>
              <a:t>14/12/2014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542A-54E8-4B2A-BBDB-6967B0CBE76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075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1074-F07C-4D17-9F86-03B1CE426684}" type="datetime1">
              <a:rPr lang="fr-FR" smtClean="0"/>
              <a:pPr/>
              <a:t>14/12/2014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6E23-1596-4C0A-B0CD-889CC1D7D3D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C4E3B-98CB-4BB2-B254-DDD4C40E47C9}" type="datetime1">
              <a:rPr lang="fr-FR" smtClean="0"/>
              <a:pPr/>
              <a:t>14/12/2014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120D-4140-46FD-966A-071A497F622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4294967295"/>
          </p:nvPr>
        </p:nvSpPr>
        <p:spPr>
          <a:xfrm>
            <a:off x="3429000" y="4495800"/>
            <a:ext cx="2667000" cy="4572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572560" cy="1066824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/>
            </a:r>
            <a:br>
              <a:rPr lang="fr-FR" sz="4000" dirty="0" smtClean="0">
                <a:solidFill>
                  <a:schemeClr val="tx1"/>
                </a:solidFill>
              </a:rPr>
            </a:br>
            <a:r>
              <a:rPr lang="fr-FR" sz="4000" dirty="0" smtClean="0">
                <a:solidFill>
                  <a:schemeClr val="tx1"/>
                </a:solidFill>
              </a:rPr>
              <a:t>Situation épidémiologique actuelle et Réponse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Situation épidémiologique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50" name="Picture 2" descr="D:\SRO-WA\ECA EVD Study\PPT\figure2_FR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 actuelle à la MVE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26" name="Picture 2" descr="D:\SRO-WA\ECA EVD Study\PPT\figure4_space2 copy_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572560" cy="106682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Principaux constats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599"/>
            <a:ext cx="8839200" cy="5622925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La MVE n’est pas la plus mortelle des maladies comparée à certaines maladies passées ou actuelles (paludisme, tuberculose, VIH/SIDA)</a:t>
            </a:r>
          </a:p>
          <a:p>
            <a:r>
              <a:rPr lang="fr-FR" dirty="0" smtClean="0"/>
              <a:t>Au-delà des décès, la MVE a de profondes répercussions économiques et sociales dans les pays touchés</a:t>
            </a:r>
          </a:p>
          <a:p>
            <a:r>
              <a:rPr lang="fr-FR" dirty="0" smtClean="0"/>
              <a:t>Impacts économiques :</a:t>
            </a:r>
          </a:p>
          <a:p>
            <a:pPr lvl="1"/>
            <a:r>
              <a:rPr lang="fr-FR" dirty="0" smtClean="0"/>
              <a:t>Les activités économiques enregistrent une baisse (agriculture, secteur minier, commerces, services etc.)</a:t>
            </a:r>
          </a:p>
          <a:p>
            <a:pPr lvl="1"/>
            <a:r>
              <a:rPr lang="fr-FR" dirty="0" smtClean="0"/>
              <a:t>Finance Publique: Baisse des revenues et Accroissement des dépenses</a:t>
            </a:r>
          </a:p>
          <a:p>
            <a:pPr lvl="1"/>
            <a:r>
              <a:rPr lang="fr-FR" dirty="0" smtClean="0"/>
              <a:t>Déficit Fiscal</a:t>
            </a:r>
          </a:p>
          <a:p>
            <a:pPr lvl="1"/>
            <a:r>
              <a:rPr lang="fr-FR" dirty="0" smtClean="0"/>
              <a:t>Baisse de l’offre de travail et de la productivité</a:t>
            </a:r>
          </a:p>
          <a:p>
            <a:pPr lvl="1"/>
            <a:r>
              <a:rPr lang="fr-FR" dirty="0" smtClean="0"/>
              <a:t>Pression Inflationniste  </a:t>
            </a:r>
          </a:p>
          <a:p>
            <a:pPr lvl="1"/>
            <a:r>
              <a:rPr lang="fr-FR" dirty="0" smtClean="0"/>
              <a:t>Etc.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Pays affectés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410200"/>
          </a:xfrm>
        </p:spPr>
        <p:txBody>
          <a:bodyPr>
            <a:normAutofit/>
          </a:bodyPr>
          <a:lstStyle/>
          <a:p>
            <a:r>
              <a:rPr lang="fr-FR" dirty="0" smtClean="0"/>
              <a:t>Impact Social:</a:t>
            </a:r>
          </a:p>
          <a:p>
            <a:pPr lvl="1"/>
            <a:r>
              <a:rPr lang="fr-FR" dirty="0" smtClean="0"/>
              <a:t>Accroissement de la morbidités et de la mortalité des maladies non liées à Ebola</a:t>
            </a:r>
          </a:p>
          <a:p>
            <a:pPr lvl="1"/>
            <a:r>
              <a:rPr lang="fr-FR" dirty="0" smtClean="0"/>
              <a:t>Chute du système éducatif </a:t>
            </a:r>
          </a:p>
          <a:p>
            <a:pPr lvl="1"/>
            <a:r>
              <a:rPr lang="fr-FR" dirty="0" smtClean="0"/>
              <a:t>Hausse du chômage et fermetures des commerces</a:t>
            </a:r>
          </a:p>
          <a:p>
            <a:pPr lvl="1"/>
            <a:r>
              <a:rPr lang="fr-FR" dirty="0" smtClean="0"/>
              <a:t>Certains segments de la population sont plus touchés: Populations rurales, Travailleurs de la santé, Femmes et Enfants</a:t>
            </a:r>
          </a:p>
          <a:p>
            <a:pPr lvl="1"/>
            <a:r>
              <a:rPr lang="fr-FR" dirty="0" smtClean="0"/>
              <a:t>Accroissement de la stigmatisation à l'intérieur des pays et ceux qui sauvent des vies sont les plus touchés 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Pays affectés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Effet sur l’Afrique de l’Ouest et le continent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3074" name="Picture 2" descr="D:\SRO-WA\ECA EVD Study\PPT\fig7_new_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4102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Faible capacité de réaction et de gestion des Epidémies</a:t>
            </a:r>
          </a:p>
          <a:p>
            <a:r>
              <a:rPr lang="fr-FR" dirty="0" smtClean="0"/>
              <a:t>Compétence limitée du personnel de santé</a:t>
            </a:r>
          </a:p>
          <a:p>
            <a:r>
              <a:rPr lang="fr-FR" dirty="0" smtClean="0"/>
              <a:t>Faible classement des systèmes de santé dans les priorités du gouvernement</a:t>
            </a:r>
          </a:p>
          <a:p>
            <a:r>
              <a:rPr lang="fr-FR" dirty="0" smtClean="0"/>
              <a:t>Caractéristiques communes :</a:t>
            </a:r>
          </a:p>
          <a:p>
            <a:pPr lvl="1"/>
            <a:r>
              <a:rPr lang="fr-FR" dirty="0" smtClean="0"/>
              <a:t>Sous-équipés en infrastructure</a:t>
            </a:r>
          </a:p>
          <a:p>
            <a:pPr lvl="1"/>
            <a:r>
              <a:rPr lang="fr-FR" dirty="0" smtClean="0"/>
              <a:t>Sous-équipés en personnel</a:t>
            </a:r>
          </a:p>
          <a:p>
            <a:pPr lvl="1"/>
            <a:r>
              <a:rPr lang="fr-FR" dirty="0" smtClean="0"/>
              <a:t>Faiblesse des ressources allouées</a:t>
            </a:r>
          </a:p>
          <a:p>
            <a:pPr lvl="1"/>
            <a:r>
              <a:rPr lang="fr-FR" dirty="0" smtClean="0"/>
              <a:t>Sous-intégrés (tant au niveau pays qu’au niveau régional)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Vulnérabilité des systèmes de santé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44036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Peur, panique (hystérie) face à une maladie qui n'a pas de remède:</a:t>
            </a:r>
          </a:p>
          <a:p>
            <a:pPr lvl="1"/>
            <a:r>
              <a:rPr lang="fr-FR" dirty="0" smtClean="0"/>
              <a:t>Principal canal par lequel Ebola affecte l'économie</a:t>
            </a:r>
          </a:p>
          <a:p>
            <a:pPr lvl="1"/>
            <a:r>
              <a:rPr lang="fr-FR" dirty="0" smtClean="0"/>
              <a:t>Alimente certaines hypothèses sur l'évaluation des impacts de l’Ebola</a:t>
            </a:r>
          </a:p>
          <a:p>
            <a:r>
              <a:rPr lang="fr-FR" dirty="0" smtClean="0"/>
              <a:t>Perceptions et stigmatisation accroissent les impacts de la maladie :</a:t>
            </a:r>
          </a:p>
          <a:p>
            <a:pPr lvl="1"/>
            <a:r>
              <a:rPr lang="fr-FR" dirty="0" smtClean="0"/>
              <a:t>Fermeture des frontières et annulation des vols</a:t>
            </a:r>
          </a:p>
          <a:p>
            <a:pPr lvl="1"/>
            <a:r>
              <a:rPr lang="fr-FR" dirty="0" smtClean="0"/>
              <a:t>Annulation des voyages même dans des pays loin de l'épicentre</a:t>
            </a:r>
          </a:p>
          <a:p>
            <a:pPr lvl="1"/>
            <a:r>
              <a:rPr lang="fr-FR" dirty="0" smtClean="0"/>
              <a:t> Report ou annulation des investissements</a:t>
            </a:r>
          </a:p>
          <a:p>
            <a:r>
              <a:rPr lang="fr-FR" dirty="0" smtClean="0"/>
              <a:t>Communication efficace :</a:t>
            </a:r>
          </a:p>
          <a:p>
            <a:pPr lvl="1"/>
            <a:r>
              <a:rPr lang="fr-FR" dirty="0" smtClean="0"/>
              <a:t>Réduit les impacts sur les pays touchés et non touchés</a:t>
            </a:r>
          </a:p>
          <a:p>
            <a:pPr lvl="1"/>
            <a:r>
              <a:rPr lang="fr-FR" dirty="0" smtClean="0"/>
              <a:t>les efforts peuvent être concentrés sur la lutte contre l'épidémie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rôle </a:t>
            </a:r>
            <a:r>
              <a:rPr lang="fr-FR" dirty="0" smtClean="0"/>
              <a:t>des perceptions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572560" cy="106682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Quelques Recommandations de politiques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CA" dirty="0" smtClean="0"/>
              <a:t>Contexte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/>
              <a:t>Cadre conceptuel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/>
              <a:t>Situation épidémiologique actuelle et réponse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Quelques </a:t>
            </a:r>
            <a:r>
              <a:rPr lang="fr-FR" dirty="0" smtClean="0"/>
              <a:t>résultats clés 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 smtClean="0"/>
              <a:t>Quelques recommandations de politiques 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915400" cy="5257800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Renforcer les </a:t>
            </a:r>
            <a:r>
              <a:rPr lang="fr-FR" dirty="0"/>
              <a:t>systèmes de santé en Afrique </a:t>
            </a:r>
            <a:r>
              <a:rPr lang="fr-FR" dirty="0" smtClean="0"/>
              <a:t>(MVE </a:t>
            </a:r>
            <a:r>
              <a:rPr lang="fr-FR" dirty="0"/>
              <a:t>et d'autres maladies</a:t>
            </a:r>
            <a:r>
              <a:rPr lang="fr-FR" dirty="0" smtClean="0"/>
              <a:t>)</a:t>
            </a:r>
          </a:p>
          <a:p>
            <a:pPr lvl="0"/>
            <a:r>
              <a:rPr lang="fr-FR" dirty="0" smtClean="0"/>
              <a:t>Développer des stratégies </a:t>
            </a:r>
            <a:r>
              <a:rPr lang="fr-FR" dirty="0"/>
              <a:t>de financement (incl. </a:t>
            </a:r>
            <a:r>
              <a:rPr lang="fr-FR" dirty="0" smtClean="0"/>
              <a:t>domestique) </a:t>
            </a:r>
            <a:r>
              <a:rPr lang="fr-FR" dirty="0"/>
              <a:t>pour le secteur de la santé en </a:t>
            </a:r>
            <a:r>
              <a:rPr lang="fr-FR" dirty="0" smtClean="0"/>
              <a:t>général</a:t>
            </a:r>
          </a:p>
          <a:p>
            <a:pPr lvl="0"/>
            <a:r>
              <a:rPr lang="fr-FR" dirty="0"/>
              <a:t>Développer ou renforcer des systèmes de suivi de la morbidité dans la population en temps </a:t>
            </a:r>
            <a:r>
              <a:rPr lang="fr-FR" dirty="0" smtClean="0"/>
              <a:t>réel</a:t>
            </a:r>
          </a:p>
          <a:p>
            <a:pPr lvl="0"/>
            <a:r>
              <a:rPr lang="fr-FR" dirty="0" smtClean="0"/>
              <a:t>Renforcement des enregistrements d’état civil dans </a:t>
            </a:r>
            <a:r>
              <a:rPr lang="fr-FR" dirty="0"/>
              <a:t>les pays touchés et non touchés </a:t>
            </a:r>
            <a:r>
              <a:rPr lang="fr-FR" dirty="0" smtClean="0"/>
              <a:t>afin d'informer sur la </a:t>
            </a:r>
            <a:r>
              <a:rPr lang="fr-FR" dirty="0"/>
              <a:t>prévention et la lutte contre les épidémies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Epidémiologique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4162" y="957649"/>
            <a:ext cx="8839200" cy="563880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Renforcer les contrôles sanitaires aux frontières plutôt que de les fermer, vu les impacts économiques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G-L-S</a:t>
            </a:r>
            <a:r>
              <a:rPr lang="fr-FR" dirty="0" smtClean="0"/>
              <a:t> et leurs partenaires: Renforcer les efforts d'aide alimentaire et les mesures de sécurité d'urgence pour remédier aux pénuries alimentaires aiguës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G-L-S</a:t>
            </a:r>
            <a:r>
              <a:rPr lang="fr-FR" dirty="0" smtClean="0"/>
              <a:t>: fournir des paquets spéciaux d'encouragement aux agriculteurs pour les aider à relancer leurs secteurs agricoles</a:t>
            </a:r>
          </a:p>
          <a:p>
            <a:r>
              <a:rPr lang="fr-FR" dirty="0" smtClean="0"/>
              <a:t>Créanciers bilatéraux et multilatéraux: envisager sérieusement l'annulation des dettes extérieures des pays affectés</a:t>
            </a:r>
            <a:endParaRPr lang="fr-FR" sz="3100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G-L-S</a:t>
            </a:r>
            <a:r>
              <a:rPr lang="fr-FR" dirty="0" smtClean="0"/>
              <a:t>: Plans de récupération d'urgence pour relancer rapidement leurs économies (réviser les plans nationaux de développement à MT et éventuellement à LT)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Economique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914400"/>
            <a:ext cx="8991600" cy="5638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dirty="0" smtClean="0"/>
              <a:t>Pays africains: décentraliser les services de santé afin d'améliorer la capacité de réaction sanitaire au niveau local</a:t>
            </a:r>
          </a:p>
          <a:p>
            <a:pPr lvl="0"/>
            <a:r>
              <a:rPr lang="fr-FR" dirty="0" smtClean="0"/>
              <a:t>Les réponses sociales ne doivent pas se concentrer uniquement sur les personnes directement infectées par le virus, mais aussi celles qui sont indirectement touchées</a:t>
            </a:r>
          </a:p>
          <a:p>
            <a:pPr lvl="0"/>
            <a:r>
              <a:rPr lang="fr-FR" dirty="0" smtClean="0"/>
              <a:t>Pourvoir en protection sociale et filets de sécurité ciblés, les groupes qui sont touchés de manière disproportionnée par l'épidémie</a:t>
            </a:r>
          </a:p>
          <a:p>
            <a:pPr lvl="0"/>
            <a:r>
              <a:rPr lang="fr-FR" dirty="0" smtClean="0"/>
              <a:t>Veiller à ce que les enfants retournent à l'école et que les résultats scolaires touchés par Ebola soient rétablis</a:t>
            </a:r>
          </a:p>
          <a:p>
            <a:pPr lvl="0"/>
            <a:r>
              <a:rPr lang="fr-FR" dirty="0" smtClean="0"/>
              <a:t>Accroître les opportunités économiques pour les femmes :</a:t>
            </a:r>
          </a:p>
          <a:p>
            <a:pPr lvl="1"/>
            <a:r>
              <a:rPr lang="fr-FR" sz="2100" dirty="0" smtClean="0"/>
              <a:t>Reconnaitre et compenser  le travail de soins non rémunéré qu‘elles font</a:t>
            </a:r>
          </a:p>
          <a:p>
            <a:pPr lvl="1"/>
            <a:r>
              <a:rPr lang="fr-FR" sz="2100" dirty="0" smtClean="0"/>
              <a:t>Fournir des services de soutien </a:t>
            </a:r>
            <a:r>
              <a:rPr lang="fr-FR" sz="2100" dirty="0" err="1" smtClean="0"/>
              <a:t>sexospécifiques</a:t>
            </a:r>
            <a:endParaRPr lang="fr-FR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990600"/>
            <a:ext cx="8991600" cy="541020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CUA, BAD, CEA: présenter des données et des informations plus précises sur la maladie et ses impacts</a:t>
            </a:r>
          </a:p>
          <a:p>
            <a:pPr lvl="0"/>
            <a:r>
              <a:rPr lang="fr-FR" dirty="0" smtClean="0"/>
              <a:t>Médias africains: fournir des comptes précis et factuels sur la MVE </a:t>
            </a:r>
          </a:p>
          <a:p>
            <a:pPr lvl="0"/>
            <a:r>
              <a:rPr lang="fr-FR" dirty="0" smtClean="0"/>
              <a:t>CUA, BAD, </a:t>
            </a:r>
            <a:r>
              <a:rPr lang="fr-FR" dirty="0"/>
              <a:t>CEA : </a:t>
            </a:r>
            <a:r>
              <a:rPr lang="fr-FR" dirty="0" smtClean="0"/>
              <a:t>préparer une analyse conjointe, plus détaillée des impacts socio-économiques, politiques et culturels de la MVE lorsque la crise sera contenue</a:t>
            </a:r>
          </a:p>
          <a:p>
            <a:pPr lvl="0"/>
            <a:r>
              <a:rPr lang="fr-FR" dirty="0" smtClean="0"/>
              <a:t>Les dirigeants africains devraient veiller à la mise en œuvre effective des décisions de la session d'urgence du Conseil Exécutif de l'UA:</a:t>
            </a:r>
          </a:p>
          <a:p>
            <a:pPr lvl="1"/>
            <a:r>
              <a:rPr lang="fr-FR" sz="2400" dirty="0" smtClean="0"/>
              <a:t>Solidarité avec les pays touchés</a:t>
            </a:r>
          </a:p>
          <a:p>
            <a:pPr lvl="1"/>
            <a:r>
              <a:rPr lang="fr-FR" sz="2400" dirty="0" smtClean="0"/>
              <a:t>Briser la stigmatisation et l'isolement des pays</a:t>
            </a:r>
          </a:p>
          <a:p>
            <a:pPr lvl="1"/>
            <a:r>
              <a:rPr lang="fr-FR" sz="2400" dirty="0" smtClean="0"/>
              <a:t>Renforcer leur résilience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Intangibles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457200" y="1225689"/>
            <a:ext cx="82184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algn="ctr" eaLnBrk="0" hangingPunct="0">
              <a:lnSpc>
                <a:spcPts val="9600"/>
              </a:lnSpc>
              <a:defRPr/>
            </a:pPr>
            <a:r>
              <a:rPr lang="fr-CA" sz="6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Téléd</a:t>
            </a:r>
            <a:r>
              <a:rPr lang="fr-CA" sz="6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é</a:t>
            </a:r>
            <a:r>
              <a:rPr lang="fr-CA" sz="6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chargez</a:t>
            </a:r>
            <a:r>
              <a:rPr lang="fr-CA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 </a:t>
            </a:r>
            <a:r>
              <a:rPr lang="fr-CA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le Rapport</a:t>
            </a:r>
          </a:p>
          <a:p>
            <a:pPr algn="ctr" eaLnBrk="0" hangingPunct="0">
              <a:defRPr/>
            </a:pPr>
            <a:r>
              <a:rPr lang="fr-CA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</a:rPr>
              <a:t>à </a:t>
            </a:r>
          </a:p>
          <a:p>
            <a:pPr algn="ctr" eaLnBrk="0" hangingPunct="0">
              <a:defRPr/>
            </a:pPr>
            <a:r>
              <a:rPr lang="fr-CA" sz="2000" b="1" dirty="0" smtClean="0">
                <a:latin typeface="Garamond" pitchFamily="18" charset="0"/>
                <a:hlinkClick r:id="rId2"/>
              </a:rPr>
              <a:t>http://www.uneca.org</a:t>
            </a:r>
            <a:r>
              <a:rPr lang="fr-CA" sz="2000" b="1" dirty="0" smtClean="0">
                <a:latin typeface="Garamond" pitchFamily="18" charset="0"/>
              </a:rPr>
              <a:t> </a:t>
            </a:r>
          </a:p>
          <a:p>
            <a:pPr algn="ctr" eaLnBrk="0" hangingPunct="0">
              <a:lnSpc>
                <a:spcPts val="9600"/>
              </a:lnSpc>
              <a:defRPr/>
            </a:pPr>
            <a:endParaRPr lang="fr-CA" sz="6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  <a:p>
            <a:pPr algn="ctr" eaLnBrk="0" hangingPunct="0">
              <a:lnSpc>
                <a:spcPts val="9600"/>
              </a:lnSpc>
              <a:defRPr/>
            </a:pPr>
            <a:endParaRPr lang="en-US" sz="12000" b="1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371600" y="5257800"/>
            <a:ext cx="70373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sz="1200" b="1" dirty="0" smtClean="0">
              <a:latin typeface="Garamond" pitchFamily="18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fr-CA" b="1" dirty="0" smtClean="0">
                <a:latin typeface="Garamond" pitchFamily="18" charset="0"/>
              </a:rPr>
              <a:t>Suivez les discussions à: </a:t>
            </a:r>
            <a:r>
              <a:rPr lang="fr-CA" b="1" dirty="0" err="1" smtClean="0">
                <a:latin typeface="Garamond" pitchFamily="18" charset="0"/>
              </a:rPr>
              <a:t>ECA_Official</a:t>
            </a:r>
            <a:r>
              <a:rPr lang="fr-CA" b="1" dirty="0" smtClean="0">
                <a:latin typeface="Garamond" pitchFamily="18" charset="0"/>
              </a:rPr>
              <a:t> #</a:t>
            </a:r>
            <a:r>
              <a:rPr lang="fr-CA" b="1" dirty="0" err="1" smtClean="0">
                <a:latin typeface="Garamond" pitchFamily="18" charset="0"/>
              </a:rPr>
              <a:t>EbolaImpact</a:t>
            </a:r>
            <a:endParaRPr lang="fr-CA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572560" cy="1295424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Contexte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63828"/>
            <a:ext cx="8839200" cy="5589372"/>
          </a:xfrm>
        </p:spPr>
        <p:txBody>
          <a:bodyPr>
            <a:normAutofit fontScale="92500" lnSpcReduction="20000"/>
          </a:bodyPr>
          <a:lstStyle/>
          <a:p>
            <a:r>
              <a:rPr lang="fr-CA" sz="3300" dirty="0" smtClean="0"/>
              <a:t>La pire épidémie depuis que la maladie a été diagnostiquée </a:t>
            </a:r>
          </a:p>
          <a:p>
            <a:r>
              <a:rPr lang="fr-CA" sz="3300" dirty="0" smtClean="0"/>
              <a:t>couverture géographique  et durée</a:t>
            </a:r>
          </a:p>
          <a:p>
            <a:pPr lvl="1">
              <a:spcBef>
                <a:spcPts val="0"/>
              </a:spcBef>
            </a:pPr>
            <a:r>
              <a:rPr lang="fr-CA" sz="2700" dirty="0" smtClean="0"/>
              <a:t>Nombre de personnes touchées</a:t>
            </a:r>
            <a:endParaRPr lang="fr-CA" sz="2700" dirty="0" smtClean="0">
              <a:solidFill>
                <a:schemeClr val="accent6"/>
              </a:solidFill>
            </a:endParaRPr>
          </a:p>
          <a:p>
            <a:r>
              <a:rPr lang="fr-CA" sz="3300" dirty="0" smtClean="0"/>
              <a:t>Nombre de morts et l'effet sur les famille éplorées</a:t>
            </a:r>
          </a:p>
          <a:p>
            <a:r>
              <a:rPr lang="fr-CA" sz="3300" dirty="0" smtClean="0"/>
              <a:t>Implications économiques et sociales sur les pays touchés, la région et le continent</a:t>
            </a:r>
          </a:p>
          <a:p>
            <a:r>
              <a:rPr lang="fr-CA" sz="3300" dirty="0" smtClean="0"/>
              <a:t>Impacts par deux canaux principaux :</a:t>
            </a:r>
          </a:p>
          <a:p>
            <a:pPr lvl="1"/>
            <a:r>
              <a:rPr lang="fr-CA" sz="2700" dirty="0" smtClean="0"/>
              <a:t>Ressources H &amp; F pour la réponse humanitaire et sanitaire </a:t>
            </a:r>
          </a:p>
          <a:p>
            <a:pPr lvl="1"/>
            <a:r>
              <a:rPr lang="fr-CA" sz="2700" dirty="0" smtClean="0"/>
              <a:t>Effet négatifs (panique et hystérie) </a:t>
            </a:r>
          </a:p>
          <a:p>
            <a:pPr lvl="1">
              <a:buNone/>
            </a:pPr>
            <a:r>
              <a:rPr lang="fr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pire épidémie de la MVE 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334000"/>
          </a:xfrm>
        </p:spPr>
        <p:txBody>
          <a:bodyPr>
            <a:normAutofit fontScale="92500" lnSpcReduction="10000"/>
          </a:bodyPr>
          <a:lstStyle/>
          <a:p>
            <a:r>
              <a:rPr lang="fr-FR" sz="3100" dirty="0" smtClean="0"/>
              <a:t>Plusieurs tentatives de quantification des </a:t>
            </a:r>
            <a:r>
              <a:rPr lang="en-US" sz="3100" dirty="0" smtClean="0"/>
              <a:t>impacts</a:t>
            </a:r>
          </a:p>
          <a:p>
            <a:pPr lvl="1"/>
            <a:r>
              <a:rPr lang="fr-FR" sz="2900" dirty="0" smtClean="0"/>
              <a:t>Sur les pays touchés : bien documenté </a:t>
            </a:r>
          </a:p>
          <a:p>
            <a:pPr lvl="1"/>
            <a:r>
              <a:rPr lang="fr-FR" sz="2900" dirty="0" smtClean="0"/>
              <a:t>Moins de focalisé sur l'Afrique de l'Ouest et le continent </a:t>
            </a:r>
            <a:endParaRPr lang="en-US" sz="2900" dirty="0" smtClean="0"/>
          </a:p>
          <a:p>
            <a:r>
              <a:rPr lang="fr-FR" sz="3100" dirty="0" smtClean="0"/>
              <a:t>La plupart des projections sur les impacts de la MVE</a:t>
            </a:r>
            <a:r>
              <a:rPr lang="en-US" dirty="0" smtClean="0"/>
              <a:t>:</a:t>
            </a:r>
          </a:p>
          <a:p>
            <a:pPr lvl="1"/>
            <a:r>
              <a:rPr lang="fr-FR" sz="2900" dirty="0" smtClean="0"/>
              <a:t>Données disparates et incertitude sur l’évolution épidémiologique future</a:t>
            </a:r>
            <a:endParaRPr lang="en-US" sz="2900" dirty="0" smtClean="0"/>
          </a:p>
          <a:p>
            <a:pPr lvl="1"/>
            <a:r>
              <a:rPr lang="fr-FR" sz="2900" dirty="0" smtClean="0"/>
              <a:t>Hypothèse forte sur la progression effrénée de l'épidémie</a:t>
            </a:r>
          </a:p>
          <a:p>
            <a:pPr lvl="1"/>
            <a:r>
              <a:rPr lang="fr-FR" sz="2900" dirty="0" smtClean="0"/>
              <a:t>Non prise en compte  de la réponse remarquable en cours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L'ampleur des </a:t>
            </a:r>
            <a:r>
              <a:rPr lang="en-US" dirty="0" smtClean="0"/>
              <a:t>impacts?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Garamond" pitchFamily="18" charset="0"/>
              </a:rPr>
              <a:t>La nécessité d'une évaluation de CEA</a:t>
            </a:r>
            <a:r>
              <a:rPr lang="en-US" sz="3600" b="1" dirty="0" smtClean="0">
                <a:latin typeface="Garamond" pitchFamily="18" charset="0"/>
              </a:rPr>
              <a:t>!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1371600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2800" b="1" dirty="0" smtClean="0">
                <a:latin typeface="Garamond" pitchFamily="18" charset="0"/>
              </a:rPr>
              <a:t>Une évaluation complète ne peut être effectuée que lorsque  l'épidémie sera contenue </a:t>
            </a:r>
            <a:endParaRPr lang="en-US" sz="2800" b="1" dirty="0" smtClean="0">
              <a:latin typeface="Garamond" pitchFamily="18" charset="0"/>
            </a:endParaRPr>
          </a:p>
          <a:p>
            <a:pPr lvl="0"/>
            <a:r>
              <a:rPr lang="fr-FR" sz="2800" b="1" dirty="0" smtClean="0">
                <a:latin typeface="Garamond" pitchFamily="18" charset="0"/>
              </a:rPr>
              <a:t>La présente évaluation de la CEA vise: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3810000"/>
            <a:ext cx="4267200" cy="2438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000" b="1" dirty="0" smtClean="0">
                <a:solidFill>
                  <a:schemeClr val="bg1"/>
                </a:solidFill>
                <a:latin typeface="Garamond" pitchFamily="18" charset="0"/>
              </a:rPr>
              <a:t>Contribuer à la diffusion d'</a:t>
            </a:r>
            <a:r>
              <a:rPr lang="fr-FR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informations primaires émanant des pays</a:t>
            </a:r>
            <a:r>
              <a:rPr lang="fr-FR" sz="3000" b="1" dirty="0" smtClean="0">
                <a:solidFill>
                  <a:schemeClr val="bg1"/>
                </a:solidFill>
                <a:latin typeface="Garamond" pitchFamily="18" charset="0"/>
              </a:rPr>
              <a:t> sur l'épidémie et ses conséquences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000" b="1" dirty="0" smtClean="0">
                <a:solidFill>
                  <a:schemeClr val="bg1"/>
                </a:solidFill>
                <a:latin typeface="Garamond" pitchFamily="18" charset="0"/>
              </a:rPr>
              <a:t>Contribuer aux efforts de planification économique et sociale en appui à </a:t>
            </a:r>
            <a:r>
              <a:rPr lang="fr-FR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la réponse sanitaire en cours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60757" y="3581400"/>
            <a:ext cx="2817339" cy="2743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Garamond" pitchFamily="18" charset="0"/>
              </a:rPr>
              <a:t>Contribuer à l’élaboration des  politiques visant  le </a:t>
            </a:r>
            <a:r>
              <a:rPr lang="fr-F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aramond" pitchFamily="18" charset="0"/>
              </a:rPr>
              <a:t>retour des pays à la normale après l’épidémie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66800" y="2438400"/>
            <a:ext cx="2057400" cy="130157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Court terme</a:t>
            </a:r>
            <a:endParaRPr lang="en-US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629664" y="4114800"/>
            <a:ext cx="1606543" cy="1676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Moyen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et long terme</a:t>
            </a:r>
            <a:endParaRPr lang="en-US" b="1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0"/>
            <a:ext cx="8572560" cy="83822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Cadre conceptuel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Cadre conceptuel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26" name="Picture 2" descr="D:\SRO-WA\ECA EVD Study\PPT\figure1_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990600"/>
            <a:ext cx="8839200" cy="53340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Analyse descriptive, quantitative et qualitative basée sur des données primaires et secondaires recueillies dans les pays touchés</a:t>
            </a:r>
          </a:p>
          <a:p>
            <a:r>
              <a:rPr lang="fr-FR" dirty="0" smtClean="0"/>
              <a:t>Enquête auprès des pays non touchés pour évaluer leur état de préparation à une éventuelle épidémie de  la MVE </a:t>
            </a:r>
          </a:p>
          <a:p>
            <a:r>
              <a:rPr lang="fr-FR" dirty="0" smtClean="0"/>
              <a:t>WEFM : pour modéliser et analyser l'incidence croissante de la MVE sur l'Afrique de l'Ouest et l’Afrique </a:t>
            </a:r>
          </a:p>
          <a:p>
            <a:r>
              <a:rPr lang="fr-FR" sz="3100" dirty="0" smtClean="0"/>
              <a:t>« Statistique  des mots dans les textes » : perception de la MVE dans le monde et Image de l'Afrique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Méthodologie 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120D-4140-46FD-966A-071A497F6224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A_WA_BSR-AO template (DEFINITIVE) 27 01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TAMPLATE</Template>
  <TotalTime>4041</TotalTime>
  <Words>1024</Words>
  <Application>Microsoft Macintosh PowerPoint</Application>
  <PresentationFormat>On-screen Show (4:3)</PresentationFormat>
  <Paragraphs>140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TAMPLATE</vt:lpstr>
      <vt:lpstr>ECA_WA_BSR-AO template (DEFINITIVE) 27 01 2014</vt:lpstr>
      <vt:lpstr>Slide 1</vt:lpstr>
      <vt:lpstr>Plan</vt:lpstr>
      <vt:lpstr>Contexte </vt:lpstr>
      <vt:lpstr>La pire épidémie de la MVE !</vt:lpstr>
      <vt:lpstr>L'ampleur des impacts?</vt:lpstr>
      <vt:lpstr>La nécessité d'une évaluation de CEA!</vt:lpstr>
      <vt:lpstr>Cadre conceptuel </vt:lpstr>
      <vt:lpstr>Cadre conceptuel</vt:lpstr>
      <vt:lpstr> Méthodologie  </vt:lpstr>
      <vt:lpstr> Situation épidémiologique actuelle et Réponse </vt:lpstr>
      <vt:lpstr>Situation épidémiologique</vt:lpstr>
      <vt:lpstr>Réponse actuelle à la MVE</vt:lpstr>
      <vt:lpstr>Principaux constats </vt:lpstr>
      <vt:lpstr>Pays affectés</vt:lpstr>
      <vt:lpstr>Pays affectés</vt:lpstr>
      <vt:lpstr>Effet sur l’Afrique de l’Ouest et le continent</vt:lpstr>
      <vt:lpstr>Vulnérabilité des systèmes de santé</vt:lpstr>
      <vt:lpstr>Le rôle des perceptions</vt:lpstr>
      <vt:lpstr>Quelques Recommandations de politiques</vt:lpstr>
      <vt:lpstr>Epidémiologique</vt:lpstr>
      <vt:lpstr>Economique</vt:lpstr>
      <vt:lpstr>Social</vt:lpstr>
      <vt:lpstr>Intangibles</vt:lpstr>
      <vt:lpstr>Slide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 Economique et Sociale en Afrique de l’Ouest en 2012- 2013 et Perspectives pour 2014</dc:title>
  <dc:creator>DataBase Manager</dc:creator>
  <cp:lastModifiedBy>Dimitri Sanga</cp:lastModifiedBy>
  <cp:revision>408</cp:revision>
  <dcterms:created xsi:type="dcterms:W3CDTF">2014-02-06T16:11:16Z</dcterms:created>
  <dcterms:modified xsi:type="dcterms:W3CDTF">2014-12-14T15:57:04Z</dcterms:modified>
</cp:coreProperties>
</file>