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52" r:id="rId1"/>
    <p:sldMasterId id="2147483669" r:id="rId2"/>
  </p:sldMasterIdLst>
  <p:notesMasterIdLst>
    <p:notesMasterId r:id="rId27"/>
  </p:notesMasterIdLst>
  <p:handoutMasterIdLst>
    <p:handoutMasterId r:id="rId28"/>
  </p:handoutMasterIdLst>
  <p:sldIdLst>
    <p:sldId id="304" r:id="rId3"/>
    <p:sldId id="321" r:id="rId4"/>
    <p:sldId id="322" r:id="rId5"/>
    <p:sldId id="325" r:id="rId6"/>
    <p:sldId id="330" r:id="rId7"/>
    <p:sldId id="327" r:id="rId8"/>
    <p:sldId id="331" r:id="rId9"/>
    <p:sldId id="348" r:id="rId10"/>
    <p:sldId id="332" r:id="rId11"/>
    <p:sldId id="333" r:id="rId12"/>
    <p:sldId id="349" r:id="rId13"/>
    <p:sldId id="350" r:id="rId14"/>
    <p:sldId id="337" r:id="rId15"/>
    <p:sldId id="336" r:id="rId16"/>
    <p:sldId id="340" r:id="rId17"/>
    <p:sldId id="341" r:id="rId18"/>
    <p:sldId id="342" r:id="rId19"/>
    <p:sldId id="343" r:id="rId20"/>
    <p:sldId id="338" r:id="rId21"/>
    <p:sldId id="339" r:id="rId22"/>
    <p:sldId id="344" r:id="rId23"/>
    <p:sldId id="345" r:id="rId24"/>
    <p:sldId id="347" r:id="rId25"/>
    <p:sldId id="324" r:id="rId26"/>
  </p:sldIdLst>
  <p:sldSz cx="9144000" cy="6858000" type="screen4x3"/>
  <p:notesSz cx="6881813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llowe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A4A"/>
    <a:srgbClr val="3366CC"/>
    <a:srgbClr val="0066CC"/>
    <a:srgbClr val="0064FF"/>
    <a:srgbClr val="40B0FF"/>
    <a:srgbClr val="0000FF"/>
    <a:srgbClr val="0070C0"/>
    <a:srgbClr val="4B92DB"/>
    <a:srgbClr val="FFC000"/>
    <a:srgbClr val="00646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4107" autoAdjust="0"/>
    <p:restoredTop sz="94598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88" y="-96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345CE52-F26A-467C-98FE-088B1AA941D0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2D9FD02-8DDA-438F-BBF9-AA47850D602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4356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CE0EF01-ABD5-4E8F-B061-63E0D0523EE8}" type="datetimeFigureOut">
              <a:rPr lang="fr-FR" smtClean="0"/>
              <a:pPr/>
              <a:t>12/12/2014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902EB-3126-4422-AD75-500C749C60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83349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_EbolaReport_TitleP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/>
          <p:cNvSpPr>
            <a:spLocks noGrp="1"/>
          </p:cNvSpPr>
          <p:nvPr>
            <p:ph sz="quarter" idx="10"/>
          </p:nvPr>
        </p:nvSpPr>
        <p:spPr>
          <a:xfrm>
            <a:off x="285721" y="1371601"/>
            <a:ext cx="8572530" cy="4629150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SzPct val="150000"/>
              <a:buFont typeface="Arial" pitchFamily="34" charset="0"/>
              <a:buChar char="•"/>
              <a:defRPr b="1" i="0" baseline="0">
                <a:latin typeface="Garamond" pitchFamily="18" charset="0"/>
                <a:cs typeface="Times New Roman" pitchFamily="18" charset="0"/>
              </a:defRPr>
            </a:lvl1pPr>
            <a:lvl2pPr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Ø"/>
              <a:defRPr b="1" i="0" baseline="0">
                <a:latin typeface="Garamond" pitchFamily="18" charset="0"/>
                <a:cs typeface="Times New Roman" pitchFamily="18" charset="0"/>
              </a:defRPr>
            </a:lvl2pPr>
            <a:lvl3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 b="1" i="0" baseline="0">
                <a:latin typeface="Garamond" pitchFamily="18" charset="0"/>
                <a:cs typeface="Times New Roman" pitchFamily="18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b="1" i="0" baseline="0">
                <a:latin typeface="Garamond" pitchFamily="18" charset="0"/>
                <a:cs typeface="Times New Roman" pitchFamily="18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b="1" i="0" baseline="0">
                <a:latin typeface="Garamond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0"/>
            <a:ext cx="9144000" cy="914424"/>
          </a:xfrm>
          <a:prstGeom prst="rect">
            <a:avLst/>
          </a:prstGeom>
          <a:solidFill>
            <a:srgbClr val="4A4A4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85720" y="-24"/>
            <a:ext cx="8572560" cy="838224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4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En-</a:t>
            </a:r>
            <a:r>
              <a:rPr lang="en-US" noProof="0" dirty="0" err="1" smtClean="0"/>
              <a:t>tête</a:t>
            </a:r>
            <a:r>
              <a:rPr lang="en-US" noProof="0" dirty="0" smtClean="0"/>
              <a:t> de la </a:t>
            </a:r>
            <a:r>
              <a:rPr lang="en-US" noProof="0" dirty="0" err="1" smtClean="0"/>
              <a:t>diapositive</a:t>
            </a:r>
            <a:endParaRPr lang="en-US" noProof="0" dirty="0"/>
          </a:p>
        </p:txBody>
      </p:sp>
      <p:pic>
        <p:nvPicPr>
          <p:cNvPr id="3" name="Picture 2" descr="ENG_EbolaReport_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6595"/>
            <a:ext cx="9144000" cy="499872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2133600" cy="365125"/>
          </a:xfrm>
        </p:spPr>
        <p:txBody>
          <a:bodyPr/>
          <a:lstStyle>
            <a:lvl1pPr>
              <a:defRPr sz="1000" b="1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FAD120D-4140-46FD-966A-071A497F622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E3B-98CB-4BB2-B254-DDD4C40E47C9}" type="datetime1">
              <a:rPr lang="fr-FR" smtClean="0"/>
              <a:pPr/>
              <a:t>12/12/2014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A95A-9D20-477A-98DF-848A4F46F270}" type="datetimeFigureOut">
              <a:rPr lang="fr-FR" smtClean="0"/>
              <a:pPr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42A-54E8-4B2A-BBDB-6967B0CBE76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7075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11074-F07C-4D17-9F86-03B1CE426684}" type="datetime1">
              <a:rPr lang="fr-FR" smtClean="0"/>
              <a:pPr/>
              <a:t>12/12/2014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66E23-1596-4C0A-B0CD-889CC1D7D3D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C4E3B-98CB-4BB2-B254-DDD4C40E47C9}" type="datetime1">
              <a:rPr lang="fr-FR" smtClean="0"/>
              <a:pPr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120D-4140-46FD-966A-071A497F622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4" r:id="rId3"/>
    <p:sldLayoutId id="214748367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ca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4294967295"/>
          </p:nvPr>
        </p:nvSpPr>
        <p:spPr>
          <a:xfrm>
            <a:off x="3429000" y="4343400"/>
            <a:ext cx="2667000" cy="4572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819400"/>
            <a:ext cx="8572560" cy="10668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Current Epidemiological Situation and Response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-24"/>
            <a:ext cx="8572560" cy="685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epidemiological situation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050" name="Picture 2" descr="D:\SRO-WA\ECA EVD Study\PPT\figure2_E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of the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3074" name="Picture 2" descr="D:\SRO-WA\ECA EVD Study\PPT\figure4_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819400"/>
            <a:ext cx="8572560" cy="10668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Key Findings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8392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EVD is not the biggest killer as compared to past and current diseases (malaria, tuberculosis, HIV/AIDS)</a:t>
            </a:r>
          </a:p>
          <a:p>
            <a:r>
              <a:rPr lang="en-US" dirty="0" smtClean="0"/>
              <a:t>Beyond the death toll, the EVD has far reaching economic and social impacts in affected countries</a:t>
            </a:r>
          </a:p>
          <a:p>
            <a:r>
              <a:rPr lang="en-US" dirty="0" smtClean="0"/>
              <a:t>Economic impacts:</a:t>
            </a:r>
          </a:p>
          <a:p>
            <a:pPr lvl="1"/>
            <a:r>
              <a:rPr lang="en-US" dirty="0" smtClean="0"/>
              <a:t>Economic activities record a decline (agriculture, mining, trade, services etc.)</a:t>
            </a:r>
          </a:p>
          <a:p>
            <a:pPr lvl="1"/>
            <a:r>
              <a:rPr lang="en-US" dirty="0" smtClean="0"/>
              <a:t>Public Finance: lowered revenues and increased expenditures</a:t>
            </a:r>
          </a:p>
          <a:p>
            <a:pPr lvl="1"/>
            <a:r>
              <a:rPr lang="en-US" dirty="0" smtClean="0"/>
              <a:t>Fiscal deficits</a:t>
            </a:r>
          </a:p>
          <a:p>
            <a:pPr lvl="1"/>
            <a:r>
              <a:rPr lang="en-US" dirty="0" smtClean="0"/>
              <a:t>Decrease in labor supply and productivity</a:t>
            </a:r>
          </a:p>
          <a:p>
            <a:pPr lvl="1"/>
            <a:r>
              <a:rPr lang="en-US" dirty="0" smtClean="0"/>
              <a:t>Inflationary pressure </a:t>
            </a:r>
          </a:p>
          <a:p>
            <a:pPr lvl="1"/>
            <a:r>
              <a:rPr lang="en-US" dirty="0" smtClean="0"/>
              <a:t>Etc.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Affected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839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Social impacts:</a:t>
            </a:r>
          </a:p>
          <a:p>
            <a:pPr lvl="1"/>
            <a:r>
              <a:rPr lang="en-US" dirty="0" smtClean="0"/>
              <a:t>Rise in morbidities and mortalities of diseases NOT related to Ebola</a:t>
            </a:r>
          </a:p>
          <a:p>
            <a:pPr lvl="1"/>
            <a:r>
              <a:rPr lang="en-US" dirty="0" smtClean="0"/>
              <a:t>Educational systems have shot-down </a:t>
            </a:r>
          </a:p>
          <a:p>
            <a:pPr lvl="1"/>
            <a:r>
              <a:rPr lang="en-US" dirty="0" smtClean="0"/>
              <a:t>A rise in unemployment and commercial closures</a:t>
            </a:r>
          </a:p>
          <a:p>
            <a:pPr lvl="1"/>
            <a:r>
              <a:rPr lang="en-US" dirty="0" smtClean="0"/>
              <a:t>Some population segments are more affected: rural populations, health workers, women, and children</a:t>
            </a:r>
          </a:p>
          <a:p>
            <a:pPr lvl="1"/>
            <a:r>
              <a:rPr lang="en-US" dirty="0" smtClean="0"/>
              <a:t>Stigma is growing inside the countries and those saving lives are the most affected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Affected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572560" cy="914424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sz="3600" dirty="0" smtClean="0"/>
              <a:t>Effect on West Africa and the continent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63246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Garamond" pitchFamily="18" charset="0"/>
              </a:rPr>
              <a:t>ECA simulations based on country data</a:t>
            </a:r>
            <a:endParaRPr lang="en-US" sz="1200" b="1" dirty="0">
              <a:latin typeface="Garamond" pitchFamily="18" charset="0"/>
            </a:endParaRPr>
          </a:p>
        </p:txBody>
      </p:sp>
      <p:pic>
        <p:nvPicPr>
          <p:cNvPr id="4098" name="Picture 2" descr="D:\SRO-WA\ECA EVD Study\PPT\fig7_new_E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839200" cy="5410200"/>
          </a:xfrm>
        </p:spPr>
        <p:txBody>
          <a:bodyPr>
            <a:normAutofit/>
          </a:bodyPr>
          <a:lstStyle/>
          <a:p>
            <a:r>
              <a:rPr lang="en-GB" dirty="0" smtClean="0"/>
              <a:t>Low capacity to react and manage outbreaks</a:t>
            </a:r>
          </a:p>
          <a:p>
            <a:r>
              <a:rPr lang="en-GB" dirty="0" smtClean="0"/>
              <a:t>Limited knowledge of health personnel</a:t>
            </a:r>
          </a:p>
          <a:p>
            <a:r>
              <a:rPr lang="en-GB" dirty="0" smtClean="0"/>
              <a:t>Health systems’ low ranking among government priorities</a:t>
            </a:r>
          </a:p>
          <a:p>
            <a:r>
              <a:rPr lang="en-GB" dirty="0" smtClean="0"/>
              <a:t>Common characteristics:</a:t>
            </a:r>
          </a:p>
          <a:p>
            <a:pPr lvl="1"/>
            <a:r>
              <a:rPr lang="en-GB" dirty="0" smtClean="0"/>
              <a:t>Under-</a:t>
            </a:r>
            <a:r>
              <a:rPr lang="en-GB" dirty="0" err="1" smtClean="0"/>
              <a:t>infrastructured</a:t>
            </a:r>
            <a:endParaRPr lang="en-GB" dirty="0" smtClean="0"/>
          </a:p>
          <a:p>
            <a:pPr lvl="1"/>
            <a:r>
              <a:rPr lang="en-GB" dirty="0" smtClean="0"/>
              <a:t>Under-staffed</a:t>
            </a:r>
          </a:p>
          <a:p>
            <a:pPr lvl="1"/>
            <a:r>
              <a:rPr lang="en-GB" dirty="0" smtClean="0"/>
              <a:t>Under-resourced</a:t>
            </a:r>
          </a:p>
          <a:p>
            <a:pPr lvl="1"/>
            <a:r>
              <a:rPr lang="en-GB" dirty="0" smtClean="0"/>
              <a:t>Under-integrated (within the country and region-wide)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of health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8392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Fear factor and related panic (hysteria) for a disease that has no cure:</a:t>
            </a:r>
          </a:p>
          <a:p>
            <a:pPr lvl="1"/>
            <a:r>
              <a:rPr lang="en-US" dirty="0" smtClean="0"/>
              <a:t>Main channel through which the EVD affects the economy</a:t>
            </a:r>
          </a:p>
          <a:p>
            <a:pPr lvl="1"/>
            <a:r>
              <a:rPr lang="en-US" dirty="0" smtClean="0"/>
              <a:t>Refuels some assumptions on the assessment of EVD impacts</a:t>
            </a:r>
          </a:p>
          <a:p>
            <a:r>
              <a:rPr lang="en-US" dirty="0" smtClean="0"/>
              <a:t>Perceptions and stigma fuel the impacts of the disease: </a:t>
            </a:r>
          </a:p>
          <a:p>
            <a:pPr lvl="1"/>
            <a:r>
              <a:rPr lang="en-US" dirty="0" smtClean="0"/>
              <a:t>Borders closures and cancellation of flights</a:t>
            </a:r>
          </a:p>
          <a:p>
            <a:pPr lvl="1"/>
            <a:r>
              <a:rPr lang="en-US" dirty="0" smtClean="0"/>
              <a:t>Cancellation of travels even to countries far away from the epicenter</a:t>
            </a:r>
          </a:p>
          <a:p>
            <a:pPr lvl="1"/>
            <a:r>
              <a:rPr lang="en-US" dirty="0" smtClean="0"/>
              <a:t> Delayed or cancellation of investments</a:t>
            </a:r>
          </a:p>
          <a:p>
            <a:r>
              <a:rPr lang="en-US" dirty="0" smtClean="0"/>
              <a:t>Effective communication:</a:t>
            </a:r>
          </a:p>
          <a:p>
            <a:pPr lvl="1"/>
            <a:r>
              <a:rPr lang="en-US" dirty="0" smtClean="0"/>
              <a:t>Reduce the impacts on affected and non-affected countries</a:t>
            </a:r>
          </a:p>
          <a:p>
            <a:pPr lvl="1"/>
            <a:r>
              <a:rPr lang="en-US" dirty="0" smtClean="0"/>
              <a:t>Efforts can be concentrated on combating the outbreak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perceptions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819400"/>
            <a:ext cx="8572560" cy="10668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Some Policy Recommendations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8392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Background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Conceptual Framework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Current Epidemiological Situation and Response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Some Key Findings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Some Policy Recommendations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Content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915400" cy="5257800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Strengthening African health systems (EVD and other diseases)</a:t>
            </a:r>
          </a:p>
          <a:p>
            <a:r>
              <a:rPr lang="en-GB" dirty="0" smtClean="0"/>
              <a:t>Financing strategies (incl. domestic) for the health sector in general</a:t>
            </a:r>
            <a:endParaRPr lang="en-US" dirty="0" smtClean="0"/>
          </a:p>
          <a:p>
            <a:r>
              <a:rPr lang="en-GB" dirty="0" smtClean="0"/>
              <a:t>Develop or strengthen systems for tracking morbidity in the population in real time</a:t>
            </a:r>
          </a:p>
          <a:p>
            <a:r>
              <a:rPr lang="en-GB" dirty="0" smtClean="0"/>
              <a:t>Strengthening civil CRVS in affected and non-affected countries to inform the prevention and combat against outbreaks</a:t>
            </a:r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44162" y="957649"/>
            <a:ext cx="8839200" cy="5638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Reinforce border health checks rather than shut down borders given the economic impacts  </a:t>
            </a:r>
          </a:p>
          <a:p>
            <a:pPr lvl="0"/>
            <a:r>
              <a:rPr lang="en-GB" dirty="0" smtClean="0"/>
              <a:t>G-L-S and their partners: engage in food aid efforts and emergency safety nets to address acute food shortages</a:t>
            </a:r>
          </a:p>
          <a:p>
            <a:r>
              <a:rPr lang="en-GB" dirty="0" smtClean="0"/>
              <a:t>G-L-S: provide special incentive packages to their farmers to help re-launch their agricultural sectors</a:t>
            </a:r>
            <a:endParaRPr lang="en-US" dirty="0" smtClean="0"/>
          </a:p>
          <a:p>
            <a:r>
              <a:rPr lang="en-GB" dirty="0" smtClean="0"/>
              <a:t>Bilateral and multilateral creditors: seriously consider cancelling G-L-S’ external debts</a:t>
            </a:r>
            <a:endParaRPr lang="en-US" dirty="0" smtClean="0"/>
          </a:p>
          <a:p>
            <a:r>
              <a:rPr lang="en-GB" dirty="0" smtClean="0"/>
              <a:t>G-L-S: recovery contingency plans for quickly reviving their economies (revise their MT and possibly LT national development plans)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6200" y="914400"/>
            <a:ext cx="8991600" cy="5638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 smtClean="0"/>
              <a:t>African countries: decentralizing their health services in order to enhance health response capacity locally</a:t>
            </a:r>
          </a:p>
          <a:p>
            <a:pPr lvl="0"/>
            <a:r>
              <a:rPr lang="en-US" dirty="0" smtClean="0"/>
              <a:t>Social responses should not focus just on individuals directly infected by the virus, but should also consider those indirectly affected</a:t>
            </a:r>
          </a:p>
          <a:p>
            <a:r>
              <a:rPr lang="en-GB" dirty="0" smtClean="0"/>
              <a:t>Social protection and targeted safety nets should address groups that are disproportionally impacted by the outbreak</a:t>
            </a:r>
          </a:p>
          <a:p>
            <a:pPr lvl="0"/>
            <a:r>
              <a:rPr lang="en-GB" dirty="0" smtClean="0"/>
              <a:t>Ensure that children return to school and that the educational outcomes hurt by EVD are brought back to prior levels</a:t>
            </a:r>
            <a:endParaRPr lang="en-US" dirty="0" smtClean="0"/>
          </a:p>
          <a:p>
            <a:r>
              <a:rPr lang="en-GB" dirty="0" smtClean="0"/>
              <a:t>Expand economic opportunities for women:</a:t>
            </a:r>
          </a:p>
          <a:p>
            <a:pPr lvl="1"/>
            <a:r>
              <a:rPr lang="en-GB" sz="2100" dirty="0" smtClean="0"/>
              <a:t>Recognizing and compensating women for the unpaid care work they do</a:t>
            </a:r>
          </a:p>
          <a:p>
            <a:pPr lvl="1"/>
            <a:r>
              <a:rPr lang="en-GB" sz="2100" dirty="0" smtClean="0"/>
              <a:t>Providing gender-responsive support services</a:t>
            </a:r>
            <a:endParaRPr lang="en-US" sz="21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6200" y="990600"/>
            <a:ext cx="8991600" cy="54102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AUC, </a:t>
            </a:r>
            <a:r>
              <a:rPr lang="en-GB" dirty="0" err="1" smtClean="0"/>
              <a:t>AfDB</a:t>
            </a:r>
            <a:r>
              <a:rPr lang="en-GB" dirty="0" smtClean="0"/>
              <a:t> and ECA: to present more accurate data and information on the disease and its impacts</a:t>
            </a:r>
          </a:p>
          <a:p>
            <a:pPr lvl="0"/>
            <a:r>
              <a:rPr lang="en-GB" dirty="0" smtClean="0"/>
              <a:t>African media: to provide accurate and fact-based accounts on EVD</a:t>
            </a:r>
          </a:p>
          <a:p>
            <a:pPr lvl="0"/>
            <a:r>
              <a:rPr lang="en-GB" dirty="0" smtClean="0"/>
              <a:t>AUC, </a:t>
            </a:r>
            <a:r>
              <a:rPr lang="en-GB" dirty="0" err="1" smtClean="0"/>
              <a:t>AfDB</a:t>
            </a:r>
            <a:r>
              <a:rPr lang="en-GB" dirty="0" smtClean="0"/>
              <a:t>, ECA: to prepare a joint, more detailed analysis of the socio-economic, political and cultural impacts of EVD when the crisis is contained</a:t>
            </a:r>
          </a:p>
          <a:p>
            <a:pPr lvl="0"/>
            <a:r>
              <a:rPr lang="en-GB" dirty="0" smtClean="0"/>
              <a:t>African leaders should ensure effective implementation of the decisions of the emergency session of the AU Executive Council:</a:t>
            </a:r>
          </a:p>
          <a:p>
            <a:pPr lvl="1"/>
            <a:r>
              <a:rPr lang="en-GB" sz="2400" dirty="0" smtClean="0"/>
              <a:t>Solidarity with affected countries</a:t>
            </a:r>
          </a:p>
          <a:p>
            <a:pPr lvl="1"/>
            <a:r>
              <a:rPr lang="en-GB" sz="2400" dirty="0" smtClean="0"/>
              <a:t>Breaking the stigmatization and isolation of the countries</a:t>
            </a:r>
          </a:p>
          <a:p>
            <a:pPr lvl="1"/>
            <a:r>
              <a:rPr lang="en-GB" sz="2400" dirty="0" smtClean="0"/>
              <a:t>Strengthening their resilience 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Intangibles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609600" y="1600200"/>
            <a:ext cx="8218488" cy="450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algn="ctr" eaLnBrk="0" hangingPunct="0">
              <a:lnSpc>
                <a:spcPts val="9600"/>
              </a:lnSpc>
              <a:defRPr/>
            </a:pPr>
            <a:r>
              <a:rPr lang="en-US" sz="1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Download the report</a:t>
            </a:r>
            <a:endParaRPr lang="en-US" sz="1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algn="ctr" eaLnBrk="0" hangingPunct="0">
              <a:lnSpc>
                <a:spcPts val="9600"/>
              </a:lnSpc>
              <a:defRPr/>
            </a:pPr>
            <a:endParaRPr lang="en-US" sz="1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371600" y="5257800"/>
            <a:ext cx="7037388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en-US" sz="1200" b="1" dirty="0" smtClean="0">
              <a:latin typeface="Garamond" pitchFamily="18" charset="0"/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fr-CA" b="1" dirty="0" smtClean="0">
                <a:latin typeface="Garamond" pitchFamily="18" charset="0"/>
                <a:hlinkClick r:id="rId2"/>
              </a:rPr>
              <a:t>http</a:t>
            </a:r>
            <a:r>
              <a:rPr lang="fr-CA" b="1" dirty="0">
                <a:latin typeface="Garamond" pitchFamily="18" charset="0"/>
                <a:hlinkClick r:id="rId2"/>
              </a:rPr>
              <a:t>://</a:t>
            </a:r>
            <a:r>
              <a:rPr lang="fr-CA" b="1" dirty="0" smtClean="0">
                <a:latin typeface="Garamond" pitchFamily="18" charset="0"/>
                <a:hlinkClick r:id="rId2"/>
              </a:rPr>
              <a:t>www.uneca.org</a:t>
            </a:r>
            <a:r>
              <a:rPr lang="fr-CA" b="1" dirty="0" smtClean="0">
                <a:latin typeface="Garamond" pitchFamily="18" charset="0"/>
              </a:rPr>
              <a:t>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fr-CA" b="1" dirty="0" err="1" smtClean="0">
                <a:latin typeface="Garamond" pitchFamily="18" charset="0"/>
              </a:rPr>
              <a:t>Follow</a:t>
            </a:r>
            <a:r>
              <a:rPr lang="fr-CA" b="1" dirty="0" smtClean="0">
                <a:latin typeface="Garamond" pitchFamily="18" charset="0"/>
              </a:rPr>
              <a:t> the discussions: </a:t>
            </a:r>
            <a:r>
              <a:rPr lang="fr-CA" b="1" dirty="0" err="1" smtClean="0">
                <a:latin typeface="Garamond" pitchFamily="18" charset="0"/>
              </a:rPr>
              <a:t>ECA_Official</a:t>
            </a:r>
            <a:r>
              <a:rPr lang="fr-CA" b="1" dirty="0" smtClean="0">
                <a:latin typeface="Garamond" pitchFamily="18" charset="0"/>
              </a:rPr>
              <a:t> #</a:t>
            </a:r>
            <a:r>
              <a:rPr lang="fr-CA" b="1" dirty="0" err="1" smtClean="0">
                <a:latin typeface="Garamond" pitchFamily="18" charset="0"/>
              </a:rPr>
              <a:t>EbolaImpact</a:t>
            </a:r>
            <a:endParaRPr lang="fr-CA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0"/>
            <a:ext cx="8572560" cy="838224"/>
          </a:xfrm>
        </p:spPr>
        <p:txBody>
          <a:bodyPr/>
          <a:lstStyle/>
          <a:p>
            <a:r>
              <a:rPr lang="fr-CA" dirty="0" smtClean="0">
                <a:solidFill>
                  <a:schemeClr val="tx1"/>
                </a:solidFill>
              </a:rPr>
              <a:t>Background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63828"/>
            <a:ext cx="8839200" cy="5436972"/>
          </a:xfrm>
        </p:spPr>
        <p:txBody>
          <a:bodyPr>
            <a:normAutofit/>
          </a:bodyPr>
          <a:lstStyle/>
          <a:p>
            <a:r>
              <a:rPr lang="en-US" dirty="0" smtClean="0"/>
              <a:t>Worst outbreak since the disease was diagnosed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Geographical coverage and duration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Number of people affected</a:t>
            </a:r>
          </a:p>
          <a:p>
            <a:r>
              <a:rPr lang="en-US" dirty="0" smtClean="0"/>
              <a:t>Death toll and effect on the bereaved </a:t>
            </a:r>
          </a:p>
          <a:p>
            <a:r>
              <a:rPr lang="en-US" dirty="0" smtClean="0"/>
              <a:t>Economic and social implications on affected countries, the region, and the continent</a:t>
            </a:r>
          </a:p>
          <a:p>
            <a:r>
              <a:rPr lang="en-US" dirty="0" smtClean="0"/>
              <a:t> Impacts through two main channels:</a:t>
            </a:r>
          </a:p>
          <a:p>
            <a:pPr lvl="1"/>
            <a:r>
              <a:rPr lang="en-US" dirty="0" smtClean="0"/>
              <a:t>H&amp;F resources for the health and humanitarian response</a:t>
            </a:r>
          </a:p>
          <a:p>
            <a:pPr lvl="1"/>
            <a:r>
              <a:rPr lang="en-US" dirty="0" smtClean="0"/>
              <a:t>Adverse effect (panic and hysteria)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worst EVD outbreak!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839200" cy="5334000"/>
          </a:xfrm>
        </p:spPr>
        <p:txBody>
          <a:bodyPr/>
          <a:lstStyle/>
          <a:p>
            <a:r>
              <a:rPr lang="en-US" dirty="0" smtClean="0"/>
              <a:t>Several attempts to quantify the impacts</a:t>
            </a:r>
          </a:p>
          <a:p>
            <a:pPr lvl="1"/>
            <a:r>
              <a:rPr lang="en-US" dirty="0" smtClean="0"/>
              <a:t>On affected countries: well documented</a:t>
            </a:r>
          </a:p>
          <a:p>
            <a:pPr lvl="1"/>
            <a:r>
              <a:rPr lang="en-US" dirty="0" smtClean="0"/>
              <a:t>Less focus on West Africa and the continent</a:t>
            </a:r>
          </a:p>
          <a:p>
            <a:r>
              <a:rPr lang="en-US" dirty="0" smtClean="0"/>
              <a:t>Most projections on EVD impacts:</a:t>
            </a:r>
          </a:p>
          <a:p>
            <a:pPr lvl="1"/>
            <a:r>
              <a:rPr lang="en-US" dirty="0" smtClean="0"/>
              <a:t>Scattered data and uncertainty about the future epidemiologic path</a:t>
            </a:r>
          </a:p>
          <a:p>
            <a:pPr lvl="1"/>
            <a:r>
              <a:rPr lang="en-US" dirty="0" smtClean="0"/>
              <a:t>Strong assumption that the epidemic is likely to spread </a:t>
            </a:r>
          </a:p>
          <a:p>
            <a:pPr lvl="1"/>
            <a:r>
              <a:rPr lang="en-US" dirty="0" smtClean="0"/>
              <a:t>Do not take into account the ongoing commendable response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magnitude of the impacts?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The need for an ECA assessment!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1447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b="1" dirty="0" smtClean="0">
                <a:latin typeface="Garamond" pitchFamily="18" charset="0"/>
              </a:rPr>
              <a:t>Meaningful full assessment can only be done once the outbreak is contained</a:t>
            </a:r>
          </a:p>
          <a:p>
            <a:pPr lvl="0"/>
            <a:r>
              <a:rPr lang="en-US" sz="2800" b="1" dirty="0" smtClean="0">
                <a:latin typeface="Garamond" pitchFamily="18" charset="0"/>
              </a:rPr>
              <a:t>The current ECA assessment is expected to</a:t>
            </a:r>
          </a:p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3810000"/>
            <a:ext cx="4267200" cy="2819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</a:rPr>
              <a:t>Contribute to the dissemination of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Garamond" pitchFamily="18" charset="0"/>
              </a:rPr>
              <a:t>country-based primary information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</a:rPr>
              <a:t>on the epidemic and its implications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</a:rPr>
              <a:t>Support ongoing economic and social planning efforts that accompany the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Garamond" pitchFamily="18" charset="0"/>
              </a:rPr>
              <a:t>current health response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260757" y="2743200"/>
            <a:ext cx="2817339" cy="38862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</a:rPr>
              <a:t>Contribute to the preparation of countries’ policy responses for the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Garamond" pitchFamily="18" charset="0"/>
              </a:rPr>
              <a:t>post epidemic recovery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066800" y="2438400"/>
            <a:ext cx="2057400" cy="130157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Garamond" pitchFamily="18" charset="0"/>
              </a:rPr>
              <a:t>Short term</a:t>
            </a:r>
            <a:endParaRPr lang="en-US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629664" y="4114800"/>
            <a:ext cx="1606543" cy="16764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Garamond" pitchFamily="18" charset="0"/>
              </a:rPr>
              <a:t>Medium and long term</a:t>
            </a:r>
            <a:endParaRPr lang="en-US" b="1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0"/>
            <a:ext cx="8572560" cy="83822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Conceptual Framework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026" name="Picture 2" descr="D:\SRO-WA\ECA EVD Study\PPT\figure1_E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839200" cy="5334000"/>
          </a:xfrm>
        </p:spPr>
        <p:txBody>
          <a:bodyPr>
            <a:normAutofit/>
          </a:bodyPr>
          <a:lstStyle/>
          <a:p>
            <a:r>
              <a:rPr lang="en-GB" dirty="0" smtClean="0"/>
              <a:t>Descriptive quantitative and qualitative analysis based on primary and secondary data collected in affected countries (ECA Task Team and ES)</a:t>
            </a:r>
          </a:p>
          <a:p>
            <a:r>
              <a:rPr lang="en-GB" dirty="0" smtClean="0"/>
              <a:t>Survey of non-affected countries to assess their preparedness to a possible EVD outbreak</a:t>
            </a:r>
          </a:p>
          <a:p>
            <a:r>
              <a:rPr lang="en-GB" dirty="0" smtClean="0"/>
              <a:t>WEFM: to model and analyse the escalating effects of the EVD on West Africa and Africa</a:t>
            </a:r>
          </a:p>
          <a:p>
            <a:r>
              <a:rPr lang="en-GB" dirty="0" smtClean="0"/>
              <a:t>Statistical</a:t>
            </a:r>
            <a:r>
              <a:rPr lang="en-CA" dirty="0" smtClean="0"/>
              <a:t> text mining: perception of the EVD in the world and the image of Africa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A_WA_BSR-AO template (DEFINITIVE) 27 01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TAMPLATE</Template>
  <TotalTime>3560</TotalTime>
  <Words>935</Words>
  <Application>Microsoft Macintosh PowerPoint</Application>
  <PresentationFormat>On-screen Show (4:3)</PresentationFormat>
  <Paragraphs>138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TAMPLATE</vt:lpstr>
      <vt:lpstr>ECA_WA_BSR-AO template (DEFINITIVE) 27 01 2014</vt:lpstr>
      <vt:lpstr>Slide 1</vt:lpstr>
      <vt:lpstr>Content</vt:lpstr>
      <vt:lpstr>Background</vt:lpstr>
      <vt:lpstr>The worst EVD outbreak!</vt:lpstr>
      <vt:lpstr>The magnitude of the impacts?</vt:lpstr>
      <vt:lpstr>The need for an ECA assessment!</vt:lpstr>
      <vt:lpstr>Conceptual Framework</vt:lpstr>
      <vt:lpstr>Conceptual framework</vt:lpstr>
      <vt:lpstr>Methodology</vt:lpstr>
      <vt:lpstr>Current Epidemiological Situation and Response</vt:lpstr>
      <vt:lpstr>Current epidemiological situation</vt:lpstr>
      <vt:lpstr>Scale of the response</vt:lpstr>
      <vt:lpstr>Key Findings</vt:lpstr>
      <vt:lpstr>Affected countries</vt:lpstr>
      <vt:lpstr>Affected countries</vt:lpstr>
      <vt:lpstr>Effect on West Africa and the continent</vt:lpstr>
      <vt:lpstr>Vulnerability of health systems</vt:lpstr>
      <vt:lpstr>The role of perceptions</vt:lpstr>
      <vt:lpstr>Some Policy Recommendations</vt:lpstr>
      <vt:lpstr>Epidemiological</vt:lpstr>
      <vt:lpstr>Economic</vt:lpstr>
      <vt:lpstr>Social</vt:lpstr>
      <vt:lpstr>Intangibles</vt:lpstr>
      <vt:lpstr>Slide 24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Situation Economique et Sociale en Afrique de l’Ouest en 2012- 2013 et Perspectives pour 2014</dc:title>
  <dc:creator>DataBase Manager</dc:creator>
  <cp:lastModifiedBy>Dimitri Sanga</cp:lastModifiedBy>
  <cp:revision>359</cp:revision>
  <dcterms:created xsi:type="dcterms:W3CDTF">2014-02-06T16:11:16Z</dcterms:created>
  <dcterms:modified xsi:type="dcterms:W3CDTF">2014-12-12T18:20:24Z</dcterms:modified>
</cp:coreProperties>
</file>