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3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302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23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625E-F600-724F-9DA7-48C686E8D91A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4768-E26D-6C43-9C65-4C68BDEFF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625E-F600-724F-9DA7-48C686E8D91A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4768-E26D-6C43-9C65-4C68BDEFFC0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625E-F600-724F-9DA7-48C686E8D91A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4768-E26D-6C43-9C65-4C68BDEFFC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625E-F600-724F-9DA7-48C686E8D91A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4768-E26D-6C43-9C65-4C68BDEFFC0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625E-F600-724F-9DA7-48C686E8D91A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4768-E26D-6C43-9C65-4C68BDEFF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625E-F600-724F-9DA7-48C686E8D91A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4768-E26D-6C43-9C65-4C68BDEFF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625E-F600-724F-9DA7-48C686E8D91A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4768-E26D-6C43-9C65-4C68BDEFF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625E-F600-724F-9DA7-48C686E8D91A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625E-F600-724F-9DA7-48C686E8D91A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4768-E26D-6C43-9C65-4C68BDEFFC0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B72625E-F600-724F-9DA7-48C686E8D91A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154768-E26D-6C43-9C65-4C68BDEFFC0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533" r:id="rId3"/>
    <p:sldLayoutId id="2147484534" r:id="rId4"/>
    <p:sldLayoutId id="2147484535" r:id="rId5"/>
    <p:sldLayoutId id="2147484536" r:id="rId6"/>
    <p:sldLayoutId id="2147484537" r:id="rId7"/>
    <p:sldLayoutId id="2147484538" r:id="rId8"/>
    <p:sldLayoutId id="2147484539" r:id="rId9"/>
    <p:sldLayoutId id="2147484540" r:id="rId10"/>
    <p:sldLayoutId id="21474845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1201"/>
            <a:ext cx="7772400" cy="1780108"/>
          </a:xfrm>
        </p:spPr>
        <p:txBody>
          <a:bodyPr>
            <a:normAutofit/>
          </a:bodyPr>
          <a:lstStyle/>
          <a:p>
            <a:pPr lvl="0"/>
            <a:r>
              <a:rPr lang="en-GB" b="1" dirty="0">
                <a:latin typeface="Constantia" charset="0"/>
                <a:ea typeface="ＭＳ Ｐゴシック" charset="0"/>
                <a:cs typeface="Arial" charset="0"/>
              </a:rPr>
              <a:t>The Role of Data &amp; Statistics in SDG Financing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30501"/>
            <a:ext cx="6400800" cy="1212272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High level political dialogue on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development planning in Africa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Cairo , 10-12 July  2018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970" y="4122139"/>
            <a:ext cx="78277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Constantia" charset="0"/>
              </a:rPr>
              <a:t>Tinfissi</a:t>
            </a:r>
            <a:r>
              <a:rPr lang="en-US" b="1" dirty="0">
                <a:latin typeface="Constantia" charset="0"/>
              </a:rPr>
              <a:t> Joseph ILBOUDO</a:t>
            </a:r>
          </a:p>
          <a:p>
            <a:pPr algn="ctr"/>
            <a:r>
              <a:rPr lang="en-US" sz="1600" dirty="0">
                <a:latin typeface="Constantia" charset="0"/>
              </a:rPr>
              <a:t>Chief Statistical Development Section</a:t>
            </a:r>
          </a:p>
          <a:p>
            <a:pPr algn="ctr"/>
            <a:r>
              <a:rPr lang="en-US" sz="1600" dirty="0">
                <a:latin typeface="Constantia" charset="0"/>
              </a:rPr>
              <a:t>African Centre for Statistics, Economic Commission for Africa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798430" y="3977408"/>
            <a:ext cx="1420098" cy="0"/>
          </a:xfrm>
          <a:prstGeom prst="line">
            <a:avLst/>
          </a:prstGeom>
          <a:ln w="381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5" y="5663711"/>
            <a:ext cx="1854112" cy="7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2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246" y="2400621"/>
            <a:ext cx="7025024" cy="512806"/>
          </a:xfrm>
        </p:spPr>
        <p:txBody>
          <a:bodyPr>
            <a:normAutofit/>
          </a:bodyPr>
          <a:lstStyle/>
          <a:p>
            <a:r>
              <a:rPr lang="en-GB" sz="2200" b="1" dirty="0">
                <a:latin typeface="Constantia" charset="0"/>
              </a:rPr>
              <a:t>Potential sources  of SDG Financing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032"/>
            <a:ext cx="8229600" cy="1252728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600" dirty="0">
                <a:latin typeface="Calibri" charset="0"/>
              </a:rPr>
              <a:t>3. Achieving the Sustainable </a:t>
            </a:r>
            <a:br>
              <a:rPr lang="en-US" sz="3600" dirty="0">
                <a:latin typeface="Calibri" charset="0"/>
              </a:rPr>
            </a:br>
            <a:r>
              <a:rPr lang="en-US" sz="3600" dirty="0">
                <a:latin typeface="Calibri" charset="0"/>
              </a:rPr>
              <a:t>Development Goals in the era of the AAAA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270" y="398495"/>
            <a:ext cx="1186629" cy="50897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t="46083" r="67192" b="21564"/>
          <a:stretch>
            <a:fillRect/>
          </a:stretch>
        </p:blipFill>
        <p:spPr bwMode="auto">
          <a:xfrm>
            <a:off x="686015" y="2941854"/>
            <a:ext cx="6934200" cy="354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068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8" y="2863273"/>
            <a:ext cx="7025024" cy="482901"/>
          </a:xfrm>
        </p:spPr>
        <p:txBody>
          <a:bodyPr>
            <a:normAutofit/>
          </a:bodyPr>
          <a:lstStyle/>
          <a:p>
            <a:pPr marL="0" indent="0">
              <a:buFont typeface="Wingdings 2" charset="0"/>
              <a:buNone/>
            </a:pPr>
            <a:r>
              <a:rPr lang="en-GB" b="1" dirty="0">
                <a:latin typeface="Constantia" charset="0"/>
              </a:rPr>
              <a:t>Example of instrument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032"/>
            <a:ext cx="8229600" cy="1252728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600" dirty="0">
                <a:latin typeface="Calibri" charset="0"/>
              </a:rPr>
              <a:t>3. Achieving the Sustainable </a:t>
            </a:r>
            <a:br>
              <a:rPr lang="en-US" sz="3600" dirty="0">
                <a:latin typeface="Calibri" charset="0"/>
              </a:rPr>
            </a:br>
            <a:r>
              <a:rPr lang="en-US" sz="3600" dirty="0">
                <a:latin typeface="Calibri" charset="0"/>
              </a:rPr>
              <a:t>Development Goals in the era of the AAAA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270" y="398495"/>
            <a:ext cx="1186629" cy="5089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2870" y="3600967"/>
            <a:ext cx="6623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GB" sz="2200" dirty="0">
                <a:solidFill>
                  <a:schemeClr val="accent1"/>
                </a:solidFill>
                <a:latin typeface="Constantia" charset="0"/>
              </a:rPr>
              <a:t>Development Finance Assessment (DFA) and Integrated National Financial Framework – developed by Asia Pacific Development Effectiveness Facility (AP-DEF) and UNDP (document is available)</a:t>
            </a:r>
          </a:p>
        </p:txBody>
      </p:sp>
    </p:spTree>
    <p:extLst>
      <p:ext uri="{BB962C8B-B14F-4D97-AF65-F5344CB8AC3E}">
        <p14:creationId xmlns:p14="http://schemas.microsoft.com/office/powerpoint/2010/main" val="19627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8" y="2863273"/>
            <a:ext cx="7025024" cy="3262890"/>
          </a:xfrm>
        </p:spPr>
        <p:txBody>
          <a:bodyPr>
            <a:normAutofit/>
          </a:bodyPr>
          <a:lstStyle/>
          <a:p>
            <a:pPr marL="0" indent="0">
              <a:buFont typeface="Wingdings 2" charset="0"/>
              <a:buNone/>
            </a:pPr>
            <a:r>
              <a:rPr lang="en-GB" b="1" dirty="0">
                <a:latin typeface="Constantia" charset="0"/>
              </a:rPr>
              <a:t>Data and Statistics which are </a:t>
            </a:r>
            <a:r>
              <a:rPr lang="en-GB" dirty="0">
                <a:solidFill>
                  <a:schemeClr val="accent1"/>
                </a:solidFill>
                <a:latin typeface="Constantia" charset="0"/>
              </a:rPr>
              <a:t>timely, accurate, high quality and well packaging of results</a:t>
            </a:r>
            <a:r>
              <a:rPr lang="en-GB" dirty="0">
                <a:latin typeface="Constantia" charset="0"/>
              </a:rPr>
              <a:t> could influence adequate financing to support implementation and monitoring of SDG to ensure tangible policy formulation.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032"/>
            <a:ext cx="8229600" cy="1252728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GB" sz="3600" dirty="0">
                <a:latin typeface="Calibri" charset="0"/>
              </a:rPr>
              <a:t>4. Role of Data and Statistics </a:t>
            </a:r>
            <a:br>
              <a:rPr lang="en-GB" sz="3600" dirty="0">
                <a:latin typeface="Calibri" charset="0"/>
              </a:rPr>
            </a:br>
            <a:r>
              <a:rPr lang="en-GB" sz="3600" dirty="0">
                <a:latin typeface="Calibri" charset="0"/>
              </a:rPr>
              <a:t>in SDGs Financing</a:t>
            </a:r>
            <a:endParaRPr lang="en-US" sz="3600" dirty="0">
              <a:latin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270" y="398495"/>
            <a:ext cx="1186629" cy="5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0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8" y="2678728"/>
            <a:ext cx="7025024" cy="490750"/>
          </a:xfrm>
        </p:spPr>
        <p:txBody>
          <a:bodyPr>
            <a:normAutofit/>
          </a:bodyPr>
          <a:lstStyle/>
          <a:p>
            <a:pPr marL="0" indent="0">
              <a:buFont typeface="Wingdings 2" charset="0"/>
              <a:buNone/>
            </a:pPr>
            <a:r>
              <a:rPr lang="en-GB" b="1" dirty="0">
                <a:latin typeface="Constantia" charset="0"/>
              </a:rPr>
              <a:t>Planners should: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032"/>
            <a:ext cx="8229600" cy="1252728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GB" sz="3600" dirty="0">
                <a:latin typeface="Calibri" charset="0"/>
              </a:rPr>
              <a:t>5. Key messages to African Planners</a:t>
            </a:r>
            <a:endParaRPr lang="en-US" sz="3600" dirty="0">
              <a:latin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270" y="398495"/>
            <a:ext cx="1186629" cy="5089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1826" y="3278882"/>
            <a:ext cx="66344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9613" lvl="1" indent="-3429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  <a:latin typeface="Constantia" charset="0"/>
              </a:rPr>
              <a:t>Advocate for national statistical development as the base for M&amp;E of NDP</a:t>
            </a:r>
            <a:endParaRPr lang="en-US" dirty="0">
              <a:solidFill>
                <a:schemeClr val="accent1"/>
              </a:solidFill>
              <a:latin typeface="Constantia" charset="0"/>
            </a:endParaRPr>
          </a:p>
          <a:p>
            <a:pPr marL="709613" lvl="1" indent="-3429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  <a:latin typeface="Constantia" charset="0"/>
              </a:rPr>
              <a:t>Mainstreaming NSDS into NDP </a:t>
            </a:r>
            <a:endParaRPr lang="en-US" dirty="0">
              <a:solidFill>
                <a:schemeClr val="accent1"/>
              </a:solidFill>
              <a:latin typeface="Constantia" charset="0"/>
            </a:endParaRPr>
          </a:p>
          <a:p>
            <a:pPr marL="709613" lvl="1" indent="-3429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  <a:latin typeface="Constantia" charset="0"/>
              </a:rPr>
              <a:t>Support resource mobilization for statistical production and use </a:t>
            </a:r>
            <a:endParaRPr lang="en-US" dirty="0">
              <a:solidFill>
                <a:schemeClr val="accent1"/>
              </a:solidFill>
              <a:latin typeface="Constantia" charset="0"/>
            </a:endParaRPr>
          </a:p>
          <a:p>
            <a:pPr marL="709613" lvl="1" indent="-3429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  <a:latin typeface="Constantia" charset="0"/>
              </a:rPr>
              <a:t>Continuously collaborate with National Statistical Systems to improve data production and use for planning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3712"/>
            <a:ext cx="7772400" cy="1780108"/>
          </a:xfrm>
        </p:spPr>
        <p:txBody>
          <a:bodyPr>
            <a:normAutofit/>
          </a:bodyPr>
          <a:lstStyle/>
          <a:p>
            <a:pPr lvl="0"/>
            <a:r>
              <a:rPr lang="en-GB" b="1" dirty="0">
                <a:latin typeface="Constantia" charset="0"/>
                <a:ea typeface="ＭＳ Ｐゴシック" charset="0"/>
                <a:cs typeface="Arial" charset="0"/>
              </a:rPr>
              <a:t>Thank you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970" y="3449092"/>
            <a:ext cx="78277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Constantia" charset="0"/>
              </a:rPr>
              <a:t>Tinfissi</a:t>
            </a:r>
            <a:r>
              <a:rPr lang="en-US" sz="2000" b="1" dirty="0">
                <a:latin typeface="Constantia" charset="0"/>
              </a:rPr>
              <a:t> Joseph ILBOUDO</a:t>
            </a:r>
          </a:p>
          <a:p>
            <a:pPr algn="ctr"/>
            <a:r>
              <a:rPr lang="en-US" sz="1600" dirty="0">
                <a:latin typeface="Constantia" charset="0"/>
              </a:rPr>
              <a:t>Chief Statistical Development Section</a:t>
            </a:r>
          </a:p>
          <a:p>
            <a:pPr algn="ctr"/>
            <a:r>
              <a:rPr lang="en-US" sz="1600" dirty="0">
                <a:latin typeface="Constantia" charset="0"/>
              </a:rPr>
              <a:t>African Centre for Statistics, Economic Commission for Africa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245652" y="3065541"/>
            <a:ext cx="2681191" cy="0"/>
          </a:xfrm>
          <a:prstGeom prst="line">
            <a:avLst/>
          </a:prstGeom>
          <a:ln w="381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5" y="5663711"/>
            <a:ext cx="1854112" cy="7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2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785897"/>
            <a:ext cx="7408333" cy="2724794"/>
          </a:xfrm>
        </p:spPr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lang="en-GB" dirty="0">
                <a:cs typeface="Candara body"/>
              </a:rPr>
              <a:t>Introduction</a:t>
            </a:r>
            <a:endParaRPr lang="en-US" dirty="0">
              <a:cs typeface="Candara body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GB" dirty="0">
                <a:cs typeface="Candara body"/>
              </a:rPr>
              <a:t>Status of SDGs Data in Africa</a:t>
            </a:r>
            <a:endParaRPr lang="en-US" dirty="0">
              <a:cs typeface="Candara body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dirty="0">
                <a:cs typeface="Candara body"/>
              </a:rPr>
              <a:t>Achieving the Sustainable Development Goals in the era of the AAAA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GB" dirty="0">
                <a:cs typeface="Candara body"/>
              </a:rPr>
              <a:t>Role of Data and Statistics in SDGs Financing</a:t>
            </a:r>
            <a:endParaRPr lang="en-US" dirty="0">
              <a:cs typeface="Candara body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GB" dirty="0">
                <a:cs typeface="Candara body"/>
              </a:rPr>
              <a:t>Key messages to African Planners</a:t>
            </a:r>
            <a:endParaRPr lang="en-US" sz="2000" dirty="0">
              <a:cs typeface="Candara body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Calibri" charset="0"/>
              </a:rPr>
              <a:t>Contents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270" y="398495"/>
            <a:ext cx="1186629" cy="5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3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863273"/>
            <a:ext cx="7408333" cy="3262890"/>
          </a:xfrm>
        </p:spPr>
        <p:txBody>
          <a:bodyPr/>
          <a:lstStyle/>
          <a:p>
            <a:r>
              <a:rPr lang="en-GB" dirty="0">
                <a:latin typeface="Constantia" charset="0"/>
              </a:rPr>
              <a:t>Investing in data for the full implementation of the Sustainable Development Goals</a:t>
            </a:r>
          </a:p>
          <a:p>
            <a:endParaRPr lang="en-GB" dirty="0">
              <a:latin typeface="Constantia" charset="0"/>
            </a:endParaRPr>
          </a:p>
          <a:p>
            <a:r>
              <a:rPr lang="en-GB" dirty="0">
                <a:latin typeface="Constantia" charset="0"/>
              </a:rPr>
              <a:t>Need for quality data to inform the 2030 Agenda for Sustainable Development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Calibri" charset="0"/>
              </a:rPr>
              <a:t>1. Introduction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270" y="398495"/>
            <a:ext cx="1186629" cy="5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8" y="2863273"/>
            <a:ext cx="7025024" cy="847336"/>
          </a:xfrm>
        </p:spPr>
        <p:txBody>
          <a:bodyPr>
            <a:normAutofit/>
          </a:bodyPr>
          <a:lstStyle/>
          <a:p>
            <a:r>
              <a:rPr lang="en-GB" dirty="0">
                <a:latin typeface="Constantia" charset="0"/>
              </a:rPr>
              <a:t>Producing data for the full implementation of the 2030 Agenda requires: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Calibri" charset="0"/>
              </a:rPr>
              <a:t>1. Introduction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270" y="398495"/>
            <a:ext cx="1186629" cy="5089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8531" y="3815144"/>
            <a:ext cx="6661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GB" sz="2200" dirty="0">
                <a:solidFill>
                  <a:schemeClr val="accent1"/>
                </a:solidFill>
                <a:latin typeface="Constantia" charset="0"/>
              </a:rPr>
              <a:t>Robust statistical legislations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>
                <a:solidFill>
                  <a:schemeClr val="accent1"/>
                </a:solidFill>
                <a:latin typeface="Constantia" charset="0"/>
              </a:rPr>
              <a:t>Effective coordination of all actors in the NSS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>
                <a:solidFill>
                  <a:schemeClr val="accent1"/>
                </a:solidFill>
                <a:latin typeface="Constantia" charset="0"/>
              </a:rPr>
              <a:t>Adequate resource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>
                <a:solidFill>
                  <a:schemeClr val="accent1"/>
                </a:solidFill>
                <a:latin typeface="Constantia" charset="0"/>
              </a:rPr>
              <a:t>Mainstreaming NSDS with SDGs orientation in the NDP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>
                <a:solidFill>
                  <a:schemeClr val="accent1"/>
                </a:solidFill>
                <a:latin typeface="Constantia" charset="0"/>
              </a:rPr>
              <a:t>Political will</a:t>
            </a:r>
            <a:endParaRPr lang="en-US" sz="2200" dirty="0">
              <a:solidFill>
                <a:schemeClr val="accent1"/>
              </a:solidFill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8" y="2863273"/>
            <a:ext cx="7025024" cy="736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>
                <a:latin typeface="Constantia" charset="0"/>
              </a:rPr>
              <a:t>Data gaps impacts optimal allocation of resources for SDGs implementation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598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charset="0"/>
              </a:rPr>
              <a:t>2. </a:t>
            </a:r>
            <a:r>
              <a:rPr lang="en-GB" dirty="0">
                <a:latin typeface="Calibri" charset="0"/>
              </a:rPr>
              <a:t>Status of SDGs Data in Africa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270" y="398495"/>
            <a:ext cx="1186629" cy="5089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4957" y="3772596"/>
            <a:ext cx="630582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2200" dirty="0">
                <a:solidFill>
                  <a:schemeClr val="accent1"/>
                </a:solidFill>
                <a:latin typeface="Constantia" charset="0"/>
              </a:rPr>
              <a:t>53% of indicators with data available for at least one African country</a:t>
            </a:r>
          </a:p>
          <a:p>
            <a:pPr lvl="1">
              <a:buFont typeface="Arial"/>
              <a:buChar char="•"/>
            </a:pPr>
            <a:endParaRPr lang="en-US" sz="2200" dirty="0">
              <a:solidFill>
                <a:schemeClr val="accent1"/>
              </a:solidFill>
              <a:latin typeface="Constantia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2200" dirty="0">
                <a:solidFill>
                  <a:schemeClr val="accent1"/>
                </a:solidFill>
                <a:latin typeface="Constantia" charset="0"/>
              </a:rPr>
              <a:t>47% of indicators with no data available for any country in Africa</a:t>
            </a:r>
            <a:endParaRPr lang="en-US" sz="2200" dirty="0">
              <a:solidFill>
                <a:schemeClr val="accent1"/>
              </a:solidFill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8" y="2863273"/>
            <a:ext cx="7025024" cy="681684"/>
          </a:xfrm>
        </p:spPr>
        <p:txBody>
          <a:bodyPr>
            <a:normAutofit/>
          </a:bodyPr>
          <a:lstStyle/>
          <a:p>
            <a:pPr marL="0" indent="0">
              <a:buFont typeface="Wingdings 2" charset="0"/>
              <a:buNone/>
            </a:pPr>
            <a:r>
              <a:rPr lang="en-GB" sz="1900" b="1" dirty="0">
                <a:latin typeface="Constantia" charset="0"/>
              </a:rPr>
              <a:t>Numbers of indicators with data available </a:t>
            </a:r>
            <a:r>
              <a:rPr lang="en-US" sz="1900" b="1" dirty="0">
                <a:latin typeface="Constantia" charset="0"/>
              </a:rPr>
              <a:t>for at least one African country</a:t>
            </a:r>
            <a:r>
              <a:rPr lang="en-GB" sz="1900" b="1" dirty="0">
                <a:latin typeface="Constantia" charset="0"/>
              </a:rPr>
              <a:t> by Tier: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598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charset="0"/>
              </a:rPr>
              <a:t>2. </a:t>
            </a:r>
            <a:r>
              <a:rPr lang="en-GB" dirty="0">
                <a:latin typeface="Calibri" charset="0"/>
              </a:rPr>
              <a:t>Status of SDGs Data in Africa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270" y="398495"/>
            <a:ext cx="1186629" cy="5089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4957" y="3810001"/>
            <a:ext cx="64273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GB" sz="2200" dirty="0">
                <a:solidFill>
                  <a:schemeClr val="accent1"/>
                </a:solidFill>
                <a:latin typeface="Constantia" charset="0"/>
              </a:rPr>
              <a:t>Tier 1: 86 available and 11 not available</a:t>
            </a:r>
          </a:p>
          <a:p>
            <a:pPr lvl="1">
              <a:buFont typeface="Arial"/>
              <a:buChar char="•"/>
            </a:pPr>
            <a:endParaRPr lang="en-US" sz="2200" dirty="0">
              <a:solidFill>
                <a:schemeClr val="accent1"/>
              </a:solidFill>
              <a:latin typeface="Constantia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200" dirty="0">
                <a:solidFill>
                  <a:schemeClr val="accent1"/>
                </a:solidFill>
                <a:latin typeface="Constantia" charset="0"/>
              </a:rPr>
              <a:t>Tier 2: 35 available and 36 not available</a:t>
            </a:r>
          </a:p>
          <a:p>
            <a:pPr lvl="1">
              <a:buFont typeface="Arial"/>
              <a:buChar char="•"/>
            </a:pPr>
            <a:endParaRPr lang="en-US" sz="2200" dirty="0">
              <a:solidFill>
                <a:schemeClr val="accent1"/>
              </a:solidFill>
              <a:latin typeface="Constantia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200" dirty="0">
                <a:solidFill>
                  <a:schemeClr val="accent1"/>
                </a:solidFill>
                <a:latin typeface="Constantia" charset="0"/>
              </a:rPr>
              <a:t>Tier 3: 3 available and 67 not available</a:t>
            </a:r>
            <a:endParaRPr lang="en-US" sz="2200" dirty="0">
              <a:solidFill>
                <a:schemeClr val="accent1"/>
              </a:solidFill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8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8" y="2324950"/>
            <a:ext cx="5039205" cy="669462"/>
          </a:xfrm>
        </p:spPr>
        <p:txBody>
          <a:bodyPr>
            <a:normAutofit lnSpcReduction="10000"/>
          </a:bodyPr>
          <a:lstStyle/>
          <a:p>
            <a:pPr marL="0" indent="0">
              <a:buFont typeface="Wingdings 2" charset="0"/>
              <a:buNone/>
            </a:pPr>
            <a:r>
              <a:rPr lang="en-GB" sz="1900" b="1" dirty="0">
                <a:latin typeface="Constantia" charset="0"/>
              </a:rPr>
              <a:t>Numbers of indicators with data available </a:t>
            </a:r>
            <a:br>
              <a:rPr lang="en-GB" sz="1900" b="1" dirty="0">
                <a:latin typeface="Constantia" charset="0"/>
              </a:rPr>
            </a:br>
            <a:r>
              <a:rPr lang="en-US" sz="1900" b="1" dirty="0">
                <a:latin typeface="Constantia" charset="0"/>
              </a:rPr>
              <a:t>for at least one African country</a:t>
            </a:r>
            <a:r>
              <a:rPr lang="en-GB" sz="1900" b="1" dirty="0">
                <a:latin typeface="Constantia" charset="0"/>
              </a:rPr>
              <a:t> by Goals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598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charset="0"/>
              </a:rPr>
              <a:t>2. </a:t>
            </a:r>
            <a:r>
              <a:rPr lang="en-GB" dirty="0">
                <a:latin typeface="Calibri" charset="0"/>
              </a:rPr>
              <a:t>Status of SDGs Data in Africa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270" y="398495"/>
            <a:ext cx="1186629" cy="50897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38946"/>
              </p:ext>
            </p:extLst>
          </p:nvPr>
        </p:nvGraphicFramePr>
        <p:xfrm>
          <a:off x="914400" y="3062743"/>
          <a:ext cx="6486236" cy="3555704"/>
        </p:xfrm>
        <a:graphic>
          <a:graphicData uri="http://schemas.openxmlformats.org/drawingml/2006/table">
            <a:tbl>
              <a:tblPr/>
              <a:tblGrid>
                <a:gridCol w="162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Goals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Available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Total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6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14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43%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9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13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69%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21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27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78%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9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11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82%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5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8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14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57%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6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6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11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55%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7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6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67%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8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12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17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71%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9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9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12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75%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10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11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36%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11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5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15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33%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12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13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23%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13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8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25%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14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10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10%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15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9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14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64%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16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11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23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48%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17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11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25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Arial" charset="0"/>
                        </a:rPr>
                        <a:t>44%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DengXian" charset="0"/>
                        <a:cs typeface="DengXi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16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8" y="2863273"/>
            <a:ext cx="7025024" cy="3262890"/>
          </a:xfrm>
        </p:spPr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The Addis Ababa Action Agenda (AAAA) provides a</a:t>
            </a:r>
            <a:r>
              <a:rPr lang="en-US" b="1" dirty="0">
                <a:latin typeface="Constantia" charset="0"/>
              </a:rPr>
              <a:t> new global framework for financing sustainable development </a:t>
            </a:r>
            <a:r>
              <a:rPr lang="en-US" dirty="0">
                <a:latin typeface="Constantia" charset="0"/>
              </a:rPr>
              <a:t>that aligns all financing flows and policies with economic, social and environmental priorities and ensures that financing is stable and sustainable.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032"/>
            <a:ext cx="8229600" cy="1252728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600" dirty="0">
                <a:latin typeface="Calibri" charset="0"/>
              </a:rPr>
              <a:t>3. Achieving the Sustainable </a:t>
            </a:r>
            <a:br>
              <a:rPr lang="en-US" sz="3600" dirty="0">
                <a:latin typeface="Calibri" charset="0"/>
              </a:rPr>
            </a:br>
            <a:r>
              <a:rPr lang="en-US" sz="3600" dirty="0">
                <a:latin typeface="Calibri" charset="0"/>
              </a:rPr>
              <a:t>Development Goals in the era of the AAAA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270" y="398495"/>
            <a:ext cx="1186629" cy="5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5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8" y="2863273"/>
            <a:ext cx="7025024" cy="482901"/>
          </a:xfrm>
        </p:spPr>
        <p:txBody>
          <a:bodyPr>
            <a:normAutofit/>
          </a:bodyPr>
          <a:lstStyle/>
          <a:p>
            <a:pPr marL="0" indent="0">
              <a:buFont typeface="Wingdings 2" charset="0"/>
              <a:buNone/>
            </a:pPr>
            <a:r>
              <a:rPr lang="en-US" b="1" dirty="0">
                <a:latin typeface="Constantia" charset="0"/>
              </a:rPr>
              <a:t>Resource Requirement:</a:t>
            </a:r>
            <a:r>
              <a:rPr lang="en-US" dirty="0">
                <a:latin typeface="Constantia" charset="0"/>
              </a:rPr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032"/>
            <a:ext cx="8229600" cy="1252728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600" dirty="0">
                <a:latin typeface="Calibri" charset="0"/>
              </a:rPr>
              <a:t>3. Achieving the Sustainable </a:t>
            </a:r>
            <a:br>
              <a:rPr lang="en-US" sz="3600" dirty="0">
                <a:latin typeface="Calibri" charset="0"/>
              </a:rPr>
            </a:br>
            <a:r>
              <a:rPr lang="en-US" sz="3600" dirty="0">
                <a:latin typeface="Calibri" charset="0"/>
              </a:rPr>
              <a:t>Development Goals in the era of the AAAA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270" y="398495"/>
            <a:ext cx="1186629" cy="5089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3912" y="3510796"/>
            <a:ext cx="690317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2200" dirty="0">
                <a:solidFill>
                  <a:schemeClr val="accent1"/>
                </a:solidFill>
                <a:latin typeface="Constantia" charset="0"/>
              </a:rPr>
              <a:t>The financing needs to achieve the 2030 Agenda for Sustainable Development are extremely large, on the order of trillions of dollars annually </a:t>
            </a:r>
          </a:p>
          <a:p>
            <a:pPr lvl="1">
              <a:buFont typeface="Arial"/>
              <a:buChar char="•"/>
            </a:pPr>
            <a:endParaRPr lang="en-US" sz="2200" dirty="0">
              <a:solidFill>
                <a:schemeClr val="accent1"/>
              </a:solidFill>
              <a:latin typeface="Constantia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2200" dirty="0">
                <a:solidFill>
                  <a:schemeClr val="accent1"/>
                </a:solidFill>
                <a:latin typeface="Constantia" charset="0"/>
              </a:rPr>
              <a:t>Africa requires between $200bn and 1.2trillion per annum for the SDGs to be achieved, i.e. which is  about 10% to more than 50% of total GDP</a:t>
            </a:r>
            <a:endParaRPr lang="en-US" sz="2200" dirty="0">
              <a:solidFill>
                <a:schemeClr val="accent1"/>
              </a:solidFill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80</TotalTime>
  <Words>584</Words>
  <Application>Microsoft Office PowerPoint</Application>
  <PresentationFormat>On-screen Show (4:3)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Candara body</vt:lpstr>
      <vt:lpstr>DengXian</vt:lpstr>
      <vt:lpstr>ＭＳ Ｐゴシック</vt:lpstr>
      <vt:lpstr>Arial</vt:lpstr>
      <vt:lpstr>Calibri</vt:lpstr>
      <vt:lpstr>Candara</vt:lpstr>
      <vt:lpstr>Constantia</vt:lpstr>
      <vt:lpstr>Symbol</vt:lpstr>
      <vt:lpstr>Wingdings 2</vt:lpstr>
      <vt:lpstr>Waveform</vt:lpstr>
      <vt:lpstr>The Role of Data &amp; Statistics in SDG Financing</vt:lpstr>
      <vt:lpstr>Contents</vt:lpstr>
      <vt:lpstr>1. Introduction </vt:lpstr>
      <vt:lpstr>1. Introduction </vt:lpstr>
      <vt:lpstr>2. Status of SDGs Data in Africa</vt:lpstr>
      <vt:lpstr>2. Status of SDGs Data in Africa</vt:lpstr>
      <vt:lpstr>2. Status of SDGs Data in Africa</vt:lpstr>
      <vt:lpstr>3. Achieving the Sustainable  Development Goals in the era of the AAAA </vt:lpstr>
      <vt:lpstr>3. Achieving the Sustainable  Development Goals in the era of the AAAA </vt:lpstr>
      <vt:lpstr>3. Achieving the Sustainable  Development Goals in the era of the AAAA </vt:lpstr>
      <vt:lpstr>3. Achieving the Sustainable  Development Goals in the era of the AAAA </vt:lpstr>
      <vt:lpstr>4. Role of Data and Statistics  in SDGs Financing</vt:lpstr>
      <vt:lpstr>5. Key messages to African Planners</vt:lpstr>
      <vt:lpstr>Thank you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</dc:title>
  <dc:creator>mac mac</dc:creator>
  <cp:lastModifiedBy>Tinfissi-Joseph Ilboudo</cp:lastModifiedBy>
  <cp:revision>10</cp:revision>
  <dcterms:created xsi:type="dcterms:W3CDTF">2018-07-05T14:53:41Z</dcterms:created>
  <dcterms:modified xsi:type="dcterms:W3CDTF">2018-07-06T07:10:25Z</dcterms:modified>
</cp:coreProperties>
</file>