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sldIdLst>
    <p:sldId id="261" r:id="rId2"/>
    <p:sldId id="262" r:id="rId3"/>
    <p:sldId id="265" r:id="rId4"/>
    <p:sldId id="266" r:id="rId5"/>
    <p:sldId id="267" r:id="rId6"/>
    <p:sldId id="268" r:id="rId7"/>
    <p:sldId id="269" r:id="rId8"/>
    <p:sldId id="270" r:id="rId9"/>
    <p:sldId id="272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48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m\Documents\UNECA\COM%202018\Land%20borders%20Afric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m\Documents\UNECA\CFTA\QA%20dat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m\Documents\UNECA\CFTA\QA%20dat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m\Documents\UNECA\CFTA\QA%20data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m\Documents\UNECA\CFTA\QA%20data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1868615343945317E-2"/>
          <c:y val="5.2704033839234214E-2"/>
          <c:w val="0.88175248777356063"/>
          <c:h val="0.836307693845042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'Market dynamics'!$B$20</c:f>
              <c:strCache>
                <c:ptCount val="1"/>
                <c:pt idx="0">
                  <c:v>GDP (high-case scenario)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'Market dynamics'!$C$19:$I$19</c:f>
              <c:numCache>
                <c:formatCode>General</c:formatCode>
                <c:ptCount val="7"/>
                <c:pt idx="0">
                  <c:v>2000</c:v>
                </c:pt>
                <c:pt idx="1">
                  <c:v>2010</c:v>
                </c:pt>
                <c:pt idx="2">
                  <c:v>2020</c:v>
                </c:pt>
                <c:pt idx="3">
                  <c:v>2030</c:v>
                </c:pt>
                <c:pt idx="4">
                  <c:v>2040</c:v>
                </c:pt>
                <c:pt idx="5">
                  <c:v>2050</c:v>
                </c:pt>
                <c:pt idx="6">
                  <c:v>2060</c:v>
                </c:pt>
              </c:numCache>
            </c:numRef>
          </c:cat>
          <c:val>
            <c:numRef>
              <c:f>'Market dynamics'!$C$20:$I$20</c:f>
              <c:numCache>
                <c:formatCode>\$0,\ "tn"</c:formatCode>
                <c:ptCount val="7"/>
                <c:pt idx="0">
                  <c:v>586</c:v>
                </c:pt>
                <c:pt idx="1">
                  <c:v>1719.1</c:v>
                </c:pt>
                <c:pt idx="2">
                  <c:v>3145.1</c:v>
                </c:pt>
                <c:pt idx="3">
                  <c:v>5016.7</c:v>
                </c:pt>
                <c:pt idx="4">
                  <c:v>7626.5</c:v>
                </c:pt>
                <c:pt idx="5">
                  <c:v>11181.8</c:v>
                </c:pt>
                <c:pt idx="6">
                  <c:v>15739.6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2E-4FA9-AD5A-F154E47796E7}"/>
            </c:ext>
          </c:extLst>
        </c:ser>
        <c:ser>
          <c:idx val="1"/>
          <c:order val="1"/>
          <c:tx>
            <c:strRef>
              <c:f>'Market dynamics'!$B$21</c:f>
              <c:strCache>
                <c:ptCount val="1"/>
                <c:pt idx="0">
                  <c:v>GDP (low-case scenario)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'Market dynamics'!$C$19:$I$19</c:f>
              <c:numCache>
                <c:formatCode>General</c:formatCode>
                <c:ptCount val="7"/>
                <c:pt idx="0">
                  <c:v>2000</c:v>
                </c:pt>
                <c:pt idx="1">
                  <c:v>2010</c:v>
                </c:pt>
                <c:pt idx="2">
                  <c:v>2020</c:v>
                </c:pt>
                <c:pt idx="3">
                  <c:v>2030</c:v>
                </c:pt>
                <c:pt idx="4">
                  <c:v>2040</c:v>
                </c:pt>
                <c:pt idx="5">
                  <c:v>2050</c:v>
                </c:pt>
                <c:pt idx="6">
                  <c:v>2060</c:v>
                </c:pt>
              </c:numCache>
            </c:numRef>
          </c:cat>
          <c:val>
            <c:numRef>
              <c:f>'Market dynamics'!$C$21:$I$21</c:f>
              <c:numCache>
                <c:formatCode>\$0,\ "tn"</c:formatCode>
                <c:ptCount val="7"/>
                <c:pt idx="0">
                  <c:v>586</c:v>
                </c:pt>
                <c:pt idx="1">
                  <c:v>1719.1</c:v>
                </c:pt>
                <c:pt idx="2">
                  <c:v>2448.6</c:v>
                </c:pt>
                <c:pt idx="3">
                  <c:v>3905.7</c:v>
                </c:pt>
                <c:pt idx="4">
                  <c:v>5937.6</c:v>
                </c:pt>
                <c:pt idx="5">
                  <c:v>8705.6</c:v>
                </c:pt>
                <c:pt idx="6">
                  <c:v>12254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2E-4FA9-AD5A-F154E47796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5471384"/>
        <c:axId val="455473344"/>
      </c:barChart>
      <c:catAx>
        <c:axId val="455471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5473344"/>
        <c:crosses val="autoZero"/>
        <c:auto val="1"/>
        <c:lblAlgn val="ctr"/>
        <c:lblOffset val="100"/>
        <c:noMultiLvlLbl val="0"/>
      </c:catAx>
      <c:valAx>
        <c:axId val="455473344"/>
        <c:scaling>
          <c:orientation val="minMax"/>
          <c:max val="16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\$0,\ &quot;tn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5471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895871771031348"/>
          <c:y val="8.5613742316881583E-2"/>
          <c:w val="0.57237089068902358"/>
          <c:h val="0.231446538982310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 b="1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Africa's extractive exports</a:t>
            </a:r>
          </a:p>
        </c:rich>
      </c:tx>
      <c:layout>
        <c:manualLayout>
          <c:xMode val="edge"/>
          <c:yMode val="edge"/>
          <c:x val="0.2145824001170846"/>
          <c:y val="2.951751808497770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6794488885175826"/>
          <c:y val="0.11143400647772687"/>
          <c:w val="0.76521160982198178"/>
          <c:h val="0.54803010884584791"/>
        </c:manualLayout>
      </c:layout>
      <c:areaChart>
        <c:grouping val="stacked"/>
        <c:varyColors val="0"/>
        <c:ser>
          <c:idx val="0"/>
          <c:order val="0"/>
          <c:tx>
            <c:strRef>
              <c:f>'\Users\Jam\Documents\UNECA\COM 2018\[Updated extractive figures.xlsx]Sheet1'!$B$16</c:f>
              <c:strCache>
                <c:ptCount val="1"/>
                <c:pt idx="0">
                  <c:v>Non-extractive exports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  <a:effectLst/>
          </c:spPr>
          <c:cat>
            <c:numRef>
              <c:f>'\Users\Jam\Documents\UNECA\COM 2018\[Updated extractive figures.xlsx]Sheet1'!$C$15:$S$15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'\Users\Jam\Documents\UNECA\COM 2018\[Updated extractive figures.xlsx]Sheet1'!$C$16:$S$16</c:f>
              <c:numCache>
                <c:formatCode>0,,"bn"</c:formatCode>
                <c:ptCount val="17"/>
                <c:pt idx="0">
                  <c:v>70264507.440000013</c:v>
                </c:pt>
                <c:pt idx="1">
                  <c:v>73728156.319999993</c:v>
                </c:pt>
                <c:pt idx="2">
                  <c:v>78338000</c:v>
                </c:pt>
                <c:pt idx="3">
                  <c:v>95360000</c:v>
                </c:pt>
                <c:pt idx="4">
                  <c:v>105500000</c:v>
                </c:pt>
                <c:pt idx="5">
                  <c:v>113014000</c:v>
                </c:pt>
                <c:pt idx="6">
                  <c:v>120832000</c:v>
                </c:pt>
                <c:pt idx="7">
                  <c:v>140105999.99999997</c:v>
                </c:pt>
                <c:pt idx="8">
                  <c:v>170240000</c:v>
                </c:pt>
                <c:pt idx="9">
                  <c:v>145632000</c:v>
                </c:pt>
                <c:pt idx="10">
                  <c:v>163790000</c:v>
                </c:pt>
                <c:pt idx="11">
                  <c:v>178416000</c:v>
                </c:pt>
                <c:pt idx="12">
                  <c:v>176808000</c:v>
                </c:pt>
                <c:pt idx="13">
                  <c:v>182104000</c:v>
                </c:pt>
                <c:pt idx="14">
                  <c:v>177888000</c:v>
                </c:pt>
                <c:pt idx="15">
                  <c:v>160994000</c:v>
                </c:pt>
                <c:pt idx="16">
                  <c:v>151600000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47-45B9-81D0-33FB853B8DF8}"/>
            </c:ext>
          </c:extLst>
        </c:ser>
        <c:ser>
          <c:idx val="1"/>
          <c:order val="1"/>
          <c:tx>
            <c:strRef>
              <c:f>'\Users\Jam\Documents\UNECA\COM 2018\[Updated extractive figures.xlsx]Sheet1'!$B$17</c:f>
              <c:strCache>
                <c:ptCount val="1"/>
                <c:pt idx="0">
                  <c:v>extractive exports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bg1"/>
              </a:solidFill>
            </a:ln>
            <a:effectLst/>
          </c:spPr>
          <c:cat>
            <c:numRef>
              <c:f>'\Users\Jam\Documents\UNECA\COM 2018\[Updated extractive figures.xlsx]Sheet1'!$C$15:$S$15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'\Users\Jam\Documents\UNECA\COM 2018\[Updated extractive figures.xlsx]Sheet1'!$C$17:$S$17</c:f>
              <c:numCache>
                <c:formatCode>0,,"bn"</c:formatCode>
                <c:ptCount val="17"/>
                <c:pt idx="0">
                  <c:v>133084852.24000001</c:v>
                </c:pt>
                <c:pt idx="1">
                  <c:v>109035186.19</c:v>
                </c:pt>
                <c:pt idx="2">
                  <c:v>109286274.47</c:v>
                </c:pt>
                <c:pt idx="3">
                  <c:v>139446048</c:v>
                </c:pt>
                <c:pt idx="4">
                  <c:v>184113767.5</c:v>
                </c:pt>
                <c:pt idx="5">
                  <c:v>251922000</c:v>
                </c:pt>
                <c:pt idx="6">
                  <c:v>321314000</c:v>
                </c:pt>
                <c:pt idx="7">
                  <c:v>361836000</c:v>
                </c:pt>
                <c:pt idx="8">
                  <c:v>482944000.00000006</c:v>
                </c:pt>
                <c:pt idx="9">
                  <c:v>302586000</c:v>
                </c:pt>
                <c:pt idx="10">
                  <c:v>407990000.00000006</c:v>
                </c:pt>
                <c:pt idx="11">
                  <c:v>483516000</c:v>
                </c:pt>
                <c:pt idx="12">
                  <c:v>510072000</c:v>
                </c:pt>
                <c:pt idx="13">
                  <c:v>462176000</c:v>
                </c:pt>
                <c:pt idx="14">
                  <c:v>408408000</c:v>
                </c:pt>
                <c:pt idx="15">
                  <c:v>292395000</c:v>
                </c:pt>
                <c:pt idx="16">
                  <c:v>242100000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247-45B9-81D0-33FB853B8D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55474128"/>
        <c:axId val="455472952"/>
      </c:areaChart>
      <c:catAx>
        <c:axId val="455474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5472952"/>
        <c:crosses val="autoZero"/>
        <c:auto val="1"/>
        <c:lblAlgn val="ctr"/>
        <c:lblOffset val="100"/>
        <c:noMultiLvlLbl val="0"/>
      </c:catAx>
      <c:valAx>
        <c:axId val="455472952"/>
        <c:scaling>
          <c:orientation val="minMax"/>
          <c:max val="70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,,&quot;bn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547412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9999967524615795E-2"/>
          <c:y val="0.84069581195777121"/>
          <c:w val="0.89999984844820702"/>
          <c:h val="7.86197139390859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 b="1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Extractive export prices</a:t>
            </a:r>
          </a:p>
        </c:rich>
      </c:tx>
      <c:layout>
        <c:manualLayout>
          <c:xMode val="edge"/>
          <c:yMode val="edge"/>
          <c:x val="0.19397784010944308"/>
          <c:y val="5.8694024002409152E-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85096119741789"/>
          <c:y val="0.11590597987194994"/>
          <c:w val="0.80894658437965528"/>
          <c:h val="0.56739007323796542"/>
        </c:manualLayout>
      </c:layout>
      <c:lineChart>
        <c:grouping val="standard"/>
        <c:varyColors val="0"/>
        <c:ser>
          <c:idx val="0"/>
          <c:order val="0"/>
          <c:tx>
            <c:strRef>
              <c:f>'\Users\Jam\Documents\UNECA\COM 2018\[Updated extractive figures.xlsx]Sheet1'!$A$25</c:f>
              <c:strCache>
                <c:ptCount val="1"/>
                <c:pt idx="0">
                  <c:v>Crude oil, $/bbl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'\Users\Jam\Documents\UNECA\COM 2018\[Updated extractive figures.xlsx]Sheet1'!$B$24:$R$24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'\Users\Jam\Documents\UNECA\COM 2018\[Updated extractive figures.xlsx]Sheet1'!$B$25:$R$25</c:f>
              <c:numCache>
                <c:formatCode>0</c:formatCode>
                <c:ptCount val="17"/>
                <c:pt idx="0">
                  <c:v>28.229719444444498</c:v>
                </c:pt>
                <c:pt idx="1">
                  <c:v>24.351825004292699</c:v>
                </c:pt>
                <c:pt idx="2">
                  <c:v>24.927748381805799</c:v>
                </c:pt>
                <c:pt idx="3">
                  <c:v>28.898903189480802</c:v>
                </c:pt>
                <c:pt idx="4">
                  <c:v>37.733387703035604</c:v>
                </c:pt>
                <c:pt idx="5">
                  <c:v>53.391024596790601</c:v>
                </c:pt>
                <c:pt idx="6">
                  <c:v>64.288259140201603</c:v>
                </c:pt>
                <c:pt idx="7">
                  <c:v>71.116559010063597</c:v>
                </c:pt>
                <c:pt idx="8">
                  <c:v>96.990453758462905</c:v>
                </c:pt>
                <c:pt idx="9">
                  <c:v>61.756922215507998</c:v>
                </c:pt>
                <c:pt idx="10">
                  <c:v>79.040771784717293</c:v>
                </c:pt>
                <c:pt idx="11">
                  <c:v>104.009397525526</c:v>
                </c:pt>
                <c:pt idx="12">
                  <c:v>105.009628884877</c:v>
                </c:pt>
                <c:pt idx="13">
                  <c:v>104.077497497587</c:v>
                </c:pt>
                <c:pt idx="14">
                  <c:v>96.234999999999999</c:v>
                </c:pt>
                <c:pt idx="15">
                  <c:v>50.752777777777801</c:v>
                </c:pt>
                <c:pt idx="16">
                  <c:v>42.8119444444444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14D-490F-A385-473A2997C9D6}"/>
            </c:ext>
          </c:extLst>
        </c:ser>
        <c:ser>
          <c:idx val="1"/>
          <c:order val="1"/>
          <c:tx>
            <c:strRef>
              <c:f>'\Users\Jam\Documents\UNECA\COM 2018\[Updated extractive figures.xlsx]Sheet1'!$A$26</c:f>
              <c:strCache>
                <c:ptCount val="1"/>
                <c:pt idx="0">
                  <c:v>Metals &amp; minerals, 2000=100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'\Users\Jam\Documents\UNECA\COM 2018\[Updated extractive figures.xlsx]Sheet1'!$B$24:$R$24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'\Users\Jam\Documents\UNECA\COM 2018\[Updated extractive figures.xlsx]Sheet1'!$B$26:$R$26</c:f>
              <c:numCache>
                <c:formatCode>0</c:formatCode>
                <c:ptCount val="17"/>
                <c:pt idx="0">
                  <c:v>48.076240614517502</c:v>
                </c:pt>
                <c:pt idx="1">
                  <c:v>44.9000941006041</c:v>
                </c:pt>
                <c:pt idx="2">
                  <c:v>43.714365268516197</c:v>
                </c:pt>
                <c:pt idx="3">
                  <c:v>46.260606061609003</c:v>
                </c:pt>
                <c:pt idx="4">
                  <c:v>57.960190207858801</c:v>
                </c:pt>
                <c:pt idx="5">
                  <c:v>68.5299063421553</c:v>
                </c:pt>
                <c:pt idx="6">
                  <c:v>102.220610510998</c:v>
                </c:pt>
                <c:pt idx="7">
                  <c:v>113.302733959249</c:v>
                </c:pt>
                <c:pt idx="8">
                  <c:v>99.406621564248397</c:v>
                </c:pt>
                <c:pt idx="9">
                  <c:v>70.926052344691598</c:v>
                </c:pt>
                <c:pt idx="10">
                  <c:v>100</c:v>
                </c:pt>
                <c:pt idx="11">
                  <c:v>102.264120854167</c:v>
                </c:pt>
                <c:pt idx="12">
                  <c:v>87.236860746192704</c:v>
                </c:pt>
                <c:pt idx="13">
                  <c:v>82.762229506788103</c:v>
                </c:pt>
                <c:pt idx="14">
                  <c:v>78.492030627887601</c:v>
                </c:pt>
                <c:pt idx="15">
                  <c:v>68.568294480225404</c:v>
                </c:pt>
                <c:pt idx="16">
                  <c:v>67.1624094291153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14D-490F-A385-473A2997C9D6}"/>
            </c:ext>
          </c:extLst>
        </c:ser>
        <c:ser>
          <c:idx val="2"/>
          <c:order val="2"/>
          <c:tx>
            <c:strRef>
              <c:f>'\Users\Jam\Documents\UNECA\COM 2018\[Updated extractive figures.xlsx]Sheet1'!$A$27</c:f>
              <c:strCache>
                <c:ptCount val="1"/>
                <c:pt idx="0">
                  <c:v>Precious metals, 2010=100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'\Users\Jam\Documents\UNECA\COM 2018\[Updated extractive figures.xlsx]Sheet1'!$B$24:$R$24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'\Users\Jam\Documents\UNECA\COM 2018\[Updated extractive figures.xlsx]Sheet1'!$B$27:$R$27</c:f>
              <c:numCache>
                <c:formatCode>0</c:formatCode>
                <c:ptCount val="17"/>
                <c:pt idx="0">
                  <c:v>29.520363682404501</c:v>
                </c:pt>
                <c:pt idx="1">
                  <c:v>29.254810372022199</c:v>
                </c:pt>
                <c:pt idx="2">
                  <c:v>33.178324966535698</c:v>
                </c:pt>
                <c:pt idx="3">
                  <c:v>36.523785981620598</c:v>
                </c:pt>
                <c:pt idx="4">
                  <c:v>39.951379769386897</c:v>
                </c:pt>
                <c:pt idx="5">
                  <c:v>42.127523635253397</c:v>
                </c:pt>
                <c:pt idx="6">
                  <c:v>57.346259138415597</c:v>
                </c:pt>
                <c:pt idx="7">
                  <c:v>62.342757117053203</c:v>
                </c:pt>
                <c:pt idx="8">
                  <c:v>70.662411642855403</c:v>
                </c:pt>
                <c:pt idx="9">
                  <c:v>80.870213604300602</c:v>
                </c:pt>
                <c:pt idx="10">
                  <c:v>100</c:v>
                </c:pt>
                <c:pt idx="11">
                  <c:v>122.786258380098</c:v>
                </c:pt>
                <c:pt idx="12">
                  <c:v>125.649650794084</c:v>
                </c:pt>
                <c:pt idx="13">
                  <c:v>104.889361755339</c:v>
                </c:pt>
                <c:pt idx="14">
                  <c:v>93.610496860276598</c:v>
                </c:pt>
                <c:pt idx="15">
                  <c:v>92.845011536787098</c:v>
                </c:pt>
                <c:pt idx="16">
                  <c:v>103.943866460264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14D-490F-A385-473A2997C9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55474520"/>
        <c:axId val="455482360"/>
      </c:lineChart>
      <c:catAx>
        <c:axId val="455474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5482360"/>
        <c:crosses val="autoZero"/>
        <c:auto val="1"/>
        <c:lblAlgn val="ctr"/>
        <c:lblOffset val="100"/>
        <c:noMultiLvlLbl val="0"/>
      </c:catAx>
      <c:valAx>
        <c:axId val="455482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5474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2943637384143465"/>
          <c:w val="0.98899164743994272"/>
          <c:h val="0.1705636261585654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 b="1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Exports to outside Africa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Sheet1!$B$21</c:f>
              <c:strCache>
                <c:ptCount val="1"/>
                <c:pt idx="0">
                  <c:v>Exports to outside Africa</c:v>
                </c:pt>
              </c:strCache>
            </c:strRef>
          </c:tx>
          <c:dPt>
            <c:idx val="0"/>
            <c:bubble3D val="0"/>
            <c:explosion val="18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988-4D10-A581-A15753270DF6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988-4D10-A581-A15753270DF6}"/>
              </c:ext>
            </c:extLst>
          </c:dPt>
          <c:cat>
            <c:strRef>
              <c:f>Sheet1!$C$20:$D$20</c:f>
              <c:strCache>
                <c:ptCount val="2"/>
                <c:pt idx="0">
                  <c:v>Extractive exports</c:v>
                </c:pt>
                <c:pt idx="1">
                  <c:v>Non-extractive exports</c:v>
                </c:pt>
              </c:strCache>
            </c:strRef>
          </c:cat>
          <c:val>
            <c:numRef>
              <c:f>Sheet1!$C$21:$D$21</c:f>
              <c:numCache>
                <c:formatCode>_-* #,##0_-;\-* #,##0_-;_-* "-"??_-;_-@_-</c:formatCode>
                <c:ptCount val="2"/>
                <c:pt idx="0">
                  <c:v>290350000</c:v>
                </c:pt>
                <c:pt idx="1">
                  <c:v>126963333.33333333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988-4D10-A581-A15753270D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 b="1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Exports to within Africa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6431722205611124E-2"/>
          <c:y val="0.16967094064677501"/>
          <c:w val="0.78180401062961313"/>
          <c:h val="0.78735959566257563"/>
        </c:manualLayout>
      </c:layout>
      <c:pieChart>
        <c:varyColors val="1"/>
        <c:ser>
          <c:idx val="0"/>
          <c:order val="0"/>
          <c:tx>
            <c:strRef>
              <c:f>Sheet1!$F$21</c:f>
              <c:strCache>
                <c:ptCount val="1"/>
                <c:pt idx="0">
                  <c:v>Exports to within Africa</c:v>
                </c:pt>
              </c:strCache>
            </c:strRef>
          </c:tx>
          <c:dPt>
            <c:idx val="0"/>
            <c:bubble3D val="0"/>
            <c:explosion val="13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F75-4ACB-B0B7-650FE995042D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F75-4ACB-B0B7-650FE995042D}"/>
              </c:ext>
            </c:extLst>
          </c:dPt>
          <c:cat>
            <c:strRef>
              <c:f>Sheet1!$G$20:$H$20</c:f>
              <c:strCache>
                <c:ptCount val="2"/>
                <c:pt idx="0">
                  <c:v>Extractive exports</c:v>
                </c:pt>
                <c:pt idx="1">
                  <c:v>Non-extractive exports</c:v>
                </c:pt>
              </c:strCache>
            </c:strRef>
          </c:cat>
          <c:val>
            <c:numRef>
              <c:f>Sheet1!$G$21:$H$21</c:f>
              <c:numCache>
                <c:formatCode>_-* #,##0_-;\-* #,##0_-;_-* "-"??_-;_-@_-</c:formatCode>
                <c:ptCount val="2"/>
                <c:pt idx="0">
                  <c:v>23951000</c:v>
                </c:pt>
                <c:pt idx="1">
                  <c:v>36530666.666666664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F75-4ACB-B0B7-650FE99504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 b="1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43BB42-3093-4F17-9D87-34180D5253AC}" type="datetimeFigureOut">
              <a:rPr lang="en-US" smtClean="0"/>
              <a:t>11-May-18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6BF244-3B8C-4EC2-B07C-DF9746238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51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C8A4E-169B-4E98-9272-382712D9AA7D}" type="datetime1">
              <a:rPr lang="en-US" smtClean="0"/>
              <a:t>11-May-18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66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9904F-9A46-4046-8A03-489D82F85960}" type="datetime1">
              <a:rPr lang="en-US" smtClean="0"/>
              <a:t>11-May-18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727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1B3AC-05DF-4426-A172-047C99D7B5D5}" type="datetime1">
              <a:rPr lang="en-US" smtClean="0"/>
              <a:t>11-May-18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920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D2AD1-1F8C-48DE-89FC-D7EB351068E9}" type="datetime1">
              <a:rPr lang="en-US" smtClean="0"/>
              <a:t>11-May-18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281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7EF03-99C9-42C8-89A1-4CB73A1F3312}" type="datetime1">
              <a:rPr lang="en-US" smtClean="0"/>
              <a:t>11-May-18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455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382FA-ADC3-49B7-BE82-9FE8D1F3D4E4}" type="datetime1">
              <a:rPr lang="en-US" smtClean="0"/>
              <a:t>11-May-18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65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1BF4-17AF-4848-BC1D-C2796CF5D8B8}" type="datetime1">
              <a:rPr lang="en-US" smtClean="0"/>
              <a:t>11-May-18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48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E65D0-EEC0-4218-BBBE-78B62A75AE2B}" type="datetime1">
              <a:rPr lang="en-US" smtClean="0"/>
              <a:t>11-May-18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802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30D5-1B94-4F37-8168-408352D52706}" type="datetime1">
              <a:rPr lang="en-US" smtClean="0"/>
              <a:t>11-May-18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231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6D998-D1DF-409D-B69C-9DAC01BD0ECA}" type="datetime1">
              <a:rPr lang="en-US" smtClean="0"/>
              <a:t>11-May-18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195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88FA2-16FE-4856-BAE8-89CC314255C1}" type="datetime1">
              <a:rPr lang="en-US" smtClean="0"/>
              <a:t>11-May-18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527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B73BE-ECD2-4D03-A214-29623C82A2C8}" type="datetime1">
              <a:rPr lang="en-US" smtClean="0"/>
              <a:t>11-May-18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702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/>
          </p:cNvSpPr>
          <p:nvPr/>
        </p:nvSpPr>
        <p:spPr bwMode="auto">
          <a:xfrm>
            <a:off x="0" y="1297940"/>
            <a:ext cx="9144000" cy="5560059"/>
          </a:xfrm>
          <a:prstGeom prst="rect">
            <a:avLst/>
          </a:prstGeom>
          <a:solidFill>
            <a:srgbClr val="0B5784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endParaRPr lang="en-US" altLang="en-US"/>
          </a:p>
        </p:txBody>
      </p:sp>
      <p:sp>
        <p:nvSpPr>
          <p:cNvPr id="3075" name="AutoShape 2"/>
          <p:cNvSpPr>
            <a:spLocks/>
          </p:cNvSpPr>
          <p:nvPr/>
        </p:nvSpPr>
        <p:spPr bwMode="auto">
          <a:xfrm>
            <a:off x="3394075" y="5859463"/>
            <a:ext cx="5458980" cy="7381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572" y="0"/>
                </a:moveTo>
                <a:lnTo>
                  <a:pt x="2028" y="0"/>
                </a:lnTo>
                <a:lnTo>
                  <a:pt x="1664" y="172"/>
                </a:lnTo>
                <a:lnTo>
                  <a:pt x="1321" y="669"/>
                </a:lnTo>
                <a:lnTo>
                  <a:pt x="1005" y="1460"/>
                </a:lnTo>
                <a:lnTo>
                  <a:pt x="722" y="2514"/>
                </a:lnTo>
                <a:lnTo>
                  <a:pt x="477" y="3803"/>
                </a:lnTo>
                <a:lnTo>
                  <a:pt x="277" y="5295"/>
                </a:lnTo>
                <a:lnTo>
                  <a:pt x="127" y="6961"/>
                </a:lnTo>
                <a:lnTo>
                  <a:pt x="33" y="8770"/>
                </a:lnTo>
                <a:lnTo>
                  <a:pt x="0" y="10692"/>
                </a:lnTo>
                <a:lnTo>
                  <a:pt x="0" y="10908"/>
                </a:lnTo>
                <a:lnTo>
                  <a:pt x="33" y="12830"/>
                </a:lnTo>
                <a:lnTo>
                  <a:pt x="127" y="14639"/>
                </a:lnTo>
                <a:lnTo>
                  <a:pt x="277" y="16304"/>
                </a:lnTo>
                <a:lnTo>
                  <a:pt x="477" y="17797"/>
                </a:lnTo>
                <a:lnTo>
                  <a:pt x="722" y="19085"/>
                </a:lnTo>
                <a:lnTo>
                  <a:pt x="1005" y="20140"/>
                </a:lnTo>
                <a:lnTo>
                  <a:pt x="1321" y="20931"/>
                </a:lnTo>
                <a:lnTo>
                  <a:pt x="1664" y="21428"/>
                </a:lnTo>
                <a:lnTo>
                  <a:pt x="2028" y="21600"/>
                </a:lnTo>
                <a:lnTo>
                  <a:pt x="19572" y="21600"/>
                </a:lnTo>
                <a:lnTo>
                  <a:pt x="19936" y="21428"/>
                </a:lnTo>
                <a:lnTo>
                  <a:pt x="20279" y="20931"/>
                </a:lnTo>
                <a:lnTo>
                  <a:pt x="20595" y="20140"/>
                </a:lnTo>
                <a:lnTo>
                  <a:pt x="20878" y="19085"/>
                </a:lnTo>
                <a:lnTo>
                  <a:pt x="21123" y="17797"/>
                </a:lnTo>
                <a:lnTo>
                  <a:pt x="21323" y="16304"/>
                </a:lnTo>
                <a:lnTo>
                  <a:pt x="21473" y="14639"/>
                </a:lnTo>
                <a:lnTo>
                  <a:pt x="21567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67" y="8770"/>
                </a:lnTo>
                <a:lnTo>
                  <a:pt x="21473" y="6961"/>
                </a:lnTo>
                <a:lnTo>
                  <a:pt x="21323" y="5295"/>
                </a:lnTo>
                <a:lnTo>
                  <a:pt x="21123" y="3803"/>
                </a:lnTo>
                <a:lnTo>
                  <a:pt x="20878" y="2514"/>
                </a:lnTo>
                <a:lnTo>
                  <a:pt x="20595" y="1460"/>
                </a:lnTo>
                <a:lnTo>
                  <a:pt x="20279" y="669"/>
                </a:lnTo>
                <a:lnTo>
                  <a:pt x="19936" y="172"/>
                </a:lnTo>
                <a:lnTo>
                  <a:pt x="19572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title"/>
          </p:nvPr>
        </p:nvSpPr>
        <p:spPr>
          <a:xfrm>
            <a:off x="4751387" y="2028031"/>
            <a:ext cx="4260850" cy="1270000"/>
          </a:xfrm>
        </p:spPr>
        <p:txBody>
          <a:bodyPr>
            <a:normAutofit fontScale="90000"/>
          </a:bodyPr>
          <a:lstStyle/>
          <a:p>
            <a:pPr indent="12700" eaLnBrk="1">
              <a:lnSpc>
                <a:spcPct val="104000"/>
              </a:lnSpc>
            </a:pP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AfCFTA AND FISCAL SPACE FOR JOBS AND DIVERSIFICATION</a:t>
            </a:r>
          </a:p>
        </p:txBody>
      </p:sp>
      <p:sp>
        <p:nvSpPr>
          <p:cNvPr id="3077" name="Rectangle 6"/>
          <p:cNvSpPr>
            <a:spLocks/>
          </p:cNvSpPr>
          <p:nvPr/>
        </p:nvSpPr>
        <p:spPr bwMode="auto">
          <a:xfrm>
            <a:off x="4836318" y="3383359"/>
            <a:ext cx="4090988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7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Issues Paper</a:t>
            </a:r>
          </a:p>
          <a:p>
            <a:pPr eaLnBrk="1"/>
            <a:endParaRPr lang="en-US" altLang="en-US" sz="17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 eaLnBrk="1">
              <a:spcBef>
                <a:spcPts val="100"/>
              </a:spcBef>
            </a:pPr>
            <a:r>
              <a:rPr lang="en-US" altLang="en-US" sz="17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Stephen </a:t>
            </a:r>
            <a:r>
              <a:rPr lang="en-US" altLang="en-US" sz="17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Karingi</a:t>
            </a:r>
            <a:endParaRPr lang="en-US" altLang="en-US" sz="17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3078" name="Rectangle 7"/>
          <p:cNvSpPr>
            <a:spLocks/>
          </p:cNvSpPr>
          <p:nvPr/>
        </p:nvSpPr>
        <p:spPr bwMode="auto">
          <a:xfrm>
            <a:off x="5700712" y="4984611"/>
            <a:ext cx="28813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7325" indent="3619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r" eaLnBrk="1"/>
            <a:r>
              <a:rPr lang="en-US" altLang="en-US" sz="17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11 - 15 May 2018</a:t>
            </a:r>
          </a:p>
          <a:p>
            <a:pPr algn="r" eaLnBrk="1"/>
            <a:r>
              <a:rPr lang="en-US" altLang="en-US" sz="17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Addis Ababa, Ethiopia</a:t>
            </a:r>
            <a:endParaRPr lang="en-US" altLang="en-US" sz="19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3079" name="AutoShape 8"/>
          <p:cNvSpPr>
            <a:spLocks/>
          </p:cNvSpPr>
          <p:nvPr/>
        </p:nvSpPr>
        <p:spPr bwMode="auto">
          <a:xfrm>
            <a:off x="663575" y="3265490"/>
            <a:ext cx="3730625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155" y="0"/>
                </a:moveTo>
                <a:lnTo>
                  <a:pt x="1445" y="0"/>
                </a:lnTo>
                <a:lnTo>
                  <a:pt x="1185" y="172"/>
                </a:lnTo>
                <a:lnTo>
                  <a:pt x="941" y="669"/>
                </a:lnTo>
                <a:lnTo>
                  <a:pt x="716" y="1460"/>
                </a:lnTo>
                <a:lnTo>
                  <a:pt x="514" y="2514"/>
                </a:lnTo>
                <a:lnTo>
                  <a:pt x="340" y="3803"/>
                </a:lnTo>
                <a:lnTo>
                  <a:pt x="197" y="5295"/>
                </a:lnTo>
                <a:lnTo>
                  <a:pt x="90" y="6961"/>
                </a:lnTo>
                <a:lnTo>
                  <a:pt x="23" y="8770"/>
                </a:lnTo>
                <a:lnTo>
                  <a:pt x="0" y="10692"/>
                </a:lnTo>
                <a:lnTo>
                  <a:pt x="0" y="10908"/>
                </a:lnTo>
                <a:lnTo>
                  <a:pt x="23" y="12830"/>
                </a:lnTo>
                <a:lnTo>
                  <a:pt x="90" y="14639"/>
                </a:lnTo>
                <a:lnTo>
                  <a:pt x="197" y="16304"/>
                </a:lnTo>
                <a:lnTo>
                  <a:pt x="340" y="17797"/>
                </a:lnTo>
                <a:lnTo>
                  <a:pt x="514" y="19085"/>
                </a:lnTo>
                <a:lnTo>
                  <a:pt x="716" y="20140"/>
                </a:lnTo>
                <a:lnTo>
                  <a:pt x="941" y="20931"/>
                </a:lnTo>
                <a:lnTo>
                  <a:pt x="1185" y="21428"/>
                </a:lnTo>
                <a:lnTo>
                  <a:pt x="1445" y="21600"/>
                </a:lnTo>
                <a:lnTo>
                  <a:pt x="20155" y="21600"/>
                </a:lnTo>
                <a:lnTo>
                  <a:pt x="20415" y="21428"/>
                </a:lnTo>
                <a:lnTo>
                  <a:pt x="20659" y="20931"/>
                </a:lnTo>
                <a:lnTo>
                  <a:pt x="20884" y="20140"/>
                </a:lnTo>
                <a:lnTo>
                  <a:pt x="21086" y="19085"/>
                </a:lnTo>
                <a:lnTo>
                  <a:pt x="21260" y="17797"/>
                </a:lnTo>
                <a:lnTo>
                  <a:pt x="21403" y="16304"/>
                </a:lnTo>
                <a:lnTo>
                  <a:pt x="21510" y="14639"/>
                </a:lnTo>
                <a:lnTo>
                  <a:pt x="21577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77" y="8770"/>
                </a:lnTo>
                <a:lnTo>
                  <a:pt x="21510" y="6961"/>
                </a:lnTo>
                <a:lnTo>
                  <a:pt x="21403" y="5295"/>
                </a:lnTo>
                <a:lnTo>
                  <a:pt x="21260" y="3803"/>
                </a:lnTo>
                <a:lnTo>
                  <a:pt x="21086" y="2514"/>
                </a:lnTo>
                <a:lnTo>
                  <a:pt x="20884" y="1460"/>
                </a:lnTo>
                <a:lnTo>
                  <a:pt x="20659" y="669"/>
                </a:lnTo>
                <a:lnTo>
                  <a:pt x="20415" y="172"/>
                </a:lnTo>
                <a:lnTo>
                  <a:pt x="20155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0" name="AutoShape 9"/>
          <p:cNvSpPr>
            <a:spLocks/>
          </p:cNvSpPr>
          <p:nvPr/>
        </p:nvSpPr>
        <p:spPr bwMode="auto">
          <a:xfrm>
            <a:off x="1004888" y="3922398"/>
            <a:ext cx="2692400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597" y="0"/>
                </a:moveTo>
                <a:lnTo>
                  <a:pt x="2003" y="0"/>
                </a:lnTo>
                <a:lnTo>
                  <a:pt x="1643" y="172"/>
                </a:lnTo>
                <a:lnTo>
                  <a:pt x="1304" y="669"/>
                </a:lnTo>
                <a:lnTo>
                  <a:pt x="992" y="1460"/>
                </a:lnTo>
                <a:lnTo>
                  <a:pt x="713" y="2514"/>
                </a:lnTo>
                <a:lnTo>
                  <a:pt x="471" y="3803"/>
                </a:lnTo>
                <a:lnTo>
                  <a:pt x="274" y="5295"/>
                </a:lnTo>
                <a:lnTo>
                  <a:pt x="125" y="6961"/>
                </a:lnTo>
                <a:lnTo>
                  <a:pt x="32" y="8770"/>
                </a:lnTo>
                <a:lnTo>
                  <a:pt x="0" y="10692"/>
                </a:lnTo>
                <a:lnTo>
                  <a:pt x="0" y="10908"/>
                </a:lnTo>
                <a:lnTo>
                  <a:pt x="32" y="12830"/>
                </a:lnTo>
                <a:lnTo>
                  <a:pt x="125" y="14639"/>
                </a:lnTo>
                <a:lnTo>
                  <a:pt x="274" y="16304"/>
                </a:lnTo>
                <a:lnTo>
                  <a:pt x="471" y="17797"/>
                </a:lnTo>
                <a:lnTo>
                  <a:pt x="713" y="19085"/>
                </a:lnTo>
                <a:lnTo>
                  <a:pt x="992" y="20140"/>
                </a:lnTo>
                <a:lnTo>
                  <a:pt x="1304" y="20931"/>
                </a:lnTo>
                <a:lnTo>
                  <a:pt x="1643" y="21428"/>
                </a:lnTo>
                <a:lnTo>
                  <a:pt x="2003" y="21600"/>
                </a:lnTo>
                <a:lnTo>
                  <a:pt x="19597" y="21600"/>
                </a:lnTo>
                <a:lnTo>
                  <a:pt x="19957" y="21428"/>
                </a:lnTo>
                <a:lnTo>
                  <a:pt x="20296" y="20931"/>
                </a:lnTo>
                <a:lnTo>
                  <a:pt x="20608" y="20140"/>
                </a:lnTo>
                <a:lnTo>
                  <a:pt x="20887" y="19085"/>
                </a:lnTo>
                <a:lnTo>
                  <a:pt x="21129" y="17797"/>
                </a:lnTo>
                <a:lnTo>
                  <a:pt x="21327" y="16304"/>
                </a:lnTo>
                <a:lnTo>
                  <a:pt x="21475" y="14639"/>
                </a:lnTo>
                <a:lnTo>
                  <a:pt x="21568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68" y="8770"/>
                </a:lnTo>
                <a:lnTo>
                  <a:pt x="21475" y="6961"/>
                </a:lnTo>
                <a:lnTo>
                  <a:pt x="21327" y="5295"/>
                </a:lnTo>
                <a:lnTo>
                  <a:pt x="21129" y="3803"/>
                </a:lnTo>
                <a:lnTo>
                  <a:pt x="20887" y="2514"/>
                </a:lnTo>
                <a:lnTo>
                  <a:pt x="20608" y="1460"/>
                </a:lnTo>
                <a:lnTo>
                  <a:pt x="20296" y="669"/>
                </a:lnTo>
                <a:lnTo>
                  <a:pt x="19957" y="172"/>
                </a:lnTo>
                <a:lnTo>
                  <a:pt x="19597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1" name="AutoShape 10"/>
          <p:cNvSpPr>
            <a:spLocks/>
          </p:cNvSpPr>
          <p:nvPr/>
        </p:nvSpPr>
        <p:spPr bwMode="auto">
          <a:xfrm>
            <a:off x="1166813" y="4579306"/>
            <a:ext cx="2808287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681" y="0"/>
                </a:moveTo>
                <a:lnTo>
                  <a:pt x="1919" y="0"/>
                </a:lnTo>
                <a:lnTo>
                  <a:pt x="1574" y="172"/>
                </a:lnTo>
                <a:lnTo>
                  <a:pt x="1250" y="669"/>
                </a:lnTo>
                <a:lnTo>
                  <a:pt x="951" y="1460"/>
                </a:lnTo>
                <a:lnTo>
                  <a:pt x="683" y="2514"/>
                </a:lnTo>
                <a:lnTo>
                  <a:pt x="451" y="3803"/>
                </a:lnTo>
                <a:lnTo>
                  <a:pt x="262" y="5295"/>
                </a:lnTo>
                <a:lnTo>
                  <a:pt x="120" y="6961"/>
                </a:lnTo>
                <a:lnTo>
                  <a:pt x="31" y="8770"/>
                </a:lnTo>
                <a:lnTo>
                  <a:pt x="0" y="10692"/>
                </a:lnTo>
                <a:lnTo>
                  <a:pt x="0" y="10908"/>
                </a:lnTo>
                <a:lnTo>
                  <a:pt x="31" y="12830"/>
                </a:lnTo>
                <a:lnTo>
                  <a:pt x="120" y="14639"/>
                </a:lnTo>
                <a:lnTo>
                  <a:pt x="262" y="16304"/>
                </a:lnTo>
                <a:lnTo>
                  <a:pt x="451" y="17797"/>
                </a:lnTo>
                <a:lnTo>
                  <a:pt x="683" y="19085"/>
                </a:lnTo>
                <a:lnTo>
                  <a:pt x="951" y="20140"/>
                </a:lnTo>
                <a:lnTo>
                  <a:pt x="1250" y="20931"/>
                </a:lnTo>
                <a:lnTo>
                  <a:pt x="1574" y="21428"/>
                </a:lnTo>
                <a:lnTo>
                  <a:pt x="1919" y="21600"/>
                </a:lnTo>
                <a:lnTo>
                  <a:pt x="19681" y="21600"/>
                </a:lnTo>
                <a:lnTo>
                  <a:pt x="20026" y="21420"/>
                </a:lnTo>
                <a:lnTo>
                  <a:pt x="20350" y="20904"/>
                </a:lnTo>
                <a:lnTo>
                  <a:pt x="20649" y="20084"/>
                </a:lnTo>
                <a:lnTo>
                  <a:pt x="20917" y="18995"/>
                </a:lnTo>
                <a:lnTo>
                  <a:pt x="21149" y="17671"/>
                </a:lnTo>
                <a:lnTo>
                  <a:pt x="21338" y="16144"/>
                </a:lnTo>
                <a:lnTo>
                  <a:pt x="21480" y="14450"/>
                </a:lnTo>
                <a:lnTo>
                  <a:pt x="21569" y="12621"/>
                </a:lnTo>
                <a:lnTo>
                  <a:pt x="21600" y="10692"/>
                </a:lnTo>
                <a:lnTo>
                  <a:pt x="21569" y="8770"/>
                </a:lnTo>
                <a:lnTo>
                  <a:pt x="21480" y="6961"/>
                </a:lnTo>
                <a:lnTo>
                  <a:pt x="21338" y="5295"/>
                </a:lnTo>
                <a:lnTo>
                  <a:pt x="21149" y="3803"/>
                </a:lnTo>
                <a:lnTo>
                  <a:pt x="20917" y="2514"/>
                </a:lnTo>
                <a:lnTo>
                  <a:pt x="20649" y="1460"/>
                </a:lnTo>
                <a:lnTo>
                  <a:pt x="20350" y="669"/>
                </a:lnTo>
                <a:lnTo>
                  <a:pt x="20026" y="172"/>
                </a:lnTo>
                <a:lnTo>
                  <a:pt x="19681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2" name="AutoShape 11"/>
          <p:cNvSpPr>
            <a:spLocks/>
          </p:cNvSpPr>
          <p:nvPr/>
        </p:nvSpPr>
        <p:spPr bwMode="auto">
          <a:xfrm>
            <a:off x="1166813" y="5234626"/>
            <a:ext cx="2141537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083" y="0"/>
                </a:moveTo>
                <a:lnTo>
                  <a:pt x="2517" y="0"/>
                </a:lnTo>
                <a:lnTo>
                  <a:pt x="2065" y="172"/>
                </a:lnTo>
                <a:lnTo>
                  <a:pt x="1639" y="669"/>
                </a:lnTo>
                <a:lnTo>
                  <a:pt x="1247" y="1460"/>
                </a:lnTo>
                <a:lnTo>
                  <a:pt x="895" y="2514"/>
                </a:lnTo>
                <a:lnTo>
                  <a:pt x="592" y="3803"/>
                </a:lnTo>
                <a:lnTo>
                  <a:pt x="344" y="5295"/>
                </a:lnTo>
                <a:lnTo>
                  <a:pt x="157" y="6961"/>
                </a:lnTo>
                <a:lnTo>
                  <a:pt x="41" y="8770"/>
                </a:lnTo>
                <a:lnTo>
                  <a:pt x="0" y="10692"/>
                </a:lnTo>
                <a:lnTo>
                  <a:pt x="0" y="10908"/>
                </a:lnTo>
                <a:lnTo>
                  <a:pt x="41" y="12830"/>
                </a:lnTo>
                <a:lnTo>
                  <a:pt x="157" y="14639"/>
                </a:lnTo>
                <a:lnTo>
                  <a:pt x="344" y="16304"/>
                </a:lnTo>
                <a:lnTo>
                  <a:pt x="592" y="17797"/>
                </a:lnTo>
                <a:lnTo>
                  <a:pt x="895" y="19085"/>
                </a:lnTo>
                <a:lnTo>
                  <a:pt x="1247" y="20140"/>
                </a:lnTo>
                <a:lnTo>
                  <a:pt x="1639" y="20931"/>
                </a:lnTo>
                <a:lnTo>
                  <a:pt x="2065" y="21428"/>
                </a:lnTo>
                <a:lnTo>
                  <a:pt x="2517" y="21600"/>
                </a:lnTo>
                <a:lnTo>
                  <a:pt x="19083" y="21600"/>
                </a:lnTo>
                <a:lnTo>
                  <a:pt x="19535" y="21428"/>
                </a:lnTo>
                <a:lnTo>
                  <a:pt x="19961" y="20931"/>
                </a:lnTo>
                <a:lnTo>
                  <a:pt x="20353" y="20140"/>
                </a:lnTo>
                <a:lnTo>
                  <a:pt x="20705" y="19085"/>
                </a:lnTo>
                <a:lnTo>
                  <a:pt x="21008" y="17797"/>
                </a:lnTo>
                <a:lnTo>
                  <a:pt x="21256" y="16304"/>
                </a:lnTo>
                <a:lnTo>
                  <a:pt x="21443" y="14639"/>
                </a:lnTo>
                <a:lnTo>
                  <a:pt x="21559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59" y="8770"/>
                </a:lnTo>
                <a:lnTo>
                  <a:pt x="21443" y="6961"/>
                </a:lnTo>
                <a:lnTo>
                  <a:pt x="21256" y="5295"/>
                </a:lnTo>
                <a:lnTo>
                  <a:pt x="21008" y="3803"/>
                </a:lnTo>
                <a:lnTo>
                  <a:pt x="20705" y="2514"/>
                </a:lnTo>
                <a:lnTo>
                  <a:pt x="20353" y="1460"/>
                </a:lnTo>
                <a:lnTo>
                  <a:pt x="19961" y="669"/>
                </a:lnTo>
                <a:lnTo>
                  <a:pt x="19535" y="172"/>
                </a:lnTo>
                <a:lnTo>
                  <a:pt x="1908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3" name="AutoShape 12"/>
          <p:cNvSpPr>
            <a:spLocks/>
          </p:cNvSpPr>
          <p:nvPr/>
        </p:nvSpPr>
        <p:spPr bwMode="auto">
          <a:xfrm>
            <a:off x="1411288" y="5889946"/>
            <a:ext cx="1476375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7948" y="0"/>
                </a:moveTo>
                <a:lnTo>
                  <a:pt x="3652" y="0"/>
                </a:lnTo>
                <a:lnTo>
                  <a:pt x="2996" y="172"/>
                </a:lnTo>
                <a:lnTo>
                  <a:pt x="2378" y="669"/>
                </a:lnTo>
                <a:lnTo>
                  <a:pt x="1809" y="1460"/>
                </a:lnTo>
                <a:lnTo>
                  <a:pt x="1299" y="2514"/>
                </a:lnTo>
                <a:lnTo>
                  <a:pt x="859" y="3803"/>
                </a:lnTo>
                <a:lnTo>
                  <a:pt x="499" y="5295"/>
                </a:lnTo>
                <a:lnTo>
                  <a:pt x="228" y="6961"/>
                </a:lnTo>
                <a:lnTo>
                  <a:pt x="59" y="8770"/>
                </a:lnTo>
                <a:lnTo>
                  <a:pt x="0" y="10692"/>
                </a:lnTo>
                <a:lnTo>
                  <a:pt x="0" y="10908"/>
                </a:lnTo>
                <a:lnTo>
                  <a:pt x="59" y="12830"/>
                </a:lnTo>
                <a:lnTo>
                  <a:pt x="228" y="14639"/>
                </a:lnTo>
                <a:lnTo>
                  <a:pt x="499" y="16304"/>
                </a:lnTo>
                <a:lnTo>
                  <a:pt x="859" y="17797"/>
                </a:lnTo>
                <a:lnTo>
                  <a:pt x="1299" y="19085"/>
                </a:lnTo>
                <a:lnTo>
                  <a:pt x="1809" y="20140"/>
                </a:lnTo>
                <a:lnTo>
                  <a:pt x="2378" y="20931"/>
                </a:lnTo>
                <a:lnTo>
                  <a:pt x="2996" y="21428"/>
                </a:lnTo>
                <a:lnTo>
                  <a:pt x="3652" y="21600"/>
                </a:lnTo>
                <a:lnTo>
                  <a:pt x="17948" y="21600"/>
                </a:lnTo>
                <a:lnTo>
                  <a:pt x="18605" y="21428"/>
                </a:lnTo>
                <a:lnTo>
                  <a:pt x="19222" y="20931"/>
                </a:lnTo>
                <a:lnTo>
                  <a:pt x="19791" y="20140"/>
                </a:lnTo>
                <a:lnTo>
                  <a:pt x="20301" y="19085"/>
                </a:lnTo>
                <a:lnTo>
                  <a:pt x="20741" y="17797"/>
                </a:lnTo>
                <a:lnTo>
                  <a:pt x="21101" y="16304"/>
                </a:lnTo>
                <a:lnTo>
                  <a:pt x="21372" y="14639"/>
                </a:lnTo>
                <a:lnTo>
                  <a:pt x="21541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41" y="8770"/>
                </a:lnTo>
                <a:lnTo>
                  <a:pt x="21372" y="6961"/>
                </a:lnTo>
                <a:lnTo>
                  <a:pt x="21101" y="5295"/>
                </a:lnTo>
                <a:lnTo>
                  <a:pt x="20741" y="3803"/>
                </a:lnTo>
                <a:lnTo>
                  <a:pt x="20301" y="2514"/>
                </a:lnTo>
                <a:lnTo>
                  <a:pt x="19791" y="1460"/>
                </a:lnTo>
                <a:lnTo>
                  <a:pt x="19222" y="669"/>
                </a:lnTo>
                <a:lnTo>
                  <a:pt x="18605" y="172"/>
                </a:lnTo>
                <a:lnTo>
                  <a:pt x="17948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4" name="AutoShape 13"/>
          <p:cNvSpPr>
            <a:spLocks/>
          </p:cNvSpPr>
          <p:nvPr/>
        </p:nvSpPr>
        <p:spPr bwMode="auto">
          <a:xfrm>
            <a:off x="0" y="0"/>
            <a:ext cx="1004888" cy="496888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7873" y="0"/>
                </a:moveTo>
                <a:lnTo>
                  <a:pt x="0" y="0"/>
                </a:lnTo>
                <a:lnTo>
                  <a:pt x="0" y="21600"/>
                </a:lnTo>
                <a:lnTo>
                  <a:pt x="16243" y="21600"/>
                </a:lnTo>
                <a:lnTo>
                  <a:pt x="17206" y="21423"/>
                </a:lnTo>
                <a:lnTo>
                  <a:pt x="18112" y="20914"/>
                </a:lnTo>
                <a:lnTo>
                  <a:pt x="18947" y="20103"/>
                </a:lnTo>
                <a:lnTo>
                  <a:pt x="19694" y="19021"/>
                </a:lnTo>
                <a:lnTo>
                  <a:pt x="20340" y="17700"/>
                </a:lnTo>
                <a:lnTo>
                  <a:pt x="20869" y="16169"/>
                </a:lnTo>
                <a:lnTo>
                  <a:pt x="21265" y="14461"/>
                </a:lnTo>
                <a:lnTo>
                  <a:pt x="21514" y="12606"/>
                </a:lnTo>
                <a:lnTo>
                  <a:pt x="21600" y="10635"/>
                </a:lnTo>
                <a:lnTo>
                  <a:pt x="21600" y="10413"/>
                </a:lnTo>
                <a:lnTo>
                  <a:pt x="21514" y="8442"/>
                </a:lnTo>
                <a:lnTo>
                  <a:pt x="21265" y="6587"/>
                </a:lnTo>
                <a:lnTo>
                  <a:pt x="20869" y="4879"/>
                </a:lnTo>
                <a:lnTo>
                  <a:pt x="20340" y="3349"/>
                </a:lnTo>
                <a:lnTo>
                  <a:pt x="19694" y="2027"/>
                </a:lnTo>
                <a:lnTo>
                  <a:pt x="18947" y="945"/>
                </a:lnTo>
                <a:lnTo>
                  <a:pt x="18112" y="134"/>
                </a:lnTo>
                <a:lnTo>
                  <a:pt x="1787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5" name="AutoShape 14"/>
          <p:cNvSpPr>
            <a:spLocks/>
          </p:cNvSpPr>
          <p:nvPr/>
        </p:nvSpPr>
        <p:spPr bwMode="auto">
          <a:xfrm>
            <a:off x="1519238" y="6546850"/>
            <a:ext cx="790575" cy="309563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4782" y="0"/>
                </a:moveTo>
                <a:lnTo>
                  <a:pt x="6817" y="0"/>
                </a:lnTo>
                <a:lnTo>
                  <a:pt x="5592" y="283"/>
                </a:lnTo>
                <a:lnTo>
                  <a:pt x="4439" y="1100"/>
                </a:lnTo>
                <a:lnTo>
                  <a:pt x="3377" y="2401"/>
                </a:lnTo>
                <a:lnTo>
                  <a:pt x="2425" y="4137"/>
                </a:lnTo>
                <a:lnTo>
                  <a:pt x="1603" y="6257"/>
                </a:lnTo>
                <a:lnTo>
                  <a:pt x="931" y="8712"/>
                </a:lnTo>
                <a:lnTo>
                  <a:pt x="426" y="11452"/>
                </a:lnTo>
                <a:lnTo>
                  <a:pt x="110" y="14428"/>
                </a:lnTo>
                <a:lnTo>
                  <a:pt x="0" y="17590"/>
                </a:lnTo>
                <a:lnTo>
                  <a:pt x="0" y="17946"/>
                </a:lnTo>
                <a:lnTo>
                  <a:pt x="110" y="21108"/>
                </a:lnTo>
                <a:lnTo>
                  <a:pt x="162" y="21600"/>
                </a:lnTo>
                <a:lnTo>
                  <a:pt x="21438" y="21600"/>
                </a:lnTo>
                <a:lnTo>
                  <a:pt x="21490" y="21108"/>
                </a:lnTo>
                <a:lnTo>
                  <a:pt x="21600" y="17946"/>
                </a:lnTo>
                <a:lnTo>
                  <a:pt x="21600" y="17590"/>
                </a:lnTo>
                <a:lnTo>
                  <a:pt x="21490" y="14428"/>
                </a:lnTo>
                <a:lnTo>
                  <a:pt x="21173" y="11452"/>
                </a:lnTo>
                <a:lnTo>
                  <a:pt x="20669" y="8712"/>
                </a:lnTo>
                <a:lnTo>
                  <a:pt x="19997" y="6257"/>
                </a:lnTo>
                <a:lnTo>
                  <a:pt x="19175" y="4137"/>
                </a:lnTo>
                <a:lnTo>
                  <a:pt x="18223" y="2401"/>
                </a:lnTo>
                <a:lnTo>
                  <a:pt x="17161" y="1100"/>
                </a:lnTo>
                <a:lnTo>
                  <a:pt x="16008" y="283"/>
                </a:lnTo>
                <a:lnTo>
                  <a:pt x="14782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6" name="AutoShape 15"/>
          <p:cNvSpPr>
            <a:spLocks/>
          </p:cNvSpPr>
          <p:nvPr/>
        </p:nvSpPr>
        <p:spPr bwMode="auto">
          <a:xfrm>
            <a:off x="0" y="642621"/>
            <a:ext cx="1536700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093" y="0"/>
                </a:moveTo>
                <a:lnTo>
                  <a:pt x="0" y="0"/>
                </a:lnTo>
                <a:lnTo>
                  <a:pt x="0" y="21600"/>
                </a:lnTo>
                <a:lnTo>
                  <a:pt x="18093" y="21600"/>
                </a:lnTo>
                <a:lnTo>
                  <a:pt x="18724" y="21428"/>
                </a:lnTo>
                <a:lnTo>
                  <a:pt x="19317" y="20931"/>
                </a:lnTo>
                <a:lnTo>
                  <a:pt x="19863" y="20140"/>
                </a:lnTo>
                <a:lnTo>
                  <a:pt x="20353" y="19085"/>
                </a:lnTo>
                <a:lnTo>
                  <a:pt x="20775" y="17797"/>
                </a:lnTo>
                <a:lnTo>
                  <a:pt x="21121" y="16304"/>
                </a:lnTo>
                <a:lnTo>
                  <a:pt x="21381" y="14639"/>
                </a:lnTo>
                <a:lnTo>
                  <a:pt x="21544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44" y="8770"/>
                </a:lnTo>
                <a:lnTo>
                  <a:pt x="21381" y="6961"/>
                </a:lnTo>
                <a:lnTo>
                  <a:pt x="21121" y="5295"/>
                </a:lnTo>
                <a:lnTo>
                  <a:pt x="20775" y="3803"/>
                </a:lnTo>
                <a:lnTo>
                  <a:pt x="20353" y="2514"/>
                </a:lnTo>
                <a:lnTo>
                  <a:pt x="19863" y="1460"/>
                </a:lnTo>
                <a:lnTo>
                  <a:pt x="19317" y="669"/>
                </a:lnTo>
                <a:lnTo>
                  <a:pt x="18724" y="172"/>
                </a:lnTo>
                <a:lnTo>
                  <a:pt x="1809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7" name="AutoShape 16"/>
          <p:cNvSpPr>
            <a:spLocks/>
          </p:cNvSpPr>
          <p:nvPr/>
        </p:nvSpPr>
        <p:spPr bwMode="auto">
          <a:xfrm>
            <a:off x="0" y="1297941"/>
            <a:ext cx="3067050" cy="509588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842" y="0"/>
                </a:moveTo>
                <a:lnTo>
                  <a:pt x="0" y="0"/>
                </a:lnTo>
                <a:lnTo>
                  <a:pt x="0" y="21600"/>
                </a:lnTo>
                <a:lnTo>
                  <a:pt x="19842" y="21600"/>
                </a:lnTo>
                <a:lnTo>
                  <a:pt x="20158" y="21428"/>
                </a:lnTo>
                <a:lnTo>
                  <a:pt x="20456" y="20931"/>
                </a:lnTo>
                <a:lnTo>
                  <a:pt x="20729" y="20140"/>
                </a:lnTo>
                <a:lnTo>
                  <a:pt x="20975" y="19085"/>
                </a:lnTo>
                <a:lnTo>
                  <a:pt x="21187" y="17797"/>
                </a:lnTo>
                <a:lnTo>
                  <a:pt x="21360" y="16304"/>
                </a:lnTo>
                <a:lnTo>
                  <a:pt x="21490" y="14639"/>
                </a:lnTo>
                <a:lnTo>
                  <a:pt x="21572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72" y="8770"/>
                </a:lnTo>
                <a:lnTo>
                  <a:pt x="21490" y="6961"/>
                </a:lnTo>
                <a:lnTo>
                  <a:pt x="21360" y="5295"/>
                </a:lnTo>
                <a:lnTo>
                  <a:pt x="21187" y="3803"/>
                </a:lnTo>
                <a:lnTo>
                  <a:pt x="20975" y="2514"/>
                </a:lnTo>
                <a:lnTo>
                  <a:pt x="20729" y="1460"/>
                </a:lnTo>
                <a:lnTo>
                  <a:pt x="20456" y="669"/>
                </a:lnTo>
                <a:lnTo>
                  <a:pt x="20158" y="172"/>
                </a:lnTo>
                <a:lnTo>
                  <a:pt x="19842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8" name="AutoShape 17"/>
          <p:cNvSpPr>
            <a:spLocks/>
          </p:cNvSpPr>
          <p:nvPr/>
        </p:nvSpPr>
        <p:spPr bwMode="auto">
          <a:xfrm>
            <a:off x="0" y="1953262"/>
            <a:ext cx="3432175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030" y="0"/>
                </a:moveTo>
                <a:lnTo>
                  <a:pt x="0" y="0"/>
                </a:lnTo>
                <a:lnTo>
                  <a:pt x="0" y="21600"/>
                </a:lnTo>
                <a:lnTo>
                  <a:pt x="20030" y="21600"/>
                </a:lnTo>
                <a:lnTo>
                  <a:pt x="20312" y="21428"/>
                </a:lnTo>
                <a:lnTo>
                  <a:pt x="20578" y="20931"/>
                </a:lnTo>
                <a:lnTo>
                  <a:pt x="20822" y="20140"/>
                </a:lnTo>
                <a:lnTo>
                  <a:pt x="21041" y="19085"/>
                </a:lnTo>
                <a:lnTo>
                  <a:pt x="21231" y="17797"/>
                </a:lnTo>
                <a:lnTo>
                  <a:pt x="21386" y="16304"/>
                </a:lnTo>
                <a:lnTo>
                  <a:pt x="21502" y="14639"/>
                </a:lnTo>
                <a:lnTo>
                  <a:pt x="21575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75" y="8770"/>
                </a:lnTo>
                <a:lnTo>
                  <a:pt x="21502" y="6961"/>
                </a:lnTo>
                <a:lnTo>
                  <a:pt x="21386" y="5295"/>
                </a:lnTo>
                <a:lnTo>
                  <a:pt x="21231" y="3803"/>
                </a:lnTo>
                <a:lnTo>
                  <a:pt x="21041" y="2514"/>
                </a:lnTo>
                <a:lnTo>
                  <a:pt x="20822" y="1460"/>
                </a:lnTo>
                <a:lnTo>
                  <a:pt x="20578" y="669"/>
                </a:lnTo>
                <a:lnTo>
                  <a:pt x="20312" y="172"/>
                </a:lnTo>
                <a:lnTo>
                  <a:pt x="20030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9" name="AutoShape 18"/>
          <p:cNvSpPr>
            <a:spLocks/>
          </p:cNvSpPr>
          <p:nvPr/>
        </p:nvSpPr>
        <p:spPr bwMode="auto">
          <a:xfrm>
            <a:off x="0" y="2608582"/>
            <a:ext cx="4619625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598" y="0"/>
                </a:moveTo>
                <a:lnTo>
                  <a:pt x="0" y="0"/>
                </a:lnTo>
                <a:lnTo>
                  <a:pt x="0" y="21600"/>
                </a:lnTo>
                <a:lnTo>
                  <a:pt x="20433" y="21600"/>
                </a:lnTo>
                <a:lnTo>
                  <a:pt x="20643" y="21428"/>
                </a:lnTo>
                <a:lnTo>
                  <a:pt x="20840" y="20931"/>
                </a:lnTo>
                <a:lnTo>
                  <a:pt x="21022" y="20140"/>
                </a:lnTo>
                <a:lnTo>
                  <a:pt x="21185" y="19085"/>
                </a:lnTo>
                <a:lnTo>
                  <a:pt x="21326" y="17797"/>
                </a:lnTo>
                <a:lnTo>
                  <a:pt x="21441" y="16304"/>
                </a:lnTo>
                <a:lnTo>
                  <a:pt x="21527" y="14639"/>
                </a:lnTo>
                <a:lnTo>
                  <a:pt x="21581" y="12830"/>
                </a:lnTo>
                <a:lnTo>
                  <a:pt x="21600" y="10908"/>
                </a:lnTo>
                <a:lnTo>
                  <a:pt x="21600" y="9184"/>
                </a:lnTo>
                <a:lnTo>
                  <a:pt x="21574" y="7078"/>
                </a:lnTo>
                <a:lnTo>
                  <a:pt x="21498" y="5145"/>
                </a:lnTo>
                <a:lnTo>
                  <a:pt x="21380" y="3440"/>
                </a:lnTo>
                <a:lnTo>
                  <a:pt x="21225" y="2018"/>
                </a:lnTo>
                <a:lnTo>
                  <a:pt x="21039" y="933"/>
                </a:lnTo>
                <a:lnTo>
                  <a:pt x="20828" y="243"/>
                </a:lnTo>
                <a:lnTo>
                  <a:pt x="20598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90" name="Rectangle 19"/>
          <p:cNvSpPr>
            <a:spLocks/>
          </p:cNvSpPr>
          <p:nvPr/>
        </p:nvSpPr>
        <p:spPr bwMode="auto">
          <a:xfrm>
            <a:off x="3563938" y="6032249"/>
            <a:ext cx="50180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 indent="3873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/>
            <a:r>
              <a:rPr lang="en-US" altLang="en-US" sz="2400" b="1" dirty="0">
                <a:solidFill>
                  <a:schemeClr val="bg1"/>
                </a:solidFill>
              </a:rPr>
              <a:t>2018 Conference of Ministers</a:t>
            </a:r>
          </a:p>
        </p:txBody>
      </p:sp>
      <p:sp>
        <p:nvSpPr>
          <p:cNvPr id="3091" name="Marcador de Posição do Número do Diapositivo 20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fld id="{4CADC98F-A857-4054-BF48-E3D019D9A863}" type="slidenum">
              <a:rPr lang="en-US" altLang="en-US" smtClean="0">
                <a:solidFill>
                  <a:srgbClr val="888888"/>
                </a:solidFill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pPr/>
              <a:t>1</a:t>
            </a:fld>
            <a:endParaRPr lang="en-US" altLang="en-US">
              <a:solidFill>
                <a:srgbClr val="888888"/>
              </a:solidFill>
              <a:latin typeface="Helvetica" panose="020B0604020202020204" pitchFamily="34" charset="0"/>
              <a:cs typeface="Helvetica" panose="020B0604020202020204" pitchFamily="34" charset="0"/>
              <a:sym typeface="Helvetica" panose="020B0604020202020204" pitchFamily="34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6565" y="23516"/>
            <a:ext cx="3667435" cy="1274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64072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/>
          </p:cNvSpPr>
          <p:nvPr/>
        </p:nvSpPr>
        <p:spPr bwMode="auto">
          <a:xfrm>
            <a:off x="0" y="1335086"/>
            <a:ext cx="9144000" cy="5510213"/>
          </a:xfrm>
          <a:prstGeom prst="rect">
            <a:avLst/>
          </a:prstGeom>
          <a:solidFill>
            <a:srgbClr val="06578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 marL="342900" indent="-3429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0" lvl="1" algn="ctr">
              <a:lnSpc>
                <a:spcPct val="70000"/>
              </a:lnSpc>
              <a:defRPr/>
            </a:pPr>
            <a:endParaRPr lang="en-US" altLang="en-US" sz="2000" b="1">
              <a:solidFill>
                <a:srgbClr val="6E8BBB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ato" pitchFamily="34" charset="0"/>
            </a:endParaRPr>
          </a:p>
        </p:txBody>
      </p:sp>
      <p:sp>
        <p:nvSpPr>
          <p:cNvPr id="6147" name="Rectangle 2"/>
          <p:cNvSpPr>
            <a:spLocks/>
          </p:cNvSpPr>
          <p:nvPr/>
        </p:nvSpPr>
        <p:spPr bwMode="auto">
          <a:xfrm>
            <a:off x="2360613" y="4294188"/>
            <a:ext cx="4421187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5500" b="1">
                <a:solidFill>
                  <a:srgbClr val="FFFFFF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THANK YOU!</a:t>
            </a:r>
          </a:p>
        </p:txBody>
      </p:sp>
      <p:sp>
        <p:nvSpPr>
          <p:cNvPr id="6148" name="AutoShape 5"/>
          <p:cNvSpPr>
            <a:spLocks/>
          </p:cNvSpPr>
          <p:nvPr/>
        </p:nvSpPr>
        <p:spPr bwMode="auto">
          <a:xfrm>
            <a:off x="2957513" y="6156325"/>
            <a:ext cx="3311525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D7CB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6149" name="Rectangle 6"/>
          <p:cNvSpPr>
            <a:spLocks/>
          </p:cNvSpPr>
          <p:nvPr/>
        </p:nvSpPr>
        <p:spPr bwMode="auto">
          <a:xfrm>
            <a:off x="1223963" y="5445125"/>
            <a:ext cx="6694487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/>
            <a:r>
              <a:rPr lang="en-US" altLang="en-US" sz="1900" dirty="0">
                <a:solidFill>
                  <a:schemeClr val="bg1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Follow the conversation: #2018COM</a:t>
            </a:r>
          </a:p>
        </p:txBody>
      </p:sp>
      <p:sp>
        <p:nvSpPr>
          <p:cNvPr id="6150" name="Rectangle 7"/>
          <p:cNvSpPr>
            <a:spLocks/>
          </p:cNvSpPr>
          <p:nvPr/>
        </p:nvSpPr>
        <p:spPr bwMode="auto">
          <a:xfrm>
            <a:off x="3181350" y="6245225"/>
            <a:ext cx="308768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600" b="1" dirty="0">
                <a:solidFill>
                  <a:schemeClr val="bg1"/>
                </a:solidFill>
                <a:latin typeface="Avenir Book"/>
              </a:rPr>
              <a:t>More: www.uneca.org/cfm2018</a:t>
            </a:r>
          </a:p>
        </p:txBody>
      </p:sp>
      <p:pic>
        <p:nvPicPr>
          <p:cNvPr id="6151" name="Picture 8" descr="pasted-imag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300" y="1171575"/>
            <a:ext cx="2563813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10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6565" y="23516"/>
            <a:ext cx="3667435" cy="1274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486792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/>
          </p:cNvSpPr>
          <p:nvPr/>
        </p:nvSpPr>
        <p:spPr bwMode="auto">
          <a:xfrm>
            <a:off x="0" y="6135688"/>
            <a:ext cx="7308850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471488" y="6221413"/>
            <a:ext cx="694213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AfCFTA and fiscal space for jobs and diversification |       Issues paper</a:t>
            </a:r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2" name="AutoShape 6"/>
          <p:cNvSpPr>
            <a:spLocks/>
          </p:cNvSpPr>
          <p:nvPr/>
        </p:nvSpPr>
        <p:spPr bwMode="auto">
          <a:xfrm>
            <a:off x="0" y="290513"/>
            <a:ext cx="4475163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3" name="AutoShape 9"/>
          <p:cNvSpPr>
            <a:spLocks/>
          </p:cNvSpPr>
          <p:nvPr/>
        </p:nvSpPr>
        <p:spPr bwMode="auto">
          <a:xfrm>
            <a:off x="7666038" y="6135688"/>
            <a:ext cx="1212850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4" name="Rectangle 10"/>
          <p:cNvSpPr>
            <a:spLocks/>
          </p:cNvSpPr>
          <p:nvPr/>
        </p:nvSpPr>
        <p:spPr bwMode="auto">
          <a:xfrm>
            <a:off x="7796213" y="6251575"/>
            <a:ext cx="10795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113144" y="365798"/>
            <a:ext cx="461888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Rationale|    </a:t>
            </a:r>
            <a:r>
              <a:rPr lang="en-US" altLang="en-US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African business</a:t>
            </a:r>
            <a:endParaRPr lang="en-US" altLang="en-US" sz="20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4106" name="Rectangle 12"/>
          <p:cNvSpPr>
            <a:spLocks/>
          </p:cNvSpPr>
          <p:nvPr/>
        </p:nvSpPr>
        <p:spPr bwMode="auto">
          <a:xfrm>
            <a:off x="4659313" y="414338"/>
            <a:ext cx="5603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fld id="{CA7005DB-7BB1-4210-8FD2-F8CF7C036B5E}" type="slidenum">
              <a:rPr lang="en-US" altLang="en-US" sz="1600" b="1">
                <a:solidFill>
                  <a:srgbClr val="0A7CB8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pPr eaLnBrk="1"/>
              <a:t>2</a:t>
            </a:fld>
            <a:endParaRPr lang="en-US" altLang="en-US" sz="1600" b="1">
              <a:solidFill>
                <a:srgbClr val="0A7CB8"/>
              </a:solidFill>
              <a:latin typeface="Lucida Sans" panose="020B0602030504020204" pitchFamily="34" charset="0"/>
              <a:sym typeface="Lucida Sans" panose="020B0602030504020204" pitchFamily="34" charset="0"/>
            </a:endParaRP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8" name="Rectangle 1"/>
          <p:cNvSpPr>
            <a:spLocks/>
          </p:cNvSpPr>
          <p:nvPr/>
        </p:nvSpPr>
        <p:spPr bwMode="auto">
          <a:xfrm>
            <a:off x="471488" y="893326"/>
            <a:ext cx="500507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5738" indent="-1460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2000" b="1" dirty="0">
                <a:solidFill>
                  <a:srgbClr val="0A7CB8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Africa’s economic structure is broadly similar to India’s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2</a:t>
            </a:fld>
            <a:endParaRPr lang="en-US"/>
          </a:p>
        </p:txBody>
      </p:sp>
      <p:sp>
        <p:nvSpPr>
          <p:cNvPr id="16" name="Rectangle 1"/>
          <p:cNvSpPr>
            <a:spLocks/>
          </p:cNvSpPr>
          <p:nvPr/>
        </p:nvSpPr>
        <p:spPr bwMode="auto">
          <a:xfrm>
            <a:off x="363537" y="4231085"/>
            <a:ext cx="8404225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5738" indent="-1460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382588" indent="-342900" ea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India is a single consolidated market (7</a:t>
            </a:r>
            <a:r>
              <a:rPr lang="en-US" altLang="en-US" sz="2000" baseline="30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th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 biggest in the world)</a:t>
            </a:r>
          </a:p>
          <a:p>
            <a:pPr marL="9398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Allows scale economies and competitive businesses </a:t>
            </a:r>
          </a:p>
          <a:p>
            <a:pPr marL="382588" indent="-342900" ea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Africa is fragmented over 54 countries and 107 unique land border</a:t>
            </a:r>
          </a:p>
          <a:p>
            <a:pPr marL="9398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Businesses face average tariffs of 6.9% non-tariff barriers</a:t>
            </a:r>
          </a:p>
        </p:txBody>
      </p:sp>
      <p:pic>
        <p:nvPicPr>
          <p:cNvPr id="17" name="Picture 16" descr="https://www.worldatlas.com/webimage/countrys/asia/outline/inout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101" y="1459867"/>
            <a:ext cx="2722649" cy="2780033"/>
          </a:xfrm>
          <a:prstGeom prst="rect">
            <a:avLst/>
          </a:prstGeom>
          <a:noFill/>
          <a:extLst/>
        </p:spPr>
      </p:pic>
      <p:grpSp>
        <p:nvGrpSpPr>
          <p:cNvPr id="18" name="Group 17"/>
          <p:cNvGrpSpPr/>
          <p:nvPr/>
        </p:nvGrpSpPr>
        <p:grpSpPr>
          <a:xfrm>
            <a:off x="6477967" y="1240077"/>
            <a:ext cx="2314543" cy="2919173"/>
            <a:chOff x="0" y="0"/>
            <a:chExt cx="2387600" cy="2724150"/>
          </a:xfrm>
        </p:grpSpPr>
        <p:pic>
          <p:nvPicPr>
            <p:cNvPr id="19" name="Picture 18" descr="Image result for outline africa map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387600" cy="2724150"/>
            </a:xfrm>
            <a:prstGeom prst="rect">
              <a:avLst/>
            </a:prstGeom>
            <a:noFill/>
            <a:extLst/>
          </p:spPr>
        </p:pic>
        <p:cxnSp>
          <p:nvCxnSpPr>
            <p:cNvPr id="20" name="Straight Connector 19"/>
            <p:cNvCxnSpPr/>
            <p:nvPr/>
          </p:nvCxnSpPr>
          <p:spPr>
            <a:xfrm>
              <a:off x="293077" y="442546"/>
              <a:ext cx="131884" cy="293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2304698"/>
              </p:ext>
            </p:extLst>
          </p:nvPr>
        </p:nvGraphicFramePr>
        <p:xfrm>
          <a:off x="3510366" y="1636713"/>
          <a:ext cx="2858280" cy="1097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29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9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9977">
                <a:tc>
                  <a:txBody>
                    <a:bodyPr/>
                    <a:lstStyle/>
                    <a:p>
                      <a:pPr algn="ctr"/>
                      <a:r>
                        <a:rPr lang="en-GB" b="1" u="none" dirty="0"/>
                        <a:t>India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u="none" dirty="0"/>
                        <a:t>Africa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977">
                <a:tc gridSpan="2">
                  <a:txBody>
                    <a:bodyPr/>
                    <a:lstStyle/>
                    <a:p>
                      <a:pPr algn="ctr"/>
                      <a:r>
                        <a:rPr lang="en-GB" b="1" u="none" dirty="0"/>
                        <a:t>Population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9977">
                <a:tc>
                  <a:txBody>
                    <a:bodyPr/>
                    <a:lstStyle/>
                    <a:p>
                      <a:pPr algn="ctr"/>
                      <a:r>
                        <a:rPr lang="en-GB" b="0" u="none" dirty="0"/>
                        <a:t>1.3bn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u="none" dirty="0"/>
                        <a:t>1.2bn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8042610"/>
              </p:ext>
            </p:extLst>
          </p:nvPr>
        </p:nvGraphicFramePr>
        <p:xfrm>
          <a:off x="3516716" y="2679482"/>
          <a:ext cx="2858280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29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9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9977">
                <a:tc gridSpan="2">
                  <a:txBody>
                    <a:bodyPr/>
                    <a:lstStyle/>
                    <a:p>
                      <a:pPr algn="ctr"/>
                      <a:r>
                        <a:rPr lang="en-GB" b="1" u="none" dirty="0"/>
                        <a:t>GDP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977">
                <a:tc>
                  <a:txBody>
                    <a:bodyPr/>
                    <a:lstStyle/>
                    <a:p>
                      <a:pPr algn="ctr"/>
                      <a:r>
                        <a:rPr lang="en-GB" b="0" u="none" dirty="0"/>
                        <a:t>1.3bn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u="none" dirty="0"/>
                        <a:t>1.2bn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808995"/>
              </p:ext>
            </p:extLst>
          </p:nvPr>
        </p:nvGraphicFramePr>
        <p:xfrm>
          <a:off x="3516716" y="3382606"/>
          <a:ext cx="2858280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29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9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9977">
                <a:tc gridSpan="2">
                  <a:txBody>
                    <a:bodyPr/>
                    <a:lstStyle/>
                    <a:p>
                      <a:pPr algn="ctr"/>
                      <a:r>
                        <a:rPr lang="en-GB" b="1" u="none" dirty="0"/>
                        <a:t>Tax revenue to GDP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977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20.4%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u="none" dirty="0"/>
                        <a:t>20%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3" name="Picture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6565" y="23516"/>
            <a:ext cx="3667435" cy="1274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111485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/>
          </p:cNvSpPr>
          <p:nvPr/>
        </p:nvSpPr>
        <p:spPr bwMode="auto">
          <a:xfrm>
            <a:off x="0" y="6135688"/>
            <a:ext cx="7308850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471488" y="6221413"/>
            <a:ext cx="694213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AfCFTA and fiscal space for jobs and diversification |       Issues paper</a:t>
            </a:r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2" name="AutoShape 6"/>
          <p:cNvSpPr>
            <a:spLocks/>
          </p:cNvSpPr>
          <p:nvPr/>
        </p:nvSpPr>
        <p:spPr bwMode="auto">
          <a:xfrm>
            <a:off x="0" y="290513"/>
            <a:ext cx="4475163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3" name="AutoShape 9"/>
          <p:cNvSpPr>
            <a:spLocks/>
          </p:cNvSpPr>
          <p:nvPr/>
        </p:nvSpPr>
        <p:spPr bwMode="auto">
          <a:xfrm>
            <a:off x="7666038" y="6135688"/>
            <a:ext cx="1212850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4" name="Rectangle 10"/>
          <p:cNvSpPr>
            <a:spLocks/>
          </p:cNvSpPr>
          <p:nvPr/>
        </p:nvSpPr>
        <p:spPr bwMode="auto">
          <a:xfrm>
            <a:off x="7796213" y="6251575"/>
            <a:ext cx="10795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113144" y="365798"/>
            <a:ext cx="461888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Rationale|    </a:t>
            </a:r>
            <a:r>
              <a:rPr lang="en-US" altLang="en-US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African business</a:t>
            </a:r>
            <a:endParaRPr lang="en-US" altLang="en-US" sz="20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4106" name="Rectangle 12"/>
          <p:cNvSpPr>
            <a:spLocks/>
          </p:cNvSpPr>
          <p:nvPr/>
        </p:nvSpPr>
        <p:spPr bwMode="auto">
          <a:xfrm>
            <a:off x="4659313" y="414338"/>
            <a:ext cx="5603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fld id="{CA7005DB-7BB1-4210-8FD2-F8CF7C036B5E}" type="slidenum">
              <a:rPr lang="en-US" altLang="en-US" sz="1600" b="1">
                <a:solidFill>
                  <a:srgbClr val="0A7CB8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pPr eaLnBrk="1"/>
              <a:t>3</a:t>
            </a:fld>
            <a:endParaRPr lang="en-US" altLang="en-US" sz="1600" b="1">
              <a:solidFill>
                <a:srgbClr val="0A7CB8"/>
              </a:solidFill>
              <a:latin typeface="Lucida Sans" panose="020B0602030504020204" pitchFamily="34" charset="0"/>
              <a:sym typeface="Lucida Sans" panose="020B0602030504020204" pitchFamily="34" charset="0"/>
            </a:endParaRP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16" name="Chart 15"/>
          <p:cNvGraphicFramePr/>
          <p:nvPr>
            <p:extLst>
              <p:ext uri="{D42A27DB-BD31-4B8C-83A1-F6EECF244321}">
                <p14:modId xmlns:p14="http://schemas.microsoft.com/office/powerpoint/2010/main" val="2511904173"/>
              </p:ext>
            </p:extLst>
          </p:nvPr>
        </p:nvGraphicFramePr>
        <p:xfrm>
          <a:off x="471488" y="2895277"/>
          <a:ext cx="8043861" cy="3202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9138" y="2599485"/>
            <a:ext cx="8652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Africa’s Gross Domestic Product at current market prices (US$ trillion), forecasts</a:t>
            </a:r>
            <a:endParaRPr lang="en-GB" sz="2000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6565" y="23516"/>
            <a:ext cx="3667435" cy="1274423"/>
          </a:xfrm>
          <a:prstGeom prst="rect">
            <a:avLst/>
          </a:prstGeom>
        </p:spPr>
      </p:pic>
      <p:sp>
        <p:nvSpPr>
          <p:cNvPr id="4108" name="Rectangle 1"/>
          <p:cNvSpPr>
            <a:spLocks/>
          </p:cNvSpPr>
          <p:nvPr/>
        </p:nvSpPr>
        <p:spPr bwMode="auto">
          <a:xfrm>
            <a:off x="113144" y="906714"/>
            <a:ext cx="8762569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5738" indent="-1460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2000" b="1" dirty="0">
                <a:solidFill>
                  <a:srgbClr val="0A7CB8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Opportunities for African businesses</a:t>
            </a:r>
          </a:p>
          <a:p>
            <a:pPr eaLnBrk="1">
              <a:lnSpc>
                <a:spcPct val="150000"/>
              </a:lnSpc>
              <a:buFontTx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The AfCFTA consolidates African market</a:t>
            </a:r>
          </a:p>
          <a:p>
            <a:pPr eaLnBrk="1">
              <a:lnSpc>
                <a:spcPct val="150000"/>
              </a:lnSpc>
              <a:buFontTx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Easing economies of scale and scope, and regional value chains </a:t>
            </a:r>
          </a:p>
          <a:p>
            <a:pPr eaLnBrk="1">
              <a:lnSpc>
                <a:spcPct val="150000"/>
              </a:lnSpc>
              <a:buFontTx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It also allows African businesses to gain from Africa’s good market dynamics</a:t>
            </a:r>
          </a:p>
        </p:txBody>
      </p:sp>
    </p:spTree>
    <p:extLst>
      <p:ext uri="{BB962C8B-B14F-4D97-AF65-F5344CB8AC3E}">
        <p14:creationId xmlns:p14="http://schemas.microsoft.com/office/powerpoint/2010/main" val="1469003405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/>
          </p:cNvSpPr>
          <p:nvPr/>
        </p:nvSpPr>
        <p:spPr bwMode="auto">
          <a:xfrm>
            <a:off x="0" y="6135688"/>
            <a:ext cx="7308850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471488" y="6221413"/>
            <a:ext cx="694213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AfCFTA and fiscal space for jobs and diversification |       Issues paper</a:t>
            </a:r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2" name="AutoShape 6"/>
          <p:cNvSpPr>
            <a:spLocks/>
          </p:cNvSpPr>
          <p:nvPr/>
        </p:nvSpPr>
        <p:spPr bwMode="auto">
          <a:xfrm>
            <a:off x="0" y="290513"/>
            <a:ext cx="4475163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3" name="AutoShape 9"/>
          <p:cNvSpPr>
            <a:spLocks/>
          </p:cNvSpPr>
          <p:nvPr/>
        </p:nvSpPr>
        <p:spPr bwMode="auto">
          <a:xfrm>
            <a:off x="7666038" y="6135688"/>
            <a:ext cx="1212850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4" name="Rectangle 10"/>
          <p:cNvSpPr>
            <a:spLocks/>
          </p:cNvSpPr>
          <p:nvPr/>
        </p:nvSpPr>
        <p:spPr bwMode="auto">
          <a:xfrm>
            <a:off x="7796213" y="6251575"/>
            <a:ext cx="10795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113144" y="365798"/>
            <a:ext cx="461888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Rationale|  </a:t>
            </a:r>
            <a:r>
              <a:rPr lang="en-US" altLang="en-US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Sustainable growth &amp; jobs</a:t>
            </a:r>
            <a:endParaRPr lang="en-US" altLang="en-US" sz="20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4106" name="Rectangle 12"/>
          <p:cNvSpPr>
            <a:spLocks/>
          </p:cNvSpPr>
          <p:nvPr/>
        </p:nvSpPr>
        <p:spPr bwMode="auto">
          <a:xfrm>
            <a:off x="4659313" y="414338"/>
            <a:ext cx="5603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fld id="{CA7005DB-7BB1-4210-8FD2-F8CF7C036B5E}" type="slidenum">
              <a:rPr lang="en-US" altLang="en-US" sz="1600" b="1">
                <a:solidFill>
                  <a:srgbClr val="0A7CB8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pPr eaLnBrk="1"/>
              <a:t>4</a:t>
            </a:fld>
            <a:endParaRPr lang="en-US" altLang="en-US" sz="1600" b="1">
              <a:solidFill>
                <a:srgbClr val="0A7CB8"/>
              </a:solidFill>
              <a:latin typeface="Lucida Sans" panose="020B0602030504020204" pitchFamily="34" charset="0"/>
              <a:sym typeface="Lucida Sans" panose="020B0602030504020204" pitchFamily="34" charset="0"/>
            </a:endParaRP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17" name="Chart 16"/>
          <p:cNvGraphicFramePr/>
          <p:nvPr>
            <p:extLst>
              <p:ext uri="{D42A27DB-BD31-4B8C-83A1-F6EECF244321}">
                <p14:modId xmlns:p14="http://schemas.microsoft.com/office/powerpoint/2010/main" val="1033505375"/>
              </p:ext>
            </p:extLst>
          </p:nvPr>
        </p:nvGraphicFramePr>
        <p:xfrm>
          <a:off x="113143" y="2017962"/>
          <a:ext cx="4618883" cy="40924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Chart 17"/>
          <p:cNvGraphicFramePr/>
          <p:nvPr>
            <p:extLst>
              <p:ext uri="{D42A27DB-BD31-4B8C-83A1-F6EECF244321}">
                <p14:modId xmlns:p14="http://schemas.microsoft.com/office/powerpoint/2010/main" val="1622675365"/>
              </p:ext>
            </p:extLst>
          </p:nvPr>
        </p:nvGraphicFramePr>
        <p:xfrm>
          <a:off x="4659313" y="2037013"/>
          <a:ext cx="4371953" cy="39748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6565" y="23516"/>
            <a:ext cx="3667435" cy="1274423"/>
          </a:xfrm>
          <a:prstGeom prst="rect">
            <a:avLst/>
          </a:prstGeom>
        </p:spPr>
      </p:pic>
      <p:sp>
        <p:nvSpPr>
          <p:cNvPr id="4108" name="Rectangle 1"/>
          <p:cNvSpPr>
            <a:spLocks/>
          </p:cNvSpPr>
          <p:nvPr/>
        </p:nvSpPr>
        <p:spPr bwMode="auto">
          <a:xfrm>
            <a:off x="197370" y="819082"/>
            <a:ext cx="8667021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5738" indent="-1460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2000" b="1" dirty="0">
                <a:solidFill>
                  <a:srgbClr val="0A7CB8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Most African exports are extractives</a:t>
            </a:r>
          </a:p>
          <a:p>
            <a:pPr eaLnBrk="1">
              <a:lnSpc>
                <a:spcPct val="150000"/>
              </a:lnSpc>
              <a:buFontTx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Petroleum oils &amp; gas, minerals, ferrous and precious metals</a:t>
            </a:r>
          </a:p>
          <a:p>
            <a:pPr eaLnBrk="1">
              <a:lnSpc>
                <a:spcPct val="150000"/>
              </a:lnSpc>
              <a:buFontTx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Volatile prices, produce few jobs, and fluctuating revenues</a:t>
            </a:r>
          </a:p>
        </p:txBody>
      </p:sp>
    </p:spTree>
    <p:extLst>
      <p:ext uri="{BB962C8B-B14F-4D97-AF65-F5344CB8AC3E}">
        <p14:creationId xmlns:p14="http://schemas.microsoft.com/office/powerpoint/2010/main" val="3777520620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/>
          </p:cNvSpPr>
          <p:nvPr/>
        </p:nvSpPr>
        <p:spPr bwMode="auto">
          <a:xfrm>
            <a:off x="0" y="6135688"/>
            <a:ext cx="7308850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471488" y="6221413"/>
            <a:ext cx="694213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AfCFTA and fiscal space for jobs and diversification |       Issues paper</a:t>
            </a:r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2" name="AutoShape 6"/>
          <p:cNvSpPr>
            <a:spLocks/>
          </p:cNvSpPr>
          <p:nvPr/>
        </p:nvSpPr>
        <p:spPr bwMode="auto">
          <a:xfrm>
            <a:off x="0" y="290513"/>
            <a:ext cx="4475163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3" name="AutoShape 9"/>
          <p:cNvSpPr>
            <a:spLocks/>
          </p:cNvSpPr>
          <p:nvPr/>
        </p:nvSpPr>
        <p:spPr bwMode="auto">
          <a:xfrm>
            <a:off x="7666038" y="6135688"/>
            <a:ext cx="1212850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4" name="Rectangle 10"/>
          <p:cNvSpPr>
            <a:spLocks/>
          </p:cNvSpPr>
          <p:nvPr/>
        </p:nvSpPr>
        <p:spPr bwMode="auto">
          <a:xfrm>
            <a:off x="7796213" y="6251575"/>
            <a:ext cx="10795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113144" y="365798"/>
            <a:ext cx="461888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Rationale|  </a:t>
            </a:r>
            <a:r>
              <a:rPr lang="en-US" altLang="en-US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Sustainable growth &amp; jobs</a:t>
            </a:r>
            <a:endParaRPr lang="en-US" altLang="en-US" sz="20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4106" name="Rectangle 12"/>
          <p:cNvSpPr>
            <a:spLocks/>
          </p:cNvSpPr>
          <p:nvPr/>
        </p:nvSpPr>
        <p:spPr bwMode="auto">
          <a:xfrm>
            <a:off x="4659313" y="414338"/>
            <a:ext cx="5603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fld id="{CA7005DB-7BB1-4210-8FD2-F8CF7C036B5E}" type="slidenum">
              <a:rPr lang="en-US" altLang="en-US" sz="1600" b="1">
                <a:solidFill>
                  <a:srgbClr val="0A7CB8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pPr eaLnBrk="1"/>
              <a:t>5</a:t>
            </a:fld>
            <a:endParaRPr lang="en-US" altLang="en-US" sz="1600" b="1">
              <a:solidFill>
                <a:srgbClr val="0A7CB8"/>
              </a:solidFill>
              <a:latin typeface="Lucida Sans" panose="020B0602030504020204" pitchFamily="34" charset="0"/>
              <a:sym typeface="Lucida Sans" panose="020B0602030504020204" pitchFamily="34" charset="0"/>
            </a:endParaRP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8" name="Rectangle 1"/>
          <p:cNvSpPr>
            <a:spLocks/>
          </p:cNvSpPr>
          <p:nvPr/>
        </p:nvSpPr>
        <p:spPr bwMode="auto">
          <a:xfrm>
            <a:off x="263047" y="1008907"/>
            <a:ext cx="8667021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5738" indent="-1460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2000" b="1" dirty="0">
                <a:solidFill>
                  <a:srgbClr val="0A7CB8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In contrast, intra-Africa trade…</a:t>
            </a:r>
          </a:p>
          <a:p>
            <a:pPr eaLnBrk="1">
              <a:buFontTx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Only 40% is extractives (compared to 70% of exports to outside Africa)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19" name="Chart 18"/>
          <p:cNvGraphicFramePr/>
          <p:nvPr>
            <p:extLst>
              <p:ext uri="{D42A27DB-BD31-4B8C-83A1-F6EECF244321}">
                <p14:modId xmlns:p14="http://schemas.microsoft.com/office/powerpoint/2010/main" val="1938722758"/>
              </p:ext>
            </p:extLst>
          </p:nvPr>
        </p:nvGraphicFramePr>
        <p:xfrm>
          <a:off x="5172499" y="1657244"/>
          <a:ext cx="3845906" cy="3146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0" name="Chart 19"/>
          <p:cNvGraphicFramePr/>
          <p:nvPr>
            <p:extLst>
              <p:ext uri="{D42A27DB-BD31-4B8C-83A1-F6EECF244321}">
                <p14:modId xmlns:p14="http://schemas.microsoft.com/office/powerpoint/2010/main" val="1120577891"/>
              </p:ext>
            </p:extLst>
          </p:nvPr>
        </p:nvGraphicFramePr>
        <p:xfrm>
          <a:off x="263344" y="1630810"/>
          <a:ext cx="3274249" cy="32511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Rectangle 1"/>
          <p:cNvSpPr>
            <a:spLocks/>
          </p:cNvSpPr>
          <p:nvPr/>
        </p:nvSpPr>
        <p:spPr bwMode="auto">
          <a:xfrm>
            <a:off x="232139" y="4703640"/>
            <a:ext cx="8667021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5738" indent="-1460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>
              <a:lnSpc>
                <a:spcPct val="150000"/>
              </a:lnSpc>
              <a:buFontTx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More balanced and sustainable exports for sustainable growth</a:t>
            </a:r>
          </a:p>
          <a:p>
            <a:pPr eaLnBrk="1">
              <a:lnSpc>
                <a:spcPct val="150000"/>
              </a:lnSpc>
              <a:buFontTx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More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labour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 intensive for creating jobs for Africa’s bulging youth population</a:t>
            </a:r>
          </a:p>
          <a:p>
            <a:pPr eaLnBrk="1">
              <a:lnSpc>
                <a:spcPct val="150000"/>
              </a:lnSpc>
              <a:buFontTx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Structural transformation and long-term sustainable growth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/>
          <a:srcRect l="16506" t="78456" r="14195" b="3633"/>
          <a:stretch/>
        </p:blipFill>
        <p:spPr>
          <a:xfrm>
            <a:off x="3227294" y="3016928"/>
            <a:ext cx="2592398" cy="63392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6565" y="23516"/>
            <a:ext cx="3667435" cy="1274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037368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/>
          </p:cNvSpPr>
          <p:nvPr/>
        </p:nvSpPr>
        <p:spPr bwMode="auto">
          <a:xfrm>
            <a:off x="0" y="6135688"/>
            <a:ext cx="7308850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471488" y="6221413"/>
            <a:ext cx="694213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AfCFTA and fiscal space for jobs and diversification |       Issues paper</a:t>
            </a:r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2" name="AutoShape 6"/>
          <p:cNvSpPr>
            <a:spLocks/>
          </p:cNvSpPr>
          <p:nvPr/>
        </p:nvSpPr>
        <p:spPr bwMode="auto">
          <a:xfrm>
            <a:off x="0" y="290513"/>
            <a:ext cx="4475163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3" name="AutoShape 9"/>
          <p:cNvSpPr>
            <a:spLocks/>
          </p:cNvSpPr>
          <p:nvPr/>
        </p:nvSpPr>
        <p:spPr bwMode="auto">
          <a:xfrm>
            <a:off x="7666038" y="6135688"/>
            <a:ext cx="1212850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4" name="Rectangle 10"/>
          <p:cNvSpPr>
            <a:spLocks/>
          </p:cNvSpPr>
          <p:nvPr/>
        </p:nvSpPr>
        <p:spPr bwMode="auto">
          <a:xfrm>
            <a:off x="7796213" y="6251575"/>
            <a:ext cx="10795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113144" y="365798"/>
            <a:ext cx="461888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Rationale|    </a:t>
            </a:r>
            <a:r>
              <a:rPr lang="en-US" altLang="en-US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Opportunities for all</a:t>
            </a:r>
            <a:endParaRPr lang="en-US" altLang="en-US" sz="20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4106" name="Rectangle 12"/>
          <p:cNvSpPr>
            <a:spLocks/>
          </p:cNvSpPr>
          <p:nvPr/>
        </p:nvSpPr>
        <p:spPr bwMode="auto">
          <a:xfrm>
            <a:off x="4659313" y="414338"/>
            <a:ext cx="5603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fld id="{CA7005DB-7BB1-4210-8FD2-F8CF7C036B5E}" type="slidenum">
              <a:rPr lang="en-US" altLang="en-US" sz="1600" b="1">
                <a:solidFill>
                  <a:srgbClr val="0A7CB8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pPr eaLnBrk="1"/>
              <a:t>6</a:t>
            </a:fld>
            <a:endParaRPr lang="en-US" altLang="en-US" sz="1600" b="1">
              <a:solidFill>
                <a:srgbClr val="0A7CB8"/>
              </a:solidFill>
              <a:latin typeface="Lucida Sans" panose="020B0602030504020204" pitchFamily="34" charset="0"/>
              <a:sym typeface="Lucida Sans" panose="020B0602030504020204" pitchFamily="34" charset="0"/>
            </a:endParaRP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6</a:t>
            </a:fld>
            <a:endParaRPr lang="en-US"/>
          </a:p>
        </p:txBody>
      </p:sp>
      <p:sp>
        <p:nvSpPr>
          <p:cNvPr id="4108" name="Rectangle 1"/>
          <p:cNvSpPr>
            <a:spLocks/>
          </p:cNvSpPr>
          <p:nvPr/>
        </p:nvSpPr>
        <p:spPr bwMode="auto">
          <a:xfrm>
            <a:off x="184365" y="930831"/>
            <a:ext cx="8762569" cy="477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5738" indent="-1460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>
              <a:lnSpc>
                <a:spcPct val="150000"/>
              </a:lnSpc>
            </a:pPr>
            <a:r>
              <a:rPr lang="en-US" altLang="en-US" sz="2000" b="1" dirty="0">
                <a:solidFill>
                  <a:srgbClr val="0A7CB8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Gains for different country types</a:t>
            </a:r>
          </a:p>
          <a:p>
            <a:pPr eaLnBrk="1">
              <a:lnSpc>
                <a:spcPct val="200000"/>
              </a:lnSpc>
              <a:buFontTx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ECA estimate all African countries to experience welfare gains.</a:t>
            </a:r>
          </a:p>
          <a:p>
            <a:pPr eaLnBrk="1">
              <a:lnSpc>
                <a:spcPct val="200000"/>
              </a:lnSpc>
              <a:buFontTx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More industrialized countries are well placed for manufactured goods, </a:t>
            </a:r>
          </a:p>
          <a:p>
            <a:pPr>
              <a:lnSpc>
                <a:spcPct val="200000"/>
              </a:lnSpc>
              <a:buFontTx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RVCs can help suppliers from other countries.</a:t>
            </a:r>
          </a:p>
          <a:p>
            <a:pPr eaLnBrk="1">
              <a:lnSpc>
                <a:spcPct val="200000"/>
              </a:lnSpc>
              <a:buFontTx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Opportunities for satisfying Africa’s growing food security requirements.</a:t>
            </a:r>
          </a:p>
          <a:p>
            <a:pPr eaLnBrk="1">
              <a:lnSpc>
                <a:spcPct val="200000"/>
              </a:lnSpc>
              <a:buFontTx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Diversify exports for resource rich countries </a:t>
            </a:r>
          </a:p>
          <a:p>
            <a:pPr eaLnBrk="1">
              <a:lnSpc>
                <a:spcPct val="200000"/>
              </a:lnSpc>
              <a:buFontTx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Land-locked gain from trade facilitation, transit and customs cooperation</a:t>
            </a:r>
          </a:p>
          <a:p>
            <a:pPr eaLnBrk="1">
              <a:lnSpc>
                <a:spcPct val="200000"/>
              </a:lnSpc>
              <a:buFontTx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Also safeguards in case of import surges or threats of injury.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6565" y="23516"/>
            <a:ext cx="3667435" cy="1274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979916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/>
          </p:cNvSpPr>
          <p:nvPr/>
        </p:nvSpPr>
        <p:spPr bwMode="auto">
          <a:xfrm>
            <a:off x="0" y="6135688"/>
            <a:ext cx="7308850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471488" y="6221413"/>
            <a:ext cx="694213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AfCFTA and fiscal space for jobs and diversification |       Issues paper</a:t>
            </a:r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2" name="AutoShape 6"/>
          <p:cNvSpPr>
            <a:spLocks/>
          </p:cNvSpPr>
          <p:nvPr/>
        </p:nvSpPr>
        <p:spPr bwMode="auto">
          <a:xfrm>
            <a:off x="0" y="290513"/>
            <a:ext cx="4475163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3" name="AutoShape 9"/>
          <p:cNvSpPr>
            <a:spLocks/>
          </p:cNvSpPr>
          <p:nvPr/>
        </p:nvSpPr>
        <p:spPr bwMode="auto">
          <a:xfrm>
            <a:off x="7666038" y="6135688"/>
            <a:ext cx="1212850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4" name="Rectangle 10"/>
          <p:cNvSpPr>
            <a:spLocks/>
          </p:cNvSpPr>
          <p:nvPr/>
        </p:nvSpPr>
        <p:spPr bwMode="auto">
          <a:xfrm>
            <a:off x="7796213" y="6251575"/>
            <a:ext cx="10795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113144" y="365798"/>
            <a:ext cx="557367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Fiscal space &amp; sustainability| </a:t>
            </a:r>
            <a:r>
              <a:rPr lang="en-US" altLang="en-US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Tariffs</a:t>
            </a:r>
            <a:endParaRPr lang="en-US" altLang="en-US" sz="20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4106" name="Rectangle 12"/>
          <p:cNvSpPr>
            <a:spLocks/>
          </p:cNvSpPr>
          <p:nvPr/>
        </p:nvSpPr>
        <p:spPr bwMode="auto">
          <a:xfrm>
            <a:off x="4659313" y="414338"/>
            <a:ext cx="5603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fld id="{CA7005DB-7BB1-4210-8FD2-F8CF7C036B5E}" type="slidenum">
              <a:rPr lang="en-US" altLang="en-US" sz="1600" b="1">
                <a:solidFill>
                  <a:srgbClr val="0A7CB8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pPr eaLnBrk="1"/>
              <a:t>7</a:t>
            </a:fld>
            <a:endParaRPr lang="en-US" altLang="en-US" sz="1600" b="1">
              <a:solidFill>
                <a:srgbClr val="0A7CB8"/>
              </a:solidFill>
              <a:latin typeface="Lucida Sans" panose="020B0602030504020204" pitchFamily="34" charset="0"/>
              <a:sym typeface="Lucida Sans" panose="020B0602030504020204" pitchFamily="34" charset="0"/>
            </a:endParaRP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7</a:t>
            </a:fld>
            <a:endParaRPr lang="en-US"/>
          </a:p>
        </p:txBody>
      </p:sp>
      <p:sp>
        <p:nvSpPr>
          <p:cNvPr id="4108" name="Rectangle 1"/>
          <p:cNvSpPr>
            <a:spLocks/>
          </p:cNvSpPr>
          <p:nvPr/>
        </p:nvSpPr>
        <p:spPr bwMode="auto">
          <a:xfrm>
            <a:off x="100229" y="736423"/>
            <a:ext cx="8762569" cy="538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5738" indent="-1460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>
              <a:lnSpc>
                <a:spcPct val="150000"/>
              </a:lnSpc>
            </a:pPr>
            <a:r>
              <a:rPr lang="en-US" altLang="en-US" sz="2000" b="1" dirty="0">
                <a:solidFill>
                  <a:srgbClr val="0A7CB8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AfCFTA impact of tariff revenue to be small</a:t>
            </a:r>
          </a:p>
          <a:p>
            <a:pPr marL="382588" indent="-342900" eaLnBrk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Imports from other African countries only 14% of total imports.</a:t>
            </a:r>
          </a:p>
          <a:p>
            <a:pPr marL="939800" lvl="1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(Existing retained for remaining 86% of imports).</a:t>
            </a:r>
          </a:p>
          <a:p>
            <a:pPr marL="382588" indent="-342900" eaLnBrk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56% of intra-African imports already free through pre-existing REC FTAs</a:t>
            </a:r>
          </a:p>
          <a:p>
            <a:pPr marL="382588" indent="-342900" eaLnBrk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Exclusion lists to protect important revenue products.</a:t>
            </a:r>
          </a:p>
          <a:p>
            <a:pPr marL="382588" indent="-342900" eaLnBrk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Implementation gradual: 5 years (15 for LDCs).</a:t>
            </a:r>
          </a:p>
          <a:p>
            <a:pPr marL="382588" indent="-342900" eaLnBrk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More gradual 10-13 years for “sensitive” products.</a:t>
            </a:r>
          </a:p>
          <a:p>
            <a:pPr marL="382588" indent="-342900" eaLnBrk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Tariff revenues only 15% of total tax revenue in Africa.</a:t>
            </a:r>
          </a:p>
          <a:p>
            <a:pPr marL="939800" lvl="1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Tariff reductions will only affect a small share of tax generation.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6565" y="23516"/>
            <a:ext cx="3667435" cy="1274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819789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/>
          </p:cNvSpPr>
          <p:nvPr/>
        </p:nvSpPr>
        <p:spPr bwMode="auto">
          <a:xfrm>
            <a:off x="0" y="6135688"/>
            <a:ext cx="7308850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471488" y="6221413"/>
            <a:ext cx="694213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AfCFTA and fiscal space for jobs and diversification |       Issues paper</a:t>
            </a:r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2" name="AutoShape 6"/>
          <p:cNvSpPr>
            <a:spLocks/>
          </p:cNvSpPr>
          <p:nvPr/>
        </p:nvSpPr>
        <p:spPr bwMode="auto">
          <a:xfrm>
            <a:off x="0" y="290513"/>
            <a:ext cx="4475163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3" name="AutoShape 9"/>
          <p:cNvSpPr>
            <a:spLocks/>
          </p:cNvSpPr>
          <p:nvPr/>
        </p:nvSpPr>
        <p:spPr bwMode="auto">
          <a:xfrm>
            <a:off x="7666038" y="6135688"/>
            <a:ext cx="1212850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4" name="Rectangle 10"/>
          <p:cNvSpPr>
            <a:spLocks/>
          </p:cNvSpPr>
          <p:nvPr/>
        </p:nvSpPr>
        <p:spPr bwMode="auto">
          <a:xfrm>
            <a:off x="7796213" y="6251575"/>
            <a:ext cx="10795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113144" y="365798"/>
            <a:ext cx="557367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Fiscal space &amp; sustainability| </a:t>
            </a:r>
            <a:r>
              <a:rPr lang="en-US" altLang="en-US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Tariffs</a:t>
            </a:r>
            <a:endParaRPr lang="en-US" altLang="en-US" sz="20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4106" name="Rectangle 12"/>
          <p:cNvSpPr>
            <a:spLocks/>
          </p:cNvSpPr>
          <p:nvPr/>
        </p:nvSpPr>
        <p:spPr bwMode="auto">
          <a:xfrm>
            <a:off x="4659313" y="414338"/>
            <a:ext cx="5603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fld id="{CA7005DB-7BB1-4210-8FD2-F8CF7C036B5E}" type="slidenum">
              <a:rPr lang="en-US" altLang="en-US" sz="1600" b="1">
                <a:solidFill>
                  <a:srgbClr val="0A7CB8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pPr eaLnBrk="1"/>
              <a:t>8</a:t>
            </a:fld>
            <a:endParaRPr lang="en-US" altLang="en-US" sz="1600" b="1">
              <a:solidFill>
                <a:srgbClr val="0A7CB8"/>
              </a:solidFill>
              <a:latin typeface="Lucida Sans" panose="020B0602030504020204" pitchFamily="34" charset="0"/>
              <a:sym typeface="Lucida Sans" panose="020B0602030504020204" pitchFamily="34" charset="0"/>
            </a:endParaRP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8</a:t>
            </a:fld>
            <a:endParaRPr lang="en-US"/>
          </a:p>
        </p:txBody>
      </p:sp>
      <p:sp>
        <p:nvSpPr>
          <p:cNvPr id="4108" name="Rectangle 1"/>
          <p:cNvSpPr>
            <a:spLocks/>
          </p:cNvSpPr>
          <p:nvPr/>
        </p:nvSpPr>
        <p:spPr bwMode="auto">
          <a:xfrm>
            <a:off x="93878" y="912318"/>
            <a:ext cx="8762569" cy="538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5738" indent="-1460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>
              <a:lnSpc>
                <a:spcPct val="200000"/>
              </a:lnSpc>
            </a:pPr>
            <a:r>
              <a:rPr lang="en-US" altLang="en-US" sz="2000" b="1" dirty="0">
                <a:solidFill>
                  <a:srgbClr val="0A7CB8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AfCFTA will also have revenue benefits</a:t>
            </a:r>
          </a:p>
          <a:p>
            <a:pPr marL="382588" indent="-342900" eaLnBrk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Economic growth by 1 - 6% of GDP, </a:t>
            </a:r>
          </a:p>
          <a:p>
            <a:pPr marL="939800" lvl="1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Increase broader tax base and boost revenue collection.</a:t>
            </a:r>
          </a:p>
          <a:p>
            <a:pPr marL="382588" indent="-342900" eaLnBrk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Actual economic boost could even higher:</a:t>
            </a:r>
          </a:p>
          <a:p>
            <a:pPr marL="939800" lvl="1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Services and investment, which isn’t included in modelling.</a:t>
            </a:r>
          </a:p>
          <a:p>
            <a:pPr marL="382588" indent="-342900" eaLnBrk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The sectors that gain most produce more sustainable growth,</a:t>
            </a:r>
          </a:p>
          <a:p>
            <a:pPr marL="939800" lvl="1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Manufacturing and processed agriculture</a:t>
            </a:r>
          </a:p>
          <a:p>
            <a:pPr marL="939800" lvl="1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Better contribute to fiscal sustainability</a:t>
            </a:r>
          </a:p>
          <a:p>
            <a:pPr marL="382588" indent="-342900" eaLnBrk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6565" y="23516"/>
            <a:ext cx="3667435" cy="1274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811897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/>
          </p:cNvSpPr>
          <p:nvPr/>
        </p:nvSpPr>
        <p:spPr bwMode="auto">
          <a:xfrm>
            <a:off x="0" y="6135688"/>
            <a:ext cx="7308850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471488" y="6221413"/>
            <a:ext cx="694213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AfCFTA and fiscal space for jobs and diversification |       Issues paper</a:t>
            </a:r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2" name="AutoShape 6"/>
          <p:cNvSpPr>
            <a:spLocks/>
          </p:cNvSpPr>
          <p:nvPr/>
        </p:nvSpPr>
        <p:spPr bwMode="auto">
          <a:xfrm>
            <a:off x="0" y="290513"/>
            <a:ext cx="4475163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3" name="AutoShape 9"/>
          <p:cNvSpPr>
            <a:spLocks/>
          </p:cNvSpPr>
          <p:nvPr/>
        </p:nvSpPr>
        <p:spPr bwMode="auto">
          <a:xfrm>
            <a:off x="7666038" y="6135688"/>
            <a:ext cx="1212850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4" name="Rectangle 10"/>
          <p:cNvSpPr>
            <a:spLocks/>
          </p:cNvSpPr>
          <p:nvPr/>
        </p:nvSpPr>
        <p:spPr bwMode="auto">
          <a:xfrm>
            <a:off x="7796213" y="6251575"/>
            <a:ext cx="10795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113144" y="365798"/>
            <a:ext cx="557367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Fiscal space &amp; sustainability| </a:t>
            </a:r>
            <a:r>
              <a:rPr lang="en-US" altLang="en-US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Fiscal</a:t>
            </a:r>
            <a:endParaRPr lang="en-US" altLang="en-US" sz="20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4106" name="Rectangle 12"/>
          <p:cNvSpPr>
            <a:spLocks/>
          </p:cNvSpPr>
          <p:nvPr/>
        </p:nvSpPr>
        <p:spPr bwMode="auto">
          <a:xfrm>
            <a:off x="4659313" y="414338"/>
            <a:ext cx="5603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fld id="{CA7005DB-7BB1-4210-8FD2-F8CF7C036B5E}" type="slidenum">
              <a:rPr lang="en-US" altLang="en-US" sz="1600" b="1">
                <a:solidFill>
                  <a:srgbClr val="0A7CB8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pPr eaLnBrk="1"/>
              <a:t>9</a:t>
            </a:fld>
            <a:endParaRPr lang="en-US" altLang="en-US" sz="1600" b="1">
              <a:solidFill>
                <a:srgbClr val="0A7CB8"/>
              </a:solidFill>
              <a:latin typeface="Lucida Sans" panose="020B0602030504020204" pitchFamily="34" charset="0"/>
              <a:sym typeface="Lucida Sans" panose="020B0602030504020204" pitchFamily="34" charset="0"/>
            </a:endParaRP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9</a:t>
            </a:fld>
            <a:endParaRPr lang="en-US"/>
          </a:p>
        </p:txBody>
      </p:sp>
      <p:sp>
        <p:nvSpPr>
          <p:cNvPr id="4108" name="Rectangle 1"/>
          <p:cNvSpPr>
            <a:spLocks/>
          </p:cNvSpPr>
          <p:nvPr/>
        </p:nvSpPr>
        <p:spPr bwMode="auto">
          <a:xfrm>
            <a:off x="190715" y="894238"/>
            <a:ext cx="8762569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5738" indent="-1460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2000" b="1" dirty="0">
                <a:solidFill>
                  <a:srgbClr val="0A7CB8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It remains important for Africa countries</a:t>
            </a:r>
          </a:p>
          <a:p>
            <a:pPr eaLnBrk="1"/>
            <a:r>
              <a:rPr lang="en-US" altLang="en-US" sz="2000" b="1" dirty="0">
                <a:solidFill>
                  <a:srgbClr val="0A7CB8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to enhance their fiscal positions</a:t>
            </a:r>
          </a:p>
          <a:p>
            <a:pPr marL="382588" indent="-342900" eaLnBrk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Taking full advantage of the AfCFTA for its opportunities</a:t>
            </a:r>
          </a:p>
          <a:p>
            <a:pPr marL="939800" lvl="1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Will require investing new resources in the BIAT Action Plan </a:t>
            </a:r>
          </a:p>
          <a:p>
            <a:pPr marL="382588" indent="-342900" eaLnBrk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African countries need to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mobilise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 resources in order for SDGs. </a:t>
            </a:r>
          </a:p>
          <a:p>
            <a:pPr marL="939800" lvl="1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Needed for SDGs: $600bn to $1.2tr per year</a:t>
            </a:r>
          </a:p>
          <a:p>
            <a:pPr marL="382588" indent="-342900" eaLnBrk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It is important that tax revenues are more stable and reliable</a:t>
            </a:r>
          </a:p>
          <a:p>
            <a:pPr marL="939800" lvl="1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External resources increasingly less so</a:t>
            </a:r>
          </a:p>
          <a:p>
            <a:pPr marL="939800" lvl="1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Can better channel these resources towards its own objectives.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6565" y="23516"/>
            <a:ext cx="3667435" cy="1274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52827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264</TotalTime>
  <Words>714</Words>
  <Application>Microsoft Office PowerPoint</Application>
  <PresentationFormat>On-screen Show (4:3)</PresentationFormat>
  <Paragraphs>119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Avenir Book</vt:lpstr>
      <vt:lpstr>Calibri</vt:lpstr>
      <vt:lpstr>Calibri Light</vt:lpstr>
      <vt:lpstr>Helvetica</vt:lpstr>
      <vt:lpstr>Lato</vt:lpstr>
      <vt:lpstr>Lucida Sans</vt:lpstr>
      <vt:lpstr>Wingdings</vt:lpstr>
      <vt:lpstr>Office Theme</vt:lpstr>
      <vt:lpstr>AfCFTA AND FISCAL SPACE FOR JOBS AND DIVERSIFICATION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 PRESENTATION</dc:title>
  <dc:creator>Afework Temtime</dc:creator>
  <cp:lastModifiedBy>Uneca2</cp:lastModifiedBy>
  <cp:revision>33</cp:revision>
  <dcterms:created xsi:type="dcterms:W3CDTF">2018-04-13T10:53:29Z</dcterms:created>
  <dcterms:modified xsi:type="dcterms:W3CDTF">2018-05-11T12:48:41Z</dcterms:modified>
</cp:coreProperties>
</file>