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61" r:id="rId2"/>
    <p:sldId id="271" r:id="rId3"/>
    <p:sldId id="262" r:id="rId4"/>
    <p:sldId id="266" r:id="rId5"/>
    <p:sldId id="267" r:id="rId6"/>
    <p:sldId id="265" r:id="rId7"/>
    <p:sldId id="269" r:id="rId8"/>
    <p:sldId id="270" r:id="rId9"/>
    <p:sldId id="268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401" autoAdjust="0"/>
  </p:normalViewPr>
  <p:slideViewPr>
    <p:cSldViewPr snapToGrid="0">
      <p:cViewPr varScale="1">
        <p:scale>
          <a:sx n="86" d="100"/>
          <a:sy n="86" d="100"/>
        </p:scale>
        <p:origin x="15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une\OneDrive%20-%20United%20Nations\UNECA\ARII\PCAAfrica\Ranking_7March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une\OneDrive%20-%20United%20Nations\UNECA\ARII\PCAAfrica\Ranking_7March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oune\OneDrive%20-%20United%20Nations\UNECA\ARII\PCAAfrica\Ranking_7March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Integration!$B$1</c:f>
          <c:strCache>
            <c:ptCount val="1"/>
            <c:pt idx="0">
              <c:v>Regional Integration</c:v>
            </c:pt>
          </c:strCache>
        </c:strRef>
      </c:tx>
      <c:layout>
        <c:manualLayout>
          <c:xMode val="edge"/>
          <c:yMode val="edge"/>
          <c:x val="0.89231294436953668"/>
          <c:y val="0.30273857338577065"/>
        </c:manualLayout>
      </c:layout>
      <c:overlay val="0"/>
      <c:spPr>
        <a:noFill/>
        <a:ln>
          <a:noFill/>
        </a:ln>
        <a:effectLst/>
      </c:spPr>
      <c:txPr>
        <a:bodyPr rot="-5400000" spcFirstLastPara="1" vertOverflow="ellipsis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642387973194591"/>
          <c:y val="1.5626954066250066E-2"/>
          <c:w val="0.71632451020117616"/>
          <c:h val="0.938348089645091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Integration!$E$1</c:f>
              <c:strCache>
                <c:ptCount val="1"/>
                <c:pt idx="0">
                  <c:v>Low performer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50800" h="25400"/>
            </a:sp3d>
          </c:spPr>
          <c:invertIfNegative val="0"/>
          <c:cat>
            <c:strRef>
              <c:f>Integration!$A$2:$A$55</c:f>
              <c:strCache>
                <c:ptCount val="54"/>
                <c:pt idx="0">
                  <c:v>Rwanda</c:v>
                </c:pt>
                <c:pt idx="1">
                  <c:v>South Africa</c:v>
                </c:pt>
                <c:pt idx="2">
                  <c:v>Ghana</c:v>
                </c:pt>
                <c:pt idx="3">
                  <c:v>Mozambique</c:v>
                </c:pt>
                <c:pt idx="4">
                  <c:v>Kenya</c:v>
                </c:pt>
                <c:pt idx="5">
                  <c:v>Togo</c:v>
                </c:pt>
                <c:pt idx="6">
                  <c:v>Mauritania</c:v>
                </c:pt>
                <c:pt idx="7">
                  <c:v>Djibouti</c:v>
                </c:pt>
                <c:pt idx="8">
                  <c:v>Burkina Faso</c:v>
                </c:pt>
                <c:pt idx="9">
                  <c:v>Mali</c:v>
                </c:pt>
                <c:pt idx="10">
                  <c:v>Uganda</c:v>
                </c:pt>
                <c:pt idx="11">
                  <c:v>Zimbabwe</c:v>
                </c:pt>
                <c:pt idx="12">
                  <c:v>Senegal</c:v>
                </c:pt>
                <c:pt idx="13">
                  <c:v>Egypt</c:v>
                </c:pt>
                <c:pt idx="14">
                  <c:v>Comoros</c:v>
                </c:pt>
                <c:pt idx="15">
                  <c:v>Rep. of the Congo</c:v>
                </c:pt>
                <c:pt idx="16">
                  <c:v>Mauritius</c:v>
                </c:pt>
                <c:pt idx="17">
                  <c:v>Guinea</c:v>
                </c:pt>
                <c:pt idx="18">
                  <c:v>Somalia</c:v>
                </c:pt>
                <c:pt idx="19">
                  <c:v>Gabon</c:v>
                </c:pt>
                <c:pt idx="20">
                  <c:v>Morocco</c:v>
                </c:pt>
                <c:pt idx="21">
                  <c:v>Niger</c:v>
                </c:pt>
                <c:pt idx="22">
                  <c:v>Chad</c:v>
                </c:pt>
                <c:pt idx="23">
                  <c:v>Côte d'Ivoire</c:v>
                </c:pt>
                <c:pt idx="24">
                  <c:v>Namibia</c:v>
                </c:pt>
                <c:pt idx="25">
                  <c:v>The Gambia</c:v>
                </c:pt>
                <c:pt idx="26">
                  <c:v>Botswana</c:v>
                </c:pt>
                <c:pt idx="27">
                  <c:v>Benin</c:v>
                </c:pt>
                <c:pt idx="28">
                  <c:v>Cabo Verde</c:v>
                </c:pt>
                <c:pt idx="29">
                  <c:v>Central African Rep.</c:v>
                </c:pt>
                <c:pt idx="30">
                  <c:v>Eswatini</c:v>
                </c:pt>
                <c:pt idx="31">
                  <c:v>Malawi</c:v>
                </c:pt>
                <c:pt idx="32">
                  <c:v>Lesotho</c:v>
                </c:pt>
                <c:pt idx="33">
                  <c:v>Madagascar</c:v>
                </c:pt>
                <c:pt idx="34">
                  <c:v>Guinea-Bissau</c:v>
                </c:pt>
                <c:pt idx="35">
                  <c:v>Liberia</c:v>
                </c:pt>
                <c:pt idx="36">
                  <c:v>Nigeria</c:v>
                </c:pt>
                <c:pt idx="37">
                  <c:v>Sao Tome &amp; Principe</c:v>
                </c:pt>
                <c:pt idx="38">
                  <c:v>Angola</c:v>
                </c:pt>
                <c:pt idx="39">
                  <c:v>Utd Rep. of Tanzania</c:v>
                </c:pt>
                <c:pt idx="40">
                  <c:v>Seychelles</c:v>
                </c:pt>
                <c:pt idx="41">
                  <c:v>D. Rep. of the Congo</c:v>
                </c:pt>
                <c:pt idx="42">
                  <c:v>Sierra Leone</c:v>
                </c:pt>
                <c:pt idx="43">
                  <c:v>Zambia</c:v>
                </c:pt>
                <c:pt idx="44">
                  <c:v>Equatorial Guinea</c:v>
                </c:pt>
                <c:pt idx="45">
                  <c:v>Tunisia</c:v>
                </c:pt>
                <c:pt idx="46">
                  <c:v>Ethiopia</c:v>
                </c:pt>
                <c:pt idx="47">
                  <c:v>Libya</c:v>
                </c:pt>
                <c:pt idx="48">
                  <c:v>Sudan</c:v>
                </c:pt>
                <c:pt idx="49">
                  <c:v>Algeria</c:v>
                </c:pt>
                <c:pt idx="50">
                  <c:v>Cameroon</c:v>
                </c:pt>
                <c:pt idx="51">
                  <c:v>Burundi</c:v>
                </c:pt>
                <c:pt idx="52">
                  <c:v>South Sudan</c:v>
                </c:pt>
                <c:pt idx="53">
                  <c:v>Eritrea</c:v>
                </c:pt>
              </c:strCache>
            </c:strRef>
          </c:cat>
          <c:val>
            <c:numRef>
              <c:f>Integration!$E$2:$E$55</c:f>
              <c:numCache>
                <c:formatCode>0.000</c:formatCode>
                <c:ptCount val="5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0.327056884765625</c:v>
                </c:pt>
                <c:pt idx="34">
                  <c:v>0.32300126552581787</c:v>
                </c:pt>
                <c:pt idx="35">
                  <c:v>0.31784352660179138</c:v>
                </c:pt>
                <c:pt idx="36">
                  <c:v>0.31687384843826294</c:v>
                </c:pt>
                <c:pt idx="37">
                  <c:v>0.30861151218414307</c:v>
                </c:pt>
                <c:pt idx="38">
                  <c:v>0.29553532600402832</c:v>
                </c:pt>
                <c:pt idx="39">
                  <c:v>0.29541057348251343</c:v>
                </c:pt>
                <c:pt idx="40">
                  <c:v>0.29310929775238037</c:v>
                </c:pt>
                <c:pt idx="41">
                  <c:v>0.29041862487792969</c:v>
                </c:pt>
                <c:pt idx="42">
                  <c:v>0.28714379668235779</c:v>
                </c:pt>
                <c:pt idx="43">
                  <c:v>0.28487035632133484</c:v>
                </c:pt>
                <c:pt idx="44">
                  <c:v>0.28140822052955627</c:v>
                </c:pt>
                <c:pt idx="45">
                  <c:v>0.2811015248298645</c:v>
                </c:pt>
                <c:pt idx="46">
                  <c:v>0.27900612354278564</c:v>
                </c:pt>
                <c:pt idx="47">
                  <c:v>0.27302244305610657</c:v>
                </c:pt>
                <c:pt idx="48">
                  <c:v>0.26393494009971619</c:v>
                </c:pt>
                <c:pt idx="49">
                  <c:v>0.24014748632907867</c:v>
                </c:pt>
                <c:pt idx="50">
                  <c:v>0.23271742463111877</c:v>
                </c:pt>
                <c:pt idx="51">
                  <c:v>0.19341728091239929</c:v>
                </c:pt>
                <c:pt idx="52">
                  <c:v>0.16793772578239441</c:v>
                </c:pt>
                <c:pt idx="53">
                  <c:v>0.15164771676063538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00-49BF-A745-8C2E6B4433E2}"/>
            </c:ext>
          </c:extLst>
        </c:ser>
        <c:ser>
          <c:idx val="1"/>
          <c:order val="1"/>
          <c:tx>
            <c:strRef>
              <c:f>Integration!$C$1</c:f>
              <c:strCache>
                <c:ptCount val="1"/>
                <c:pt idx="0">
                  <c:v>High performer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50800" h="25400"/>
            </a:sp3d>
          </c:spPr>
          <c:invertIfNegative val="0"/>
          <c:cat>
            <c:strRef>
              <c:f>Integration!$A$2:$A$55</c:f>
              <c:strCache>
                <c:ptCount val="54"/>
                <c:pt idx="0">
                  <c:v>Rwanda</c:v>
                </c:pt>
                <c:pt idx="1">
                  <c:v>South Africa</c:v>
                </c:pt>
                <c:pt idx="2">
                  <c:v>Ghana</c:v>
                </c:pt>
                <c:pt idx="3">
                  <c:v>Mozambique</c:v>
                </c:pt>
                <c:pt idx="4">
                  <c:v>Kenya</c:v>
                </c:pt>
                <c:pt idx="5">
                  <c:v>Togo</c:v>
                </c:pt>
                <c:pt idx="6">
                  <c:v>Mauritania</c:v>
                </c:pt>
                <c:pt idx="7">
                  <c:v>Djibouti</c:v>
                </c:pt>
                <c:pt idx="8">
                  <c:v>Burkina Faso</c:v>
                </c:pt>
                <c:pt idx="9">
                  <c:v>Mali</c:v>
                </c:pt>
                <c:pt idx="10">
                  <c:v>Uganda</c:v>
                </c:pt>
                <c:pt idx="11">
                  <c:v>Zimbabwe</c:v>
                </c:pt>
                <c:pt idx="12">
                  <c:v>Senegal</c:v>
                </c:pt>
                <c:pt idx="13">
                  <c:v>Egypt</c:v>
                </c:pt>
                <c:pt idx="14">
                  <c:v>Comoros</c:v>
                </c:pt>
                <c:pt idx="15">
                  <c:v>Rep. of the Congo</c:v>
                </c:pt>
                <c:pt idx="16">
                  <c:v>Mauritius</c:v>
                </c:pt>
                <c:pt idx="17">
                  <c:v>Guinea</c:v>
                </c:pt>
                <c:pt idx="18">
                  <c:v>Somalia</c:v>
                </c:pt>
                <c:pt idx="19">
                  <c:v>Gabon</c:v>
                </c:pt>
                <c:pt idx="20">
                  <c:v>Morocco</c:v>
                </c:pt>
                <c:pt idx="21">
                  <c:v>Niger</c:v>
                </c:pt>
                <c:pt idx="22">
                  <c:v>Chad</c:v>
                </c:pt>
                <c:pt idx="23">
                  <c:v>Côte d'Ivoire</c:v>
                </c:pt>
                <c:pt idx="24">
                  <c:v>Namibia</c:v>
                </c:pt>
                <c:pt idx="25">
                  <c:v>The Gambia</c:v>
                </c:pt>
                <c:pt idx="26">
                  <c:v>Botswana</c:v>
                </c:pt>
                <c:pt idx="27">
                  <c:v>Benin</c:v>
                </c:pt>
                <c:pt idx="28">
                  <c:v>Cabo Verde</c:v>
                </c:pt>
                <c:pt idx="29">
                  <c:v>Central African Rep.</c:v>
                </c:pt>
                <c:pt idx="30">
                  <c:v>Eswatini</c:v>
                </c:pt>
                <c:pt idx="31">
                  <c:v>Malawi</c:v>
                </c:pt>
                <c:pt idx="32">
                  <c:v>Lesotho</c:v>
                </c:pt>
                <c:pt idx="33">
                  <c:v>Madagascar</c:v>
                </c:pt>
                <c:pt idx="34">
                  <c:v>Guinea-Bissau</c:v>
                </c:pt>
                <c:pt idx="35">
                  <c:v>Liberia</c:v>
                </c:pt>
                <c:pt idx="36">
                  <c:v>Nigeria</c:v>
                </c:pt>
                <c:pt idx="37">
                  <c:v>Sao Tome &amp; Principe</c:v>
                </c:pt>
                <c:pt idx="38">
                  <c:v>Angola</c:v>
                </c:pt>
                <c:pt idx="39">
                  <c:v>Utd Rep. of Tanzania</c:v>
                </c:pt>
                <c:pt idx="40">
                  <c:v>Seychelles</c:v>
                </c:pt>
                <c:pt idx="41">
                  <c:v>D. Rep. of the Congo</c:v>
                </c:pt>
                <c:pt idx="42">
                  <c:v>Sierra Leone</c:v>
                </c:pt>
                <c:pt idx="43">
                  <c:v>Zambia</c:v>
                </c:pt>
                <c:pt idx="44">
                  <c:v>Equatorial Guinea</c:v>
                </c:pt>
                <c:pt idx="45">
                  <c:v>Tunisia</c:v>
                </c:pt>
                <c:pt idx="46">
                  <c:v>Ethiopia</c:v>
                </c:pt>
                <c:pt idx="47">
                  <c:v>Libya</c:v>
                </c:pt>
                <c:pt idx="48">
                  <c:v>Sudan</c:v>
                </c:pt>
                <c:pt idx="49">
                  <c:v>Algeria</c:v>
                </c:pt>
                <c:pt idx="50">
                  <c:v>Cameroon</c:v>
                </c:pt>
                <c:pt idx="51">
                  <c:v>Burundi</c:v>
                </c:pt>
                <c:pt idx="52">
                  <c:v>South Sudan</c:v>
                </c:pt>
                <c:pt idx="53">
                  <c:v>Eritrea</c:v>
                </c:pt>
              </c:strCache>
            </c:strRef>
          </c:cat>
          <c:val>
            <c:numRef>
              <c:f>Integration!$C$2:$C$55</c:f>
              <c:numCache>
                <c:formatCode>0.000</c:formatCode>
                <c:ptCount val="54"/>
                <c:pt idx="0">
                  <c:v>0.53152841329574585</c:v>
                </c:pt>
                <c:pt idx="1">
                  <c:v>0.52919411659240723</c:v>
                </c:pt>
                <c:pt idx="2">
                  <c:v>0.50951451063156128</c:v>
                </c:pt>
                <c:pt idx="3">
                  <c:v>0.50672560930252075</c:v>
                </c:pt>
                <c:pt idx="4">
                  <c:v>0.49561557173728943</c:v>
                </c:pt>
                <c:pt idx="5">
                  <c:v>0.49092257022857666</c:v>
                </c:pt>
                <c:pt idx="6">
                  <c:v>0.43609291315078735</c:v>
                </c:pt>
                <c:pt idx="7">
                  <c:v>0.42879384756088257</c:v>
                </c:pt>
                <c:pt idx="8">
                  <c:v>0.41014215350151062</c:v>
                </c:pt>
                <c:pt idx="9">
                  <c:v>0.40917426347732544</c:v>
                </c:pt>
                <c:pt idx="10">
                  <c:v>0.40858790278434753</c:v>
                </c:pt>
                <c:pt idx="11">
                  <c:v>0.40587636828422546</c:v>
                </c:pt>
                <c:pt idx="12">
                  <c:v>0.40107214450836182</c:v>
                </c:pt>
                <c:pt idx="13">
                  <c:v>0.4004054069519043</c:v>
                </c:pt>
                <c:pt idx="14">
                  <c:v>0.39768156409263611</c:v>
                </c:pt>
                <c:pt idx="15">
                  <c:v>0.38077354431152344</c:v>
                </c:pt>
                <c:pt idx="16">
                  <c:v>0.37760859727859497</c:v>
                </c:pt>
                <c:pt idx="17">
                  <c:v>0.37681519985198975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00-49BF-A745-8C2E6B4433E2}"/>
            </c:ext>
          </c:extLst>
        </c:ser>
        <c:ser>
          <c:idx val="2"/>
          <c:order val="2"/>
          <c:tx>
            <c:strRef>
              <c:f>Integration!$D$1</c:f>
              <c:strCache>
                <c:ptCount val="1"/>
                <c:pt idx="0">
                  <c:v>Average performer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50800" h="25400"/>
            </a:sp3d>
          </c:spPr>
          <c:invertIfNegative val="0"/>
          <c:cat>
            <c:strRef>
              <c:f>Integration!$A$2:$A$55</c:f>
              <c:strCache>
                <c:ptCount val="54"/>
                <c:pt idx="0">
                  <c:v>Rwanda</c:v>
                </c:pt>
                <c:pt idx="1">
                  <c:v>South Africa</c:v>
                </c:pt>
                <c:pt idx="2">
                  <c:v>Ghana</c:v>
                </c:pt>
                <c:pt idx="3">
                  <c:v>Mozambique</c:v>
                </c:pt>
                <c:pt idx="4">
                  <c:v>Kenya</c:v>
                </c:pt>
                <c:pt idx="5">
                  <c:v>Togo</c:v>
                </c:pt>
                <c:pt idx="6">
                  <c:v>Mauritania</c:v>
                </c:pt>
                <c:pt idx="7">
                  <c:v>Djibouti</c:v>
                </c:pt>
                <c:pt idx="8">
                  <c:v>Burkina Faso</c:v>
                </c:pt>
                <c:pt idx="9">
                  <c:v>Mali</c:v>
                </c:pt>
                <c:pt idx="10">
                  <c:v>Uganda</c:v>
                </c:pt>
                <c:pt idx="11">
                  <c:v>Zimbabwe</c:v>
                </c:pt>
                <c:pt idx="12">
                  <c:v>Senegal</c:v>
                </c:pt>
                <c:pt idx="13">
                  <c:v>Egypt</c:v>
                </c:pt>
                <c:pt idx="14">
                  <c:v>Comoros</c:v>
                </c:pt>
                <c:pt idx="15">
                  <c:v>Rep. of the Congo</c:v>
                </c:pt>
                <c:pt idx="16">
                  <c:v>Mauritius</c:v>
                </c:pt>
                <c:pt idx="17">
                  <c:v>Guinea</c:v>
                </c:pt>
                <c:pt idx="18">
                  <c:v>Somalia</c:v>
                </c:pt>
                <c:pt idx="19">
                  <c:v>Gabon</c:v>
                </c:pt>
                <c:pt idx="20">
                  <c:v>Morocco</c:v>
                </c:pt>
                <c:pt idx="21">
                  <c:v>Niger</c:v>
                </c:pt>
                <c:pt idx="22">
                  <c:v>Chad</c:v>
                </c:pt>
                <c:pt idx="23">
                  <c:v>Côte d'Ivoire</c:v>
                </c:pt>
                <c:pt idx="24">
                  <c:v>Namibia</c:v>
                </c:pt>
                <c:pt idx="25">
                  <c:v>The Gambia</c:v>
                </c:pt>
                <c:pt idx="26">
                  <c:v>Botswana</c:v>
                </c:pt>
                <c:pt idx="27">
                  <c:v>Benin</c:v>
                </c:pt>
                <c:pt idx="28">
                  <c:v>Cabo Verde</c:v>
                </c:pt>
                <c:pt idx="29">
                  <c:v>Central African Rep.</c:v>
                </c:pt>
                <c:pt idx="30">
                  <c:v>Eswatini</c:v>
                </c:pt>
                <c:pt idx="31">
                  <c:v>Malawi</c:v>
                </c:pt>
                <c:pt idx="32">
                  <c:v>Lesotho</c:v>
                </c:pt>
                <c:pt idx="33">
                  <c:v>Madagascar</c:v>
                </c:pt>
                <c:pt idx="34">
                  <c:v>Guinea-Bissau</c:v>
                </c:pt>
                <c:pt idx="35">
                  <c:v>Liberia</c:v>
                </c:pt>
                <c:pt idx="36">
                  <c:v>Nigeria</c:v>
                </c:pt>
                <c:pt idx="37">
                  <c:v>Sao Tome &amp; Principe</c:v>
                </c:pt>
                <c:pt idx="38">
                  <c:v>Angola</c:v>
                </c:pt>
                <c:pt idx="39">
                  <c:v>Utd Rep. of Tanzania</c:v>
                </c:pt>
                <c:pt idx="40">
                  <c:v>Seychelles</c:v>
                </c:pt>
                <c:pt idx="41">
                  <c:v>D. Rep. of the Congo</c:v>
                </c:pt>
                <c:pt idx="42">
                  <c:v>Sierra Leone</c:v>
                </c:pt>
                <c:pt idx="43">
                  <c:v>Zambia</c:v>
                </c:pt>
                <c:pt idx="44">
                  <c:v>Equatorial Guinea</c:v>
                </c:pt>
                <c:pt idx="45">
                  <c:v>Tunisia</c:v>
                </c:pt>
                <c:pt idx="46">
                  <c:v>Ethiopia</c:v>
                </c:pt>
                <c:pt idx="47">
                  <c:v>Libya</c:v>
                </c:pt>
                <c:pt idx="48">
                  <c:v>Sudan</c:v>
                </c:pt>
                <c:pt idx="49">
                  <c:v>Algeria</c:v>
                </c:pt>
                <c:pt idx="50">
                  <c:v>Cameroon</c:v>
                </c:pt>
                <c:pt idx="51">
                  <c:v>Burundi</c:v>
                </c:pt>
                <c:pt idx="52">
                  <c:v>South Sudan</c:v>
                </c:pt>
                <c:pt idx="53">
                  <c:v>Eritrea</c:v>
                </c:pt>
              </c:strCache>
            </c:strRef>
          </c:cat>
          <c:val>
            <c:numRef>
              <c:f>Integration!$D$2:$D$55</c:f>
              <c:numCache>
                <c:formatCode>0.000</c:formatCode>
                <c:ptCount val="5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0.3715975284576416</c:v>
                </c:pt>
                <c:pt idx="19">
                  <c:v>0.37124598026275635</c:v>
                </c:pt>
                <c:pt idx="20">
                  <c:v>0.36519116163253784</c:v>
                </c:pt>
                <c:pt idx="21">
                  <c:v>0.36333343386650085</c:v>
                </c:pt>
                <c:pt idx="22">
                  <c:v>0.3632279634475708</c:v>
                </c:pt>
                <c:pt idx="23">
                  <c:v>0.35757637023925781</c:v>
                </c:pt>
                <c:pt idx="24">
                  <c:v>0.35161903500556946</c:v>
                </c:pt>
                <c:pt idx="25">
                  <c:v>0.35101813077926636</c:v>
                </c:pt>
                <c:pt idx="26">
                  <c:v>0.34658995270729065</c:v>
                </c:pt>
                <c:pt idx="27">
                  <c:v>0.34626135230064392</c:v>
                </c:pt>
                <c:pt idx="28">
                  <c:v>0.34511667490005493</c:v>
                </c:pt>
                <c:pt idx="29">
                  <c:v>0.34398019313812256</c:v>
                </c:pt>
                <c:pt idx="30">
                  <c:v>0.33986648917198181</c:v>
                </c:pt>
                <c:pt idx="31">
                  <c:v>0.33897712826728821</c:v>
                </c:pt>
                <c:pt idx="32">
                  <c:v>0.32948148250579834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00-49BF-A745-8C2E6B4433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598173720"/>
        <c:axId val="598176016"/>
      </c:barChart>
      <c:scatterChart>
        <c:scatterStyle val="lineMarker"/>
        <c:varyColors val="0"/>
        <c:ser>
          <c:idx val="3"/>
          <c:order val="3"/>
          <c:tx>
            <c:strRef>
              <c:f>Integration!$G$2</c:f>
              <c:strCache>
                <c:ptCount val="1"/>
                <c:pt idx="0">
                  <c:v>Mean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errBars>
            <c:errDir val="y"/>
            <c:errBarType val="both"/>
            <c:errValType val="percentage"/>
            <c:noEndCap val="1"/>
            <c:val val="5"/>
            <c:spPr>
              <a:noFill/>
              <a:ln w="15875" cap="flat" cmpd="sng" algn="ctr">
                <a:solidFill>
                  <a:schemeClr val="bg2">
                    <a:lumMod val="50000"/>
                  </a:schemeClr>
                </a:solidFill>
                <a:round/>
              </a:ln>
              <a:effectLst/>
            </c:spPr>
          </c:errBars>
          <c:xVal>
            <c:numRef>
              <c:f>Integration!$H$2</c:f>
              <c:numCache>
                <c:formatCode>General</c:formatCode>
                <c:ptCount val="1"/>
                <c:pt idx="0">
                  <c:v>0.34973747172841319</c:v>
                </c:pt>
              </c:numCache>
            </c:numRef>
          </c:xVal>
          <c:yVal>
            <c:numLit>
              <c:formatCode>General</c:formatCode>
              <c:ptCount val="1"/>
              <c:pt idx="0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3-DB00-49BF-A745-8C2E6B4433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6734328"/>
        <c:axId val="596741216"/>
      </c:scatterChart>
      <c:catAx>
        <c:axId val="5981737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176016"/>
        <c:crosses val="autoZero"/>
        <c:auto val="1"/>
        <c:lblAlgn val="ctr"/>
        <c:lblOffset val="100"/>
        <c:noMultiLvlLbl val="0"/>
      </c:catAx>
      <c:valAx>
        <c:axId val="598176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173720"/>
        <c:crosses val="max"/>
        <c:crossBetween val="between"/>
      </c:valAx>
      <c:valAx>
        <c:axId val="596741216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596734328"/>
        <c:crosses val="max"/>
        <c:crossBetween val="midCat"/>
      </c:valAx>
      <c:valAx>
        <c:axId val="596734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967412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78542190049609584"/>
          <c:y val="0.77392481998999796"/>
          <c:w val="0.1394737879600933"/>
          <c:h val="9.25394588651173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Trade!$B$1</c:f>
          <c:strCache>
            <c:ptCount val="1"/>
            <c:pt idx="0">
              <c:v>Trade Integration</c:v>
            </c:pt>
          </c:strCache>
        </c:strRef>
      </c:tx>
      <c:layout>
        <c:manualLayout>
          <c:xMode val="edge"/>
          <c:yMode val="edge"/>
          <c:x val="0.89231294436953668"/>
          <c:y val="0.30273857338577065"/>
        </c:manualLayout>
      </c:layout>
      <c:overlay val="0"/>
      <c:spPr>
        <a:noFill/>
        <a:ln>
          <a:noFill/>
        </a:ln>
        <a:effectLst/>
      </c:spPr>
      <c:txPr>
        <a:bodyPr rot="-5400000" spcFirstLastPara="1" vertOverflow="ellipsis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631377832928139"/>
          <c:y val="2.0128317293671625E-2"/>
          <c:w val="0.67387233796696988"/>
          <c:h val="0.862097902451096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Trade!$E$1</c:f>
              <c:strCache>
                <c:ptCount val="1"/>
                <c:pt idx="0">
                  <c:v>Low performer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50800" h="25400"/>
            </a:sp3d>
          </c:spPr>
          <c:invertIfNegative val="0"/>
          <c:cat>
            <c:strRef>
              <c:f>Trade!$A$2:$A$55</c:f>
              <c:strCache>
                <c:ptCount val="54"/>
                <c:pt idx="0">
                  <c:v>Eswatini</c:v>
                </c:pt>
                <c:pt idx="1">
                  <c:v>Namibia</c:v>
                </c:pt>
                <c:pt idx="2">
                  <c:v>South Africa</c:v>
                </c:pt>
                <c:pt idx="3">
                  <c:v>Lesotho</c:v>
                </c:pt>
                <c:pt idx="4">
                  <c:v>Côte d'Ivoire</c:v>
                </c:pt>
                <c:pt idx="5">
                  <c:v>Botswana</c:v>
                </c:pt>
                <c:pt idx="6">
                  <c:v>Senegal</c:v>
                </c:pt>
                <c:pt idx="7">
                  <c:v>Ghana</c:v>
                </c:pt>
                <c:pt idx="8">
                  <c:v>Zimbabwe</c:v>
                </c:pt>
                <c:pt idx="9">
                  <c:v>Rep. of the Congo</c:v>
                </c:pt>
                <c:pt idx="10">
                  <c:v>Zambia</c:v>
                </c:pt>
                <c:pt idx="11">
                  <c:v>Uganda</c:v>
                </c:pt>
                <c:pt idx="12">
                  <c:v>Rwanda</c:v>
                </c:pt>
                <c:pt idx="13">
                  <c:v>Djibouti</c:v>
                </c:pt>
                <c:pt idx="14">
                  <c:v>Kenya</c:v>
                </c:pt>
                <c:pt idx="15">
                  <c:v>Mali</c:v>
                </c:pt>
                <c:pt idx="16">
                  <c:v>Niger</c:v>
                </c:pt>
                <c:pt idx="17">
                  <c:v>Mozambique</c:v>
                </c:pt>
                <c:pt idx="18">
                  <c:v>Togo</c:v>
                </c:pt>
                <c:pt idx="19">
                  <c:v>Egypt</c:v>
                </c:pt>
                <c:pt idx="20">
                  <c:v>Guinea</c:v>
                </c:pt>
                <c:pt idx="21">
                  <c:v>Mauritania</c:v>
                </c:pt>
                <c:pt idx="22">
                  <c:v>Chad</c:v>
                </c:pt>
                <c:pt idx="23">
                  <c:v>Malawi</c:v>
                </c:pt>
                <c:pt idx="24">
                  <c:v>The Gambia</c:v>
                </c:pt>
                <c:pt idx="25">
                  <c:v>Benin</c:v>
                </c:pt>
                <c:pt idx="26">
                  <c:v>Seychelles</c:v>
                </c:pt>
                <c:pt idx="27">
                  <c:v>Mauritius</c:v>
                </c:pt>
                <c:pt idx="28">
                  <c:v>Burkina Faso</c:v>
                </c:pt>
                <c:pt idx="29">
                  <c:v>Libya</c:v>
                </c:pt>
                <c:pt idx="30">
                  <c:v>Angola</c:v>
                </c:pt>
                <c:pt idx="31">
                  <c:v>Morocco</c:v>
                </c:pt>
                <c:pt idx="32">
                  <c:v>Sierra Leone</c:v>
                </c:pt>
                <c:pt idx="33">
                  <c:v>Madagascar</c:v>
                </c:pt>
                <c:pt idx="34">
                  <c:v>D. Rep. of the Congo</c:v>
                </c:pt>
                <c:pt idx="35">
                  <c:v>Burundi</c:v>
                </c:pt>
                <c:pt idx="36">
                  <c:v>Ethiopia</c:v>
                </c:pt>
                <c:pt idx="37">
                  <c:v>Sao Tome &amp; Principe</c:v>
                </c:pt>
                <c:pt idx="38">
                  <c:v>Equatorial Guinea</c:v>
                </c:pt>
                <c:pt idx="39">
                  <c:v>Gabon</c:v>
                </c:pt>
                <c:pt idx="40">
                  <c:v>Cabo Verde</c:v>
                </c:pt>
                <c:pt idx="41">
                  <c:v>South Sudan</c:v>
                </c:pt>
                <c:pt idx="42">
                  <c:v>Guinea-Bissau</c:v>
                </c:pt>
                <c:pt idx="43">
                  <c:v>Liberia</c:v>
                </c:pt>
                <c:pt idx="44">
                  <c:v>Central African Rep.</c:v>
                </c:pt>
                <c:pt idx="45">
                  <c:v>Cameroon</c:v>
                </c:pt>
                <c:pt idx="46">
                  <c:v>Nigeria</c:v>
                </c:pt>
                <c:pt idx="47">
                  <c:v>Algeria</c:v>
                </c:pt>
                <c:pt idx="48">
                  <c:v>Utd Rep. of Tanzania</c:v>
                </c:pt>
                <c:pt idx="49">
                  <c:v>Tunisia</c:v>
                </c:pt>
                <c:pt idx="50">
                  <c:v>Comoros</c:v>
                </c:pt>
                <c:pt idx="51">
                  <c:v>Eritrea</c:v>
                </c:pt>
                <c:pt idx="52">
                  <c:v>Sudan</c:v>
                </c:pt>
                <c:pt idx="53">
                  <c:v>Somalia</c:v>
                </c:pt>
              </c:strCache>
            </c:strRef>
          </c:cat>
          <c:val>
            <c:numRef>
              <c:f>Trade!$E$2:$E$55</c:f>
              <c:numCache>
                <c:formatCode>0.000</c:formatCode>
                <c:ptCount val="5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0.32448646426200867</c:v>
                </c:pt>
                <c:pt idx="29">
                  <c:v>0.31542420387268066</c:v>
                </c:pt>
                <c:pt idx="30">
                  <c:v>0.30698835849761963</c:v>
                </c:pt>
                <c:pt idx="31">
                  <c:v>0.30538114905357361</c:v>
                </c:pt>
                <c:pt idx="32">
                  <c:v>0.30516922473907471</c:v>
                </c:pt>
                <c:pt idx="33">
                  <c:v>0.30163860321044922</c:v>
                </c:pt>
                <c:pt idx="34">
                  <c:v>0.30120858550071716</c:v>
                </c:pt>
                <c:pt idx="35">
                  <c:v>0.29946118593215942</c:v>
                </c:pt>
                <c:pt idx="36">
                  <c:v>0.29739168286323547</c:v>
                </c:pt>
                <c:pt idx="37">
                  <c:v>0.29631981253623962</c:v>
                </c:pt>
                <c:pt idx="38">
                  <c:v>0.29482272267341614</c:v>
                </c:pt>
                <c:pt idx="39">
                  <c:v>0.29421105980873108</c:v>
                </c:pt>
                <c:pt idx="40">
                  <c:v>0.29221245646476746</c:v>
                </c:pt>
                <c:pt idx="41">
                  <c:v>0.28802213072776794</c:v>
                </c:pt>
                <c:pt idx="42">
                  <c:v>0.2845933735370636</c:v>
                </c:pt>
                <c:pt idx="43">
                  <c:v>0.28404280543327332</c:v>
                </c:pt>
                <c:pt idx="44">
                  <c:v>0.28180545568466187</c:v>
                </c:pt>
                <c:pt idx="45">
                  <c:v>0.26228657364845276</c:v>
                </c:pt>
                <c:pt idx="46">
                  <c:v>0.24673804640769958</c:v>
                </c:pt>
                <c:pt idx="47">
                  <c:v>0.24156467616558075</c:v>
                </c:pt>
                <c:pt idx="48">
                  <c:v>0.23180894553661346</c:v>
                </c:pt>
                <c:pt idx="49">
                  <c:v>0.21995209157466888</c:v>
                </c:pt>
                <c:pt idx="50">
                  <c:v>0.21271634101867676</c:v>
                </c:pt>
                <c:pt idx="51">
                  <c:v>0.20335288345813751</c:v>
                </c:pt>
                <c:pt idx="52">
                  <c:v>0.19398286938667297</c:v>
                </c:pt>
                <c:pt idx="53">
                  <c:v>0.14322647452354431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A1-4724-A093-ADABA21C7ECF}"/>
            </c:ext>
          </c:extLst>
        </c:ser>
        <c:ser>
          <c:idx val="1"/>
          <c:order val="1"/>
          <c:tx>
            <c:strRef>
              <c:f>Trade!$C$1</c:f>
              <c:strCache>
                <c:ptCount val="1"/>
                <c:pt idx="0">
                  <c:v>High performer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50800" h="25400"/>
            </a:sp3d>
          </c:spPr>
          <c:invertIfNegative val="0"/>
          <c:cat>
            <c:strRef>
              <c:f>Trade!$A$2:$A$55</c:f>
              <c:strCache>
                <c:ptCount val="54"/>
                <c:pt idx="0">
                  <c:v>Eswatini</c:v>
                </c:pt>
                <c:pt idx="1">
                  <c:v>Namibia</c:v>
                </c:pt>
                <c:pt idx="2">
                  <c:v>South Africa</c:v>
                </c:pt>
                <c:pt idx="3">
                  <c:v>Lesotho</c:v>
                </c:pt>
                <c:pt idx="4">
                  <c:v>Côte d'Ivoire</c:v>
                </c:pt>
                <c:pt idx="5">
                  <c:v>Botswana</c:v>
                </c:pt>
                <c:pt idx="6">
                  <c:v>Senegal</c:v>
                </c:pt>
                <c:pt idx="7">
                  <c:v>Ghana</c:v>
                </c:pt>
                <c:pt idx="8">
                  <c:v>Zimbabwe</c:v>
                </c:pt>
                <c:pt idx="9">
                  <c:v>Rep. of the Congo</c:v>
                </c:pt>
                <c:pt idx="10">
                  <c:v>Zambia</c:v>
                </c:pt>
                <c:pt idx="11">
                  <c:v>Uganda</c:v>
                </c:pt>
                <c:pt idx="12">
                  <c:v>Rwanda</c:v>
                </c:pt>
                <c:pt idx="13">
                  <c:v>Djibouti</c:v>
                </c:pt>
                <c:pt idx="14">
                  <c:v>Kenya</c:v>
                </c:pt>
                <c:pt idx="15">
                  <c:v>Mali</c:v>
                </c:pt>
                <c:pt idx="16">
                  <c:v>Niger</c:v>
                </c:pt>
                <c:pt idx="17">
                  <c:v>Mozambique</c:v>
                </c:pt>
                <c:pt idx="18">
                  <c:v>Togo</c:v>
                </c:pt>
                <c:pt idx="19">
                  <c:v>Egypt</c:v>
                </c:pt>
                <c:pt idx="20">
                  <c:v>Guinea</c:v>
                </c:pt>
                <c:pt idx="21">
                  <c:v>Mauritania</c:v>
                </c:pt>
                <c:pt idx="22">
                  <c:v>Chad</c:v>
                </c:pt>
                <c:pt idx="23">
                  <c:v>Malawi</c:v>
                </c:pt>
                <c:pt idx="24">
                  <c:v>The Gambia</c:v>
                </c:pt>
                <c:pt idx="25">
                  <c:v>Benin</c:v>
                </c:pt>
                <c:pt idx="26">
                  <c:v>Seychelles</c:v>
                </c:pt>
                <c:pt idx="27">
                  <c:v>Mauritius</c:v>
                </c:pt>
                <c:pt idx="28">
                  <c:v>Burkina Faso</c:v>
                </c:pt>
                <c:pt idx="29">
                  <c:v>Libya</c:v>
                </c:pt>
                <c:pt idx="30">
                  <c:v>Angola</c:v>
                </c:pt>
                <c:pt idx="31">
                  <c:v>Morocco</c:v>
                </c:pt>
                <c:pt idx="32">
                  <c:v>Sierra Leone</c:v>
                </c:pt>
                <c:pt idx="33">
                  <c:v>Madagascar</c:v>
                </c:pt>
                <c:pt idx="34">
                  <c:v>D. Rep. of the Congo</c:v>
                </c:pt>
                <c:pt idx="35">
                  <c:v>Burundi</c:v>
                </c:pt>
                <c:pt idx="36">
                  <c:v>Ethiopia</c:v>
                </c:pt>
                <c:pt idx="37">
                  <c:v>Sao Tome &amp; Principe</c:v>
                </c:pt>
                <c:pt idx="38">
                  <c:v>Equatorial Guinea</c:v>
                </c:pt>
                <c:pt idx="39">
                  <c:v>Gabon</c:v>
                </c:pt>
                <c:pt idx="40">
                  <c:v>Cabo Verde</c:v>
                </c:pt>
                <c:pt idx="41">
                  <c:v>South Sudan</c:v>
                </c:pt>
                <c:pt idx="42">
                  <c:v>Guinea-Bissau</c:v>
                </c:pt>
                <c:pt idx="43">
                  <c:v>Liberia</c:v>
                </c:pt>
                <c:pt idx="44">
                  <c:v>Central African Rep.</c:v>
                </c:pt>
                <c:pt idx="45">
                  <c:v>Cameroon</c:v>
                </c:pt>
                <c:pt idx="46">
                  <c:v>Nigeria</c:v>
                </c:pt>
                <c:pt idx="47">
                  <c:v>Algeria</c:v>
                </c:pt>
                <c:pt idx="48">
                  <c:v>Utd Rep. of Tanzania</c:v>
                </c:pt>
                <c:pt idx="49">
                  <c:v>Tunisia</c:v>
                </c:pt>
                <c:pt idx="50">
                  <c:v>Comoros</c:v>
                </c:pt>
                <c:pt idx="51">
                  <c:v>Eritrea</c:v>
                </c:pt>
                <c:pt idx="52">
                  <c:v>Sudan</c:v>
                </c:pt>
                <c:pt idx="53">
                  <c:v>Somalia</c:v>
                </c:pt>
              </c:strCache>
            </c:strRef>
          </c:cat>
          <c:val>
            <c:numRef>
              <c:f>Trade!$C$2:$C$55</c:f>
              <c:numCache>
                <c:formatCode>0.000</c:formatCode>
                <c:ptCount val="54"/>
                <c:pt idx="0">
                  <c:v>0.69388717412948608</c:v>
                </c:pt>
                <c:pt idx="1">
                  <c:v>0.68298196792602539</c:v>
                </c:pt>
                <c:pt idx="2">
                  <c:v>0.64160257577896118</c:v>
                </c:pt>
                <c:pt idx="3">
                  <c:v>0.63609814643859863</c:v>
                </c:pt>
                <c:pt idx="4">
                  <c:v>0.48978003859519958</c:v>
                </c:pt>
                <c:pt idx="5">
                  <c:v>0.48482832312583923</c:v>
                </c:pt>
                <c:pt idx="6">
                  <c:v>0.45305988192558289</c:v>
                </c:pt>
                <c:pt idx="7">
                  <c:v>0.43858924508094788</c:v>
                </c:pt>
                <c:pt idx="8">
                  <c:v>0.43264690041542053</c:v>
                </c:pt>
                <c:pt idx="9">
                  <c:v>0.43050307035446167</c:v>
                </c:pt>
                <c:pt idx="10">
                  <c:v>0.42590886354446411</c:v>
                </c:pt>
                <c:pt idx="11">
                  <c:v>0.41746652126312256</c:v>
                </c:pt>
                <c:pt idx="12">
                  <c:v>0.41590350866317749</c:v>
                </c:pt>
                <c:pt idx="13">
                  <c:v>0.41478431224822998</c:v>
                </c:pt>
                <c:pt idx="14">
                  <c:v>0.41311845183372498</c:v>
                </c:pt>
                <c:pt idx="15">
                  <c:v>0.412680983543396</c:v>
                </c:pt>
                <c:pt idx="16">
                  <c:v>0.40648311376571655</c:v>
                </c:pt>
                <c:pt idx="17">
                  <c:v>0.40463322401046753</c:v>
                </c:pt>
                <c:pt idx="18">
                  <c:v>0.40187910199165344</c:v>
                </c:pt>
                <c:pt idx="19">
                  <c:v>0.40031015872955322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A1-4724-A093-ADABA21C7ECF}"/>
            </c:ext>
          </c:extLst>
        </c:ser>
        <c:ser>
          <c:idx val="2"/>
          <c:order val="2"/>
          <c:tx>
            <c:strRef>
              <c:f>Trade!$D$1</c:f>
              <c:strCache>
                <c:ptCount val="1"/>
                <c:pt idx="0">
                  <c:v>Average performer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50800" h="25400"/>
            </a:sp3d>
          </c:spPr>
          <c:invertIfNegative val="0"/>
          <c:cat>
            <c:strRef>
              <c:f>Trade!$A$2:$A$55</c:f>
              <c:strCache>
                <c:ptCount val="54"/>
                <c:pt idx="0">
                  <c:v>Eswatini</c:v>
                </c:pt>
                <c:pt idx="1">
                  <c:v>Namibia</c:v>
                </c:pt>
                <c:pt idx="2">
                  <c:v>South Africa</c:v>
                </c:pt>
                <c:pt idx="3">
                  <c:v>Lesotho</c:v>
                </c:pt>
                <c:pt idx="4">
                  <c:v>Côte d'Ivoire</c:v>
                </c:pt>
                <c:pt idx="5">
                  <c:v>Botswana</c:v>
                </c:pt>
                <c:pt idx="6">
                  <c:v>Senegal</c:v>
                </c:pt>
                <c:pt idx="7">
                  <c:v>Ghana</c:v>
                </c:pt>
                <c:pt idx="8">
                  <c:v>Zimbabwe</c:v>
                </c:pt>
                <c:pt idx="9">
                  <c:v>Rep. of the Congo</c:v>
                </c:pt>
                <c:pt idx="10">
                  <c:v>Zambia</c:v>
                </c:pt>
                <c:pt idx="11">
                  <c:v>Uganda</c:v>
                </c:pt>
                <c:pt idx="12">
                  <c:v>Rwanda</c:v>
                </c:pt>
                <c:pt idx="13">
                  <c:v>Djibouti</c:v>
                </c:pt>
                <c:pt idx="14">
                  <c:v>Kenya</c:v>
                </c:pt>
                <c:pt idx="15">
                  <c:v>Mali</c:v>
                </c:pt>
                <c:pt idx="16">
                  <c:v>Niger</c:v>
                </c:pt>
                <c:pt idx="17">
                  <c:v>Mozambique</c:v>
                </c:pt>
                <c:pt idx="18">
                  <c:v>Togo</c:v>
                </c:pt>
                <c:pt idx="19">
                  <c:v>Egypt</c:v>
                </c:pt>
                <c:pt idx="20">
                  <c:v>Guinea</c:v>
                </c:pt>
                <c:pt idx="21">
                  <c:v>Mauritania</c:v>
                </c:pt>
                <c:pt idx="22">
                  <c:v>Chad</c:v>
                </c:pt>
                <c:pt idx="23">
                  <c:v>Malawi</c:v>
                </c:pt>
                <c:pt idx="24">
                  <c:v>The Gambia</c:v>
                </c:pt>
                <c:pt idx="25">
                  <c:v>Benin</c:v>
                </c:pt>
                <c:pt idx="26">
                  <c:v>Seychelles</c:v>
                </c:pt>
                <c:pt idx="27">
                  <c:v>Mauritius</c:v>
                </c:pt>
                <c:pt idx="28">
                  <c:v>Burkina Faso</c:v>
                </c:pt>
                <c:pt idx="29">
                  <c:v>Libya</c:v>
                </c:pt>
                <c:pt idx="30">
                  <c:v>Angola</c:v>
                </c:pt>
                <c:pt idx="31">
                  <c:v>Morocco</c:v>
                </c:pt>
                <c:pt idx="32">
                  <c:v>Sierra Leone</c:v>
                </c:pt>
                <c:pt idx="33">
                  <c:v>Madagascar</c:v>
                </c:pt>
                <c:pt idx="34">
                  <c:v>D. Rep. of the Congo</c:v>
                </c:pt>
                <c:pt idx="35">
                  <c:v>Burundi</c:v>
                </c:pt>
                <c:pt idx="36">
                  <c:v>Ethiopia</c:v>
                </c:pt>
                <c:pt idx="37">
                  <c:v>Sao Tome &amp; Principe</c:v>
                </c:pt>
                <c:pt idx="38">
                  <c:v>Equatorial Guinea</c:v>
                </c:pt>
                <c:pt idx="39">
                  <c:v>Gabon</c:v>
                </c:pt>
                <c:pt idx="40">
                  <c:v>Cabo Verde</c:v>
                </c:pt>
                <c:pt idx="41">
                  <c:v>South Sudan</c:v>
                </c:pt>
                <c:pt idx="42">
                  <c:v>Guinea-Bissau</c:v>
                </c:pt>
                <c:pt idx="43">
                  <c:v>Liberia</c:v>
                </c:pt>
                <c:pt idx="44">
                  <c:v>Central African Rep.</c:v>
                </c:pt>
                <c:pt idx="45">
                  <c:v>Cameroon</c:v>
                </c:pt>
                <c:pt idx="46">
                  <c:v>Nigeria</c:v>
                </c:pt>
                <c:pt idx="47">
                  <c:v>Algeria</c:v>
                </c:pt>
                <c:pt idx="48">
                  <c:v>Utd Rep. of Tanzania</c:v>
                </c:pt>
                <c:pt idx="49">
                  <c:v>Tunisia</c:v>
                </c:pt>
                <c:pt idx="50">
                  <c:v>Comoros</c:v>
                </c:pt>
                <c:pt idx="51">
                  <c:v>Eritrea</c:v>
                </c:pt>
                <c:pt idx="52">
                  <c:v>Sudan</c:v>
                </c:pt>
                <c:pt idx="53">
                  <c:v>Somalia</c:v>
                </c:pt>
              </c:strCache>
            </c:strRef>
          </c:cat>
          <c:val>
            <c:numRef>
              <c:f>Trade!$D$2:$D$55</c:f>
              <c:numCache>
                <c:formatCode>0.000</c:formatCode>
                <c:ptCount val="5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0.38272744417190552</c:v>
                </c:pt>
                <c:pt idx="21">
                  <c:v>0.37184810638427734</c:v>
                </c:pt>
                <c:pt idx="22">
                  <c:v>0.36950600147247314</c:v>
                </c:pt>
                <c:pt idx="23">
                  <c:v>0.36628949642181396</c:v>
                </c:pt>
                <c:pt idx="24">
                  <c:v>0.35587978363037109</c:v>
                </c:pt>
                <c:pt idx="25">
                  <c:v>0.34986117482185364</c:v>
                </c:pt>
                <c:pt idx="26">
                  <c:v>0.34425371885299683</c:v>
                </c:pt>
                <c:pt idx="27">
                  <c:v>0.34079533815383911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A1-4724-A093-ADABA21C7E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598173720"/>
        <c:axId val="598176016"/>
      </c:barChart>
      <c:scatterChart>
        <c:scatterStyle val="lineMarker"/>
        <c:varyColors val="0"/>
        <c:ser>
          <c:idx val="3"/>
          <c:order val="3"/>
          <c:tx>
            <c:strRef>
              <c:f>Trade!$G$2</c:f>
              <c:strCache>
                <c:ptCount val="1"/>
                <c:pt idx="0">
                  <c:v>Mean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errBars>
            <c:errDir val="y"/>
            <c:errBarType val="both"/>
            <c:errValType val="percentage"/>
            <c:noEndCap val="1"/>
            <c:val val="5"/>
            <c:spPr>
              <a:noFill/>
              <a:ln w="15875" cap="flat" cmpd="sng" algn="ctr">
                <a:solidFill>
                  <a:schemeClr val="bg2">
                    <a:lumMod val="50000"/>
                  </a:schemeClr>
                </a:solidFill>
                <a:round/>
              </a:ln>
              <a:effectLst/>
            </c:spPr>
          </c:errBars>
          <c:xVal>
            <c:numRef>
              <c:f>Trade!$H$2</c:f>
              <c:numCache>
                <c:formatCode>General</c:formatCode>
                <c:ptCount val="1"/>
                <c:pt idx="0">
                  <c:v>0.3593910148850194</c:v>
                </c:pt>
              </c:numCache>
            </c:numRef>
          </c:xVal>
          <c:yVal>
            <c:numLit>
              <c:formatCode>General</c:formatCode>
              <c:ptCount val="1"/>
              <c:pt idx="0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3-CEA1-4724-A093-ADABA21C7E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6734328"/>
        <c:axId val="596741216"/>
      </c:scatterChart>
      <c:catAx>
        <c:axId val="5981737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176016"/>
        <c:crosses val="autoZero"/>
        <c:auto val="1"/>
        <c:lblAlgn val="ctr"/>
        <c:lblOffset val="100"/>
        <c:noMultiLvlLbl val="0"/>
      </c:catAx>
      <c:valAx>
        <c:axId val="598176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173720"/>
        <c:crosses val="max"/>
        <c:crossBetween val="between"/>
        <c:majorUnit val="0.1"/>
      </c:valAx>
      <c:valAx>
        <c:axId val="596741216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596734328"/>
        <c:crosses val="max"/>
        <c:crossBetween val="midCat"/>
      </c:valAx>
      <c:valAx>
        <c:axId val="596734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967412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75899630939734752"/>
          <c:y val="0.71281957911325344"/>
          <c:w val="0.1394737879600933"/>
          <c:h val="7.71937729005552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Productive!$B$1</c:f>
          <c:strCache>
            <c:ptCount val="1"/>
            <c:pt idx="0">
              <c:v>Productive Integration</c:v>
            </c:pt>
          </c:strCache>
        </c:strRef>
      </c:tx>
      <c:layout>
        <c:manualLayout>
          <c:xMode val="edge"/>
          <c:yMode val="edge"/>
          <c:x val="0.89231294436953668"/>
          <c:y val="0.30273857338577065"/>
        </c:manualLayout>
      </c:layout>
      <c:overlay val="0"/>
      <c:spPr>
        <a:noFill/>
        <a:ln>
          <a:noFill/>
        </a:ln>
        <a:effectLst/>
      </c:spPr>
      <c:txPr>
        <a:bodyPr rot="-5400000" spcFirstLastPara="1" vertOverflow="ellipsis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642387973194591"/>
          <c:y val="1.7175364214703084E-2"/>
          <c:w val="0.67387233796696988"/>
          <c:h val="0.952021958269836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Productive!$E$1</c:f>
              <c:strCache>
                <c:ptCount val="1"/>
                <c:pt idx="0">
                  <c:v>Low performer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50800" h="25400"/>
            </a:sp3d>
          </c:spPr>
          <c:invertIfNegative val="0"/>
          <c:cat>
            <c:strRef>
              <c:f>Productive!$A$2:$A$55</c:f>
              <c:strCache>
                <c:ptCount val="54"/>
                <c:pt idx="0">
                  <c:v>South Africa</c:v>
                </c:pt>
                <c:pt idx="1">
                  <c:v>Nigeria</c:v>
                </c:pt>
                <c:pt idx="2">
                  <c:v>Angola</c:v>
                </c:pt>
                <c:pt idx="3">
                  <c:v>Tunisia</c:v>
                </c:pt>
                <c:pt idx="4">
                  <c:v>Zambia</c:v>
                </c:pt>
                <c:pt idx="5">
                  <c:v>Côte d'Ivoire</c:v>
                </c:pt>
                <c:pt idx="6">
                  <c:v>Kenya</c:v>
                </c:pt>
                <c:pt idx="7">
                  <c:v>Morocco</c:v>
                </c:pt>
                <c:pt idx="8">
                  <c:v>Namibia</c:v>
                </c:pt>
                <c:pt idx="9">
                  <c:v>Egypt</c:v>
                </c:pt>
                <c:pt idx="10">
                  <c:v>Cameroon</c:v>
                </c:pt>
                <c:pt idx="11">
                  <c:v>Sao Tome &amp; Principe</c:v>
                </c:pt>
                <c:pt idx="12">
                  <c:v>Botswana</c:v>
                </c:pt>
                <c:pt idx="13">
                  <c:v>Mozambique</c:v>
                </c:pt>
                <c:pt idx="14">
                  <c:v>Senegal</c:v>
                </c:pt>
                <c:pt idx="15">
                  <c:v>Ghana</c:v>
                </c:pt>
                <c:pt idx="16">
                  <c:v>Zimbabwe</c:v>
                </c:pt>
                <c:pt idx="17">
                  <c:v>Uganda</c:v>
                </c:pt>
                <c:pt idx="18">
                  <c:v>Sudan</c:v>
                </c:pt>
                <c:pt idx="19">
                  <c:v>Utd Rep. of Tanzania</c:v>
                </c:pt>
                <c:pt idx="20">
                  <c:v>Djibouti</c:v>
                </c:pt>
                <c:pt idx="21">
                  <c:v>Liberia</c:v>
                </c:pt>
                <c:pt idx="22">
                  <c:v>Algeria</c:v>
                </c:pt>
                <c:pt idx="23">
                  <c:v>Somalia</c:v>
                </c:pt>
                <c:pt idx="24">
                  <c:v>Togo</c:v>
                </c:pt>
                <c:pt idx="25">
                  <c:v>Chad</c:v>
                </c:pt>
                <c:pt idx="26">
                  <c:v>Burkina Faso</c:v>
                </c:pt>
                <c:pt idx="27">
                  <c:v>Eritrea</c:v>
                </c:pt>
                <c:pt idx="28">
                  <c:v>Malawi</c:v>
                </c:pt>
                <c:pt idx="29">
                  <c:v>Central African Rep.</c:v>
                </c:pt>
                <c:pt idx="30">
                  <c:v>Guinea-Bissau</c:v>
                </c:pt>
                <c:pt idx="31">
                  <c:v>Mauritius</c:v>
                </c:pt>
                <c:pt idx="32">
                  <c:v>Rwanda</c:v>
                </c:pt>
                <c:pt idx="33">
                  <c:v>Libya</c:v>
                </c:pt>
                <c:pt idx="34">
                  <c:v>Benin</c:v>
                </c:pt>
                <c:pt idx="35">
                  <c:v>Equatorial Guinea</c:v>
                </c:pt>
                <c:pt idx="36">
                  <c:v>Sierra Leone</c:v>
                </c:pt>
                <c:pt idx="37">
                  <c:v>Gabon</c:v>
                </c:pt>
                <c:pt idx="38">
                  <c:v>Comoros</c:v>
                </c:pt>
                <c:pt idx="39">
                  <c:v>Mali</c:v>
                </c:pt>
                <c:pt idx="40">
                  <c:v>Cabo Verde</c:v>
                </c:pt>
                <c:pt idx="41">
                  <c:v>Seychelles</c:v>
                </c:pt>
                <c:pt idx="42">
                  <c:v>The Gambia</c:v>
                </c:pt>
                <c:pt idx="43">
                  <c:v>Burundi</c:v>
                </c:pt>
                <c:pt idx="44">
                  <c:v>D. Rep. of the Congo</c:v>
                </c:pt>
                <c:pt idx="45">
                  <c:v>Madagascar</c:v>
                </c:pt>
                <c:pt idx="46">
                  <c:v>Guinea</c:v>
                </c:pt>
                <c:pt idx="47">
                  <c:v>Eswatini</c:v>
                </c:pt>
                <c:pt idx="48">
                  <c:v>South Sudan</c:v>
                </c:pt>
                <c:pt idx="49">
                  <c:v>Niger</c:v>
                </c:pt>
                <c:pt idx="50">
                  <c:v>Mauritania</c:v>
                </c:pt>
                <c:pt idx="51">
                  <c:v>Ethiopia</c:v>
                </c:pt>
                <c:pt idx="52">
                  <c:v>Lesotho</c:v>
                </c:pt>
                <c:pt idx="53">
                  <c:v>Rep. of the Congo</c:v>
                </c:pt>
              </c:strCache>
            </c:strRef>
          </c:cat>
          <c:val>
            <c:numRef>
              <c:f>Productive!$E$2:$E$55</c:f>
              <c:numCache>
                <c:formatCode>0.000</c:formatCode>
                <c:ptCount val="5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0.16412663459777832</c:v>
                </c:pt>
                <c:pt idx="33">
                  <c:v>0.15935257077217102</c:v>
                </c:pt>
                <c:pt idx="34">
                  <c:v>0.15868288278579712</c:v>
                </c:pt>
                <c:pt idx="35">
                  <c:v>0.14929212629795074</c:v>
                </c:pt>
                <c:pt idx="36">
                  <c:v>0.1490151584148407</c:v>
                </c:pt>
                <c:pt idx="37">
                  <c:v>0.1432013064622879</c:v>
                </c:pt>
                <c:pt idx="38">
                  <c:v>0.14070223271846771</c:v>
                </c:pt>
                <c:pt idx="39">
                  <c:v>0.13893695175647736</c:v>
                </c:pt>
                <c:pt idx="40">
                  <c:v>0.12905406951904297</c:v>
                </c:pt>
                <c:pt idx="41">
                  <c:v>0.12877894937992096</c:v>
                </c:pt>
                <c:pt idx="42">
                  <c:v>0.12687115371227264</c:v>
                </c:pt>
                <c:pt idx="43">
                  <c:v>0.12331722676753998</c:v>
                </c:pt>
                <c:pt idx="44">
                  <c:v>0.12112173438072205</c:v>
                </c:pt>
                <c:pt idx="45">
                  <c:v>0.11972349882125854</c:v>
                </c:pt>
                <c:pt idx="46">
                  <c:v>0.10716117173433304</c:v>
                </c:pt>
                <c:pt idx="47">
                  <c:v>9.7382470965385437E-2</c:v>
                </c:pt>
                <c:pt idx="48">
                  <c:v>8.0655910074710846E-2</c:v>
                </c:pt>
                <c:pt idx="49">
                  <c:v>7.3324315249919891E-2</c:v>
                </c:pt>
                <c:pt idx="50">
                  <c:v>7.1510709822177887E-2</c:v>
                </c:pt>
                <c:pt idx="51">
                  <c:v>6.8998917937278748E-2</c:v>
                </c:pt>
                <c:pt idx="52">
                  <c:v>5.2451793104410172E-2</c:v>
                </c:pt>
                <c:pt idx="53">
                  <c:v>4.9010258167982101E-2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61-44F2-A216-02E13E1ECA0F}"/>
            </c:ext>
          </c:extLst>
        </c:ser>
        <c:ser>
          <c:idx val="1"/>
          <c:order val="1"/>
          <c:tx>
            <c:strRef>
              <c:f>Productive!$C$1</c:f>
              <c:strCache>
                <c:ptCount val="1"/>
                <c:pt idx="0">
                  <c:v>High performer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50800" h="25400"/>
            </a:sp3d>
          </c:spPr>
          <c:invertIfNegative val="0"/>
          <c:cat>
            <c:strRef>
              <c:f>Productive!$A$2:$A$55</c:f>
              <c:strCache>
                <c:ptCount val="54"/>
                <c:pt idx="0">
                  <c:v>South Africa</c:v>
                </c:pt>
                <c:pt idx="1">
                  <c:v>Nigeria</c:v>
                </c:pt>
                <c:pt idx="2">
                  <c:v>Angola</c:v>
                </c:pt>
                <c:pt idx="3">
                  <c:v>Tunisia</c:v>
                </c:pt>
                <c:pt idx="4">
                  <c:v>Zambia</c:v>
                </c:pt>
                <c:pt idx="5">
                  <c:v>Côte d'Ivoire</c:v>
                </c:pt>
                <c:pt idx="6">
                  <c:v>Kenya</c:v>
                </c:pt>
                <c:pt idx="7">
                  <c:v>Morocco</c:v>
                </c:pt>
                <c:pt idx="8">
                  <c:v>Namibia</c:v>
                </c:pt>
                <c:pt idx="9">
                  <c:v>Egypt</c:v>
                </c:pt>
                <c:pt idx="10">
                  <c:v>Cameroon</c:v>
                </c:pt>
                <c:pt idx="11">
                  <c:v>Sao Tome &amp; Principe</c:v>
                </c:pt>
                <c:pt idx="12">
                  <c:v>Botswana</c:v>
                </c:pt>
                <c:pt idx="13">
                  <c:v>Mozambique</c:v>
                </c:pt>
                <c:pt idx="14">
                  <c:v>Senegal</c:v>
                </c:pt>
                <c:pt idx="15">
                  <c:v>Ghana</c:v>
                </c:pt>
                <c:pt idx="16">
                  <c:v>Zimbabwe</c:v>
                </c:pt>
                <c:pt idx="17">
                  <c:v>Uganda</c:v>
                </c:pt>
                <c:pt idx="18">
                  <c:v>Sudan</c:v>
                </c:pt>
                <c:pt idx="19">
                  <c:v>Utd Rep. of Tanzania</c:v>
                </c:pt>
                <c:pt idx="20">
                  <c:v>Djibouti</c:v>
                </c:pt>
                <c:pt idx="21">
                  <c:v>Liberia</c:v>
                </c:pt>
                <c:pt idx="22">
                  <c:v>Algeria</c:v>
                </c:pt>
                <c:pt idx="23">
                  <c:v>Somalia</c:v>
                </c:pt>
                <c:pt idx="24">
                  <c:v>Togo</c:v>
                </c:pt>
                <c:pt idx="25">
                  <c:v>Chad</c:v>
                </c:pt>
                <c:pt idx="26">
                  <c:v>Burkina Faso</c:v>
                </c:pt>
                <c:pt idx="27">
                  <c:v>Eritrea</c:v>
                </c:pt>
                <c:pt idx="28">
                  <c:v>Malawi</c:v>
                </c:pt>
                <c:pt idx="29">
                  <c:v>Central African Rep.</c:v>
                </c:pt>
                <c:pt idx="30">
                  <c:v>Guinea-Bissau</c:v>
                </c:pt>
                <c:pt idx="31">
                  <c:v>Mauritius</c:v>
                </c:pt>
                <c:pt idx="32">
                  <c:v>Rwanda</c:v>
                </c:pt>
                <c:pt idx="33">
                  <c:v>Libya</c:v>
                </c:pt>
                <c:pt idx="34">
                  <c:v>Benin</c:v>
                </c:pt>
                <c:pt idx="35">
                  <c:v>Equatorial Guinea</c:v>
                </c:pt>
                <c:pt idx="36">
                  <c:v>Sierra Leone</c:v>
                </c:pt>
                <c:pt idx="37">
                  <c:v>Gabon</c:v>
                </c:pt>
                <c:pt idx="38">
                  <c:v>Comoros</c:v>
                </c:pt>
                <c:pt idx="39">
                  <c:v>Mali</c:v>
                </c:pt>
                <c:pt idx="40">
                  <c:v>Cabo Verde</c:v>
                </c:pt>
                <c:pt idx="41">
                  <c:v>Seychelles</c:v>
                </c:pt>
                <c:pt idx="42">
                  <c:v>The Gambia</c:v>
                </c:pt>
                <c:pt idx="43">
                  <c:v>Burundi</c:v>
                </c:pt>
                <c:pt idx="44">
                  <c:v>D. Rep. of the Congo</c:v>
                </c:pt>
                <c:pt idx="45">
                  <c:v>Madagascar</c:v>
                </c:pt>
                <c:pt idx="46">
                  <c:v>Guinea</c:v>
                </c:pt>
                <c:pt idx="47">
                  <c:v>Eswatini</c:v>
                </c:pt>
                <c:pt idx="48">
                  <c:v>South Sudan</c:v>
                </c:pt>
                <c:pt idx="49">
                  <c:v>Niger</c:v>
                </c:pt>
                <c:pt idx="50">
                  <c:v>Mauritania</c:v>
                </c:pt>
                <c:pt idx="51">
                  <c:v>Ethiopia</c:v>
                </c:pt>
                <c:pt idx="52">
                  <c:v>Lesotho</c:v>
                </c:pt>
                <c:pt idx="53">
                  <c:v>Rep. of the Congo</c:v>
                </c:pt>
              </c:strCache>
            </c:strRef>
          </c:cat>
          <c:val>
            <c:numRef>
              <c:f>Productive!$C$2:$C$55</c:f>
              <c:numCache>
                <c:formatCode>0.000</c:formatCode>
                <c:ptCount val="54"/>
                <c:pt idx="0">
                  <c:v>1.0000083446502686</c:v>
                </c:pt>
                <c:pt idx="1">
                  <c:v>0.36421877145767212</c:v>
                </c:pt>
                <c:pt idx="2">
                  <c:v>0.34046638011932373</c:v>
                </c:pt>
                <c:pt idx="3">
                  <c:v>0.34032586216926575</c:v>
                </c:pt>
                <c:pt idx="4">
                  <c:v>0.32369044423103333</c:v>
                </c:pt>
                <c:pt idx="5">
                  <c:v>0.30511379241943359</c:v>
                </c:pt>
                <c:pt idx="6">
                  <c:v>0.29551300406455994</c:v>
                </c:pt>
                <c:pt idx="7">
                  <c:v>0.28436896204948425</c:v>
                </c:pt>
                <c:pt idx="8">
                  <c:v>0.27092993259429932</c:v>
                </c:pt>
                <c:pt idx="9">
                  <c:v>0.26313301920890808</c:v>
                </c:pt>
                <c:pt idx="10">
                  <c:v>0.25152722001075745</c:v>
                </c:pt>
                <c:pt idx="11">
                  <c:v>0.24656115472316742</c:v>
                </c:pt>
                <c:pt idx="12">
                  <c:v>0.24481801688671112</c:v>
                </c:pt>
                <c:pt idx="13">
                  <c:v>0.23874595761299133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61-44F2-A216-02E13E1ECA0F}"/>
            </c:ext>
          </c:extLst>
        </c:ser>
        <c:ser>
          <c:idx val="2"/>
          <c:order val="2"/>
          <c:tx>
            <c:strRef>
              <c:f>Productive!$D$1</c:f>
              <c:strCache>
                <c:ptCount val="1"/>
                <c:pt idx="0">
                  <c:v>Average performer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>
              <a:bevelT w="50800" h="25400"/>
            </a:sp3d>
          </c:spPr>
          <c:invertIfNegative val="0"/>
          <c:cat>
            <c:strRef>
              <c:f>Productive!$A$2:$A$55</c:f>
              <c:strCache>
                <c:ptCount val="54"/>
                <c:pt idx="0">
                  <c:v>South Africa</c:v>
                </c:pt>
                <c:pt idx="1">
                  <c:v>Nigeria</c:v>
                </c:pt>
                <c:pt idx="2">
                  <c:v>Angola</c:v>
                </c:pt>
                <c:pt idx="3">
                  <c:v>Tunisia</c:v>
                </c:pt>
                <c:pt idx="4">
                  <c:v>Zambia</c:v>
                </c:pt>
                <c:pt idx="5">
                  <c:v>Côte d'Ivoire</c:v>
                </c:pt>
                <c:pt idx="6">
                  <c:v>Kenya</c:v>
                </c:pt>
                <c:pt idx="7">
                  <c:v>Morocco</c:v>
                </c:pt>
                <c:pt idx="8">
                  <c:v>Namibia</c:v>
                </c:pt>
                <c:pt idx="9">
                  <c:v>Egypt</c:v>
                </c:pt>
                <c:pt idx="10">
                  <c:v>Cameroon</c:v>
                </c:pt>
                <c:pt idx="11">
                  <c:v>Sao Tome &amp; Principe</c:v>
                </c:pt>
                <c:pt idx="12">
                  <c:v>Botswana</c:v>
                </c:pt>
                <c:pt idx="13">
                  <c:v>Mozambique</c:v>
                </c:pt>
                <c:pt idx="14">
                  <c:v>Senegal</c:v>
                </c:pt>
                <c:pt idx="15">
                  <c:v>Ghana</c:v>
                </c:pt>
                <c:pt idx="16">
                  <c:v>Zimbabwe</c:v>
                </c:pt>
                <c:pt idx="17">
                  <c:v>Uganda</c:v>
                </c:pt>
                <c:pt idx="18">
                  <c:v>Sudan</c:v>
                </c:pt>
                <c:pt idx="19">
                  <c:v>Utd Rep. of Tanzania</c:v>
                </c:pt>
                <c:pt idx="20">
                  <c:v>Djibouti</c:v>
                </c:pt>
                <c:pt idx="21">
                  <c:v>Liberia</c:v>
                </c:pt>
                <c:pt idx="22">
                  <c:v>Algeria</c:v>
                </c:pt>
                <c:pt idx="23">
                  <c:v>Somalia</c:v>
                </c:pt>
                <c:pt idx="24">
                  <c:v>Togo</c:v>
                </c:pt>
                <c:pt idx="25">
                  <c:v>Chad</c:v>
                </c:pt>
                <c:pt idx="26">
                  <c:v>Burkina Faso</c:v>
                </c:pt>
                <c:pt idx="27">
                  <c:v>Eritrea</c:v>
                </c:pt>
                <c:pt idx="28">
                  <c:v>Malawi</c:v>
                </c:pt>
                <c:pt idx="29">
                  <c:v>Central African Rep.</c:v>
                </c:pt>
                <c:pt idx="30">
                  <c:v>Guinea-Bissau</c:v>
                </c:pt>
                <c:pt idx="31">
                  <c:v>Mauritius</c:v>
                </c:pt>
                <c:pt idx="32">
                  <c:v>Rwanda</c:v>
                </c:pt>
                <c:pt idx="33">
                  <c:v>Libya</c:v>
                </c:pt>
                <c:pt idx="34">
                  <c:v>Benin</c:v>
                </c:pt>
                <c:pt idx="35">
                  <c:v>Equatorial Guinea</c:v>
                </c:pt>
                <c:pt idx="36">
                  <c:v>Sierra Leone</c:v>
                </c:pt>
                <c:pt idx="37">
                  <c:v>Gabon</c:v>
                </c:pt>
                <c:pt idx="38">
                  <c:v>Comoros</c:v>
                </c:pt>
                <c:pt idx="39">
                  <c:v>Mali</c:v>
                </c:pt>
                <c:pt idx="40">
                  <c:v>Cabo Verde</c:v>
                </c:pt>
                <c:pt idx="41">
                  <c:v>Seychelles</c:v>
                </c:pt>
                <c:pt idx="42">
                  <c:v>The Gambia</c:v>
                </c:pt>
                <c:pt idx="43">
                  <c:v>Burundi</c:v>
                </c:pt>
                <c:pt idx="44">
                  <c:v>D. Rep. of the Congo</c:v>
                </c:pt>
                <c:pt idx="45">
                  <c:v>Madagascar</c:v>
                </c:pt>
                <c:pt idx="46">
                  <c:v>Guinea</c:v>
                </c:pt>
                <c:pt idx="47">
                  <c:v>Eswatini</c:v>
                </c:pt>
                <c:pt idx="48">
                  <c:v>South Sudan</c:v>
                </c:pt>
                <c:pt idx="49">
                  <c:v>Niger</c:v>
                </c:pt>
                <c:pt idx="50">
                  <c:v>Mauritania</c:v>
                </c:pt>
                <c:pt idx="51">
                  <c:v>Ethiopia</c:v>
                </c:pt>
                <c:pt idx="52">
                  <c:v>Lesotho</c:v>
                </c:pt>
                <c:pt idx="53">
                  <c:v>Rep. of the Congo</c:v>
                </c:pt>
              </c:strCache>
            </c:strRef>
          </c:cat>
          <c:val>
            <c:numRef>
              <c:f>Productive!$D$2:$D$55</c:f>
              <c:numCache>
                <c:formatCode>0.000</c:formatCode>
                <c:ptCount val="5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0.23226626217365265</c:v>
                </c:pt>
                <c:pt idx="15">
                  <c:v>0.23030316829681396</c:v>
                </c:pt>
                <c:pt idx="16">
                  <c:v>0.22077842056751251</c:v>
                </c:pt>
                <c:pt idx="17">
                  <c:v>0.21651795506477356</c:v>
                </c:pt>
                <c:pt idx="18">
                  <c:v>0.2089473158121109</c:v>
                </c:pt>
                <c:pt idx="19">
                  <c:v>0.20515498518943787</c:v>
                </c:pt>
                <c:pt idx="20">
                  <c:v>0.20446231961250305</c:v>
                </c:pt>
                <c:pt idx="21">
                  <c:v>0.19957131147384644</c:v>
                </c:pt>
                <c:pt idx="22">
                  <c:v>0.19543866813182831</c:v>
                </c:pt>
                <c:pt idx="23">
                  <c:v>0.19387681782245636</c:v>
                </c:pt>
                <c:pt idx="24">
                  <c:v>0.18286250531673431</c:v>
                </c:pt>
                <c:pt idx="25">
                  <c:v>0.1822388619184494</c:v>
                </c:pt>
                <c:pt idx="26">
                  <c:v>0.18132434785366058</c:v>
                </c:pt>
                <c:pt idx="27">
                  <c:v>0.1746506541967392</c:v>
                </c:pt>
                <c:pt idx="28">
                  <c:v>0.17420227825641632</c:v>
                </c:pt>
                <c:pt idx="29">
                  <c:v>0.17308074235916138</c:v>
                </c:pt>
                <c:pt idx="30">
                  <c:v>0.17049336433410645</c:v>
                </c:pt>
                <c:pt idx="31">
                  <c:v>0.16852623224258423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61-44F2-A216-02E13E1ECA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598173720"/>
        <c:axId val="598176016"/>
      </c:barChart>
      <c:scatterChart>
        <c:scatterStyle val="lineMarker"/>
        <c:varyColors val="0"/>
        <c:ser>
          <c:idx val="3"/>
          <c:order val="3"/>
          <c:tx>
            <c:strRef>
              <c:f>Productive!$G$2</c:f>
              <c:strCache>
                <c:ptCount val="1"/>
                <c:pt idx="0">
                  <c:v>Mean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errBars>
            <c:errDir val="y"/>
            <c:errBarType val="both"/>
            <c:errValType val="percentage"/>
            <c:noEndCap val="1"/>
            <c:val val="5"/>
            <c:spPr>
              <a:noFill/>
              <a:ln w="15875" cap="flat" cmpd="sng" algn="ctr">
                <a:solidFill>
                  <a:schemeClr val="bg2">
                    <a:lumMod val="50000"/>
                  </a:schemeClr>
                </a:solidFill>
                <a:round/>
              </a:ln>
              <a:effectLst/>
            </c:spPr>
          </c:errBars>
          <c:xVal>
            <c:numRef>
              <c:f>Productive!$H$2</c:f>
              <c:numCache>
                <c:formatCode>General</c:formatCode>
                <c:ptCount val="1"/>
                <c:pt idx="0">
                  <c:v>0.20068127993080351</c:v>
                </c:pt>
              </c:numCache>
            </c:numRef>
          </c:xVal>
          <c:yVal>
            <c:numLit>
              <c:formatCode>General</c:formatCode>
              <c:ptCount val="1"/>
              <c:pt idx="0">
                <c:v>1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3-7061-44F2-A216-02E13E1ECA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6734328"/>
        <c:axId val="596741216"/>
      </c:scatterChart>
      <c:catAx>
        <c:axId val="5981737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176016"/>
        <c:crosses val="autoZero"/>
        <c:auto val="1"/>
        <c:lblAlgn val="ctr"/>
        <c:lblOffset val="100"/>
        <c:noMultiLvlLbl val="0"/>
      </c:catAx>
      <c:valAx>
        <c:axId val="59817601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173720"/>
        <c:crosses val="max"/>
        <c:crossBetween val="between"/>
      </c:valAx>
      <c:valAx>
        <c:axId val="596741216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596734328"/>
        <c:crosses val="max"/>
        <c:crossBetween val="midCat"/>
      </c:valAx>
      <c:valAx>
        <c:axId val="596734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967412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7195664363234151"/>
          <c:y val="0.8017344294227372"/>
          <c:w val="0.22758238147908841"/>
          <c:h val="9.77470740685716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AE3681-9C31-4A4C-B321-0CE3504AC60A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B4204D8-4E2E-4C4A-B32A-C34B14A46E09}">
      <dgm:prSet phldrT="[Text]"/>
      <dgm:spPr/>
      <dgm:t>
        <a:bodyPr/>
        <a:lstStyle/>
        <a:p>
          <a:r>
            <a:rPr lang="en-US" dirty="0"/>
            <a:t>Free Movement of People</a:t>
          </a:r>
        </a:p>
      </dgm:t>
    </dgm:pt>
    <dgm:pt modelId="{9FC502DC-6F7D-4B04-B065-25316947C057}" type="parTrans" cxnId="{FE0602A4-DD30-4FD7-B654-D15B530A2C4F}">
      <dgm:prSet/>
      <dgm:spPr/>
      <dgm:t>
        <a:bodyPr/>
        <a:lstStyle/>
        <a:p>
          <a:endParaRPr lang="en-US"/>
        </a:p>
      </dgm:t>
    </dgm:pt>
    <dgm:pt modelId="{0535A7E7-5E20-4D31-B145-C80A56745C69}" type="sibTrans" cxnId="{FE0602A4-DD30-4FD7-B654-D15B530A2C4F}">
      <dgm:prSet/>
      <dgm:spPr/>
      <dgm:t>
        <a:bodyPr/>
        <a:lstStyle/>
        <a:p>
          <a:endParaRPr lang="en-US"/>
        </a:p>
      </dgm:t>
    </dgm:pt>
    <dgm:pt modelId="{3EE14F71-7546-4762-93F0-16E4EC12A9CB}">
      <dgm:prSet phldrT="[Text]"/>
      <dgm:spPr/>
      <dgm:t>
        <a:bodyPr/>
        <a:lstStyle/>
        <a:p>
          <a:r>
            <a:rPr lang="en-US" dirty="0"/>
            <a:t>Infrastructural Integration</a:t>
          </a:r>
        </a:p>
      </dgm:t>
    </dgm:pt>
    <dgm:pt modelId="{0713B592-0E5C-43C7-A207-88F124E2AE26}" type="parTrans" cxnId="{BA571AAD-D5E7-4563-878E-73947AF359D7}">
      <dgm:prSet/>
      <dgm:spPr/>
      <dgm:t>
        <a:bodyPr/>
        <a:lstStyle/>
        <a:p>
          <a:endParaRPr lang="en-US"/>
        </a:p>
      </dgm:t>
    </dgm:pt>
    <dgm:pt modelId="{2BAD5C05-858A-4855-9C86-53FD4E75DDD5}" type="sibTrans" cxnId="{BA571AAD-D5E7-4563-878E-73947AF359D7}">
      <dgm:prSet/>
      <dgm:spPr/>
      <dgm:t>
        <a:bodyPr/>
        <a:lstStyle/>
        <a:p>
          <a:endParaRPr lang="en-US"/>
        </a:p>
      </dgm:t>
    </dgm:pt>
    <dgm:pt modelId="{2E38A117-7167-4E20-ADEC-4FD8776D5864}">
      <dgm:prSet phldrT="[Text]"/>
      <dgm:spPr/>
      <dgm:t>
        <a:bodyPr/>
        <a:lstStyle/>
        <a:p>
          <a:r>
            <a:rPr lang="en-US" dirty="0"/>
            <a:t>Macroeconomic Integration</a:t>
          </a:r>
        </a:p>
      </dgm:t>
    </dgm:pt>
    <dgm:pt modelId="{FDD5C702-0B14-459A-AF16-2FC57C731354}" type="parTrans" cxnId="{DBEB5A39-716B-4ED6-AC2A-64821BA75FF3}">
      <dgm:prSet/>
      <dgm:spPr/>
      <dgm:t>
        <a:bodyPr/>
        <a:lstStyle/>
        <a:p>
          <a:endParaRPr lang="en-US"/>
        </a:p>
      </dgm:t>
    </dgm:pt>
    <dgm:pt modelId="{09674451-5251-4F8B-868C-5B51807C560C}" type="sibTrans" cxnId="{DBEB5A39-716B-4ED6-AC2A-64821BA75FF3}">
      <dgm:prSet/>
      <dgm:spPr/>
      <dgm:t>
        <a:bodyPr/>
        <a:lstStyle/>
        <a:p>
          <a:endParaRPr lang="en-US"/>
        </a:p>
      </dgm:t>
    </dgm:pt>
    <dgm:pt modelId="{31936247-ECBC-41C5-B3AE-055DBF871DC8}">
      <dgm:prSet phldrT="[Text]"/>
      <dgm:spPr/>
      <dgm:t>
        <a:bodyPr/>
        <a:lstStyle/>
        <a:p>
          <a:r>
            <a:rPr lang="en-US" dirty="0"/>
            <a:t>Productive Integration</a:t>
          </a:r>
        </a:p>
      </dgm:t>
    </dgm:pt>
    <dgm:pt modelId="{6C626757-F8F5-4E26-861D-ED7BD8730E27}" type="parTrans" cxnId="{F342C76F-1EAA-45B6-AC0C-3BD7E2D10403}">
      <dgm:prSet/>
      <dgm:spPr/>
      <dgm:t>
        <a:bodyPr/>
        <a:lstStyle/>
        <a:p>
          <a:endParaRPr lang="en-US"/>
        </a:p>
      </dgm:t>
    </dgm:pt>
    <dgm:pt modelId="{EB942AD9-02AE-4D26-826D-7F1BD596497B}" type="sibTrans" cxnId="{F342C76F-1EAA-45B6-AC0C-3BD7E2D10403}">
      <dgm:prSet/>
      <dgm:spPr/>
      <dgm:t>
        <a:bodyPr/>
        <a:lstStyle/>
        <a:p>
          <a:endParaRPr lang="en-US"/>
        </a:p>
      </dgm:t>
    </dgm:pt>
    <dgm:pt modelId="{005F8AE0-524A-4276-887C-842DD892CECB}">
      <dgm:prSet phldrT="[Text]"/>
      <dgm:spPr/>
      <dgm:t>
        <a:bodyPr/>
        <a:lstStyle/>
        <a:p>
          <a:r>
            <a:rPr lang="en-US" dirty="0"/>
            <a:t>Trade Integration</a:t>
          </a:r>
        </a:p>
      </dgm:t>
    </dgm:pt>
    <dgm:pt modelId="{FC74F442-8520-4926-A263-596B755D8465}" type="parTrans" cxnId="{47B7E7AB-D6D8-4B6B-93F4-C9BE1592EB38}">
      <dgm:prSet/>
      <dgm:spPr/>
      <dgm:t>
        <a:bodyPr/>
        <a:lstStyle/>
        <a:p>
          <a:endParaRPr lang="en-US"/>
        </a:p>
      </dgm:t>
    </dgm:pt>
    <dgm:pt modelId="{63C0ECBC-4478-45E1-9C0F-50B082DF2EB8}" type="sibTrans" cxnId="{47B7E7AB-D6D8-4B6B-93F4-C9BE1592EB38}">
      <dgm:prSet/>
      <dgm:spPr/>
      <dgm:t>
        <a:bodyPr/>
        <a:lstStyle/>
        <a:p>
          <a:endParaRPr lang="en-US"/>
        </a:p>
      </dgm:t>
    </dgm:pt>
    <dgm:pt modelId="{E45BB546-543C-4778-A581-97AC3858E0C7}" type="pres">
      <dgm:prSet presAssocID="{8FAE3681-9C31-4A4C-B321-0CE3504AC60A}" presName="Name0" presStyleCnt="0">
        <dgm:presLayoutVars>
          <dgm:dir/>
          <dgm:resizeHandles val="exact"/>
        </dgm:presLayoutVars>
      </dgm:prSet>
      <dgm:spPr/>
    </dgm:pt>
    <dgm:pt modelId="{33C992E7-D01E-461B-B1A2-2B2FF93C9BD6}" type="pres">
      <dgm:prSet presAssocID="{8FAE3681-9C31-4A4C-B321-0CE3504AC60A}" presName="cycle" presStyleCnt="0"/>
      <dgm:spPr/>
    </dgm:pt>
    <dgm:pt modelId="{A108F6C3-603B-4303-AB21-F6288711A21C}" type="pres">
      <dgm:prSet presAssocID="{FB4204D8-4E2E-4C4A-B32A-C34B14A46E09}" presName="nodeFirstNode" presStyleLbl="node1" presStyleIdx="0" presStyleCnt="5">
        <dgm:presLayoutVars>
          <dgm:bulletEnabled val="1"/>
        </dgm:presLayoutVars>
      </dgm:prSet>
      <dgm:spPr/>
    </dgm:pt>
    <dgm:pt modelId="{778B6747-850E-4F71-A0E9-1A74E2CCA6B8}" type="pres">
      <dgm:prSet presAssocID="{0535A7E7-5E20-4D31-B145-C80A56745C69}" presName="sibTransFirstNode" presStyleLbl="bgShp" presStyleIdx="0" presStyleCnt="1"/>
      <dgm:spPr/>
    </dgm:pt>
    <dgm:pt modelId="{91EE7080-84AA-4725-9947-1CB9EE876A76}" type="pres">
      <dgm:prSet presAssocID="{3EE14F71-7546-4762-93F0-16E4EC12A9CB}" presName="nodeFollowingNodes" presStyleLbl="node1" presStyleIdx="1" presStyleCnt="5">
        <dgm:presLayoutVars>
          <dgm:bulletEnabled val="1"/>
        </dgm:presLayoutVars>
      </dgm:prSet>
      <dgm:spPr/>
    </dgm:pt>
    <dgm:pt modelId="{68FE47AF-678C-4554-AE8F-691C29090423}" type="pres">
      <dgm:prSet presAssocID="{2E38A117-7167-4E20-ADEC-4FD8776D5864}" presName="nodeFollowingNodes" presStyleLbl="node1" presStyleIdx="2" presStyleCnt="5">
        <dgm:presLayoutVars>
          <dgm:bulletEnabled val="1"/>
        </dgm:presLayoutVars>
      </dgm:prSet>
      <dgm:spPr/>
    </dgm:pt>
    <dgm:pt modelId="{1AE50444-7D51-47F7-AA13-D1F804BC2225}" type="pres">
      <dgm:prSet presAssocID="{31936247-ECBC-41C5-B3AE-055DBF871DC8}" presName="nodeFollowingNodes" presStyleLbl="node1" presStyleIdx="3" presStyleCnt="5">
        <dgm:presLayoutVars>
          <dgm:bulletEnabled val="1"/>
        </dgm:presLayoutVars>
      </dgm:prSet>
      <dgm:spPr/>
    </dgm:pt>
    <dgm:pt modelId="{D289A639-A0BD-436F-BDDC-3FE7087F6FA9}" type="pres">
      <dgm:prSet presAssocID="{005F8AE0-524A-4276-887C-842DD892CECB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FE0602A4-DD30-4FD7-B654-D15B530A2C4F}" srcId="{8FAE3681-9C31-4A4C-B321-0CE3504AC60A}" destId="{FB4204D8-4E2E-4C4A-B32A-C34B14A46E09}" srcOrd="0" destOrd="0" parTransId="{9FC502DC-6F7D-4B04-B065-25316947C057}" sibTransId="{0535A7E7-5E20-4D31-B145-C80A56745C69}"/>
    <dgm:cxn modelId="{47B7E7AB-D6D8-4B6B-93F4-C9BE1592EB38}" srcId="{8FAE3681-9C31-4A4C-B321-0CE3504AC60A}" destId="{005F8AE0-524A-4276-887C-842DD892CECB}" srcOrd="4" destOrd="0" parTransId="{FC74F442-8520-4926-A263-596B755D8465}" sibTransId="{63C0ECBC-4478-45E1-9C0F-50B082DF2EB8}"/>
    <dgm:cxn modelId="{F6DE703C-AB80-41FF-BFA6-E37C6B9CA663}" type="presOf" srcId="{2E38A117-7167-4E20-ADEC-4FD8776D5864}" destId="{68FE47AF-678C-4554-AE8F-691C29090423}" srcOrd="0" destOrd="0" presId="urn:microsoft.com/office/officeart/2005/8/layout/cycle3"/>
    <dgm:cxn modelId="{F342C76F-1EAA-45B6-AC0C-3BD7E2D10403}" srcId="{8FAE3681-9C31-4A4C-B321-0CE3504AC60A}" destId="{31936247-ECBC-41C5-B3AE-055DBF871DC8}" srcOrd="3" destOrd="0" parTransId="{6C626757-F8F5-4E26-861D-ED7BD8730E27}" sibTransId="{EB942AD9-02AE-4D26-826D-7F1BD596497B}"/>
    <dgm:cxn modelId="{1AAD8839-61C5-446F-BAD1-481A0E0B44DA}" type="presOf" srcId="{005F8AE0-524A-4276-887C-842DD892CECB}" destId="{D289A639-A0BD-436F-BDDC-3FE7087F6FA9}" srcOrd="0" destOrd="0" presId="urn:microsoft.com/office/officeart/2005/8/layout/cycle3"/>
    <dgm:cxn modelId="{A4E2F633-9F34-4FEE-B07A-B43237DFB3B2}" type="presOf" srcId="{0535A7E7-5E20-4D31-B145-C80A56745C69}" destId="{778B6747-850E-4F71-A0E9-1A74E2CCA6B8}" srcOrd="0" destOrd="0" presId="urn:microsoft.com/office/officeart/2005/8/layout/cycle3"/>
    <dgm:cxn modelId="{DBEB5A39-716B-4ED6-AC2A-64821BA75FF3}" srcId="{8FAE3681-9C31-4A4C-B321-0CE3504AC60A}" destId="{2E38A117-7167-4E20-ADEC-4FD8776D5864}" srcOrd="2" destOrd="0" parTransId="{FDD5C702-0B14-459A-AF16-2FC57C731354}" sibTransId="{09674451-5251-4F8B-868C-5B51807C560C}"/>
    <dgm:cxn modelId="{BA571AAD-D5E7-4563-878E-73947AF359D7}" srcId="{8FAE3681-9C31-4A4C-B321-0CE3504AC60A}" destId="{3EE14F71-7546-4762-93F0-16E4EC12A9CB}" srcOrd="1" destOrd="0" parTransId="{0713B592-0E5C-43C7-A207-88F124E2AE26}" sibTransId="{2BAD5C05-858A-4855-9C86-53FD4E75DDD5}"/>
    <dgm:cxn modelId="{0DF0500A-5BB8-42DA-AA7A-4F59B40C0435}" type="presOf" srcId="{3EE14F71-7546-4762-93F0-16E4EC12A9CB}" destId="{91EE7080-84AA-4725-9947-1CB9EE876A76}" srcOrd="0" destOrd="0" presId="urn:microsoft.com/office/officeart/2005/8/layout/cycle3"/>
    <dgm:cxn modelId="{D7D8E638-DDF1-4BCA-913C-DAD81BA6ADFA}" type="presOf" srcId="{31936247-ECBC-41C5-B3AE-055DBF871DC8}" destId="{1AE50444-7D51-47F7-AA13-D1F804BC2225}" srcOrd="0" destOrd="0" presId="urn:microsoft.com/office/officeart/2005/8/layout/cycle3"/>
    <dgm:cxn modelId="{FDA831EC-F604-4EC4-9613-72046691FAB5}" type="presOf" srcId="{8FAE3681-9C31-4A4C-B321-0CE3504AC60A}" destId="{E45BB546-543C-4778-A581-97AC3858E0C7}" srcOrd="0" destOrd="0" presId="urn:microsoft.com/office/officeart/2005/8/layout/cycle3"/>
    <dgm:cxn modelId="{157A7B03-D323-4F39-A711-13E70ABFF15D}" type="presOf" srcId="{FB4204D8-4E2E-4C4A-B32A-C34B14A46E09}" destId="{A108F6C3-603B-4303-AB21-F6288711A21C}" srcOrd="0" destOrd="0" presId="urn:microsoft.com/office/officeart/2005/8/layout/cycle3"/>
    <dgm:cxn modelId="{40A5A171-D837-4FA1-A5F7-82B719DF2041}" type="presParOf" srcId="{E45BB546-543C-4778-A581-97AC3858E0C7}" destId="{33C992E7-D01E-461B-B1A2-2B2FF93C9BD6}" srcOrd="0" destOrd="0" presId="urn:microsoft.com/office/officeart/2005/8/layout/cycle3"/>
    <dgm:cxn modelId="{FFA25802-C134-46D1-9B29-B9CD334EFDD0}" type="presParOf" srcId="{33C992E7-D01E-461B-B1A2-2B2FF93C9BD6}" destId="{A108F6C3-603B-4303-AB21-F6288711A21C}" srcOrd="0" destOrd="0" presId="urn:microsoft.com/office/officeart/2005/8/layout/cycle3"/>
    <dgm:cxn modelId="{9E5CB870-F985-4D63-9B22-70EDAF438B83}" type="presParOf" srcId="{33C992E7-D01E-461B-B1A2-2B2FF93C9BD6}" destId="{778B6747-850E-4F71-A0E9-1A74E2CCA6B8}" srcOrd="1" destOrd="0" presId="urn:microsoft.com/office/officeart/2005/8/layout/cycle3"/>
    <dgm:cxn modelId="{C7AD9AC5-E7DF-4842-B22E-C9BBDAED466B}" type="presParOf" srcId="{33C992E7-D01E-461B-B1A2-2B2FF93C9BD6}" destId="{91EE7080-84AA-4725-9947-1CB9EE876A76}" srcOrd="2" destOrd="0" presId="urn:microsoft.com/office/officeart/2005/8/layout/cycle3"/>
    <dgm:cxn modelId="{C05F9998-6238-4CB5-B8E0-17D055A9F644}" type="presParOf" srcId="{33C992E7-D01E-461B-B1A2-2B2FF93C9BD6}" destId="{68FE47AF-678C-4554-AE8F-691C29090423}" srcOrd="3" destOrd="0" presId="urn:microsoft.com/office/officeart/2005/8/layout/cycle3"/>
    <dgm:cxn modelId="{D4767CE4-86C4-4E7F-B4CD-428607CC909C}" type="presParOf" srcId="{33C992E7-D01E-461B-B1A2-2B2FF93C9BD6}" destId="{1AE50444-7D51-47F7-AA13-D1F804BC2225}" srcOrd="4" destOrd="0" presId="urn:microsoft.com/office/officeart/2005/8/layout/cycle3"/>
    <dgm:cxn modelId="{A5C7CF31-D679-4464-B3E7-528E3AB7203C}" type="presParOf" srcId="{33C992E7-D01E-461B-B1A2-2B2FF93C9BD6}" destId="{D289A639-A0BD-436F-BDDC-3FE7087F6FA9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8B6747-850E-4F71-A0E9-1A74E2CCA6B8}">
      <dsp:nvSpPr>
        <dsp:cNvPr id="0" name=""/>
        <dsp:cNvSpPr/>
      </dsp:nvSpPr>
      <dsp:spPr>
        <a:xfrm>
          <a:off x="1020730" y="-22083"/>
          <a:ext cx="4054539" cy="4054539"/>
        </a:xfrm>
        <a:prstGeom prst="circularArrow">
          <a:avLst>
            <a:gd name="adj1" fmla="val 5544"/>
            <a:gd name="adj2" fmla="val 330680"/>
            <a:gd name="adj3" fmla="val 13815233"/>
            <a:gd name="adj4" fmla="val 17362087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08F6C3-603B-4303-AB21-F6288711A21C}">
      <dsp:nvSpPr>
        <dsp:cNvPr id="0" name=""/>
        <dsp:cNvSpPr/>
      </dsp:nvSpPr>
      <dsp:spPr>
        <a:xfrm>
          <a:off x="2114847" y="1515"/>
          <a:ext cx="1866304" cy="9331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Free Movement of People</a:t>
          </a:r>
        </a:p>
      </dsp:txBody>
      <dsp:txXfrm>
        <a:off x="2160400" y="47068"/>
        <a:ext cx="1775198" cy="842046"/>
      </dsp:txXfrm>
    </dsp:sp>
    <dsp:sp modelId="{91EE7080-84AA-4725-9947-1CB9EE876A76}">
      <dsp:nvSpPr>
        <dsp:cNvPr id="0" name=""/>
        <dsp:cNvSpPr/>
      </dsp:nvSpPr>
      <dsp:spPr>
        <a:xfrm>
          <a:off x="3759238" y="1196235"/>
          <a:ext cx="1866304" cy="93315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Infrastructural Integration</a:t>
          </a:r>
        </a:p>
      </dsp:txBody>
      <dsp:txXfrm>
        <a:off x="3804791" y="1241788"/>
        <a:ext cx="1775198" cy="842046"/>
      </dsp:txXfrm>
    </dsp:sp>
    <dsp:sp modelId="{68FE47AF-678C-4554-AE8F-691C29090423}">
      <dsp:nvSpPr>
        <dsp:cNvPr id="0" name=""/>
        <dsp:cNvSpPr/>
      </dsp:nvSpPr>
      <dsp:spPr>
        <a:xfrm>
          <a:off x="3131137" y="3129332"/>
          <a:ext cx="1866304" cy="93315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Macroeconomic Integration</a:t>
          </a:r>
        </a:p>
      </dsp:txBody>
      <dsp:txXfrm>
        <a:off x="3176690" y="3174885"/>
        <a:ext cx="1775198" cy="842046"/>
      </dsp:txXfrm>
    </dsp:sp>
    <dsp:sp modelId="{1AE50444-7D51-47F7-AA13-D1F804BC2225}">
      <dsp:nvSpPr>
        <dsp:cNvPr id="0" name=""/>
        <dsp:cNvSpPr/>
      </dsp:nvSpPr>
      <dsp:spPr>
        <a:xfrm>
          <a:off x="1098558" y="3129332"/>
          <a:ext cx="1866304" cy="93315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Productive Integration</a:t>
          </a:r>
        </a:p>
      </dsp:txBody>
      <dsp:txXfrm>
        <a:off x="1144111" y="3174885"/>
        <a:ext cx="1775198" cy="842046"/>
      </dsp:txXfrm>
    </dsp:sp>
    <dsp:sp modelId="{D289A639-A0BD-436F-BDDC-3FE7087F6FA9}">
      <dsp:nvSpPr>
        <dsp:cNvPr id="0" name=""/>
        <dsp:cNvSpPr/>
      </dsp:nvSpPr>
      <dsp:spPr>
        <a:xfrm>
          <a:off x="470456" y="1196235"/>
          <a:ext cx="1866304" cy="93315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Trade Integration</a:t>
          </a:r>
        </a:p>
      </dsp:txBody>
      <dsp:txXfrm>
        <a:off x="516009" y="1241788"/>
        <a:ext cx="1775198" cy="842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3BB42-3093-4F17-9D87-34180D5253AC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BF244-3B8C-4EC2-B07C-DF9746238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8A4E-169B-4E98-9272-382712D9AA7D}" type="datetime1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904F-9A46-4046-8A03-489D82F85960}" type="datetime1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B3AC-05DF-4426-A172-047C99D7B5D5}" type="datetime1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69535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AD1-1F8C-48DE-89FC-D7EB351068E9}" type="datetime1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284" y="47464"/>
            <a:ext cx="2653100" cy="123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8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EF03-99C9-42C8-89A1-4CB73A1F3312}" type="datetime1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82FA-ADC3-49B7-BE82-9FE8D1F3D4E4}" type="datetime1">
              <a:rPr lang="en-US" smtClean="0"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1BF4-17AF-4848-BC1D-C2796CF5D8B8}" type="datetime1">
              <a:rPr lang="en-US" smtClean="0"/>
              <a:t>3/23/2019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4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65D0-EEC0-4218-BBBE-78B62A75AE2B}" type="datetime1">
              <a:rPr lang="en-US" smtClean="0"/>
              <a:t>3/23/2019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0D5-1B94-4F37-8168-408352D52706}" type="datetime1">
              <a:rPr lang="en-US" smtClean="0"/>
              <a:t>3/23/2019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D998-D1DF-409D-B69C-9DAC01BD0ECA}" type="datetime1">
              <a:rPr lang="en-US" smtClean="0"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8FA2-16FE-4856-BAE8-89CC314255C1}" type="datetime1">
              <a:rPr lang="en-US" smtClean="0"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73BE-ECD2-4D03-A214-29623C82A2C8}" type="datetime1">
              <a:rPr lang="en-US" smtClean="0"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297940"/>
            <a:ext cx="9144000" cy="5560059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3394075" y="5859463"/>
            <a:ext cx="5458980" cy="7381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4751387" y="2028031"/>
            <a:ext cx="4260850" cy="1270000"/>
          </a:xfrm>
        </p:spPr>
        <p:txBody>
          <a:bodyPr>
            <a:normAutofit fontScale="90000"/>
          </a:bodyPr>
          <a:lstStyle/>
          <a:p>
            <a:pPr indent="12700" eaLnBrk="1">
              <a:lnSpc>
                <a:spcPct val="104000"/>
              </a:lnSpc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Africa Regional Integration Index Report (ARII) 2019 </a:t>
            </a:r>
          </a:p>
        </p:txBody>
      </p:sp>
      <p:sp>
        <p:nvSpPr>
          <p:cNvPr id="3077" name="Rectangle 6"/>
          <p:cNvSpPr>
            <a:spLocks/>
          </p:cNvSpPr>
          <p:nvPr/>
        </p:nvSpPr>
        <p:spPr bwMode="auto">
          <a:xfrm>
            <a:off x="4836318" y="3383359"/>
            <a:ext cx="4090988" cy="536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Wafa Aidi</a:t>
            </a:r>
            <a:endParaRPr lang="en-US" altLang="en-US" sz="17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>
              <a:spcBef>
                <a:spcPts val="100"/>
              </a:spcBef>
            </a:pPr>
            <a:r>
              <a:rPr lang="en-US" altLang="en-US" sz="1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Regional Integration and Trade Division</a:t>
            </a:r>
          </a:p>
        </p:txBody>
      </p:sp>
      <p:sp>
        <p:nvSpPr>
          <p:cNvPr id="3078" name="Rectangle 7"/>
          <p:cNvSpPr>
            <a:spLocks/>
          </p:cNvSpPr>
          <p:nvPr/>
        </p:nvSpPr>
        <p:spPr bwMode="auto">
          <a:xfrm>
            <a:off x="5700712" y="4984611"/>
            <a:ext cx="288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23 March 2019</a:t>
            </a:r>
          </a:p>
          <a:p>
            <a:pPr algn="r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Marrakech, Morocco</a:t>
            </a:r>
            <a:endParaRPr lang="en-US" altLang="en-US" sz="1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9" name="AutoShape 8"/>
          <p:cNvSpPr>
            <a:spLocks/>
          </p:cNvSpPr>
          <p:nvPr/>
        </p:nvSpPr>
        <p:spPr bwMode="auto">
          <a:xfrm>
            <a:off x="663575" y="3265490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0" name="AutoShape 9"/>
          <p:cNvSpPr>
            <a:spLocks/>
          </p:cNvSpPr>
          <p:nvPr/>
        </p:nvSpPr>
        <p:spPr bwMode="auto">
          <a:xfrm>
            <a:off x="1004888" y="3922398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1" name="AutoShape 10"/>
          <p:cNvSpPr>
            <a:spLocks/>
          </p:cNvSpPr>
          <p:nvPr/>
        </p:nvSpPr>
        <p:spPr bwMode="auto">
          <a:xfrm>
            <a:off x="1166813" y="4579306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2" name="AutoShape 11"/>
          <p:cNvSpPr>
            <a:spLocks/>
          </p:cNvSpPr>
          <p:nvPr/>
        </p:nvSpPr>
        <p:spPr bwMode="auto">
          <a:xfrm>
            <a:off x="1166813" y="5234626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3" name="AutoShape 12"/>
          <p:cNvSpPr>
            <a:spLocks/>
          </p:cNvSpPr>
          <p:nvPr/>
        </p:nvSpPr>
        <p:spPr bwMode="auto">
          <a:xfrm>
            <a:off x="1411288" y="5889946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4" name="AutoShape 13"/>
          <p:cNvSpPr>
            <a:spLocks/>
          </p:cNvSpPr>
          <p:nvPr/>
        </p:nvSpPr>
        <p:spPr bwMode="auto">
          <a:xfrm>
            <a:off x="0" y="0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5" name="AutoShape 14"/>
          <p:cNvSpPr>
            <a:spLocks/>
          </p:cNvSpPr>
          <p:nvPr/>
        </p:nvSpPr>
        <p:spPr bwMode="auto">
          <a:xfrm>
            <a:off x="1519238" y="6546850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6" name="AutoShape 15"/>
          <p:cNvSpPr>
            <a:spLocks/>
          </p:cNvSpPr>
          <p:nvPr/>
        </p:nvSpPr>
        <p:spPr bwMode="auto">
          <a:xfrm>
            <a:off x="0" y="642621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7" name="AutoShape 16"/>
          <p:cNvSpPr>
            <a:spLocks/>
          </p:cNvSpPr>
          <p:nvPr/>
        </p:nvSpPr>
        <p:spPr bwMode="auto">
          <a:xfrm>
            <a:off x="0" y="1297941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8" name="AutoShape 17"/>
          <p:cNvSpPr>
            <a:spLocks/>
          </p:cNvSpPr>
          <p:nvPr/>
        </p:nvSpPr>
        <p:spPr bwMode="auto">
          <a:xfrm>
            <a:off x="0" y="1953262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9" name="AutoShape 18"/>
          <p:cNvSpPr>
            <a:spLocks/>
          </p:cNvSpPr>
          <p:nvPr/>
        </p:nvSpPr>
        <p:spPr bwMode="auto">
          <a:xfrm>
            <a:off x="0" y="2608582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90" name="Rectangle 19"/>
          <p:cNvSpPr>
            <a:spLocks/>
          </p:cNvSpPr>
          <p:nvPr/>
        </p:nvSpPr>
        <p:spPr bwMode="auto">
          <a:xfrm>
            <a:off x="3595688" y="5997723"/>
            <a:ext cx="5018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2400" b="1" dirty="0">
                <a:solidFill>
                  <a:schemeClr val="bg1"/>
                </a:solidFill>
              </a:rPr>
              <a:t>2019 Conference of Ministers</a:t>
            </a:r>
          </a:p>
        </p:txBody>
      </p:sp>
      <p:sp>
        <p:nvSpPr>
          <p:cNvPr id="3091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fld id="{4CADC98F-A857-4054-BF48-E3D019D9A863}" type="slidenum">
              <a:rPr lang="en-US" altLang="en-US" smtClean="0"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6407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0" y="1335086"/>
            <a:ext cx="9144000" cy="5510213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 marL="342900" indent="-3429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1" algn="ctr">
              <a:lnSpc>
                <a:spcPct val="70000"/>
              </a:lnSpc>
              <a:defRPr/>
            </a:pPr>
            <a:endParaRPr lang="en-US" altLang="en-US" sz="2000" b="1">
              <a:solidFill>
                <a:srgbClr val="6E8BB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" pitchFamily="34" charset="0"/>
            </a:endParaRP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2360612" y="3518828"/>
            <a:ext cx="4421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55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THANK YOU!</a:t>
            </a:r>
          </a:p>
        </p:txBody>
      </p:sp>
      <p:sp>
        <p:nvSpPr>
          <p:cNvPr id="6148" name="AutoShape 5"/>
          <p:cNvSpPr>
            <a:spLocks/>
          </p:cNvSpPr>
          <p:nvPr/>
        </p:nvSpPr>
        <p:spPr bwMode="auto">
          <a:xfrm>
            <a:off x="2957513" y="6156325"/>
            <a:ext cx="33115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6149" name="Rectangle 6"/>
          <p:cNvSpPr>
            <a:spLocks/>
          </p:cNvSpPr>
          <p:nvPr/>
        </p:nvSpPr>
        <p:spPr bwMode="auto">
          <a:xfrm>
            <a:off x="1223963" y="5445125"/>
            <a:ext cx="66944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900" dirty="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#COM2019</a:t>
            </a:r>
          </a:p>
        </p:txBody>
      </p:sp>
      <p:sp>
        <p:nvSpPr>
          <p:cNvPr id="6150" name="Rectangle 7"/>
          <p:cNvSpPr>
            <a:spLocks/>
          </p:cNvSpPr>
          <p:nvPr/>
        </p:nvSpPr>
        <p:spPr bwMode="auto">
          <a:xfrm>
            <a:off x="3181350" y="6245225"/>
            <a:ext cx="30876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chemeClr val="bg1"/>
                </a:solidFill>
                <a:latin typeface="Avenir Book"/>
              </a:rPr>
              <a:t>More: www.uneca.org/cfm2019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71163" y="6498965"/>
            <a:ext cx="307572" cy="241862"/>
          </a:xfrm>
        </p:spPr>
        <p:txBody>
          <a:bodyPr/>
          <a:lstStyle/>
          <a:p>
            <a:fld id="{57A9BE0A-D03F-4B6F-9DFE-032BEB7DCFE2}" type="slidenum">
              <a:rPr lang="en-US" smtClean="0"/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442" y="1335086"/>
            <a:ext cx="2305372" cy="19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8679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Africa Regional Integration Index Report (ARII) 2019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50387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8493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Plan of the Presentation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5402263" y="434260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2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213851" y="1504502"/>
            <a:ext cx="8661862" cy="3016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just" eaLnBrk="1"/>
            <a:endParaRPr lang="en-US" alt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algn="just">
              <a:lnSpc>
                <a:spcPct val="150000"/>
              </a:lnSpc>
              <a:buFontTx/>
              <a:buChar char="•"/>
            </a:pPr>
            <a:r>
              <a:rPr lang="en-US" alt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</a:t>
            </a: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Framework  for ARII Report 2019</a:t>
            </a:r>
          </a:p>
          <a:p>
            <a:pPr algn="just">
              <a:lnSpc>
                <a:spcPct val="150000"/>
              </a:lnSpc>
              <a:buFontTx/>
              <a:buChar char="•"/>
            </a:pP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Illustrations from ARII Report 2019</a:t>
            </a:r>
          </a:p>
          <a:p>
            <a:pPr algn="just">
              <a:lnSpc>
                <a:spcPct val="150000"/>
              </a:lnSpc>
              <a:buFontTx/>
              <a:buChar char="•"/>
            </a:pPr>
            <a:r>
              <a:rPr lang="en-US" alt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Update progress on ARII  Report 2019</a:t>
            </a:r>
          </a:p>
          <a:p>
            <a:pPr algn="just">
              <a:lnSpc>
                <a:spcPct val="150000"/>
              </a:lnSpc>
              <a:buFontTx/>
              <a:buChar char="•"/>
            </a:pPr>
            <a:endParaRPr lang="en-US" altLang="en-US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2440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Africa Regional Integration Index Report (ARII) 2019 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5" y="365798"/>
            <a:ext cx="436201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Framework ARII Report 2019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5032292" y="445006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3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59238816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7308850" y="4678552"/>
            <a:ext cx="1582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5 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Dimensions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11148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Africa Regional Integration Index Report (ARII) 2019 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16433" y="299023"/>
            <a:ext cx="4848726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5" y="365798"/>
            <a:ext cx="44227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Framework ARII Report 2019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5128545" y="427513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4</a:t>
            </a:fld>
            <a:endParaRPr lang="en-US" altLang="en-US" sz="1600" b="1" dirty="0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448424"/>
              </p:ext>
            </p:extLst>
          </p:nvPr>
        </p:nvGraphicFramePr>
        <p:xfrm>
          <a:off x="1" y="1276793"/>
          <a:ext cx="9143999" cy="5802148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396039190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643661821"/>
                    </a:ext>
                  </a:extLst>
                </a:gridCol>
                <a:gridCol w="3047999">
                  <a:extLst>
                    <a:ext uri="{9D8B030D-6E8A-4147-A177-3AD203B41FA5}">
                      <a16:colId xmlns:a16="http://schemas.microsoft.com/office/drawing/2014/main" val="3057302167"/>
                    </a:ext>
                  </a:extLst>
                </a:gridCol>
              </a:tblGrid>
              <a:tr h="245844">
                <a:tc rowSpan="2"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Dimensions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Indicators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06513"/>
                  </a:ext>
                </a:extLst>
              </a:tr>
              <a:tr h="1641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RECs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Africa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385398"/>
                  </a:ext>
                </a:extLst>
              </a:tr>
              <a:tr h="398840">
                <a:tc rowSpan="5"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  <a:cs typeface="Calibri" panose="020F0502020204030204" pitchFamily="34" charset="0"/>
                        <a:sym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  <a:cs typeface="Calibri" panose="020F0502020204030204" pitchFamily="34" charset="0"/>
                        <a:sym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Trade Integration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Level of customs duties on imports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(intra-regional import)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Level of customs duties on imports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(intra-African import)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624029"/>
                  </a:ext>
                </a:extLst>
              </a:tr>
              <a:tr h="398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Share of intra-regional goods exports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(% GDP)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Share of Intra-African goods exports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(% of GDP)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319372"/>
                  </a:ext>
                </a:extLst>
              </a:tr>
              <a:tr h="398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Share of intra-regional goods imports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(% GDP)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Share of intra-African goods imports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(% GDP)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157735"/>
                  </a:ext>
                </a:extLst>
              </a:tr>
              <a:tr h="398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Share of total intra-regional goods trade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(% total intra-RECs trade)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Share of total intra-African goods trade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 (% total intra-African trade)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594526"/>
                  </a:ext>
                </a:extLst>
              </a:tr>
              <a:tr h="1915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Ratification of the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AfCFTA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300440"/>
                  </a:ext>
                </a:extLst>
              </a:tr>
              <a:tr h="191520">
                <a:tc rowSpan="4"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  <a:cs typeface="Calibri" panose="020F0502020204030204" pitchFamily="34" charset="0"/>
                        <a:sym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  <a:cs typeface="Calibri" panose="020F0502020204030204" pitchFamily="34" charset="0"/>
                        <a:sym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Infrastructural Integration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Infrastructure development index (transport, electricity, ICT, water and sanitation)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890465"/>
                  </a:ext>
                </a:extLst>
              </a:tr>
              <a:tr h="4864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Proportion of intra-regional flights leaving from and arriving in the country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Proportion of intra-African flights leaving from and arriving in the country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479566"/>
                  </a:ext>
                </a:extLst>
              </a:tr>
              <a:tr h="398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Total net regional electricity trade within RECs per capita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Total net electricity trade within Africa per capita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864835"/>
                  </a:ext>
                </a:extLst>
              </a:tr>
              <a:tr h="398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Ratification of the Single African Air Transport Market (SAATM)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Ratification of the Single African Air Transport Market (SAATM)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300887"/>
                  </a:ext>
                </a:extLst>
              </a:tr>
              <a:tr h="398840">
                <a:tc rowSpan="3"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  <a:cs typeface="Calibri" panose="020F0502020204030204" pitchFamily="34" charset="0"/>
                        <a:sym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Productive Integration</a:t>
                      </a:r>
                      <a:endParaRPr kumimoji="0" lang="en-US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Share of intra-regional exports of intermediate goods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Share of intra-African exports of intermediate goods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114368"/>
                  </a:ext>
                </a:extLst>
              </a:tr>
              <a:tr h="398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Share of intra-regional imports of intermediate goods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Share of intra-African imports of intermediate goods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136455"/>
                  </a:ext>
                </a:extLst>
              </a:tr>
              <a:tr h="6061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Merchandise trade complementarity index (compared to other member states in the RECs)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1pPr>
                      <a:lvl2pPr marL="742950" indent="-28575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2pPr>
                      <a:lvl3pPr marL="11430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3pPr>
                      <a:lvl4pPr marL="16002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4pPr>
                      <a:lvl5pPr marL="2057400" indent="-228600"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Calibri" panose="020F0502020204030204" pitchFamily="34" charset="0"/>
                          <a:sym typeface="Calibri" panose="020F0502020204030204" pitchFamily="34" charset="0"/>
                        </a:rPr>
                        <a:t>Merchandise trade complementarity index (compared to other African countries)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  <a:sym typeface="Calibri" panose="020F050202020403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931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4299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Africa Regional Integration Index Report (ARII) 2019 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704347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5" y="365798"/>
            <a:ext cx="43144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Framework ARII Report 2019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5200734" y="459639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5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690211"/>
              </p:ext>
            </p:extLst>
          </p:nvPr>
        </p:nvGraphicFramePr>
        <p:xfrm>
          <a:off x="0" y="1341438"/>
          <a:ext cx="9144000" cy="4174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90845742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93916536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3899056"/>
                    </a:ext>
                  </a:extLst>
                </a:gridCol>
              </a:tblGrid>
              <a:tr h="22827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 Narrow" panose="020B0606020202030204" pitchFamily="34" charset="0"/>
                        </a:rPr>
                        <a:t>Dimensions</a:t>
                      </a:r>
                      <a:endParaRPr lang="en-US" sz="1800" dirty="0">
                        <a:effectLst/>
                        <a:latin typeface="Arial Narrow" panose="020B0606020202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 Narrow" panose="020B0606020202030204" pitchFamily="34" charset="0"/>
                        </a:rPr>
                        <a:t>Indicators</a:t>
                      </a:r>
                      <a:endParaRPr lang="en-US" sz="2800" dirty="0">
                        <a:effectLst/>
                        <a:latin typeface="Arial Narrow" panose="020B0606020202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491101"/>
                  </a:ext>
                </a:extLst>
              </a:tr>
              <a:tr h="228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RECs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Africa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8816838"/>
                  </a:ext>
                </a:extLst>
              </a:tr>
              <a:tr h="913098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 Narrow" panose="020B0606020202030204" pitchFamily="34" charset="0"/>
                        </a:rPr>
                        <a:t>Free Movement of People</a:t>
                      </a:r>
                      <a:endParaRPr lang="en-US" sz="1800" dirty="0">
                        <a:effectLst/>
                        <a:latin typeface="Arial Narrow" panose="020B0606020202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Ratification by the country of the Protocol on the Free Movement of Persons, Right of Residence and Right of Establishment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Ratification by the country of the Protocol on the Free Movement of Persons, Right of Residence and Right of Establishment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3525138"/>
                  </a:ext>
                </a:extLst>
              </a:tr>
              <a:tr h="684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Number of member countries whose nationals may obtain a visa on arrival</a:t>
                      </a:r>
                      <a:endParaRPr lang="en-US" sz="2400">
                        <a:effectLst/>
                        <a:latin typeface="Arial Narrow" panose="020B0606020202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Number of REC member countries whose nationals may obtain a visa on arrival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1448211"/>
                  </a:ext>
                </a:extLst>
              </a:tr>
              <a:tr h="4565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Number of member countries whose nationals require a visa</a:t>
                      </a:r>
                      <a:endParaRPr lang="en-US" sz="2400" dirty="0">
                        <a:effectLst/>
                        <a:latin typeface="Arial Narrow" panose="020B0606020202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Number of REC member countries whose nationals require a visa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1002998"/>
                  </a:ext>
                </a:extLst>
              </a:tr>
              <a:tr h="456549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 Narrow" panose="020B0606020202030204" pitchFamily="34" charset="0"/>
                        </a:rPr>
                        <a:t>Macroeconomic</a:t>
                      </a:r>
                      <a:r>
                        <a:rPr lang="en-US" sz="1800" baseline="0" dirty="0">
                          <a:effectLst/>
                          <a:latin typeface="Arial Narrow" panose="020B0606020202030204" pitchFamily="34" charset="0"/>
                        </a:rPr>
                        <a:t> I</a:t>
                      </a:r>
                      <a:r>
                        <a:rPr lang="en-US" sz="1800" dirty="0">
                          <a:effectLst/>
                          <a:latin typeface="Arial Narrow" panose="020B0606020202030204" pitchFamily="34" charset="0"/>
                        </a:rPr>
                        <a:t>ntegration </a:t>
                      </a:r>
                      <a:endParaRPr lang="en-US" sz="1800" dirty="0">
                        <a:effectLst/>
                        <a:latin typeface="Arial Narrow" panose="020B0606020202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Number of bilateral investment treaties in force within RECs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Number of bilateral investment treaties in force within Africa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8774283"/>
                  </a:ext>
                </a:extLst>
              </a:tr>
              <a:tr h="4565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anose="020B0606020202030204" pitchFamily="34" charset="0"/>
                        </a:rPr>
                        <a:t>Regional convertibility of national currencies</a:t>
                      </a:r>
                      <a:endParaRPr lang="en-US" sz="2000">
                        <a:effectLst/>
                        <a:latin typeface="Arial Narrow" panose="020B0606020202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Continental convertibility of national currencies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2818784"/>
                  </a:ext>
                </a:extLst>
              </a:tr>
              <a:tr h="684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Inflation differential vis-à-vis the RECs member countries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Inflation differential</a:t>
                      </a:r>
                      <a:r>
                        <a:rPr lang="en-US" sz="1400" baseline="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vis-à-vis all other African countries</a:t>
                      </a:r>
                      <a:endParaRPr lang="en-US" sz="2000" dirty="0">
                        <a:effectLst/>
                        <a:latin typeface="Arial Narrow" panose="020B0606020202030204" pitchFamily="34" charset="0"/>
                        <a:ea typeface="DengXi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8556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85329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Africa Regional Integration Index Report (ARII) 2019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1" y="32445"/>
            <a:ext cx="6462345" cy="456504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81856" y="65590"/>
            <a:ext cx="87192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Illustrations from ARII Report 2019  - </a:t>
            </a: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Continental Ranking -</a:t>
            </a:r>
            <a:endParaRPr lang="en-US" alt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D6F91F7-E50D-4BEF-A2C8-92DFB22883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328421"/>
              </p:ext>
            </p:extLst>
          </p:nvPr>
        </p:nvGraphicFramePr>
        <p:xfrm>
          <a:off x="0" y="515043"/>
          <a:ext cx="9131300" cy="6362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638769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Africa Regional Integration Index Report (ARII) 2019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281354" y="65590"/>
            <a:ext cx="4413738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372003" y="147752"/>
            <a:ext cx="61958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Illustrations from ARII Report 2019</a:t>
            </a: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3FE4D157-3ACE-4A12-A0EF-A7CAEEDDA5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8580427"/>
              </p:ext>
            </p:extLst>
          </p:nvPr>
        </p:nvGraphicFramePr>
        <p:xfrm>
          <a:off x="0" y="583894"/>
          <a:ext cx="9131300" cy="6804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046504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Africa Regional Integration Index Report (ARII) 2019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325315" y="134938"/>
            <a:ext cx="5169878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 dirty="0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562708" y="191408"/>
            <a:ext cx="74531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Illustrations from ARII Report 2019</a:t>
            </a:r>
            <a:endParaRPr lang="en-US" alt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714A7B4-D175-450C-A59F-64328E3105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7324913"/>
              </p:ext>
            </p:extLst>
          </p:nvPr>
        </p:nvGraphicFramePr>
        <p:xfrm>
          <a:off x="0" y="800100"/>
          <a:ext cx="9131300" cy="605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08973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Africa Regional Integration Index Report (ARII) 2019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50387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48493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Update progress ARII  Report 2019</a:t>
            </a:r>
            <a:endParaRPr lang="en-US" altLang="en-US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5402263" y="434260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9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213851" y="1486918"/>
            <a:ext cx="8661862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just" eaLnBrk="1"/>
            <a:endParaRPr lang="en-US" altLang="en-US" sz="2000" b="1" dirty="0">
              <a:solidFill>
                <a:srgbClr val="399D5C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algn="just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</a:t>
            </a:r>
            <a:r>
              <a:rPr lang="en-US" altLang="en-US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April 2016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  Launch of the Africa Regional Integration Index 2016 Report</a:t>
            </a:r>
          </a:p>
          <a:p>
            <a:pPr algn="just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May 2016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 Calls for ARII 2019 at 4</a:t>
            </a:r>
            <a:r>
              <a:rPr lang="en-US" altLang="en-US" sz="2000" baseline="30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th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Retreat of the AU Executive Council</a:t>
            </a:r>
          </a:p>
          <a:p>
            <a:pPr algn="just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</a:t>
            </a:r>
            <a:r>
              <a:rPr lang="en-US" altLang="en-US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August 2016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Design and Consultation on the framework of ARII 2019 </a:t>
            </a:r>
          </a:p>
          <a:p>
            <a:pPr algn="just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April 2017 to March 2018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Data Collection </a:t>
            </a:r>
          </a:p>
          <a:p>
            <a:pPr algn="just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</a:t>
            </a:r>
            <a:r>
              <a:rPr lang="en-US" altLang="en-US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December 2018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Finalization of the advanced draft ARII Report 2019</a:t>
            </a:r>
          </a:p>
          <a:p>
            <a:pPr algn="just" eaLnBrk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</a:t>
            </a:r>
            <a:r>
              <a:rPr lang="en-US" altLang="en-US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January 2019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EGM to review advanced draft ARII Report 2019</a:t>
            </a:r>
          </a:p>
          <a:p>
            <a:pPr algn="just" eaLnBrk="1">
              <a:lnSpc>
                <a:spcPct val="150000"/>
              </a:lnSpc>
              <a:buFontTx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</a:t>
            </a:r>
            <a:r>
              <a:rPr lang="en-US" altLang="en-US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March 2019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Revision of the draft ARII Report 2019 </a:t>
            </a:r>
          </a:p>
          <a:p>
            <a:pPr algn="just" eaLnBrk="1">
              <a:lnSpc>
                <a:spcPct val="150000"/>
              </a:lnSpc>
              <a:buFontTx/>
              <a:buChar char="•"/>
            </a:pPr>
            <a:r>
              <a:rPr lang="en-US" altLang="en-US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July-August 2019 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: Launch of ARII Report 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38716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765</TotalTime>
  <Words>656</Words>
  <Application>Microsoft Office PowerPoint</Application>
  <PresentationFormat>On-screen Show (4:3)</PresentationFormat>
  <Paragraphs>127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Avenir Book</vt:lpstr>
      <vt:lpstr>DengXian</vt:lpstr>
      <vt:lpstr>Lato</vt:lpstr>
      <vt:lpstr>Arial</vt:lpstr>
      <vt:lpstr>Arial Narrow</vt:lpstr>
      <vt:lpstr>Calibri</vt:lpstr>
      <vt:lpstr>Calibri Light</vt:lpstr>
      <vt:lpstr>Helvetica</vt:lpstr>
      <vt:lpstr>Lucida Sans</vt:lpstr>
      <vt:lpstr>Office Theme</vt:lpstr>
      <vt:lpstr>Africa Regional Integration Index Report (ARII)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Afework Temtime</dc:creator>
  <cp:lastModifiedBy>Wafa Aidi</cp:lastModifiedBy>
  <cp:revision>38</cp:revision>
  <dcterms:created xsi:type="dcterms:W3CDTF">2018-04-13T10:53:29Z</dcterms:created>
  <dcterms:modified xsi:type="dcterms:W3CDTF">2019-03-23T14:51:54Z</dcterms:modified>
</cp:coreProperties>
</file>