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61" r:id="rId2"/>
    <p:sldId id="265" r:id="rId3"/>
    <p:sldId id="269" r:id="rId4"/>
    <p:sldId id="268" r:id="rId5"/>
    <p:sldId id="270" r:id="rId6"/>
    <p:sldId id="271" r:id="rId7"/>
    <p:sldId id="272" r:id="rId8"/>
    <p:sldId id="27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hsuominen\Desktop\VPoA\Trade%20of%20LLD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African LLDCs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Sheet1!$B$12:$S$12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Sheet1!$B$13:$S$13</c:f>
              <c:numCache>
                <c:formatCode>0.00%</c:formatCode>
                <c:ptCount val="18"/>
                <c:pt idx="0">
                  <c:v>0.0014535700353555</c:v>
                </c:pt>
                <c:pt idx="1">
                  <c:v>0.00146381892939685</c:v>
                </c:pt>
                <c:pt idx="2">
                  <c:v>0.00153263244881149</c:v>
                </c:pt>
                <c:pt idx="3">
                  <c:v>0.00152269556740439</c:v>
                </c:pt>
                <c:pt idx="4">
                  <c:v>0.00171409560738478</c:v>
                </c:pt>
                <c:pt idx="5">
                  <c:v>0.00173099699980225</c:v>
                </c:pt>
                <c:pt idx="6">
                  <c:v>0.00179898436161238</c:v>
                </c:pt>
                <c:pt idx="7">
                  <c:v>0.00180060063428586</c:v>
                </c:pt>
                <c:pt idx="8">
                  <c:v>0.00169564141638887</c:v>
                </c:pt>
                <c:pt idx="9">
                  <c:v>0.00188766142591769</c:v>
                </c:pt>
                <c:pt idx="10">
                  <c:v>0.00206904131913298</c:v>
                </c:pt>
                <c:pt idx="11">
                  <c:v>0.00215595495515348</c:v>
                </c:pt>
                <c:pt idx="12">
                  <c:v>0.00219048642421493</c:v>
                </c:pt>
                <c:pt idx="13">
                  <c:v>0.00224356505602099</c:v>
                </c:pt>
                <c:pt idx="14">
                  <c:v>0.0022701474334295</c:v>
                </c:pt>
                <c:pt idx="15">
                  <c:v>0.00210293070228674</c:v>
                </c:pt>
                <c:pt idx="16">
                  <c:v>0.00218668690006843</c:v>
                </c:pt>
                <c:pt idx="17">
                  <c:v>0.00210151781363803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11C-4048-880D-D0127D99831E}"/>
            </c:ext>
          </c:extLst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Other LLDCs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Sheet1!$B$12:$S$12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Sheet1!$B$14:$S$14</c:f>
              <c:numCache>
                <c:formatCode>0.00%</c:formatCode>
                <c:ptCount val="18"/>
                <c:pt idx="0">
                  <c:v>0.00381334740763059</c:v>
                </c:pt>
                <c:pt idx="1">
                  <c:v>0.00402720327296698</c:v>
                </c:pt>
                <c:pt idx="2">
                  <c:v>0.00398809049853022</c:v>
                </c:pt>
                <c:pt idx="3">
                  <c:v>0.00429946544645562</c:v>
                </c:pt>
                <c:pt idx="4">
                  <c:v>0.00481465711166649</c:v>
                </c:pt>
                <c:pt idx="5">
                  <c:v>0.00571109131116897</c:v>
                </c:pt>
                <c:pt idx="6">
                  <c:v>0.00678462321046931</c:v>
                </c:pt>
                <c:pt idx="7">
                  <c:v>0.00775301256986476</c:v>
                </c:pt>
                <c:pt idx="8">
                  <c:v>0.00944142234529452</c:v>
                </c:pt>
                <c:pt idx="9">
                  <c:v>0.00813409265049526</c:v>
                </c:pt>
                <c:pt idx="10">
                  <c:v>0.00868736246692308</c:v>
                </c:pt>
                <c:pt idx="11">
                  <c:v>0.00989411756733266</c:v>
                </c:pt>
                <c:pt idx="12">
                  <c:v>0.00998358798359788</c:v>
                </c:pt>
                <c:pt idx="13">
                  <c:v>0.00982853860627222</c:v>
                </c:pt>
                <c:pt idx="14">
                  <c:v>0.00963681284552726</c:v>
                </c:pt>
                <c:pt idx="15">
                  <c:v>0.00728431180482934</c:v>
                </c:pt>
                <c:pt idx="16">
                  <c:v>0.00639626967280086</c:v>
                </c:pt>
                <c:pt idx="17">
                  <c:v>0.00697298540806051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11C-4048-880D-D0127D998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0528248"/>
        <c:axId val="-2123230776"/>
      </c:lineChart>
      <c:catAx>
        <c:axId val="-210052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3230776"/>
        <c:crosses val="autoZero"/>
        <c:auto val="1"/>
        <c:lblAlgn val="ctr"/>
        <c:lblOffset val="100"/>
        <c:noMultiLvlLbl val="0"/>
      </c:catAx>
      <c:valAx>
        <c:axId val="-212323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0528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lldc2conference.org/mt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093828" y="1297939"/>
            <a:ext cx="4918409" cy="1480431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Vienna </a:t>
            </a:r>
            <a:r>
              <a:rPr lang="en-US" alt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 (VPoA)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Africa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Region Midterm Review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674831" y="3295773"/>
            <a:ext cx="4364065" cy="13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00"/>
              </a:spcBef>
            </a:pPr>
            <a:r>
              <a:rPr 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7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Sandagdorj</a:t>
            </a:r>
            <a:r>
              <a:rPr 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Erdenebileg</a:t>
            </a:r>
            <a:r>
              <a:rPr 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Chief, Policy Development, Coordination, Monitoring and Reporting Service </a:t>
            </a:r>
            <a:endParaRPr 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"/>
              </a:spcBef>
            </a:pPr>
            <a:r>
              <a:rPr lang="en-GB" sz="17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n-GB" sz="17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-OHRLLS</a:t>
            </a:r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Lato" pitchFamily="34" charset="0"/>
              </a:rPr>
              <a:t>VPoA: Africa Region Midterm Review</a:t>
            </a: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1" y="6490972"/>
            <a:ext cx="4809392" cy="35432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r>
              <a:rPr lang="en-US" alt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Vienna </a:t>
            </a:r>
            <a:r>
              <a:rPr lang="en-US" altLang="en-US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</a:t>
            </a:r>
            <a:endParaRPr lang="en-US" dirty="0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" y="114179"/>
            <a:ext cx="5257800" cy="47174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r>
              <a:rPr lang="en-US" altLang="en-US" sz="28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Lato" pitchFamily="34" charset="0"/>
              </a:rPr>
              <a:t>Vienna </a:t>
            </a:r>
            <a:r>
              <a:rPr lang="en-US" altLang="en-US" sz="2800" dirty="0" err="1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28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Lato" pitchFamily="34" charset="0"/>
              </a:rPr>
              <a:t> of Action (VPoA):Africa Region Midterm Review</a:t>
            </a:r>
            <a:endParaRPr lang="en-US" dirty="0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490972"/>
            <a:ext cx="1212850" cy="30563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848357" y="6581081"/>
            <a:ext cx="103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158214"/>
            <a:ext cx="47753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0" y="348298"/>
            <a:ext cx="91313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0" indent="0"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Rockwell Extra Bold" panose="02060903040505020403" pitchFamily="18" charset="0"/>
                <a:cs typeface="Arial" panose="020B0604020202020204" pitchFamily="34" charset="0"/>
              </a:rPr>
              <a:t>KEY MESSAGES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progress towards the implementation of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VPoA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though slow and not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enough.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Greater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partnerships are crucial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 Region Midterm Review of the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VPoA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held 18 and 19 March 2019 –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adopted Outcome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feeds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COM2019 and into the Global Midterm Review 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/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5003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65127"/>
            <a:ext cx="7560860" cy="9860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Fundamental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Transit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4" y="1514900"/>
            <a:ext cx="8693625" cy="52065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LLDCs and transit countries have made progress in ratifying WTO Trade Facilitation Agreement; continental and regional free trade agreements. </a:t>
            </a:r>
          </a:p>
          <a:p>
            <a:pPr>
              <a:spcBef>
                <a:spcPts val="0"/>
              </a:spcBef>
            </a:pP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Critical Actions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Effective implementation of agreements is vital.  </a:t>
            </a:r>
            <a:endParaRPr lang="en-US" sz="2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International and regional organizations are encouraged to scale up technical assistance. </a:t>
            </a:r>
            <a:endParaRPr lang="en-US" sz="2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Greater use of available tools on transit such as the WCO Transit Guidelines. </a:t>
            </a:r>
            <a:endParaRPr lang="en-US" sz="2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Increased efforts needed to meet </a:t>
            </a:r>
            <a:r>
              <a:rPr lang="en-US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VPoA</a:t>
            </a: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specific objectives of </a:t>
            </a:r>
            <a:r>
              <a:rPr lang="en-GB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reducing: travel time along corridors; cargo dwell times at seaports and time spent at the land borders</a:t>
            </a:r>
            <a:endParaRPr 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8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723781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Infrastructure development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60310"/>
            <a:ext cx="8609562" cy="499349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 made on transport, energy, ICT infrastructure </a:t>
            </a:r>
            <a:r>
              <a:rPr lang="en-US" sz="2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 infrastructure </a:t>
            </a:r>
            <a:r>
              <a:rPr lang="en-GB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remains inadequate. </a:t>
            </a:r>
            <a:endParaRPr 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</a:pPr>
            <a:endParaRPr lang="en-US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b="1" u="sng" dirty="0" smtClean="0">
                <a:latin typeface="Tahoma" charset="0"/>
              </a:rPr>
              <a:t>Critical</a:t>
            </a:r>
            <a:r>
              <a:rPr lang="en-US" altLang="ru-RU" b="1" u="sng" dirty="0" smtClean="0">
                <a:latin typeface="Tahoma" charset="0"/>
              </a:rPr>
              <a:t> Actions </a:t>
            </a:r>
          </a:p>
          <a:p>
            <a:pPr>
              <a:spcBef>
                <a:spcPts val="0"/>
              </a:spcBef>
            </a:pPr>
            <a:r>
              <a:rPr lang="en-GB" altLang="ru-RU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 mobilization to close infrastructure </a:t>
            </a:r>
            <a:r>
              <a:rPr lang="en-GB" altLang="ru-RU" sz="2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</a:t>
            </a:r>
          </a:p>
          <a:p>
            <a:pPr>
              <a:spcBef>
                <a:spcPts val="0"/>
              </a:spcBef>
            </a:pPr>
            <a:endParaRPr lang="en-GB" altLang="ru-RU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support for preparation of bankable projects </a:t>
            </a:r>
            <a:endParaRPr lang="en-US" altLang="ru-RU" sz="2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altLang="ru-RU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Strengthening of c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orridors </a:t>
            </a:r>
            <a:endParaRPr lang="en-US" altLang="en-US" sz="2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alt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Greater cooperation on cross border infrastructure</a:t>
            </a:r>
            <a:r>
              <a:rPr lang="en-US" altLang="en-US" sz="2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alt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 and partnerships are key</a:t>
            </a:r>
            <a:endParaRPr lang="en-US" altLang="en-US" sz="20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b="1" dirty="0">
              <a:latin typeface="Tahom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7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454538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International Trade and Trade Facilitation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25833862"/>
              </p:ext>
            </p:extLst>
          </p:nvPr>
        </p:nvGraphicFramePr>
        <p:xfrm>
          <a:off x="354842" y="1910687"/>
          <a:ext cx="8461612" cy="466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440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36174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Regional Integration and cooperation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integration - critical for LLDCs, including transport, energy and ICT connectivity, trade facilitation and increased intra-regional trade. </a:t>
            </a:r>
            <a:endParaRPr lang="en-GB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Key actions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</a:t>
            </a:r>
            <a:r>
              <a:rPr lang="en-GB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 </a:t>
            </a:r>
            <a:r>
              <a:rPr lang="en-GB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Continental Free Trade Area, </a:t>
            </a:r>
            <a:r>
              <a:rPr lang="en-GB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Accelerated Industrial Development for Africa</a:t>
            </a:r>
            <a:r>
              <a:rPr lang="en-GB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 for Infrastructure  Development in Africa are key </a:t>
            </a:r>
            <a:r>
              <a:rPr lang="en-GB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integrating LLDCs into regional </a:t>
            </a:r>
            <a:r>
              <a:rPr lang="en-GB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 </a:t>
            </a:r>
            <a:r>
              <a:rPr lang="en-GB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value chains.</a:t>
            </a:r>
          </a:p>
          <a:p>
            <a:pPr marL="0" indent="0" algn="just"/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8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3" y="365127"/>
            <a:ext cx="8729709" cy="97764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Structural Economic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69" y="1342769"/>
            <a:ext cx="8367244" cy="2932669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tructural </a:t>
            </a:r>
            <a:r>
              <a:rPr lang="en-U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 </a:t>
            </a:r>
            <a:r>
              <a:rPr lang="en-US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transformation limited progress</a:t>
            </a:r>
          </a:p>
          <a:p>
            <a:r>
              <a:rPr lang="en-US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Heavy reliance </a:t>
            </a:r>
            <a:r>
              <a:rPr lang="en-U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raw agricultural products, mineral resources and low-value added </a:t>
            </a:r>
            <a:r>
              <a:rPr lang="en-US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manufactures</a:t>
            </a:r>
          </a:p>
          <a:p>
            <a:r>
              <a:rPr lang="en-US" sz="29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 actions</a:t>
            </a:r>
          </a:p>
          <a:p>
            <a:r>
              <a:rPr lang="en-US" sz="29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efforts to design enabling policies - industrial policies, supportive macroeconomic, trade, financial and research and development policies. </a:t>
            </a:r>
          </a:p>
          <a:p>
            <a:r>
              <a:rPr lang="en-US" sz="29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 private sector in particular MSMEs. </a:t>
            </a:r>
          </a:p>
          <a:p>
            <a:r>
              <a:rPr lang="en-US" sz="29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 access to credit, technologies, and enhanced investment in education and skills building.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18" y="4341342"/>
            <a:ext cx="8505773" cy="2265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Means of Implementation</a:t>
            </a:r>
          </a:p>
          <a:p>
            <a:pPr lvl="1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and external financial resources are central to the implementation of the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VPoA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1"/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efforts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mobilizing domestic resources.</a:t>
            </a:r>
          </a:p>
          <a:p>
            <a:pPr lvl="1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ODA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flows to LLDCs remain 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important.</a:t>
            </a:r>
            <a:endParaRPr lang="en-ZW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0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00" y="1263051"/>
            <a:ext cx="7109253" cy="104436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Midterm review of 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the </a:t>
            </a:r>
            <a:r>
              <a:rPr lang="en-US" altLang="en-US" sz="3600" b="1" dirty="0" err="1" smtClean="0">
                <a:solidFill>
                  <a:schemeClr val="accent5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VPoA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440" y="3663047"/>
            <a:ext cx="6132588" cy="145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43304" y="5624599"/>
            <a:ext cx="3780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dirty="0">
                <a:solidFill>
                  <a:srgbClr val="003366"/>
                </a:solidFill>
                <a:hlinkClick r:id="rId3"/>
              </a:rPr>
              <a:t>www.lldc2conference.org/mtr</a:t>
            </a:r>
            <a:r>
              <a:rPr lang="en-US" altLang="en-US" dirty="0">
                <a:solidFill>
                  <a:srgbClr val="003366"/>
                </a:solidFill>
              </a:rPr>
              <a:t> 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2260" y="2307410"/>
            <a:ext cx="82691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member states are invited to Midterm review on the implementation of the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VPoA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held in December 2019 as a Plenary Meeting of the President of the General Assembly.</a:t>
            </a:r>
          </a:p>
        </p:txBody>
      </p:sp>
    </p:spTree>
    <p:extLst>
      <p:ext uri="{BB962C8B-B14F-4D97-AF65-F5344CB8AC3E}">
        <p14:creationId xmlns:p14="http://schemas.microsoft.com/office/powerpoint/2010/main" val="300561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5218</TotalTime>
  <Words>479</Words>
  <Application>Microsoft Macintosh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Vienna Programme of Action (VPoA): Africa Region Midterm Review</vt:lpstr>
      <vt:lpstr>PowerPoint Presentation</vt:lpstr>
      <vt:lpstr>Fundamental Transit Issues</vt:lpstr>
      <vt:lpstr>Infrastructure development</vt:lpstr>
      <vt:lpstr>International Trade and Trade Facilitation</vt:lpstr>
      <vt:lpstr>Regional Integration and cooperation</vt:lpstr>
      <vt:lpstr>Structural Economic Transformation</vt:lpstr>
      <vt:lpstr>Midterm review of the VPoA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GLADYS MUTANGADURA</cp:lastModifiedBy>
  <cp:revision>226</cp:revision>
  <cp:lastPrinted>2019-03-12T20:35:52Z</cp:lastPrinted>
  <dcterms:created xsi:type="dcterms:W3CDTF">2018-04-13T10:53:29Z</dcterms:created>
  <dcterms:modified xsi:type="dcterms:W3CDTF">2019-03-21T00:33:12Z</dcterms:modified>
</cp:coreProperties>
</file>