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61" r:id="rId2"/>
    <p:sldId id="265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BB42-3093-4F17-9D87-34180D5253AC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BF244-3B8C-4EC2-B07C-DF974623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6953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284" y="47464"/>
            <a:ext cx="2653100" cy="123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8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3BE-ECD2-4D03-A214-29623C82A2C8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297940"/>
            <a:ext cx="9144000" cy="5560059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394075" y="5859463"/>
            <a:ext cx="5458980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4158762" y="1704180"/>
            <a:ext cx="4853475" cy="1074189"/>
          </a:xfrm>
        </p:spPr>
        <p:txBody>
          <a:bodyPr>
            <a:normAutofit/>
          </a:bodyPr>
          <a:lstStyle/>
          <a:p>
            <a:pPr indent="12700" eaLnBrk="1">
              <a:lnSpc>
                <a:spcPct val="104000"/>
              </a:lnSpc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Regional Integration in Africa</a:t>
            </a:r>
          </a:p>
        </p:txBody>
      </p:sp>
      <p:sp>
        <p:nvSpPr>
          <p:cNvPr id="3077" name="Rectangle 6"/>
          <p:cNvSpPr>
            <a:spLocks/>
          </p:cNvSpPr>
          <p:nvPr/>
        </p:nvSpPr>
        <p:spPr bwMode="auto">
          <a:xfrm>
            <a:off x="4836318" y="3383359"/>
            <a:ext cx="4090988" cy="132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Private sector financing of railway rolling stock</a:t>
            </a:r>
          </a:p>
          <a:p>
            <a:pPr eaLnBrk="1"/>
            <a:endParaRPr lang="en-US" altLang="en-US" sz="17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>
              <a:spcBef>
                <a:spcPts val="100"/>
              </a:spcBef>
            </a:pP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Stephen </a:t>
            </a:r>
            <a:r>
              <a:rPr lang="en-US" altLang="en-US" sz="16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Karingi, Regional Integration and Trade Division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8" name="Rectangle 7"/>
          <p:cNvSpPr>
            <a:spLocks/>
          </p:cNvSpPr>
          <p:nvPr/>
        </p:nvSpPr>
        <p:spPr bwMode="auto">
          <a:xfrm>
            <a:off x="5700712" y="4984611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20 - 26 March 2019</a:t>
            </a:r>
          </a:p>
          <a:p>
            <a:pPr algn="r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Marrakech, Morocco</a:t>
            </a:r>
            <a:endParaRPr lang="en-US" altLang="en-US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9" name="AutoShape 8"/>
          <p:cNvSpPr>
            <a:spLocks/>
          </p:cNvSpPr>
          <p:nvPr/>
        </p:nvSpPr>
        <p:spPr bwMode="auto">
          <a:xfrm>
            <a:off x="663575" y="3265490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0" name="AutoShape 9"/>
          <p:cNvSpPr>
            <a:spLocks/>
          </p:cNvSpPr>
          <p:nvPr/>
        </p:nvSpPr>
        <p:spPr bwMode="auto">
          <a:xfrm>
            <a:off x="1004888" y="392239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1" name="AutoShape 10"/>
          <p:cNvSpPr>
            <a:spLocks/>
          </p:cNvSpPr>
          <p:nvPr/>
        </p:nvSpPr>
        <p:spPr bwMode="auto">
          <a:xfrm>
            <a:off x="1166813" y="4579306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2" name="AutoShape 11"/>
          <p:cNvSpPr>
            <a:spLocks/>
          </p:cNvSpPr>
          <p:nvPr/>
        </p:nvSpPr>
        <p:spPr bwMode="auto">
          <a:xfrm>
            <a:off x="1166813" y="5234626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3" name="AutoShape 12"/>
          <p:cNvSpPr>
            <a:spLocks/>
          </p:cNvSpPr>
          <p:nvPr/>
        </p:nvSpPr>
        <p:spPr bwMode="auto">
          <a:xfrm>
            <a:off x="1411288" y="588994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4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5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6" name="AutoShape 15"/>
          <p:cNvSpPr>
            <a:spLocks/>
          </p:cNvSpPr>
          <p:nvPr/>
        </p:nvSpPr>
        <p:spPr bwMode="auto">
          <a:xfrm>
            <a:off x="0" y="64262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7" name="AutoShape 16"/>
          <p:cNvSpPr>
            <a:spLocks/>
          </p:cNvSpPr>
          <p:nvPr/>
        </p:nvSpPr>
        <p:spPr bwMode="auto">
          <a:xfrm>
            <a:off x="0" y="1297941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8" name="AutoShape 17"/>
          <p:cNvSpPr>
            <a:spLocks/>
          </p:cNvSpPr>
          <p:nvPr/>
        </p:nvSpPr>
        <p:spPr bwMode="auto">
          <a:xfrm>
            <a:off x="0" y="1953262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9" name="AutoShape 18"/>
          <p:cNvSpPr>
            <a:spLocks/>
          </p:cNvSpPr>
          <p:nvPr/>
        </p:nvSpPr>
        <p:spPr bwMode="auto">
          <a:xfrm>
            <a:off x="0" y="260858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90" name="Rectangle 19"/>
          <p:cNvSpPr>
            <a:spLocks/>
          </p:cNvSpPr>
          <p:nvPr/>
        </p:nvSpPr>
        <p:spPr bwMode="auto">
          <a:xfrm>
            <a:off x="3595688" y="5997723"/>
            <a:ext cx="501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2400" b="1" dirty="0">
                <a:solidFill>
                  <a:schemeClr val="bg1"/>
                </a:solidFill>
              </a:rPr>
              <a:t>2019 Conference of Ministers</a:t>
            </a:r>
          </a:p>
        </p:txBody>
      </p:sp>
      <p:sp>
        <p:nvSpPr>
          <p:cNvPr id="3091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fld id="{4CADC98F-A857-4054-BF48-E3D019D9A863}" type="slidenum">
              <a:rPr lang="en-US" altLang="en-US" smtClean="0"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407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1" y="6441094"/>
            <a:ext cx="4809392" cy="35432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113146" y="6494370"/>
            <a:ext cx="41512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Railway Rolling Stock Financing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1" y="114179"/>
            <a:ext cx="5257800" cy="471744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490972"/>
            <a:ext cx="1212850" cy="30563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57197" y="6565998"/>
            <a:ext cx="103053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158214"/>
            <a:ext cx="61839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Private financing of railway rolling stock</a:t>
            </a: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113145" y="1223749"/>
            <a:ext cx="8921798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Railways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are critical for Africa’s sustainable development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But there is urgent need for more rolling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stock.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Private capital is needed to close the gap. This is available if security conditions are right.</a:t>
            </a:r>
          </a:p>
          <a:p>
            <a:pPr marL="0" lvl="0" indent="0"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Luxemburg Protocol creates the legal regime for securing creditors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It facilitates assets financing without state support.</a:t>
            </a:r>
          </a:p>
          <a:p>
            <a:pPr marL="0" indent="0"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Harmonising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cross-border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rolling stock operations supports Africa’s  integration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/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Protocol associated with new capital sources and ways of doing business. Also new ways of securing cross-border operations leading to competitive industry.</a:t>
            </a:r>
          </a:p>
          <a:p>
            <a:pPr marL="0" lvl="0" indent="0" algn="just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Ratification of the Luxemburg Protocol makes the above a reality.</a:t>
            </a:r>
            <a:endParaRPr lang="en-ZW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55500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1335086"/>
            <a:ext cx="9144000" cy="5510213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2360612" y="3518828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55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THANK YOU!</a:t>
            </a: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3" y="6156325"/>
            <a:ext cx="33115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149" name="Rectangle 6"/>
          <p:cNvSpPr>
            <a:spLocks/>
          </p:cNvSpPr>
          <p:nvPr/>
        </p:nvSpPr>
        <p:spPr bwMode="auto">
          <a:xfrm>
            <a:off x="1223963" y="5445125"/>
            <a:ext cx="66944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900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#COM2019</a:t>
            </a:r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181350" y="6245225"/>
            <a:ext cx="3087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chemeClr val="bg1"/>
                </a:solidFill>
                <a:latin typeface="Avenir Book"/>
              </a:rPr>
              <a:t>More: www.uneca.org/cfm2019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71163" y="6498965"/>
            <a:ext cx="307572" cy="241862"/>
          </a:xfrm>
        </p:spPr>
        <p:txBody>
          <a:bodyPr/>
          <a:lstStyle/>
          <a:p>
            <a:fld id="{57A9BE0A-D03F-4B6F-9DFE-032BEB7DCFE2}" type="slidenum">
              <a:rPr lang="en-US" smtClean="0"/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442" y="1335086"/>
            <a:ext cx="2305372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3479</TotalTime>
  <Words>155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Avenir Book</vt:lpstr>
      <vt:lpstr>Calibri</vt:lpstr>
      <vt:lpstr>Calibri Light</vt:lpstr>
      <vt:lpstr>Helvetica</vt:lpstr>
      <vt:lpstr>Lato</vt:lpstr>
      <vt:lpstr>Wingdings</vt:lpstr>
      <vt:lpstr>Office Theme</vt:lpstr>
      <vt:lpstr>Regional Integration in Africa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Afework Temtime</dc:creator>
  <cp:lastModifiedBy>Afework Temtime</cp:lastModifiedBy>
  <cp:revision>138</cp:revision>
  <dcterms:created xsi:type="dcterms:W3CDTF">2018-04-13T10:53:29Z</dcterms:created>
  <dcterms:modified xsi:type="dcterms:W3CDTF">2019-03-15T08:36:39Z</dcterms:modified>
</cp:coreProperties>
</file>