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61" r:id="rId2"/>
    <p:sldId id="287" r:id="rId3"/>
    <p:sldId id="282" r:id="rId4"/>
    <p:sldId id="283" r:id="rId5"/>
    <p:sldId id="268" r:id="rId6"/>
    <p:sldId id="291" r:id="rId7"/>
    <p:sldId id="286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399"/>
    <a:srgbClr val="D4C295"/>
    <a:srgbClr val="887C74"/>
    <a:srgbClr val="B2AE81"/>
    <a:srgbClr val="FF0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4A43BB42-3093-4F17-9D87-34180D5253A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026BF244-3B8C-4EC2-B07C-DF974623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A4E-169B-4E98-9272-382712D9AA7D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6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904F-9A46-4046-8A03-489D82F85960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B3AC-05DF-4426-A172-047C99D7B5D5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953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2AD1-1F8C-48DE-89FC-D7EB351068E9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84" y="47464"/>
            <a:ext cx="2653100" cy="12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EF03-99C9-42C8-89A1-4CB73A1F3312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5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82FA-ADC3-49B7-BE82-9FE8D1F3D4E4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BF4-17AF-4848-BC1D-C2796CF5D8B8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65D0-EEC0-4218-BBBE-78B62A75AE2B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30D5-1B94-4F37-8168-408352D52706}" type="datetime1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D998-D1DF-409D-B69C-9DAC01BD0ECA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9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8FA2-16FE-4856-BAE8-89CC314255C1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73BE-ECD2-4D03-A214-29623C82A2C8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1297940"/>
            <a:ext cx="9144000" cy="5560059"/>
          </a:xfrm>
          <a:prstGeom prst="rect">
            <a:avLst/>
          </a:prstGeom>
          <a:solidFill>
            <a:srgbClr val="0B578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75" name="AutoShape 2"/>
          <p:cNvSpPr>
            <a:spLocks/>
          </p:cNvSpPr>
          <p:nvPr/>
        </p:nvSpPr>
        <p:spPr bwMode="auto">
          <a:xfrm>
            <a:off x="3394075" y="5859463"/>
            <a:ext cx="5458980" cy="7381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72" y="0"/>
                </a:moveTo>
                <a:lnTo>
                  <a:pt x="2028" y="0"/>
                </a:lnTo>
                <a:lnTo>
                  <a:pt x="1664" y="172"/>
                </a:lnTo>
                <a:lnTo>
                  <a:pt x="1321" y="669"/>
                </a:lnTo>
                <a:lnTo>
                  <a:pt x="1005" y="1460"/>
                </a:lnTo>
                <a:lnTo>
                  <a:pt x="722" y="2514"/>
                </a:lnTo>
                <a:lnTo>
                  <a:pt x="477" y="3803"/>
                </a:lnTo>
                <a:lnTo>
                  <a:pt x="277" y="5295"/>
                </a:lnTo>
                <a:lnTo>
                  <a:pt x="127" y="6961"/>
                </a:lnTo>
                <a:lnTo>
                  <a:pt x="33" y="8770"/>
                </a:lnTo>
                <a:lnTo>
                  <a:pt x="0" y="10692"/>
                </a:lnTo>
                <a:lnTo>
                  <a:pt x="0" y="10908"/>
                </a:lnTo>
                <a:lnTo>
                  <a:pt x="33" y="12830"/>
                </a:lnTo>
                <a:lnTo>
                  <a:pt x="127" y="14639"/>
                </a:lnTo>
                <a:lnTo>
                  <a:pt x="277" y="16304"/>
                </a:lnTo>
                <a:lnTo>
                  <a:pt x="477" y="17797"/>
                </a:lnTo>
                <a:lnTo>
                  <a:pt x="722" y="19085"/>
                </a:lnTo>
                <a:lnTo>
                  <a:pt x="1005" y="20140"/>
                </a:lnTo>
                <a:lnTo>
                  <a:pt x="1321" y="20931"/>
                </a:lnTo>
                <a:lnTo>
                  <a:pt x="1664" y="21428"/>
                </a:lnTo>
                <a:lnTo>
                  <a:pt x="2028" y="21600"/>
                </a:lnTo>
                <a:lnTo>
                  <a:pt x="19572" y="21600"/>
                </a:lnTo>
                <a:lnTo>
                  <a:pt x="19936" y="21428"/>
                </a:lnTo>
                <a:lnTo>
                  <a:pt x="20279" y="20931"/>
                </a:lnTo>
                <a:lnTo>
                  <a:pt x="20595" y="20140"/>
                </a:lnTo>
                <a:lnTo>
                  <a:pt x="20878" y="19085"/>
                </a:lnTo>
                <a:lnTo>
                  <a:pt x="21123" y="17797"/>
                </a:lnTo>
                <a:lnTo>
                  <a:pt x="21323" y="16304"/>
                </a:lnTo>
                <a:lnTo>
                  <a:pt x="21473" y="14639"/>
                </a:lnTo>
                <a:lnTo>
                  <a:pt x="21567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67" y="8770"/>
                </a:lnTo>
                <a:lnTo>
                  <a:pt x="21473" y="6961"/>
                </a:lnTo>
                <a:lnTo>
                  <a:pt x="21323" y="5295"/>
                </a:lnTo>
                <a:lnTo>
                  <a:pt x="21123" y="3803"/>
                </a:lnTo>
                <a:lnTo>
                  <a:pt x="20878" y="2514"/>
                </a:lnTo>
                <a:lnTo>
                  <a:pt x="20595" y="1460"/>
                </a:lnTo>
                <a:lnTo>
                  <a:pt x="20279" y="669"/>
                </a:lnTo>
                <a:lnTo>
                  <a:pt x="19936" y="172"/>
                </a:lnTo>
                <a:lnTo>
                  <a:pt x="19572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4751387" y="2028031"/>
            <a:ext cx="4260850" cy="1270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REPORT OF THE SIXTH MEETING OF THE STATISTICAL COMMISSION FOR AFRICA</a:t>
            </a:r>
          </a:p>
        </p:txBody>
      </p:sp>
      <p:sp>
        <p:nvSpPr>
          <p:cNvPr id="3077" name="Rectangle 6"/>
          <p:cNvSpPr>
            <a:spLocks/>
          </p:cNvSpPr>
          <p:nvPr/>
        </p:nvSpPr>
        <p:spPr bwMode="auto">
          <a:xfrm>
            <a:off x="4826158" y="3881199"/>
            <a:ext cx="40909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cs typeface="Calibri"/>
              </a:rPr>
              <a:t>Oliver Chinganya, </a:t>
            </a:r>
          </a:p>
          <a:p>
            <a:r>
              <a:rPr lang="en-US" sz="1600" b="1" dirty="0">
                <a:solidFill>
                  <a:schemeClr val="bg1"/>
                </a:solidFill>
                <a:cs typeface="Calibri"/>
              </a:rPr>
              <a:t>Director, African Centre for Statistics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078" name="Rectangle 7"/>
          <p:cNvSpPr>
            <a:spLocks/>
          </p:cNvSpPr>
          <p:nvPr/>
        </p:nvSpPr>
        <p:spPr bwMode="auto">
          <a:xfrm>
            <a:off x="5700712" y="4984611"/>
            <a:ext cx="28813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7325" indent="3619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/>
            <a:r>
              <a:rPr lang="en-US" sz="1600" b="1" dirty="0">
                <a:solidFill>
                  <a:schemeClr val="bg1"/>
                </a:solidFill>
                <a:cs typeface="Calibri"/>
              </a:rPr>
              <a:t>20 – 26 March 2019</a:t>
            </a:r>
            <a:br>
              <a:rPr lang="en-US" sz="1600" b="1" dirty="0">
                <a:solidFill>
                  <a:schemeClr val="bg1"/>
                </a:solidFill>
                <a:cs typeface="Calibri"/>
              </a:rPr>
            </a:br>
            <a:r>
              <a:rPr lang="en-US" sz="1600" b="1" dirty="0">
                <a:solidFill>
                  <a:schemeClr val="bg1"/>
                </a:solidFill>
                <a:cs typeface="Calibri"/>
              </a:rPr>
              <a:t> Marrakech, Morocco</a:t>
            </a:r>
            <a:endParaRPr lang="en-US" alt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3079" name="AutoShape 8"/>
          <p:cNvSpPr>
            <a:spLocks/>
          </p:cNvSpPr>
          <p:nvPr/>
        </p:nvSpPr>
        <p:spPr bwMode="auto">
          <a:xfrm>
            <a:off x="663575" y="3265490"/>
            <a:ext cx="3730625" cy="511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155" y="0"/>
                </a:moveTo>
                <a:lnTo>
                  <a:pt x="1445" y="0"/>
                </a:lnTo>
                <a:lnTo>
                  <a:pt x="1185" y="172"/>
                </a:lnTo>
                <a:lnTo>
                  <a:pt x="941" y="669"/>
                </a:lnTo>
                <a:lnTo>
                  <a:pt x="716" y="1460"/>
                </a:lnTo>
                <a:lnTo>
                  <a:pt x="514" y="2514"/>
                </a:lnTo>
                <a:lnTo>
                  <a:pt x="340" y="3803"/>
                </a:lnTo>
                <a:lnTo>
                  <a:pt x="197" y="5295"/>
                </a:lnTo>
                <a:lnTo>
                  <a:pt x="90" y="6961"/>
                </a:lnTo>
                <a:lnTo>
                  <a:pt x="23" y="8770"/>
                </a:lnTo>
                <a:lnTo>
                  <a:pt x="0" y="10692"/>
                </a:lnTo>
                <a:lnTo>
                  <a:pt x="0" y="10908"/>
                </a:lnTo>
                <a:lnTo>
                  <a:pt x="23" y="12830"/>
                </a:lnTo>
                <a:lnTo>
                  <a:pt x="90" y="14639"/>
                </a:lnTo>
                <a:lnTo>
                  <a:pt x="197" y="16304"/>
                </a:lnTo>
                <a:lnTo>
                  <a:pt x="340" y="17797"/>
                </a:lnTo>
                <a:lnTo>
                  <a:pt x="514" y="19085"/>
                </a:lnTo>
                <a:lnTo>
                  <a:pt x="716" y="20140"/>
                </a:lnTo>
                <a:lnTo>
                  <a:pt x="941" y="20931"/>
                </a:lnTo>
                <a:lnTo>
                  <a:pt x="1185" y="21428"/>
                </a:lnTo>
                <a:lnTo>
                  <a:pt x="1445" y="21600"/>
                </a:lnTo>
                <a:lnTo>
                  <a:pt x="20155" y="21600"/>
                </a:lnTo>
                <a:lnTo>
                  <a:pt x="20415" y="21428"/>
                </a:lnTo>
                <a:lnTo>
                  <a:pt x="20659" y="20931"/>
                </a:lnTo>
                <a:lnTo>
                  <a:pt x="20884" y="20140"/>
                </a:lnTo>
                <a:lnTo>
                  <a:pt x="21086" y="19085"/>
                </a:lnTo>
                <a:lnTo>
                  <a:pt x="21260" y="17797"/>
                </a:lnTo>
                <a:lnTo>
                  <a:pt x="21403" y="16304"/>
                </a:lnTo>
                <a:lnTo>
                  <a:pt x="21510" y="14639"/>
                </a:lnTo>
                <a:lnTo>
                  <a:pt x="21577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77" y="8770"/>
                </a:lnTo>
                <a:lnTo>
                  <a:pt x="21510" y="6961"/>
                </a:lnTo>
                <a:lnTo>
                  <a:pt x="21403" y="5295"/>
                </a:lnTo>
                <a:lnTo>
                  <a:pt x="21260" y="3803"/>
                </a:lnTo>
                <a:lnTo>
                  <a:pt x="21086" y="2514"/>
                </a:lnTo>
                <a:lnTo>
                  <a:pt x="20884" y="1460"/>
                </a:lnTo>
                <a:lnTo>
                  <a:pt x="20659" y="669"/>
                </a:lnTo>
                <a:lnTo>
                  <a:pt x="20415" y="172"/>
                </a:lnTo>
                <a:lnTo>
                  <a:pt x="20155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0" name="AutoShape 9"/>
          <p:cNvSpPr>
            <a:spLocks/>
          </p:cNvSpPr>
          <p:nvPr/>
        </p:nvSpPr>
        <p:spPr bwMode="auto">
          <a:xfrm>
            <a:off x="1004888" y="3922398"/>
            <a:ext cx="2692400" cy="511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97" y="0"/>
                </a:moveTo>
                <a:lnTo>
                  <a:pt x="2003" y="0"/>
                </a:lnTo>
                <a:lnTo>
                  <a:pt x="1643" y="172"/>
                </a:lnTo>
                <a:lnTo>
                  <a:pt x="1304" y="669"/>
                </a:lnTo>
                <a:lnTo>
                  <a:pt x="992" y="1460"/>
                </a:lnTo>
                <a:lnTo>
                  <a:pt x="713" y="2514"/>
                </a:lnTo>
                <a:lnTo>
                  <a:pt x="471" y="3803"/>
                </a:lnTo>
                <a:lnTo>
                  <a:pt x="274" y="5295"/>
                </a:lnTo>
                <a:lnTo>
                  <a:pt x="125" y="6961"/>
                </a:lnTo>
                <a:lnTo>
                  <a:pt x="32" y="8770"/>
                </a:lnTo>
                <a:lnTo>
                  <a:pt x="0" y="10692"/>
                </a:lnTo>
                <a:lnTo>
                  <a:pt x="0" y="10908"/>
                </a:lnTo>
                <a:lnTo>
                  <a:pt x="32" y="12830"/>
                </a:lnTo>
                <a:lnTo>
                  <a:pt x="125" y="14639"/>
                </a:lnTo>
                <a:lnTo>
                  <a:pt x="274" y="16304"/>
                </a:lnTo>
                <a:lnTo>
                  <a:pt x="471" y="17797"/>
                </a:lnTo>
                <a:lnTo>
                  <a:pt x="713" y="19085"/>
                </a:lnTo>
                <a:lnTo>
                  <a:pt x="992" y="20140"/>
                </a:lnTo>
                <a:lnTo>
                  <a:pt x="1304" y="20931"/>
                </a:lnTo>
                <a:lnTo>
                  <a:pt x="1643" y="21428"/>
                </a:lnTo>
                <a:lnTo>
                  <a:pt x="2003" y="21600"/>
                </a:lnTo>
                <a:lnTo>
                  <a:pt x="19597" y="21600"/>
                </a:lnTo>
                <a:lnTo>
                  <a:pt x="19957" y="21428"/>
                </a:lnTo>
                <a:lnTo>
                  <a:pt x="20296" y="20931"/>
                </a:lnTo>
                <a:lnTo>
                  <a:pt x="20608" y="20140"/>
                </a:lnTo>
                <a:lnTo>
                  <a:pt x="20887" y="19085"/>
                </a:lnTo>
                <a:lnTo>
                  <a:pt x="21129" y="17797"/>
                </a:lnTo>
                <a:lnTo>
                  <a:pt x="21327" y="16304"/>
                </a:lnTo>
                <a:lnTo>
                  <a:pt x="21475" y="14639"/>
                </a:lnTo>
                <a:lnTo>
                  <a:pt x="21568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68" y="8770"/>
                </a:lnTo>
                <a:lnTo>
                  <a:pt x="21475" y="6961"/>
                </a:lnTo>
                <a:lnTo>
                  <a:pt x="21327" y="5295"/>
                </a:lnTo>
                <a:lnTo>
                  <a:pt x="21129" y="3803"/>
                </a:lnTo>
                <a:lnTo>
                  <a:pt x="20887" y="2514"/>
                </a:lnTo>
                <a:lnTo>
                  <a:pt x="20608" y="1460"/>
                </a:lnTo>
                <a:lnTo>
                  <a:pt x="20296" y="669"/>
                </a:lnTo>
                <a:lnTo>
                  <a:pt x="19957" y="172"/>
                </a:lnTo>
                <a:lnTo>
                  <a:pt x="19597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1" name="AutoShape 10"/>
          <p:cNvSpPr>
            <a:spLocks/>
          </p:cNvSpPr>
          <p:nvPr/>
        </p:nvSpPr>
        <p:spPr bwMode="auto">
          <a:xfrm>
            <a:off x="1166813" y="4579306"/>
            <a:ext cx="2808287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681" y="0"/>
                </a:moveTo>
                <a:lnTo>
                  <a:pt x="1919" y="0"/>
                </a:lnTo>
                <a:lnTo>
                  <a:pt x="1574" y="172"/>
                </a:lnTo>
                <a:lnTo>
                  <a:pt x="1250" y="669"/>
                </a:lnTo>
                <a:lnTo>
                  <a:pt x="951" y="1460"/>
                </a:lnTo>
                <a:lnTo>
                  <a:pt x="683" y="2514"/>
                </a:lnTo>
                <a:lnTo>
                  <a:pt x="451" y="3803"/>
                </a:lnTo>
                <a:lnTo>
                  <a:pt x="262" y="5295"/>
                </a:lnTo>
                <a:lnTo>
                  <a:pt x="120" y="6961"/>
                </a:lnTo>
                <a:lnTo>
                  <a:pt x="31" y="8770"/>
                </a:lnTo>
                <a:lnTo>
                  <a:pt x="0" y="10692"/>
                </a:lnTo>
                <a:lnTo>
                  <a:pt x="0" y="10908"/>
                </a:lnTo>
                <a:lnTo>
                  <a:pt x="31" y="12830"/>
                </a:lnTo>
                <a:lnTo>
                  <a:pt x="120" y="14639"/>
                </a:lnTo>
                <a:lnTo>
                  <a:pt x="262" y="16304"/>
                </a:lnTo>
                <a:lnTo>
                  <a:pt x="451" y="17797"/>
                </a:lnTo>
                <a:lnTo>
                  <a:pt x="683" y="19085"/>
                </a:lnTo>
                <a:lnTo>
                  <a:pt x="951" y="20140"/>
                </a:lnTo>
                <a:lnTo>
                  <a:pt x="1250" y="20931"/>
                </a:lnTo>
                <a:lnTo>
                  <a:pt x="1574" y="21428"/>
                </a:lnTo>
                <a:lnTo>
                  <a:pt x="1919" y="21600"/>
                </a:lnTo>
                <a:lnTo>
                  <a:pt x="19681" y="21600"/>
                </a:lnTo>
                <a:lnTo>
                  <a:pt x="20026" y="21420"/>
                </a:lnTo>
                <a:lnTo>
                  <a:pt x="20350" y="20904"/>
                </a:lnTo>
                <a:lnTo>
                  <a:pt x="20649" y="20084"/>
                </a:lnTo>
                <a:lnTo>
                  <a:pt x="20917" y="18995"/>
                </a:lnTo>
                <a:lnTo>
                  <a:pt x="21149" y="17671"/>
                </a:lnTo>
                <a:lnTo>
                  <a:pt x="21338" y="16144"/>
                </a:lnTo>
                <a:lnTo>
                  <a:pt x="21480" y="14450"/>
                </a:lnTo>
                <a:lnTo>
                  <a:pt x="21569" y="12621"/>
                </a:lnTo>
                <a:lnTo>
                  <a:pt x="21600" y="10692"/>
                </a:lnTo>
                <a:lnTo>
                  <a:pt x="21569" y="8770"/>
                </a:lnTo>
                <a:lnTo>
                  <a:pt x="21480" y="6961"/>
                </a:lnTo>
                <a:lnTo>
                  <a:pt x="21338" y="5295"/>
                </a:lnTo>
                <a:lnTo>
                  <a:pt x="21149" y="3803"/>
                </a:lnTo>
                <a:lnTo>
                  <a:pt x="20917" y="2514"/>
                </a:lnTo>
                <a:lnTo>
                  <a:pt x="20649" y="1460"/>
                </a:lnTo>
                <a:lnTo>
                  <a:pt x="20350" y="669"/>
                </a:lnTo>
                <a:lnTo>
                  <a:pt x="20026" y="172"/>
                </a:lnTo>
                <a:lnTo>
                  <a:pt x="19681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2" name="AutoShape 11"/>
          <p:cNvSpPr>
            <a:spLocks/>
          </p:cNvSpPr>
          <p:nvPr/>
        </p:nvSpPr>
        <p:spPr bwMode="auto">
          <a:xfrm>
            <a:off x="1166813" y="5234626"/>
            <a:ext cx="2141537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83" y="0"/>
                </a:moveTo>
                <a:lnTo>
                  <a:pt x="2517" y="0"/>
                </a:lnTo>
                <a:lnTo>
                  <a:pt x="2065" y="172"/>
                </a:lnTo>
                <a:lnTo>
                  <a:pt x="1639" y="669"/>
                </a:lnTo>
                <a:lnTo>
                  <a:pt x="1247" y="1460"/>
                </a:lnTo>
                <a:lnTo>
                  <a:pt x="895" y="2514"/>
                </a:lnTo>
                <a:lnTo>
                  <a:pt x="592" y="3803"/>
                </a:lnTo>
                <a:lnTo>
                  <a:pt x="344" y="5295"/>
                </a:lnTo>
                <a:lnTo>
                  <a:pt x="157" y="6961"/>
                </a:lnTo>
                <a:lnTo>
                  <a:pt x="41" y="8770"/>
                </a:lnTo>
                <a:lnTo>
                  <a:pt x="0" y="10692"/>
                </a:lnTo>
                <a:lnTo>
                  <a:pt x="0" y="10908"/>
                </a:lnTo>
                <a:lnTo>
                  <a:pt x="41" y="12830"/>
                </a:lnTo>
                <a:lnTo>
                  <a:pt x="157" y="14639"/>
                </a:lnTo>
                <a:lnTo>
                  <a:pt x="344" y="16304"/>
                </a:lnTo>
                <a:lnTo>
                  <a:pt x="592" y="17797"/>
                </a:lnTo>
                <a:lnTo>
                  <a:pt x="895" y="19085"/>
                </a:lnTo>
                <a:lnTo>
                  <a:pt x="1247" y="20140"/>
                </a:lnTo>
                <a:lnTo>
                  <a:pt x="1639" y="20931"/>
                </a:lnTo>
                <a:lnTo>
                  <a:pt x="2065" y="21428"/>
                </a:lnTo>
                <a:lnTo>
                  <a:pt x="2517" y="21600"/>
                </a:lnTo>
                <a:lnTo>
                  <a:pt x="19083" y="21600"/>
                </a:lnTo>
                <a:lnTo>
                  <a:pt x="19535" y="21428"/>
                </a:lnTo>
                <a:lnTo>
                  <a:pt x="19961" y="20931"/>
                </a:lnTo>
                <a:lnTo>
                  <a:pt x="20353" y="20140"/>
                </a:lnTo>
                <a:lnTo>
                  <a:pt x="20705" y="19085"/>
                </a:lnTo>
                <a:lnTo>
                  <a:pt x="21008" y="17797"/>
                </a:lnTo>
                <a:lnTo>
                  <a:pt x="21256" y="16304"/>
                </a:lnTo>
                <a:lnTo>
                  <a:pt x="21443" y="14639"/>
                </a:lnTo>
                <a:lnTo>
                  <a:pt x="21559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59" y="8770"/>
                </a:lnTo>
                <a:lnTo>
                  <a:pt x="21443" y="6961"/>
                </a:lnTo>
                <a:lnTo>
                  <a:pt x="21256" y="5295"/>
                </a:lnTo>
                <a:lnTo>
                  <a:pt x="21008" y="3803"/>
                </a:lnTo>
                <a:lnTo>
                  <a:pt x="20705" y="2514"/>
                </a:lnTo>
                <a:lnTo>
                  <a:pt x="20353" y="1460"/>
                </a:lnTo>
                <a:lnTo>
                  <a:pt x="19961" y="669"/>
                </a:lnTo>
                <a:lnTo>
                  <a:pt x="19535" y="172"/>
                </a:lnTo>
                <a:lnTo>
                  <a:pt x="1908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3" name="AutoShape 12"/>
          <p:cNvSpPr>
            <a:spLocks/>
          </p:cNvSpPr>
          <p:nvPr/>
        </p:nvSpPr>
        <p:spPr bwMode="auto">
          <a:xfrm>
            <a:off x="1411288" y="5889946"/>
            <a:ext cx="1476375" cy="511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948" y="0"/>
                </a:moveTo>
                <a:lnTo>
                  <a:pt x="3652" y="0"/>
                </a:lnTo>
                <a:lnTo>
                  <a:pt x="2996" y="172"/>
                </a:lnTo>
                <a:lnTo>
                  <a:pt x="2378" y="669"/>
                </a:lnTo>
                <a:lnTo>
                  <a:pt x="1809" y="1460"/>
                </a:lnTo>
                <a:lnTo>
                  <a:pt x="1299" y="2514"/>
                </a:lnTo>
                <a:lnTo>
                  <a:pt x="859" y="3803"/>
                </a:lnTo>
                <a:lnTo>
                  <a:pt x="499" y="5295"/>
                </a:lnTo>
                <a:lnTo>
                  <a:pt x="228" y="6961"/>
                </a:lnTo>
                <a:lnTo>
                  <a:pt x="59" y="8770"/>
                </a:lnTo>
                <a:lnTo>
                  <a:pt x="0" y="10692"/>
                </a:lnTo>
                <a:lnTo>
                  <a:pt x="0" y="10908"/>
                </a:lnTo>
                <a:lnTo>
                  <a:pt x="59" y="12830"/>
                </a:lnTo>
                <a:lnTo>
                  <a:pt x="228" y="14639"/>
                </a:lnTo>
                <a:lnTo>
                  <a:pt x="499" y="16304"/>
                </a:lnTo>
                <a:lnTo>
                  <a:pt x="859" y="17797"/>
                </a:lnTo>
                <a:lnTo>
                  <a:pt x="1299" y="19085"/>
                </a:lnTo>
                <a:lnTo>
                  <a:pt x="1809" y="20140"/>
                </a:lnTo>
                <a:lnTo>
                  <a:pt x="2378" y="20931"/>
                </a:lnTo>
                <a:lnTo>
                  <a:pt x="2996" y="21428"/>
                </a:lnTo>
                <a:lnTo>
                  <a:pt x="3652" y="21600"/>
                </a:lnTo>
                <a:lnTo>
                  <a:pt x="17948" y="21600"/>
                </a:lnTo>
                <a:lnTo>
                  <a:pt x="18605" y="21428"/>
                </a:lnTo>
                <a:lnTo>
                  <a:pt x="19222" y="20931"/>
                </a:lnTo>
                <a:lnTo>
                  <a:pt x="19791" y="20140"/>
                </a:lnTo>
                <a:lnTo>
                  <a:pt x="20301" y="19085"/>
                </a:lnTo>
                <a:lnTo>
                  <a:pt x="20741" y="17797"/>
                </a:lnTo>
                <a:lnTo>
                  <a:pt x="21101" y="16304"/>
                </a:lnTo>
                <a:lnTo>
                  <a:pt x="21372" y="14639"/>
                </a:lnTo>
                <a:lnTo>
                  <a:pt x="21541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41" y="8770"/>
                </a:lnTo>
                <a:lnTo>
                  <a:pt x="21372" y="6961"/>
                </a:lnTo>
                <a:lnTo>
                  <a:pt x="21101" y="5295"/>
                </a:lnTo>
                <a:lnTo>
                  <a:pt x="20741" y="3803"/>
                </a:lnTo>
                <a:lnTo>
                  <a:pt x="20301" y="2514"/>
                </a:lnTo>
                <a:lnTo>
                  <a:pt x="19791" y="1460"/>
                </a:lnTo>
                <a:lnTo>
                  <a:pt x="19222" y="669"/>
                </a:lnTo>
                <a:lnTo>
                  <a:pt x="18605" y="172"/>
                </a:lnTo>
                <a:lnTo>
                  <a:pt x="17948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4" name="AutoShape 13"/>
          <p:cNvSpPr>
            <a:spLocks/>
          </p:cNvSpPr>
          <p:nvPr/>
        </p:nvSpPr>
        <p:spPr bwMode="auto">
          <a:xfrm>
            <a:off x="0" y="0"/>
            <a:ext cx="1004888" cy="4968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3" y="0"/>
                </a:moveTo>
                <a:lnTo>
                  <a:pt x="0" y="0"/>
                </a:lnTo>
                <a:lnTo>
                  <a:pt x="0" y="21600"/>
                </a:lnTo>
                <a:lnTo>
                  <a:pt x="16243" y="21600"/>
                </a:lnTo>
                <a:lnTo>
                  <a:pt x="17206" y="21423"/>
                </a:lnTo>
                <a:lnTo>
                  <a:pt x="18112" y="20914"/>
                </a:lnTo>
                <a:lnTo>
                  <a:pt x="18947" y="20103"/>
                </a:lnTo>
                <a:lnTo>
                  <a:pt x="19694" y="19021"/>
                </a:lnTo>
                <a:lnTo>
                  <a:pt x="20340" y="17700"/>
                </a:lnTo>
                <a:lnTo>
                  <a:pt x="20869" y="16169"/>
                </a:lnTo>
                <a:lnTo>
                  <a:pt x="21265" y="14461"/>
                </a:lnTo>
                <a:lnTo>
                  <a:pt x="21514" y="12606"/>
                </a:lnTo>
                <a:lnTo>
                  <a:pt x="21600" y="10635"/>
                </a:lnTo>
                <a:lnTo>
                  <a:pt x="21600" y="10413"/>
                </a:lnTo>
                <a:lnTo>
                  <a:pt x="21514" y="8442"/>
                </a:lnTo>
                <a:lnTo>
                  <a:pt x="21265" y="6587"/>
                </a:lnTo>
                <a:lnTo>
                  <a:pt x="20869" y="4879"/>
                </a:lnTo>
                <a:lnTo>
                  <a:pt x="20340" y="3349"/>
                </a:lnTo>
                <a:lnTo>
                  <a:pt x="19694" y="2027"/>
                </a:lnTo>
                <a:lnTo>
                  <a:pt x="18947" y="945"/>
                </a:lnTo>
                <a:lnTo>
                  <a:pt x="18112" y="134"/>
                </a:lnTo>
                <a:lnTo>
                  <a:pt x="1787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5" name="AutoShape 14"/>
          <p:cNvSpPr>
            <a:spLocks/>
          </p:cNvSpPr>
          <p:nvPr/>
        </p:nvSpPr>
        <p:spPr bwMode="auto">
          <a:xfrm>
            <a:off x="1519238" y="6546850"/>
            <a:ext cx="790575" cy="3095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782" y="0"/>
                </a:moveTo>
                <a:lnTo>
                  <a:pt x="6817" y="0"/>
                </a:lnTo>
                <a:lnTo>
                  <a:pt x="5592" y="283"/>
                </a:lnTo>
                <a:lnTo>
                  <a:pt x="4439" y="1100"/>
                </a:lnTo>
                <a:lnTo>
                  <a:pt x="3377" y="2401"/>
                </a:lnTo>
                <a:lnTo>
                  <a:pt x="2425" y="4137"/>
                </a:lnTo>
                <a:lnTo>
                  <a:pt x="1603" y="6257"/>
                </a:lnTo>
                <a:lnTo>
                  <a:pt x="931" y="8712"/>
                </a:lnTo>
                <a:lnTo>
                  <a:pt x="426" y="11452"/>
                </a:lnTo>
                <a:lnTo>
                  <a:pt x="110" y="14428"/>
                </a:lnTo>
                <a:lnTo>
                  <a:pt x="0" y="17590"/>
                </a:lnTo>
                <a:lnTo>
                  <a:pt x="0" y="17946"/>
                </a:lnTo>
                <a:lnTo>
                  <a:pt x="110" y="21108"/>
                </a:lnTo>
                <a:lnTo>
                  <a:pt x="162" y="21600"/>
                </a:lnTo>
                <a:lnTo>
                  <a:pt x="21438" y="21600"/>
                </a:lnTo>
                <a:lnTo>
                  <a:pt x="21490" y="21108"/>
                </a:lnTo>
                <a:lnTo>
                  <a:pt x="21600" y="17946"/>
                </a:lnTo>
                <a:lnTo>
                  <a:pt x="21600" y="17590"/>
                </a:lnTo>
                <a:lnTo>
                  <a:pt x="21490" y="14428"/>
                </a:lnTo>
                <a:lnTo>
                  <a:pt x="21173" y="11452"/>
                </a:lnTo>
                <a:lnTo>
                  <a:pt x="20669" y="8712"/>
                </a:lnTo>
                <a:lnTo>
                  <a:pt x="19997" y="6257"/>
                </a:lnTo>
                <a:lnTo>
                  <a:pt x="19175" y="4137"/>
                </a:lnTo>
                <a:lnTo>
                  <a:pt x="18223" y="2401"/>
                </a:lnTo>
                <a:lnTo>
                  <a:pt x="17161" y="1100"/>
                </a:lnTo>
                <a:lnTo>
                  <a:pt x="16008" y="283"/>
                </a:lnTo>
                <a:lnTo>
                  <a:pt x="14782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6" name="AutoShape 15"/>
          <p:cNvSpPr>
            <a:spLocks/>
          </p:cNvSpPr>
          <p:nvPr/>
        </p:nvSpPr>
        <p:spPr bwMode="auto">
          <a:xfrm>
            <a:off x="0" y="642621"/>
            <a:ext cx="1536700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93" y="0"/>
                </a:moveTo>
                <a:lnTo>
                  <a:pt x="0" y="0"/>
                </a:lnTo>
                <a:lnTo>
                  <a:pt x="0" y="21600"/>
                </a:lnTo>
                <a:lnTo>
                  <a:pt x="18093" y="21600"/>
                </a:lnTo>
                <a:lnTo>
                  <a:pt x="18724" y="21428"/>
                </a:lnTo>
                <a:lnTo>
                  <a:pt x="19317" y="20931"/>
                </a:lnTo>
                <a:lnTo>
                  <a:pt x="19863" y="20140"/>
                </a:lnTo>
                <a:lnTo>
                  <a:pt x="20353" y="19085"/>
                </a:lnTo>
                <a:lnTo>
                  <a:pt x="20775" y="17797"/>
                </a:lnTo>
                <a:lnTo>
                  <a:pt x="21121" y="16304"/>
                </a:lnTo>
                <a:lnTo>
                  <a:pt x="21381" y="14639"/>
                </a:lnTo>
                <a:lnTo>
                  <a:pt x="21544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44" y="8770"/>
                </a:lnTo>
                <a:lnTo>
                  <a:pt x="21381" y="6961"/>
                </a:lnTo>
                <a:lnTo>
                  <a:pt x="21121" y="5295"/>
                </a:lnTo>
                <a:lnTo>
                  <a:pt x="20775" y="3803"/>
                </a:lnTo>
                <a:lnTo>
                  <a:pt x="20353" y="2514"/>
                </a:lnTo>
                <a:lnTo>
                  <a:pt x="19863" y="1460"/>
                </a:lnTo>
                <a:lnTo>
                  <a:pt x="19317" y="669"/>
                </a:lnTo>
                <a:lnTo>
                  <a:pt x="18724" y="172"/>
                </a:lnTo>
                <a:lnTo>
                  <a:pt x="1809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7" name="AutoShape 16"/>
          <p:cNvSpPr>
            <a:spLocks/>
          </p:cNvSpPr>
          <p:nvPr/>
        </p:nvSpPr>
        <p:spPr bwMode="auto">
          <a:xfrm>
            <a:off x="0" y="1297941"/>
            <a:ext cx="3067050" cy="5095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842" y="0"/>
                </a:moveTo>
                <a:lnTo>
                  <a:pt x="0" y="0"/>
                </a:lnTo>
                <a:lnTo>
                  <a:pt x="0" y="21600"/>
                </a:lnTo>
                <a:lnTo>
                  <a:pt x="19842" y="21600"/>
                </a:lnTo>
                <a:lnTo>
                  <a:pt x="20158" y="21428"/>
                </a:lnTo>
                <a:lnTo>
                  <a:pt x="20456" y="20931"/>
                </a:lnTo>
                <a:lnTo>
                  <a:pt x="20729" y="20140"/>
                </a:lnTo>
                <a:lnTo>
                  <a:pt x="20975" y="19085"/>
                </a:lnTo>
                <a:lnTo>
                  <a:pt x="21187" y="17797"/>
                </a:lnTo>
                <a:lnTo>
                  <a:pt x="21360" y="16304"/>
                </a:lnTo>
                <a:lnTo>
                  <a:pt x="21490" y="14639"/>
                </a:lnTo>
                <a:lnTo>
                  <a:pt x="21572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72" y="8770"/>
                </a:lnTo>
                <a:lnTo>
                  <a:pt x="21490" y="6961"/>
                </a:lnTo>
                <a:lnTo>
                  <a:pt x="21360" y="5295"/>
                </a:lnTo>
                <a:lnTo>
                  <a:pt x="21187" y="3803"/>
                </a:lnTo>
                <a:lnTo>
                  <a:pt x="20975" y="2514"/>
                </a:lnTo>
                <a:lnTo>
                  <a:pt x="20729" y="1460"/>
                </a:lnTo>
                <a:lnTo>
                  <a:pt x="20456" y="669"/>
                </a:lnTo>
                <a:lnTo>
                  <a:pt x="20158" y="172"/>
                </a:lnTo>
                <a:lnTo>
                  <a:pt x="19842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8" name="AutoShape 17"/>
          <p:cNvSpPr>
            <a:spLocks/>
          </p:cNvSpPr>
          <p:nvPr/>
        </p:nvSpPr>
        <p:spPr bwMode="auto">
          <a:xfrm>
            <a:off x="0" y="1953262"/>
            <a:ext cx="3432175" cy="5095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30" y="0"/>
                </a:moveTo>
                <a:lnTo>
                  <a:pt x="0" y="0"/>
                </a:lnTo>
                <a:lnTo>
                  <a:pt x="0" y="21600"/>
                </a:lnTo>
                <a:lnTo>
                  <a:pt x="20030" y="21600"/>
                </a:lnTo>
                <a:lnTo>
                  <a:pt x="20312" y="21428"/>
                </a:lnTo>
                <a:lnTo>
                  <a:pt x="20578" y="20931"/>
                </a:lnTo>
                <a:lnTo>
                  <a:pt x="20822" y="20140"/>
                </a:lnTo>
                <a:lnTo>
                  <a:pt x="21041" y="19085"/>
                </a:lnTo>
                <a:lnTo>
                  <a:pt x="21231" y="17797"/>
                </a:lnTo>
                <a:lnTo>
                  <a:pt x="21386" y="16304"/>
                </a:lnTo>
                <a:lnTo>
                  <a:pt x="21502" y="14639"/>
                </a:lnTo>
                <a:lnTo>
                  <a:pt x="21575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75" y="8770"/>
                </a:lnTo>
                <a:lnTo>
                  <a:pt x="21502" y="6961"/>
                </a:lnTo>
                <a:lnTo>
                  <a:pt x="21386" y="5295"/>
                </a:lnTo>
                <a:lnTo>
                  <a:pt x="21231" y="3803"/>
                </a:lnTo>
                <a:lnTo>
                  <a:pt x="21041" y="2514"/>
                </a:lnTo>
                <a:lnTo>
                  <a:pt x="20822" y="1460"/>
                </a:lnTo>
                <a:lnTo>
                  <a:pt x="20578" y="669"/>
                </a:lnTo>
                <a:lnTo>
                  <a:pt x="20312" y="172"/>
                </a:lnTo>
                <a:lnTo>
                  <a:pt x="20030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89" name="AutoShape 18"/>
          <p:cNvSpPr>
            <a:spLocks/>
          </p:cNvSpPr>
          <p:nvPr/>
        </p:nvSpPr>
        <p:spPr bwMode="auto">
          <a:xfrm>
            <a:off x="0" y="2608582"/>
            <a:ext cx="4619625" cy="511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598" y="0"/>
                </a:moveTo>
                <a:lnTo>
                  <a:pt x="0" y="0"/>
                </a:lnTo>
                <a:lnTo>
                  <a:pt x="0" y="21600"/>
                </a:lnTo>
                <a:lnTo>
                  <a:pt x="20433" y="21600"/>
                </a:lnTo>
                <a:lnTo>
                  <a:pt x="20643" y="21428"/>
                </a:lnTo>
                <a:lnTo>
                  <a:pt x="20840" y="20931"/>
                </a:lnTo>
                <a:lnTo>
                  <a:pt x="21022" y="20140"/>
                </a:lnTo>
                <a:lnTo>
                  <a:pt x="21185" y="19085"/>
                </a:lnTo>
                <a:lnTo>
                  <a:pt x="21326" y="17797"/>
                </a:lnTo>
                <a:lnTo>
                  <a:pt x="21441" y="16304"/>
                </a:lnTo>
                <a:lnTo>
                  <a:pt x="21527" y="14639"/>
                </a:lnTo>
                <a:lnTo>
                  <a:pt x="21581" y="12830"/>
                </a:lnTo>
                <a:lnTo>
                  <a:pt x="21600" y="10908"/>
                </a:lnTo>
                <a:lnTo>
                  <a:pt x="21600" y="9184"/>
                </a:lnTo>
                <a:lnTo>
                  <a:pt x="21574" y="7078"/>
                </a:lnTo>
                <a:lnTo>
                  <a:pt x="21498" y="5145"/>
                </a:lnTo>
                <a:lnTo>
                  <a:pt x="21380" y="3440"/>
                </a:lnTo>
                <a:lnTo>
                  <a:pt x="21225" y="2018"/>
                </a:lnTo>
                <a:lnTo>
                  <a:pt x="21039" y="933"/>
                </a:lnTo>
                <a:lnTo>
                  <a:pt x="20828" y="243"/>
                </a:lnTo>
                <a:lnTo>
                  <a:pt x="20598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3090" name="Rectangle 19"/>
          <p:cNvSpPr>
            <a:spLocks/>
          </p:cNvSpPr>
          <p:nvPr/>
        </p:nvSpPr>
        <p:spPr bwMode="auto">
          <a:xfrm>
            <a:off x="3595688" y="5997723"/>
            <a:ext cx="501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indent="3873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2400" b="1" dirty="0">
                <a:solidFill>
                  <a:schemeClr val="bg1"/>
                </a:solidFill>
              </a:rPr>
              <a:t>2019 Conference of Ministers</a:t>
            </a:r>
          </a:p>
        </p:txBody>
      </p:sp>
      <p:sp>
        <p:nvSpPr>
          <p:cNvPr id="3091" name="Marcador de Posição do Número do Diapositivo 20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fld id="{4CADC98F-A857-4054-BF48-E3D019D9A863}" type="slidenum">
              <a:rPr lang="en-US" altLang="en-US" smtClean="0">
                <a:solidFill>
                  <a:srgbClr val="888888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pPr/>
              <a:t>1</a:t>
            </a:fld>
            <a:endParaRPr lang="en-US" altLang="en-US">
              <a:solidFill>
                <a:srgbClr val="888888"/>
              </a:solidFill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40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0" y="6135688"/>
            <a:ext cx="7308850" cy="442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929" y="0"/>
                </a:moveTo>
                <a:lnTo>
                  <a:pt x="0" y="0"/>
                </a:lnTo>
                <a:lnTo>
                  <a:pt x="0" y="21600"/>
                </a:lnTo>
                <a:lnTo>
                  <a:pt x="20929" y="21600"/>
                </a:lnTo>
                <a:lnTo>
                  <a:pt x="21107" y="21274"/>
                </a:lnTo>
                <a:lnTo>
                  <a:pt x="21268" y="20353"/>
                </a:lnTo>
                <a:lnTo>
                  <a:pt x="21404" y="18924"/>
                </a:lnTo>
                <a:lnTo>
                  <a:pt x="21508" y="17076"/>
                </a:lnTo>
                <a:lnTo>
                  <a:pt x="21576" y="14893"/>
                </a:lnTo>
                <a:lnTo>
                  <a:pt x="21600" y="12465"/>
                </a:lnTo>
                <a:lnTo>
                  <a:pt x="21600" y="9135"/>
                </a:lnTo>
                <a:lnTo>
                  <a:pt x="21576" y="6707"/>
                </a:lnTo>
                <a:lnTo>
                  <a:pt x="21508" y="4524"/>
                </a:lnTo>
                <a:lnTo>
                  <a:pt x="21404" y="2676"/>
                </a:lnTo>
                <a:lnTo>
                  <a:pt x="21268" y="1247"/>
                </a:lnTo>
                <a:lnTo>
                  <a:pt x="21107" y="326"/>
                </a:lnTo>
                <a:lnTo>
                  <a:pt x="20929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471488" y="6221413"/>
            <a:ext cx="694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0" indent="0"/>
            <a:r>
              <a:rPr lang="en-US" sz="1600" b="1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Report of the 6</a:t>
            </a:r>
            <a:r>
              <a:rPr lang="en-US" sz="1600" b="1" baseline="3000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1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meeting of the Statistical Commission for Africa</a:t>
            </a:r>
            <a:endParaRPr lang="en-US" sz="1600" b="1" dirty="0">
              <a:solidFill>
                <a:srgbClr val="CFE2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290513"/>
            <a:ext cx="4475163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5" name="Rectangle 11"/>
          <p:cNvSpPr>
            <a:spLocks/>
          </p:cNvSpPr>
          <p:nvPr/>
        </p:nvSpPr>
        <p:spPr bwMode="auto">
          <a:xfrm>
            <a:off x="113145" y="365798"/>
            <a:ext cx="255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2. 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  <a:sym typeface="Lato" pitchFamily="34" charset="0"/>
              </a:rPr>
              <a:t>Introduction</a:t>
            </a:r>
          </a:p>
        </p:txBody>
      </p:sp>
      <p:sp>
        <p:nvSpPr>
          <p:cNvPr id="4106" name="Rectangle 12"/>
          <p:cNvSpPr>
            <a:spLocks/>
          </p:cNvSpPr>
          <p:nvPr/>
        </p:nvSpPr>
        <p:spPr bwMode="auto">
          <a:xfrm>
            <a:off x="4659313" y="414338"/>
            <a:ext cx="56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fld id="{CA7005DB-7BB1-4210-8FD2-F8CF7C036B5E}" type="slidenum">
              <a:rPr lang="en-US" altLang="en-US" sz="1600" b="1">
                <a:solidFill>
                  <a:srgbClr val="0A7CB8"/>
                </a:solidFill>
                <a:latin typeface="Lucida Sans" panose="020B0602030504020204" pitchFamily="34" charset="0"/>
                <a:sym typeface="Lucida Sans" panose="020B0602030504020204" pitchFamily="34" charset="0"/>
              </a:rPr>
              <a:pPr eaLnBrk="1"/>
              <a:t>2</a:t>
            </a:fld>
            <a:endParaRPr lang="en-US" altLang="en-US" sz="1600" b="1">
              <a:solidFill>
                <a:srgbClr val="0A7CB8"/>
              </a:solidFill>
              <a:latin typeface="Lucida Sans" panose="020B0602030504020204" pitchFamily="34" charset="0"/>
              <a:sym typeface="Lucida Sans" panose="020B0602030504020204" pitchFamily="34" charset="0"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8150" y="6618287"/>
            <a:ext cx="335626" cy="138113"/>
          </a:xfrm>
        </p:spPr>
        <p:txBody>
          <a:bodyPr/>
          <a:lstStyle/>
          <a:p>
            <a:fld id="{57A9BE0A-D03F-4B6F-9DFE-032BEB7DCFE2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9235" y="1275146"/>
            <a:ext cx="6075680" cy="833120"/>
            <a:chOff x="751840" y="965200"/>
            <a:chExt cx="6075680" cy="833120"/>
          </a:xfrm>
        </p:grpSpPr>
        <p:sp>
          <p:nvSpPr>
            <p:cNvPr id="22" name="Rectangle 21"/>
            <p:cNvSpPr/>
            <p:nvPr/>
          </p:nvSpPr>
          <p:spPr>
            <a:xfrm>
              <a:off x="751840" y="965200"/>
              <a:ext cx="6075680" cy="8331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7440" y="1046480"/>
              <a:ext cx="572008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The 6th meeting of the Statistical Commission for Africa - October 2018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4442" y="2290532"/>
            <a:ext cx="7634012" cy="1364809"/>
            <a:chOff x="751840" y="1879600"/>
            <a:chExt cx="6075680" cy="1644489"/>
          </a:xfrm>
        </p:grpSpPr>
        <p:sp>
          <p:nvSpPr>
            <p:cNvPr id="9" name="Rectangle 8"/>
            <p:cNvSpPr/>
            <p:nvPr/>
          </p:nvSpPr>
          <p:spPr>
            <a:xfrm>
              <a:off x="751840" y="1879600"/>
              <a:ext cx="6075680" cy="15951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6640" y="1929448"/>
              <a:ext cx="5567680" cy="159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Attendance:</a:t>
              </a:r>
            </a:p>
            <a:p>
              <a:endPara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48 Member States and 2 non-African States;</a:t>
              </a:r>
            </a:p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15 international, regional, sub regional, national  organizations &amp; institutions </a:t>
              </a:r>
            </a:p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4 training Institutions </a:t>
              </a:r>
              <a:r>
                <a:rPr lang="fr-F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9235" y="3791334"/>
            <a:ext cx="6075680" cy="853440"/>
            <a:chOff x="751840" y="3535680"/>
            <a:chExt cx="6075680" cy="853440"/>
          </a:xfrm>
        </p:grpSpPr>
        <p:sp>
          <p:nvSpPr>
            <p:cNvPr id="23" name="Rectangle 22"/>
            <p:cNvSpPr/>
            <p:nvPr/>
          </p:nvSpPr>
          <p:spPr>
            <a:xfrm>
              <a:off x="751840" y="3535680"/>
              <a:ext cx="6075680" cy="8534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07440" y="3556000"/>
              <a:ext cx="5516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latin typeface="Arial"/>
                  <a:cs typeface="Arial"/>
                </a:rPr>
                <a:t>Theme</a:t>
              </a:r>
              <a:r>
                <a:rPr lang="de-DE" sz="1600" dirty="0">
                  <a:latin typeface="Arial"/>
                  <a:cs typeface="Arial"/>
                </a:rPr>
                <a:t>: </a:t>
              </a:r>
              <a:r>
                <a:rPr lang="en-US" sz="1600" b="1" i="1" dirty="0">
                  <a:latin typeface="Arial"/>
                  <a:cs typeface="Arial"/>
                </a:rPr>
                <a:t>“</a:t>
              </a:r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Enhancing the capacity of national statistical systems to support policies for Africa’s economic diversification and industrialization’’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1839" y="4853404"/>
            <a:ext cx="7626616" cy="1151155"/>
            <a:chOff x="751840" y="4480560"/>
            <a:chExt cx="6075680" cy="1524000"/>
          </a:xfrm>
        </p:grpSpPr>
        <p:sp>
          <p:nvSpPr>
            <p:cNvPr id="25" name="Rectangle 24"/>
            <p:cNvSpPr/>
            <p:nvPr/>
          </p:nvSpPr>
          <p:spPr>
            <a:xfrm>
              <a:off x="751840" y="4480560"/>
              <a:ext cx="6075680" cy="1524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07439" y="4572000"/>
              <a:ext cx="5720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The theme was chosen to highlight the role of statistics in responding to the need for diversification &amp; industrialization in the context of the SDGs, Agenda 2063 &amp;  more specifically, the African Continental Free Trade Area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113145" y="2496620"/>
            <a:ext cx="751840" cy="7518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7800" y="3788142"/>
            <a:ext cx="751840" cy="7518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2400" y="4917440"/>
            <a:ext cx="751840" cy="7518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" y="1358194"/>
            <a:ext cx="751840" cy="75184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109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0" y="6135688"/>
            <a:ext cx="7308850" cy="442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929" y="0"/>
                </a:moveTo>
                <a:lnTo>
                  <a:pt x="0" y="0"/>
                </a:lnTo>
                <a:lnTo>
                  <a:pt x="0" y="21600"/>
                </a:lnTo>
                <a:lnTo>
                  <a:pt x="20929" y="21600"/>
                </a:lnTo>
                <a:lnTo>
                  <a:pt x="21107" y="21274"/>
                </a:lnTo>
                <a:lnTo>
                  <a:pt x="21268" y="20353"/>
                </a:lnTo>
                <a:lnTo>
                  <a:pt x="21404" y="18924"/>
                </a:lnTo>
                <a:lnTo>
                  <a:pt x="21508" y="17076"/>
                </a:lnTo>
                <a:lnTo>
                  <a:pt x="21576" y="14893"/>
                </a:lnTo>
                <a:lnTo>
                  <a:pt x="21600" y="12465"/>
                </a:lnTo>
                <a:lnTo>
                  <a:pt x="21600" y="9135"/>
                </a:lnTo>
                <a:lnTo>
                  <a:pt x="21576" y="6707"/>
                </a:lnTo>
                <a:lnTo>
                  <a:pt x="21508" y="4524"/>
                </a:lnTo>
                <a:lnTo>
                  <a:pt x="21404" y="2676"/>
                </a:lnTo>
                <a:lnTo>
                  <a:pt x="21268" y="1247"/>
                </a:lnTo>
                <a:lnTo>
                  <a:pt x="21107" y="326"/>
                </a:lnTo>
                <a:lnTo>
                  <a:pt x="20929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471488" y="6221413"/>
            <a:ext cx="694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0" indent="0"/>
            <a:r>
              <a:rPr lang="en-US" sz="1600" b="1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Report of the 6</a:t>
            </a:r>
            <a:r>
              <a:rPr lang="en-US" sz="1600" b="1" baseline="3000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1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meeting of the Statistical Commission for Africa</a:t>
            </a:r>
            <a:endParaRPr lang="en-US" sz="1600" b="1" dirty="0">
              <a:solidFill>
                <a:srgbClr val="CFE2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-1" y="290513"/>
            <a:ext cx="555977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5" name="Rectangle 11"/>
          <p:cNvSpPr>
            <a:spLocks/>
          </p:cNvSpPr>
          <p:nvPr/>
        </p:nvSpPr>
        <p:spPr bwMode="auto">
          <a:xfrm>
            <a:off x="113144" y="365798"/>
            <a:ext cx="62958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3. Pre-</a:t>
            </a:r>
            <a:r>
              <a:rPr lang="en-US" altLang="en-US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Statcom</a:t>
            </a: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Meetings &amp; Statutory Reports</a:t>
            </a:r>
          </a:p>
        </p:txBody>
      </p:sp>
      <p:sp>
        <p:nvSpPr>
          <p:cNvPr id="4106" name="Rectangle 12"/>
          <p:cNvSpPr>
            <a:spLocks/>
          </p:cNvSpPr>
          <p:nvPr/>
        </p:nvSpPr>
        <p:spPr bwMode="auto">
          <a:xfrm>
            <a:off x="4575633" y="22226"/>
            <a:ext cx="56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fld id="{CA7005DB-7BB1-4210-8FD2-F8CF7C036B5E}" type="slidenum">
              <a:rPr lang="en-US" altLang="en-US" sz="1600" b="1">
                <a:solidFill>
                  <a:srgbClr val="0A7CB8"/>
                </a:solidFill>
                <a:latin typeface="Lucida Sans" panose="020B0602030504020204" pitchFamily="34" charset="0"/>
                <a:sym typeface="Lucida Sans" panose="020B0602030504020204" pitchFamily="34" charset="0"/>
              </a:rPr>
              <a:pPr eaLnBrk="1"/>
              <a:t>3</a:t>
            </a:fld>
            <a:endParaRPr lang="en-US" altLang="en-US" sz="1600" b="1" dirty="0">
              <a:solidFill>
                <a:srgbClr val="0A7CB8"/>
              </a:solidFill>
              <a:latin typeface="Lucida Sans" panose="020B0602030504020204" pitchFamily="34" charset="0"/>
              <a:sym typeface="Lucida Sans" panose="020B0602030504020204" pitchFamily="34" charset="0"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8150" y="6618287"/>
            <a:ext cx="335626" cy="138113"/>
          </a:xfrm>
        </p:spPr>
        <p:txBody>
          <a:bodyPr/>
          <a:lstStyle/>
          <a:p>
            <a:fld id="{57A9BE0A-D03F-4B6F-9DFE-032BEB7DCFE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-1559560" y="1950720"/>
            <a:ext cx="3764280" cy="3434080"/>
            <a:chOff x="-1559560" y="1950720"/>
            <a:chExt cx="3764280" cy="343408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066800" y="2062481"/>
              <a:ext cx="1137920" cy="548639"/>
            </a:xfrm>
            <a:prstGeom prst="line">
              <a:avLst/>
            </a:prstGeom>
            <a:ln w="5715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78560" y="4632960"/>
              <a:ext cx="1026160" cy="406400"/>
            </a:xfrm>
            <a:prstGeom prst="line">
              <a:avLst/>
            </a:prstGeom>
            <a:ln w="5715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127760" y="3556000"/>
              <a:ext cx="1076960" cy="30480"/>
            </a:xfrm>
            <a:prstGeom prst="line">
              <a:avLst/>
            </a:prstGeom>
            <a:ln w="57150" cmpd="sng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-1559560" y="1950720"/>
              <a:ext cx="3296920" cy="3434080"/>
            </a:xfrm>
            <a:prstGeom prst="ellipse">
              <a:avLst/>
            </a:prstGeom>
            <a:ln w="57150" cmpd="sng">
              <a:solidFill>
                <a:srgbClr val="203864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67280" y="178816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Africa Symposium on Statistical Development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7280" y="312928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Forum on African Statistical Development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7280" y="4704080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Global Geospatial Information Management for Africa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943600" y="1202174"/>
            <a:ext cx="2885440" cy="1015663"/>
            <a:chOff x="5620050" y="1283454"/>
            <a:chExt cx="3442670" cy="1015663"/>
          </a:xfrm>
        </p:grpSpPr>
        <p:sp>
          <p:nvSpPr>
            <p:cNvPr id="18" name="Rectangle 17"/>
            <p:cNvSpPr/>
            <p:nvPr/>
          </p:nvSpPr>
          <p:spPr>
            <a:xfrm>
              <a:off x="5620050" y="1283454"/>
              <a:ext cx="5165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latin typeface="Arial Narrow"/>
                  <a:cs typeface="Arial Narrow"/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46800" y="1432560"/>
              <a:ext cx="29159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Statutory document on the 2008 System of National Accounts</a:t>
              </a:r>
            </a:p>
            <a:p>
              <a:r>
                <a:rPr lang="en-US" sz="1000" dirty="0">
                  <a:latin typeface="Arial Narrow"/>
                  <a:cs typeface="Arial Narrow"/>
                </a:rPr>
                <a:t>Report on the progress related to the implementation of the 2008System of National Accounts in Africa.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9794" y="2147054"/>
            <a:ext cx="2690845" cy="1071806"/>
            <a:chOff x="5461243" y="2157214"/>
            <a:chExt cx="3517097" cy="1071806"/>
          </a:xfrm>
        </p:grpSpPr>
        <p:sp>
          <p:nvSpPr>
            <p:cNvPr id="35" name="Rectangle 34"/>
            <p:cNvSpPr/>
            <p:nvPr/>
          </p:nvSpPr>
          <p:spPr>
            <a:xfrm>
              <a:off x="5461243" y="2157214"/>
              <a:ext cx="5165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800000"/>
                  </a:solidFill>
                  <a:latin typeface="Arial Narrow"/>
                  <a:cs typeface="Arial Narrow"/>
                </a:rPr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31223" y="2244135"/>
              <a:ext cx="294711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 Narrow"/>
                </a:rPr>
                <a:t>Report on civil registration &amp; vital statistics</a:t>
              </a:r>
            </a:p>
            <a:p>
              <a:r>
                <a:rPr lang="en-US" sz="900" dirty="0">
                  <a:latin typeface="Arial Narrow"/>
                  <a:cs typeface="Arial Narrow"/>
                </a:rPr>
                <a:t>Report on the progress in the implementation of the Africa Programme on Accelerated Improvement of Civil Registration and Vital Statistics Systems and the challenges.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30770" y="3046660"/>
            <a:ext cx="2456746" cy="1030308"/>
            <a:chOff x="5542570" y="3320980"/>
            <a:chExt cx="3506437" cy="1030308"/>
          </a:xfrm>
        </p:grpSpPr>
        <p:sp>
          <p:nvSpPr>
            <p:cNvPr id="37" name="Rectangle 36"/>
            <p:cNvSpPr/>
            <p:nvPr/>
          </p:nvSpPr>
          <p:spPr>
            <a:xfrm>
              <a:off x="5542570" y="3320980"/>
              <a:ext cx="5165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4">
                      <a:lumMod val="50000"/>
                    </a:schemeClr>
                  </a:solidFill>
                  <a:latin typeface="Arial Narrow"/>
                  <a:cs typeface="Arial Narrow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46934" y="3535680"/>
              <a:ext cx="3002073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 Narrow"/>
                </a:rPr>
                <a:t>Report on population &amp;  housing censuses</a:t>
              </a:r>
            </a:p>
            <a:p>
              <a:r>
                <a:rPr lang="en-US" sz="900" dirty="0">
                  <a:latin typeface="Arial Narrow"/>
                  <a:cs typeface="Arial Narrow"/>
                </a:rPr>
                <a:t>Report included highlights of the activities carried out to prepare for the 2020 census-taking in Africa.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91730" y="4046974"/>
            <a:ext cx="2416510" cy="1051520"/>
            <a:chOff x="5650530" y="4433054"/>
            <a:chExt cx="3239470" cy="1051520"/>
          </a:xfrm>
        </p:grpSpPr>
        <p:sp>
          <p:nvSpPr>
            <p:cNvPr id="39" name="Rectangle 38"/>
            <p:cNvSpPr/>
            <p:nvPr/>
          </p:nvSpPr>
          <p:spPr>
            <a:xfrm>
              <a:off x="5650530" y="4433054"/>
              <a:ext cx="5165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3">
                      <a:lumMod val="75000"/>
                    </a:schemeClr>
                  </a:solidFill>
                  <a:latin typeface="Arial Narrow"/>
                  <a:cs typeface="Arial Narrow"/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78880" y="4622800"/>
              <a:ext cx="26111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 Narrow"/>
                </a:rPr>
                <a:t>Report on indicators of the Sustainable Development Goals</a:t>
              </a:r>
            </a:p>
            <a:p>
              <a:r>
                <a:rPr lang="en-US" sz="1000" dirty="0">
                  <a:latin typeface="Arial Narrow"/>
                  <a:cs typeface="Arial Narrow"/>
                </a:rPr>
                <a:t>Report on the integrated regional indicator framework and the handbook on that framework.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85810" y="5002014"/>
            <a:ext cx="2619710" cy="1015663"/>
            <a:chOff x="5650530" y="5347454"/>
            <a:chExt cx="3239470" cy="1015663"/>
          </a:xfrm>
        </p:grpSpPr>
        <p:sp>
          <p:nvSpPr>
            <p:cNvPr id="41" name="Rectangle 40"/>
            <p:cNvSpPr/>
            <p:nvPr/>
          </p:nvSpPr>
          <p:spPr>
            <a:xfrm>
              <a:off x="5650530" y="5347454"/>
              <a:ext cx="5165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FF0B7A"/>
                  </a:solidFill>
                  <a:latin typeface="Arial Narrow"/>
                  <a:cs typeface="Arial Narrow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26481" y="5486400"/>
              <a:ext cx="276351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Report on statistical capacity development in Africa</a:t>
              </a:r>
            </a:p>
            <a:p>
              <a:r>
                <a:rPr lang="en-US" sz="1000" dirty="0">
                  <a:latin typeface="Arial Narrow"/>
                  <a:cs typeface="Arial Narrow"/>
                </a:rPr>
                <a:t>Report on the ongoing capacity development in the area of statistics at the national, sub regional and continental levels.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85516" y="2194560"/>
            <a:ext cx="3209764" cy="3119120"/>
            <a:chOff x="7468396" y="1960880"/>
            <a:chExt cx="3209764" cy="3495040"/>
          </a:xfrm>
        </p:grpSpPr>
        <p:sp>
          <p:nvSpPr>
            <p:cNvPr id="49" name="Oval 48"/>
            <p:cNvSpPr/>
            <p:nvPr/>
          </p:nvSpPr>
          <p:spPr>
            <a:xfrm>
              <a:off x="7599184" y="2052320"/>
              <a:ext cx="3078976" cy="3403600"/>
            </a:xfrm>
            <a:prstGeom prst="ellips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352316" y="5171440"/>
              <a:ext cx="263363" cy="274320"/>
            </a:xfrm>
            <a:prstGeom prst="ellipse">
              <a:avLst/>
            </a:prstGeom>
            <a:solidFill>
              <a:srgbClr val="FF0B7A"/>
            </a:solidFill>
            <a:ln w="57150" cmpd="sng"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B7A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580156" y="4226560"/>
              <a:ext cx="263363" cy="27432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B7A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468396" y="3484880"/>
              <a:ext cx="263363" cy="27432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B7A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895116" y="2438400"/>
              <a:ext cx="263363" cy="274320"/>
            </a:xfrm>
            <a:prstGeom prst="ellipse">
              <a:avLst/>
            </a:prstGeom>
            <a:solidFill>
              <a:srgbClr val="8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B7A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636796" y="1960880"/>
              <a:ext cx="263363" cy="274320"/>
            </a:xfrm>
            <a:prstGeom prst="ellipse">
              <a:avLst/>
            </a:prstGeom>
            <a:solidFill>
              <a:schemeClr val="tx2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B7A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0" y="2903240"/>
            <a:ext cx="1971040" cy="1831320"/>
            <a:chOff x="7620000" y="2903240"/>
            <a:chExt cx="1971040" cy="1831320"/>
          </a:xfrm>
        </p:grpSpPr>
        <p:sp>
          <p:nvSpPr>
            <p:cNvPr id="48" name="Oval 47"/>
            <p:cNvSpPr/>
            <p:nvPr/>
          </p:nvSpPr>
          <p:spPr>
            <a:xfrm>
              <a:off x="7620000" y="2903240"/>
              <a:ext cx="1971040" cy="183132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21600" y="3342640"/>
              <a:ext cx="145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Statutory</a:t>
              </a:r>
              <a:r>
                <a:rPr lang="it-I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 </a:t>
              </a:r>
            </a:p>
            <a:p>
              <a:r>
                <a:rPr lang="it-IT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Reports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0" y="3027680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Key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Pre-StatCom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Narrow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30364163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0" y="6135688"/>
            <a:ext cx="7308850" cy="442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929" y="0"/>
                </a:moveTo>
                <a:lnTo>
                  <a:pt x="0" y="0"/>
                </a:lnTo>
                <a:lnTo>
                  <a:pt x="0" y="21600"/>
                </a:lnTo>
                <a:lnTo>
                  <a:pt x="20929" y="21600"/>
                </a:lnTo>
                <a:lnTo>
                  <a:pt x="21107" y="21274"/>
                </a:lnTo>
                <a:lnTo>
                  <a:pt x="21268" y="20353"/>
                </a:lnTo>
                <a:lnTo>
                  <a:pt x="21404" y="18924"/>
                </a:lnTo>
                <a:lnTo>
                  <a:pt x="21508" y="17076"/>
                </a:lnTo>
                <a:lnTo>
                  <a:pt x="21576" y="14893"/>
                </a:lnTo>
                <a:lnTo>
                  <a:pt x="21600" y="12465"/>
                </a:lnTo>
                <a:lnTo>
                  <a:pt x="21600" y="9135"/>
                </a:lnTo>
                <a:lnTo>
                  <a:pt x="21576" y="6707"/>
                </a:lnTo>
                <a:lnTo>
                  <a:pt x="21508" y="4524"/>
                </a:lnTo>
                <a:lnTo>
                  <a:pt x="21404" y="2676"/>
                </a:lnTo>
                <a:lnTo>
                  <a:pt x="21268" y="1247"/>
                </a:lnTo>
                <a:lnTo>
                  <a:pt x="21107" y="326"/>
                </a:lnTo>
                <a:lnTo>
                  <a:pt x="20929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471488" y="6221413"/>
            <a:ext cx="694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Report of the 6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</a:rPr>
              <a:t> meeting of the Statistical Commission for Africa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FE2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sym typeface="Calibri" panose="020F0502020204030204" pitchFamily="34" charset="0"/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290513"/>
            <a:ext cx="4475163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5" name="Rectangle 11"/>
          <p:cNvSpPr>
            <a:spLocks/>
          </p:cNvSpPr>
          <p:nvPr/>
        </p:nvSpPr>
        <p:spPr bwMode="auto">
          <a:xfrm>
            <a:off x="113145" y="365798"/>
            <a:ext cx="3109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4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Arial" panose="020B0604020202020204" pitchFamily="34" charset="0"/>
                <a:sym typeface="Lato" pitchFamily="34" charset="0"/>
              </a:rPr>
              <a:t>. Key Messages</a:t>
            </a:r>
          </a:p>
        </p:txBody>
      </p:sp>
      <p:sp>
        <p:nvSpPr>
          <p:cNvPr id="4106" name="Rectangle 12"/>
          <p:cNvSpPr>
            <a:spLocks/>
          </p:cNvSpPr>
          <p:nvPr/>
        </p:nvSpPr>
        <p:spPr bwMode="auto">
          <a:xfrm>
            <a:off x="4659313" y="414338"/>
            <a:ext cx="56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005DB-7BB1-4210-8FD2-F8CF7C036B5E}" type="slidenum"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A7CB8"/>
                </a:solidFill>
                <a:effectLst/>
                <a:uLnTx/>
                <a:uFillTx/>
                <a:latin typeface="Lucida Sans" panose="020B0602030504020204" pitchFamily="34" charset="0"/>
                <a:cs typeface="Calibri" panose="020F0502020204030204" pitchFamily="34" charset="0"/>
                <a:sym typeface="Lucida Sans" panose="020B0602030504020204" pitchFamily="34" charset="0"/>
              </a:rPr>
              <a:pPr marL="0" marR="0" lvl="0" indent="127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1" i="0" u="none" strike="noStrike" kern="0" cap="none" spc="0" normalizeH="0" baseline="0" noProof="0">
              <a:ln>
                <a:noFill/>
              </a:ln>
              <a:solidFill>
                <a:srgbClr val="0A7CB8"/>
              </a:solidFill>
              <a:effectLst/>
              <a:uLnTx/>
              <a:uFillTx/>
              <a:latin typeface="Lucida Sans" panose="020B0602030504020204" pitchFamily="34" charset="0"/>
              <a:cs typeface="Calibri" panose="020F0502020204030204" pitchFamily="34" charset="0"/>
              <a:sym typeface="Lucida Sans" panose="020B0602030504020204" pitchFamily="34" charset="0"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8150" y="6618287"/>
            <a:ext cx="335626" cy="13811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" y="2245360"/>
            <a:ext cx="1625600" cy="3230880"/>
          </a:xfrm>
          <a:prstGeom prst="roundRect">
            <a:avLst>
              <a:gd name="adj" fmla="val 7292"/>
            </a:avLst>
          </a:prstGeom>
          <a:solidFill>
            <a:srgbClr val="B2AE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1490" y="1557774"/>
            <a:ext cx="41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71040" y="2245360"/>
            <a:ext cx="1625600" cy="3230880"/>
          </a:xfrm>
          <a:prstGeom prst="roundRect">
            <a:avLst>
              <a:gd name="adj" fmla="val 729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89170" y="1557774"/>
            <a:ext cx="41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69360" y="2245360"/>
            <a:ext cx="1625600" cy="3230880"/>
          </a:xfrm>
          <a:prstGeom prst="roundRect">
            <a:avLst>
              <a:gd name="adj" fmla="val 7292"/>
            </a:avLst>
          </a:prstGeom>
          <a:solidFill>
            <a:srgbClr val="B1A3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58610" y="1557774"/>
            <a:ext cx="41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27040" y="2275840"/>
            <a:ext cx="1625600" cy="3230880"/>
          </a:xfrm>
          <a:prstGeom prst="roundRect">
            <a:avLst>
              <a:gd name="adj" fmla="val 7292"/>
            </a:avLst>
          </a:prstGeom>
          <a:solidFill>
            <a:srgbClr val="D4C2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6290" y="1557774"/>
            <a:ext cx="41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35520" y="2245360"/>
            <a:ext cx="1625600" cy="3230880"/>
          </a:xfrm>
          <a:prstGeom prst="roundRect">
            <a:avLst>
              <a:gd name="adj" fmla="val 729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23170" y="1557774"/>
            <a:ext cx="41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680" y="2631440"/>
            <a:ext cx="15544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Allocate 0.15% of national budget as per the decision of the AU Heads of State and Government to support the production, dissemination &amp; use of statistics for the implementation of national development plans, the 2030 Agenda for Sustainable Development </a:t>
            </a:r>
            <a:r>
              <a:rPr lang="is-I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and Agenda 2063;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2160" y="2631440"/>
            <a:ext cx="15036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Conduct their PHCs during the Round 2015-2024 in order to support the implementation of the </a:t>
            </a:r>
            <a:r>
              <a:rPr lang="nb-NO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2030 Agenda for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Sustainable Development </a:t>
            </a:r>
            <a:r>
              <a:rPr lang="is-I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and Agenda 2063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0160" y="2631440"/>
            <a:ext cx="1503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Strengthen civil registration and vital statistics systems to support inter-censual population estimates and 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projections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 &amp; inform the SDGs &amp; A2063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77840" y="2631440"/>
            <a:ext cx="150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Mainstream geospatial </a:t>
            </a: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information technologies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as a basic framework for supporting statistical production and the dissemination of statistical </a:t>
            </a:r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data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25360" y="2514977"/>
            <a:ext cx="157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Review national legislation on statistics in line  with the Fundamental Principles of Official Statistics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Narrow"/>
            </a:endParaRP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 and the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Narrow"/>
            </a:endParaRPr>
          </a:p>
          <a:p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African Charter on Statistics and to ensure the effective coordination of all actors involved in national statistical systems.</a:t>
            </a:r>
          </a:p>
        </p:txBody>
      </p:sp>
    </p:spTree>
    <p:extLst>
      <p:ext uri="{BB962C8B-B14F-4D97-AF65-F5344CB8AC3E}">
        <p14:creationId xmlns:p14="http://schemas.microsoft.com/office/powerpoint/2010/main" val="1624271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0" y="6135688"/>
            <a:ext cx="7308850" cy="442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929" y="0"/>
                </a:moveTo>
                <a:lnTo>
                  <a:pt x="0" y="0"/>
                </a:lnTo>
                <a:lnTo>
                  <a:pt x="0" y="21600"/>
                </a:lnTo>
                <a:lnTo>
                  <a:pt x="20929" y="21600"/>
                </a:lnTo>
                <a:lnTo>
                  <a:pt x="21107" y="21274"/>
                </a:lnTo>
                <a:lnTo>
                  <a:pt x="21268" y="20353"/>
                </a:lnTo>
                <a:lnTo>
                  <a:pt x="21404" y="18924"/>
                </a:lnTo>
                <a:lnTo>
                  <a:pt x="21508" y="17076"/>
                </a:lnTo>
                <a:lnTo>
                  <a:pt x="21576" y="14893"/>
                </a:lnTo>
                <a:lnTo>
                  <a:pt x="21600" y="12465"/>
                </a:lnTo>
                <a:lnTo>
                  <a:pt x="21600" y="9135"/>
                </a:lnTo>
                <a:lnTo>
                  <a:pt x="21576" y="6707"/>
                </a:lnTo>
                <a:lnTo>
                  <a:pt x="21508" y="4524"/>
                </a:lnTo>
                <a:lnTo>
                  <a:pt x="21404" y="2676"/>
                </a:lnTo>
                <a:lnTo>
                  <a:pt x="21268" y="1247"/>
                </a:lnTo>
                <a:lnTo>
                  <a:pt x="21107" y="326"/>
                </a:lnTo>
                <a:lnTo>
                  <a:pt x="20929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0" indent="0" defTabSz="914400">
              <a:defRPr/>
            </a:pPr>
            <a:r>
              <a:rPr lang="en-US" sz="1600" b="1" kern="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Report of the 6</a:t>
            </a:r>
            <a:r>
              <a:rPr lang="en-US" sz="1600" b="1" kern="0" baseline="3000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1" kern="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meeting of the Statistical Commission for Africa</a:t>
            </a:r>
            <a:endParaRPr lang="en-US" sz="1600" b="1" kern="0" dirty="0">
              <a:solidFill>
                <a:srgbClr val="CFE2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290513"/>
            <a:ext cx="4475163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5" name="Rectangle 11"/>
          <p:cNvSpPr>
            <a:spLocks/>
          </p:cNvSpPr>
          <p:nvPr/>
        </p:nvSpPr>
        <p:spPr bwMode="auto">
          <a:xfrm>
            <a:off x="113143" y="365798"/>
            <a:ext cx="372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Lato" pitchFamily="34" charset="0"/>
              </a:rPr>
              <a:t>5. KEY RECOMMENDATIONS</a:t>
            </a:r>
          </a:p>
        </p:txBody>
      </p:sp>
      <p:sp>
        <p:nvSpPr>
          <p:cNvPr id="4106" name="Rectangle 12"/>
          <p:cNvSpPr>
            <a:spLocks/>
          </p:cNvSpPr>
          <p:nvPr/>
        </p:nvSpPr>
        <p:spPr bwMode="auto">
          <a:xfrm>
            <a:off x="4659313" y="414338"/>
            <a:ext cx="56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fld id="{CA7005DB-7BB1-4210-8FD2-F8CF7C036B5E}" type="slidenum">
              <a:rPr lang="en-US" altLang="en-US" sz="1600" b="1">
                <a:solidFill>
                  <a:srgbClr val="0A7CB8"/>
                </a:solidFill>
                <a:latin typeface="Lucida Sans" panose="020B0602030504020204" pitchFamily="34" charset="0"/>
                <a:sym typeface="Lucida Sans" panose="020B0602030504020204" pitchFamily="34" charset="0"/>
              </a:rPr>
              <a:pPr eaLnBrk="1"/>
              <a:t>5</a:t>
            </a:fld>
            <a:endParaRPr lang="en-US" altLang="en-US" sz="1600" b="1">
              <a:solidFill>
                <a:srgbClr val="0A7CB8"/>
              </a:solidFill>
              <a:latin typeface="Lucida Sans" panose="020B0602030504020204" pitchFamily="34" charset="0"/>
              <a:sym typeface="Lucida Sans" panose="020B0602030504020204" pitchFamily="34" charset="0"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8150" y="6618287"/>
            <a:ext cx="335626" cy="138113"/>
          </a:xfrm>
        </p:spPr>
        <p:txBody>
          <a:bodyPr/>
          <a:lstStyle/>
          <a:p>
            <a:fld id="{57A9BE0A-D03F-4B6F-9DFE-032BEB7DCFE2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1252220"/>
            <a:ext cx="9144000" cy="4488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9520" y="4724400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</a:p>
        </p:txBody>
      </p:sp>
      <p:sp>
        <p:nvSpPr>
          <p:cNvPr id="6" name="TextBox 5"/>
          <p:cNvSpPr txBox="1"/>
          <p:nvPr/>
        </p:nvSpPr>
        <p:spPr>
          <a:xfrm rot="17619421">
            <a:off x="-169496" y="380834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Countries to increase the availability of data relevant to the indicators of the Sustainable Development Goals and integrated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regional </a:t>
            </a:r>
            <a:r>
              <a:rPr lang="pt-B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indicators</a:t>
            </a:r>
            <a:r>
              <a:rPr lang="pt-BR" sz="1600" dirty="0">
                <a:latin typeface="Arial Narrow"/>
                <a:cs typeface="Arial Narrow"/>
              </a:rPr>
              <a:t>.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 rot="20123253">
            <a:off x="1811703" y="1868971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/>
                <a:cs typeface="Arial Narrow"/>
              </a:rPr>
              <a:t>Countries to mobilize resources for census-taking  activities and development partners to support their efforts.</a:t>
            </a:r>
          </a:p>
        </p:txBody>
      </p:sp>
      <p:sp>
        <p:nvSpPr>
          <p:cNvPr id="19" name="TextBox 18"/>
          <p:cNvSpPr txBox="1"/>
          <p:nvPr/>
        </p:nvSpPr>
        <p:spPr>
          <a:xfrm rot="1321501">
            <a:off x="4666661" y="1704032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Member states to update their economic statistics system &amp; comply with the international recommendation to rebase GDP every five </a:t>
            </a:r>
            <a:r>
              <a:rPr lang="en-US" sz="1600" dirty="0">
                <a:latin typeface="Arial Narrow"/>
                <a:cs typeface="Arial Narrow"/>
              </a:rPr>
              <a:t>years</a:t>
            </a:r>
          </a:p>
        </p:txBody>
      </p:sp>
      <p:sp>
        <p:nvSpPr>
          <p:cNvPr id="20" name="TextBox 19"/>
          <p:cNvSpPr txBox="1"/>
          <p:nvPr/>
        </p:nvSpPr>
        <p:spPr>
          <a:xfrm rot="3752853">
            <a:off x="6627541" y="3941613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 Narrow"/>
                <a:cs typeface="Arial Narrow"/>
              </a:rPr>
              <a:t>National statistics offices to prioritize the use and improve the quality of  </a:t>
            </a:r>
            <a:r>
              <a:rPr lang="nb-NO" sz="1600" dirty="0">
                <a:latin typeface="Arial Narrow"/>
                <a:cs typeface="Arial Narrow"/>
              </a:rPr>
              <a:t>administrative data.</a:t>
            </a:r>
            <a:endParaRPr lang="en-US" sz="1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876971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0" y="6135688"/>
            <a:ext cx="7308850" cy="442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929" y="0"/>
                </a:moveTo>
                <a:lnTo>
                  <a:pt x="0" y="0"/>
                </a:lnTo>
                <a:lnTo>
                  <a:pt x="0" y="21600"/>
                </a:lnTo>
                <a:lnTo>
                  <a:pt x="20929" y="21600"/>
                </a:lnTo>
                <a:lnTo>
                  <a:pt x="21107" y="21274"/>
                </a:lnTo>
                <a:lnTo>
                  <a:pt x="21268" y="20353"/>
                </a:lnTo>
                <a:lnTo>
                  <a:pt x="21404" y="18924"/>
                </a:lnTo>
                <a:lnTo>
                  <a:pt x="21508" y="17076"/>
                </a:lnTo>
                <a:lnTo>
                  <a:pt x="21576" y="14893"/>
                </a:lnTo>
                <a:lnTo>
                  <a:pt x="21600" y="12465"/>
                </a:lnTo>
                <a:lnTo>
                  <a:pt x="21600" y="9135"/>
                </a:lnTo>
                <a:lnTo>
                  <a:pt x="21576" y="6707"/>
                </a:lnTo>
                <a:lnTo>
                  <a:pt x="21508" y="4524"/>
                </a:lnTo>
                <a:lnTo>
                  <a:pt x="21404" y="2676"/>
                </a:lnTo>
                <a:lnTo>
                  <a:pt x="21268" y="1247"/>
                </a:lnTo>
                <a:lnTo>
                  <a:pt x="21107" y="326"/>
                </a:lnTo>
                <a:lnTo>
                  <a:pt x="20929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471488" y="6221413"/>
            <a:ext cx="69421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0" indent="0" defTabSz="914400">
              <a:defRPr/>
            </a:pPr>
            <a:r>
              <a:rPr lang="en-US" sz="1600" b="1" kern="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Report of the 6</a:t>
            </a:r>
            <a:r>
              <a:rPr lang="en-US" sz="1600" b="1" kern="0" baseline="3000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1" kern="0" dirty="0">
                <a:solidFill>
                  <a:srgbClr val="CFE2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meeting of the Statistical Commission for Africa</a:t>
            </a:r>
            <a:endParaRPr lang="en-US" sz="1600" b="1" kern="0" dirty="0">
              <a:solidFill>
                <a:srgbClr val="CFE2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0" y="0"/>
            <a:ext cx="9131300" cy="68453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 cmpd="sng">
            <a:solidFill>
              <a:srgbClr val="7B7B7B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0" y="290513"/>
            <a:ext cx="4475163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694" y="0"/>
                </a:moveTo>
                <a:lnTo>
                  <a:pt x="115" y="0"/>
                </a:lnTo>
                <a:lnTo>
                  <a:pt x="0" y="157"/>
                </a:lnTo>
                <a:lnTo>
                  <a:pt x="0" y="21443"/>
                </a:lnTo>
                <a:lnTo>
                  <a:pt x="115" y="21600"/>
                </a:lnTo>
                <a:lnTo>
                  <a:pt x="20694" y="21600"/>
                </a:lnTo>
                <a:lnTo>
                  <a:pt x="20935" y="21272"/>
                </a:lnTo>
                <a:lnTo>
                  <a:pt x="21151" y="20346"/>
                </a:lnTo>
                <a:lnTo>
                  <a:pt x="21335" y="18910"/>
                </a:lnTo>
                <a:lnTo>
                  <a:pt x="21476" y="17052"/>
                </a:lnTo>
                <a:lnTo>
                  <a:pt x="2156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568" y="6742"/>
                </a:lnTo>
                <a:lnTo>
                  <a:pt x="21476" y="4549"/>
                </a:lnTo>
                <a:lnTo>
                  <a:pt x="21335" y="2690"/>
                </a:lnTo>
                <a:lnTo>
                  <a:pt x="21151" y="1254"/>
                </a:lnTo>
                <a:lnTo>
                  <a:pt x="20935" y="328"/>
                </a:lnTo>
                <a:lnTo>
                  <a:pt x="20694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3" name="AutoShape 9"/>
          <p:cNvSpPr>
            <a:spLocks/>
          </p:cNvSpPr>
          <p:nvPr/>
        </p:nvSpPr>
        <p:spPr bwMode="auto">
          <a:xfrm>
            <a:off x="7666038" y="6135688"/>
            <a:ext cx="1212850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A7C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4104" name="Rectangle 10"/>
          <p:cNvSpPr>
            <a:spLocks/>
          </p:cNvSpPr>
          <p:nvPr/>
        </p:nvSpPr>
        <p:spPr bwMode="auto">
          <a:xfrm>
            <a:off x="7796213" y="6251575"/>
            <a:ext cx="10795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UNECA.ORG</a:t>
            </a:r>
          </a:p>
        </p:txBody>
      </p:sp>
      <p:sp>
        <p:nvSpPr>
          <p:cNvPr id="4105" name="Rectangle 11"/>
          <p:cNvSpPr>
            <a:spLocks/>
          </p:cNvSpPr>
          <p:nvPr/>
        </p:nvSpPr>
        <p:spPr bwMode="auto">
          <a:xfrm>
            <a:off x="113144" y="365799"/>
            <a:ext cx="3072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6.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  <a:sym typeface="Lato" pitchFamily="34" charset="0"/>
              </a:rPr>
              <a:t>CONCLUSIONS</a:t>
            </a:r>
          </a:p>
        </p:txBody>
      </p:sp>
      <p:sp>
        <p:nvSpPr>
          <p:cNvPr id="4106" name="Rectangle 12"/>
          <p:cNvSpPr>
            <a:spLocks/>
          </p:cNvSpPr>
          <p:nvPr/>
        </p:nvSpPr>
        <p:spPr bwMode="auto">
          <a:xfrm>
            <a:off x="4659313" y="414338"/>
            <a:ext cx="560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fld id="{CA7005DB-7BB1-4210-8FD2-F8CF7C036B5E}" type="slidenum">
              <a:rPr lang="en-US" altLang="en-US" sz="1600" b="1">
                <a:solidFill>
                  <a:srgbClr val="0A7CB8"/>
                </a:solidFill>
                <a:latin typeface="Lucida Sans" panose="020B0602030504020204" pitchFamily="34" charset="0"/>
                <a:sym typeface="Lucida Sans" panose="020B0602030504020204" pitchFamily="34" charset="0"/>
              </a:rPr>
              <a:pPr eaLnBrk="1"/>
              <a:t>6</a:t>
            </a:fld>
            <a:endParaRPr lang="en-US" altLang="en-US" sz="1600" b="1">
              <a:solidFill>
                <a:srgbClr val="0A7CB8"/>
              </a:solidFill>
              <a:latin typeface="Lucida Sans" panose="020B0602030504020204" pitchFamily="34" charset="0"/>
              <a:sym typeface="Lucida Sans" panose="020B0602030504020204" pitchFamily="34" charset="0"/>
            </a:endParaRP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0" y="6851650"/>
            <a:ext cx="9144000" cy="0"/>
          </a:xfrm>
          <a:prstGeom prst="line">
            <a:avLst/>
          </a:prstGeom>
          <a:noFill/>
          <a:ln w="12700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45720" rIns="4572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68150" y="6618287"/>
            <a:ext cx="335626" cy="138113"/>
          </a:xfrm>
        </p:spPr>
        <p:txBody>
          <a:bodyPr/>
          <a:lstStyle/>
          <a:p>
            <a:fld id="{57A9BE0A-D03F-4B6F-9DFE-032BEB7DCFE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31295" y="1370428"/>
            <a:ext cx="2337425" cy="3718560"/>
            <a:chOff x="-100815" y="2255116"/>
            <a:chExt cx="2337425" cy="3718560"/>
          </a:xfrm>
        </p:grpSpPr>
        <p:sp>
          <p:nvSpPr>
            <p:cNvPr id="14" name="Rounded Rectangle 13"/>
            <p:cNvSpPr/>
            <p:nvPr/>
          </p:nvSpPr>
          <p:spPr>
            <a:xfrm>
              <a:off x="209586" y="2255116"/>
              <a:ext cx="1950720" cy="3718560"/>
            </a:xfrm>
            <a:prstGeom prst="roundRect">
              <a:avLst>
                <a:gd name="adj" fmla="val 7292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0815" y="2442210"/>
              <a:ext cx="701040" cy="11304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89090" y="2610529"/>
              <a:ext cx="174752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Consider</a:t>
              </a: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emerging issues relating to census-taking activities in Africa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64080" y="1322943"/>
            <a:ext cx="2407920" cy="3718560"/>
            <a:chOff x="2184400" y="1965652"/>
            <a:chExt cx="2407920" cy="3718560"/>
          </a:xfrm>
        </p:grpSpPr>
        <p:sp>
          <p:nvSpPr>
            <p:cNvPr id="19" name="Rounded Rectangle 18"/>
            <p:cNvSpPr/>
            <p:nvPr/>
          </p:nvSpPr>
          <p:spPr>
            <a:xfrm>
              <a:off x="2488993" y="1965652"/>
              <a:ext cx="1950720" cy="3718560"/>
            </a:xfrm>
            <a:prstGeom prst="roundRect">
              <a:avLst>
                <a:gd name="adj" fmla="val 7292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400" y="2207260"/>
              <a:ext cx="701040" cy="11304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61920" y="2407920"/>
              <a:ext cx="19304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Conduct a census of agriculture at least once during the 2016–2025 round and a </a:t>
              </a:r>
              <a:r>
                <a:rPr lang="en-US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programme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regular integrated  surveys in the </a:t>
              </a:r>
              <a:r>
                <a:rPr lang="pt-B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intercensal</a:t>
              </a: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period</a:t>
              </a: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21810" y="1394356"/>
            <a:ext cx="2407920" cy="3718560"/>
            <a:chOff x="4378960" y="2072640"/>
            <a:chExt cx="2407920" cy="3718560"/>
          </a:xfrm>
        </p:grpSpPr>
        <p:sp>
          <p:nvSpPr>
            <p:cNvPr id="21" name="Rounded Rectangle 20"/>
            <p:cNvSpPr/>
            <p:nvPr/>
          </p:nvSpPr>
          <p:spPr>
            <a:xfrm>
              <a:off x="4714240" y="2072640"/>
              <a:ext cx="1950720" cy="3718560"/>
            </a:xfrm>
            <a:prstGeom prst="roundRect">
              <a:avLst>
                <a:gd name="adj" fmla="val 7292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8960" y="2207260"/>
              <a:ext cx="701040" cy="113042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856480" y="2407920"/>
              <a:ext cx="19304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 States, supported by  </a:t>
              </a:r>
              <a:r>
                <a:rPr lang="nl-N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pan-</a:t>
              </a:r>
              <a:r>
                <a:rPr lang="nl-NL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African</a:t>
              </a:r>
              <a:r>
                <a:rPr lang="nl-N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institutions, to establish an African group to reflect on how to include big  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in </a:t>
              </a:r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official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statistics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89713" y="1357034"/>
            <a:ext cx="2286000" cy="3718560"/>
            <a:chOff x="6664960" y="2072640"/>
            <a:chExt cx="2286000" cy="3718560"/>
          </a:xfrm>
        </p:grpSpPr>
        <p:sp>
          <p:nvSpPr>
            <p:cNvPr id="23" name="Rounded Rectangle 22"/>
            <p:cNvSpPr/>
            <p:nvPr/>
          </p:nvSpPr>
          <p:spPr>
            <a:xfrm>
              <a:off x="7000240" y="2072640"/>
              <a:ext cx="1950720" cy="3718560"/>
            </a:xfrm>
            <a:prstGeom prst="roundRect">
              <a:avLst>
                <a:gd name="adj" fmla="val 7292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4960" y="2207260"/>
              <a:ext cx="701040" cy="113042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213600" y="2407920"/>
              <a:ext cx="171704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Establishment of </a:t>
              </a:r>
              <a:r>
                <a:rPr lang="it-IT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</a:t>
              </a:r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Committee of the </a:t>
              </a:r>
              <a:r>
                <a:rPr lang="hr-H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 Global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k-SK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Geospatial </a:t>
              </a:r>
              <a:r>
                <a:rPr lang="fr-F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 for Africa as an overarching </a:t>
              </a:r>
              <a:r>
                <a:rPr lang="pt-B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governance</a:t>
              </a:r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mechanism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13219" y="787539"/>
            <a:ext cx="664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 member States to: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0C7F5-560A-4862-9BD0-D36DF4A47AAC}"/>
              </a:ext>
            </a:extLst>
          </p:cNvPr>
          <p:cNvSpPr/>
          <p:nvPr/>
        </p:nvSpPr>
        <p:spPr>
          <a:xfrm>
            <a:off x="113144" y="5206008"/>
            <a:ext cx="9018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investment to national statistical systems in support of economic diversification &amp; industrialization policies &amp; the implementation of the A 2030 &amp; A2063 </a:t>
            </a:r>
          </a:p>
        </p:txBody>
      </p:sp>
    </p:spTree>
    <p:extLst>
      <p:ext uri="{BB962C8B-B14F-4D97-AF65-F5344CB8AC3E}">
        <p14:creationId xmlns:p14="http://schemas.microsoft.com/office/powerpoint/2010/main" val="42905403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0" y="1335086"/>
            <a:ext cx="9144000" cy="5510213"/>
          </a:xfrm>
          <a:prstGeom prst="rect">
            <a:avLst/>
          </a:prstGeom>
          <a:solidFill>
            <a:srgbClr val="06578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/>
          <a:lstStyle>
            <a:lvl1pPr marL="342900" indent="-3429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>
              <a:ln>
                <a:noFill/>
              </a:ln>
              <a:solidFill>
                <a:srgbClr val="6E8BBB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ato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2360612" y="3518828"/>
            <a:ext cx="442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itchFamily="34" charset="0"/>
                <a:cs typeface="Lato" pitchFamily="34" charset="0"/>
                <a:sym typeface="Lato" pitchFamily="34" charset="0"/>
              </a:rPr>
              <a:t>THANK YOU!</a:t>
            </a:r>
          </a:p>
        </p:txBody>
      </p:sp>
      <p:sp>
        <p:nvSpPr>
          <p:cNvPr id="6148" name="AutoShape 5"/>
          <p:cNvSpPr>
            <a:spLocks/>
          </p:cNvSpPr>
          <p:nvPr/>
        </p:nvSpPr>
        <p:spPr bwMode="auto">
          <a:xfrm>
            <a:off x="2957513" y="6156325"/>
            <a:ext cx="3311525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0D7C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49" name="Rectangle 6"/>
          <p:cNvSpPr>
            <a:spLocks/>
          </p:cNvSpPr>
          <p:nvPr/>
        </p:nvSpPr>
        <p:spPr bwMode="auto">
          <a:xfrm>
            <a:off x="1223963" y="5445125"/>
            <a:ext cx="66944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#COM2019</a:t>
            </a:r>
          </a:p>
        </p:txBody>
      </p:sp>
      <p:sp>
        <p:nvSpPr>
          <p:cNvPr id="6150" name="Rectangle 7"/>
          <p:cNvSpPr>
            <a:spLocks/>
          </p:cNvSpPr>
          <p:nvPr/>
        </p:nvSpPr>
        <p:spPr bwMode="auto">
          <a:xfrm>
            <a:off x="3181350" y="6245225"/>
            <a:ext cx="30876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/>
                <a:cs typeface="Calibri" panose="020F0502020204030204" pitchFamily="34" charset="0"/>
                <a:sym typeface="Calibri" panose="020F0502020204030204" pitchFamily="34" charset="0"/>
              </a:rPr>
              <a:t>More: www.uneca.org/cfm2019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71163" y="6498965"/>
            <a:ext cx="307572" cy="241862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9BE0A-D03F-4B6F-9DFE-032BEB7DCFE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42" y="1335086"/>
            <a:ext cx="2305372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86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2027</TotalTime>
  <Words>732</Words>
  <Application>Microsoft Office PowerPoint</Application>
  <PresentationFormat>On-screen Show (4:3)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Avenir Book</vt:lpstr>
      <vt:lpstr>Lato</vt:lpstr>
      <vt:lpstr>Arial</vt:lpstr>
      <vt:lpstr>Arial Narrow</vt:lpstr>
      <vt:lpstr>Calibri</vt:lpstr>
      <vt:lpstr>Calibri Light</vt:lpstr>
      <vt:lpstr>Helvetica</vt:lpstr>
      <vt:lpstr>Lucida Sans</vt:lpstr>
      <vt:lpstr>Office Theme</vt:lpstr>
      <vt:lpstr>REPORT OF THE SIXTH MEETING OF THE STATISTICAL COMMISSION FOR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 PRESENTATION</dc:title>
  <dc:creator>Afework Temtime</dc:creator>
  <cp:lastModifiedBy>Oliver Chinganya</cp:lastModifiedBy>
  <cp:revision>91</cp:revision>
  <cp:lastPrinted>2019-03-15T08:21:13Z</cp:lastPrinted>
  <dcterms:created xsi:type="dcterms:W3CDTF">2018-04-13T10:53:29Z</dcterms:created>
  <dcterms:modified xsi:type="dcterms:W3CDTF">2019-03-15T18:33:24Z</dcterms:modified>
</cp:coreProperties>
</file>